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78" r:id="rId4"/>
    <p:sldId id="261" r:id="rId5"/>
    <p:sldId id="275" r:id="rId6"/>
    <p:sldId id="257" r:id="rId7"/>
    <p:sldId id="273" r:id="rId8"/>
    <p:sldId id="279" r:id="rId9"/>
    <p:sldId id="267" r:id="rId10"/>
    <p:sldId id="264" r:id="rId11"/>
    <p:sldId id="276" r:id="rId12"/>
    <p:sldId id="272" r:id="rId13"/>
    <p:sldId id="274" r:id="rId14"/>
    <p:sldId id="266" r:id="rId15"/>
    <p:sldId id="268" r:id="rId16"/>
    <p:sldId id="258" r:id="rId17"/>
    <p:sldId id="270" r:id="rId18"/>
    <p:sldId id="271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FA8B-876F-45F4-9517-7E7CDCB9E381}" type="datetimeFigureOut">
              <a:rPr lang="it-IT" smtClean="0"/>
              <a:pPr/>
              <a:t>27/01/2014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BCADB-1656-4353-8D27-2E8C888ABF5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CADB-1656-4353-8D27-2E8C888ABF57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19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77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8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67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17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59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5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2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70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70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038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B52A-A899-4090-A7CD-44C6BFF7B95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D378-4DBE-4F74-96F7-D78445CF86D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75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>
            <a:lum bright="58000" contrast="-6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7932737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olo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1103313"/>
          </a:xfrm>
        </p:spPr>
        <p:txBody>
          <a:bodyPr/>
          <a:lstStyle/>
          <a:p>
            <a:pPr eaLnBrk="1" hangingPunct="1"/>
            <a:r>
              <a:rPr lang="it-IT" altLang="en-US" b="1" smtClean="0">
                <a:solidFill>
                  <a:srgbClr val="0070C0"/>
                </a:solidFill>
              </a:rPr>
              <a:t>Esempi di analisi dati con ROOT</a:t>
            </a:r>
          </a:p>
        </p:txBody>
      </p:sp>
      <p:sp>
        <p:nvSpPr>
          <p:cNvPr id="2" name="Sottotitolo 2"/>
          <p:cNvSpPr>
            <a:spLocks noGrp="1"/>
          </p:cNvSpPr>
          <p:nvPr>
            <p:ph type="subTitle" idx="1"/>
          </p:nvPr>
        </p:nvSpPr>
        <p:spPr>
          <a:xfrm>
            <a:off x="684213" y="2060575"/>
            <a:ext cx="7920037" cy="4562475"/>
          </a:xfrm>
        </p:spPr>
        <p:txBody>
          <a:bodyPr/>
          <a:lstStyle/>
          <a:p>
            <a:pPr eaLnBrk="1" hangingPunct="1">
              <a:defRPr/>
            </a:pPr>
            <a:r>
              <a:rPr lang="it-IT" sz="2600" b="1" dirty="0" smtClean="0">
                <a:solidFill>
                  <a:schemeClr val="tx1"/>
                </a:solidFill>
              </a:rPr>
              <a:t>Guida minima all’uso di ROOT </a:t>
            </a:r>
          </a:p>
          <a:p>
            <a:pPr algn="l" eaLnBrk="1" hangingPunct="1">
              <a:defRPr/>
            </a:pPr>
            <a:endParaRPr lang="it-IT" sz="1600" b="1" dirty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endParaRPr lang="it-IT" sz="1600" dirty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endParaRPr lang="it-IT" sz="1600" dirty="0" smtClean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7662D-00DD-44B9-B62E-0E54058F6DFF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17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94" t="17067" r="17729" b="25949"/>
          <a:stretch/>
        </p:blipFill>
        <p:spPr bwMode="auto">
          <a:xfrm>
            <a:off x="1424763" y="1262522"/>
            <a:ext cx="7033437" cy="53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0034" y="55883"/>
            <a:ext cx="821537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 file .</a:t>
            </a:r>
            <a:r>
              <a:rPr lang="it-IT" sz="2000" dirty="0" err="1" smtClean="0"/>
              <a:t>dat</a:t>
            </a:r>
            <a:r>
              <a:rPr lang="it-IT" sz="2000" dirty="0" smtClean="0"/>
              <a:t>  devono essere collocati nella cartella C:\root </a:t>
            </a:r>
            <a:r>
              <a:rPr lang="it-IT" altLang="en-US" sz="2000" dirty="0" smtClean="0"/>
              <a:t>che si genera durante l’installazione del programma </a:t>
            </a:r>
            <a:endParaRPr lang="it-IT" sz="2000" dirty="0" smtClean="0"/>
          </a:p>
          <a:p>
            <a:r>
              <a:rPr lang="it-IT" sz="2000" dirty="0" smtClean="0"/>
              <a:t>Il file </a:t>
            </a:r>
            <a:r>
              <a:rPr lang="it-IT" sz="2000" b="1" dirty="0" err="1" smtClean="0"/>
              <a:t>GenFit.C</a:t>
            </a:r>
            <a:r>
              <a:rPr lang="it-IT" sz="2000" dirty="0" smtClean="0"/>
              <a:t>  va collocato in C:\root\macros</a:t>
            </a:r>
            <a:endParaRPr lang="it-IT" sz="2000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3786182" y="2643182"/>
            <a:ext cx="4357718" cy="714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2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47" t="21635" r="16988" b="21275"/>
          <a:stretch/>
        </p:blipFill>
        <p:spPr bwMode="auto">
          <a:xfrm>
            <a:off x="609600" y="297711"/>
            <a:ext cx="7515447" cy="570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953000" y="2482700"/>
            <a:ext cx="1600200" cy="7938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6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8" t="3542" r="59405" b="62862"/>
          <a:stretch/>
        </p:blipFill>
        <p:spPr bwMode="auto">
          <a:xfrm>
            <a:off x="404037" y="948070"/>
            <a:ext cx="8739963" cy="463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0726" y="364086"/>
            <a:ext cx="7098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2400" smtClean="0"/>
              <a:t>Comando per l’avvio del fit</a:t>
            </a:r>
            <a:endParaRPr lang="it-IT" altLang="en-US" sz="2400"/>
          </a:p>
        </p:txBody>
      </p:sp>
      <p:sp>
        <p:nvSpPr>
          <p:cNvPr id="2" name="Oval 1"/>
          <p:cNvSpPr/>
          <p:nvPr/>
        </p:nvSpPr>
        <p:spPr>
          <a:xfrm>
            <a:off x="152400" y="5050465"/>
            <a:ext cx="5029200" cy="6645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0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44524" b="26286"/>
          <a:stretch/>
        </p:blipFill>
        <p:spPr bwMode="auto">
          <a:xfrm>
            <a:off x="762000" y="0"/>
            <a:ext cx="8229600" cy="68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83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34" t="17091" r="16890" b="25713"/>
          <a:stretch/>
        </p:blipFill>
        <p:spPr bwMode="auto">
          <a:xfrm>
            <a:off x="914400" y="1600200"/>
            <a:ext cx="66931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334000" y="5791200"/>
            <a:ext cx="1447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6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62" t="19714" r="26547" b="27333"/>
          <a:stretch/>
        </p:blipFill>
        <p:spPr bwMode="auto">
          <a:xfrm>
            <a:off x="304800" y="838200"/>
            <a:ext cx="81915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90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59" t="9170" r="51776" b="61382"/>
          <a:stretch/>
        </p:blipFill>
        <p:spPr bwMode="auto">
          <a:xfrm>
            <a:off x="124790" y="1472609"/>
            <a:ext cx="9019210" cy="414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638690"/>
            <a:ext cx="709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mtClean="0"/>
              <a:t>Comando per l’avvio del fit</a:t>
            </a:r>
            <a:endParaRPr lang="it-IT" altLang="en-US"/>
          </a:p>
        </p:txBody>
      </p:sp>
    </p:spTree>
    <p:extLst>
      <p:ext uri="{BB962C8B-B14F-4D97-AF65-F5344CB8AC3E}">
        <p14:creationId xmlns="" xmlns:p14="http://schemas.microsoft.com/office/powerpoint/2010/main" val="39307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691" b="27238"/>
          <a:stretch/>
        </p:blipFill>
        <p:spPr bwMode="auto">
          <a:xfrm>
            <a:off x="609601" y="228600"/>
            <a:ext cx="792559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10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238" b="29143"/>
          <a:stretch/>
        </p:blipFill>
        <p:spPr bwMode="auto">
          <a:xfrm>
            <a:off x="685800" y="228600"/>
            <a:ext cx="7848600" cy="634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36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1" t="6410" r="46437" b="48851"/>
          <a:stretch/>
        </p:blipFill>
        <p:spPr bwMode="auto">
          <a:xfrm>
            <a:off x="381000" y="1143000"/>
            <a:ext cx="7772400" cy="447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-533400" y="152400"/>
            <a:ext cx="723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en-US">
                <a:solidFill>
                  <a:schemeClr val="tx1"/>
                </a:solidFill>
              </a:rPr>
              <a:t>Per uscire dal programma</a:t>
            </a:r>
          </a:p>
        </p:txBody>
      </p:sp>
    </p:spTree>
    <p:extLst>
      <p:ext uri="{BB962C8B-B14F-4D97-AF65-F5344CB8AC3E}">
        <p14:creationId xmlns="" xmlns:p14="http://schemas.microsoft.com/office/powerpoint/2010/main" val="30716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1103313"/>
          </a:xfrm>
        </p:spPr>
        <p:txBody>
          <a:bodyPr/>
          <a:lstStyle/>
          <a:p>
            <a:pPr eaLnBrk="1" hangingPunct="1"/>
            <a:r>
              <a:rPr lang="it-IT" altLang="en-US" b="1" smtClean="0">
                <a:solidFill>
                  <a:srgbClr val="0070C0"/>
                </a:solidFill>
              </a:rPr>
              <a:t>Introduzione</a:t>
            </a:r>
          </a:p>
        </p:txBody>
      </p:sp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>
          <a:xfrm>
            <a:off x="684213" y="1773238"/>
            <a:ext cx="7920037" cy="4608512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en-US" sz="2600" b="1" dirty="0" smtClean="0">
                <a:solidFill>
                  <a:schemeClr val="tx1"/>
                </a:solidFill>
              </a:rPr>
              <a:t>ROOT</a:t>
            </a:r>
            <a:r>
              <a:rPr lang="it-IT" altLang="en-US" sz="2600" dirty="0" smtClean="0">
                <a:solidFill>
                  <a:schemeClr val="tx1"/>
                </a:solidFill>
              </a:rPr>
              <a:t> è un programma molto utilizzato nell’ambito della Fisica delle Alte Energie, che permette di analizzare anche grandi quantità di dati, produrre risultati statistici, realizzare grafici, adattare dati sperimentali a funzioni, e molto altro ancora.</a:t>
            </a:r>
          </a:p>
          <a:p>
            <a:pPr algn="l"/>
            <a:r>
              <a:rPr lang="it-IT" altLang="en-US" sz="2600" dirty="0" smtClean="0">
                <a:solidFill>
                  <a:schemeClr val="tx1"/>
                </a:solidFill>
              </a:rPr>
              <a:t>Senza la pretesa di conoscere l’intero pacchetto, qui considereremo alcune semplici applicazioni per un impiego immediato.</a:t>
            </a:r>
          </a:p>
          <a:p>
            <a:pPr algn="l" eaLnBrk="1" hangingPunct="1"/>
            <a:endParaRPr lang="it-IT" altLang="en-US" sz="2600" dirty="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A8244-48FA-4EA1-9008-9CDB7C6F84C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368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1103313"/>
          </a:xfrm>
        </p:spPr>
        <p:txBody>
          <a:bodyPr/>
          <a:lstStyle/>
          <a:p>
            <a:pPr eaLnBrk="1" hangingPunct="1"/>
            <a:r>
              <a:rPr lang="it-IT" altLang="en-US" b="1" smtClean="0">
                <a:solidFill>
                  <a:srgbClr val="0070C0"/>
                </a:solidFill>
              </a:rPr>
              <a:t>Introduzione</a:t>
            </a:r>
          </a:p>
        </p:txBody>
      </p:sp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>
          <a:xfrm>
            <a:off x="395536" y="1714488"/>
            <a:ext cx="8249570" cy="4810856"/>
          </a:xfrm>
        </p:spPr>
        <p:txBody>
          <a:bodyPr>
            <a:normAutofit lnSpcReduction="10000"/>
          </a:bodyPr>
          <a:lstStyle/>
          <a:p>
            <a:pPr algn="l"/>
            <a:r>
              <a:rPr lang="it-IT" altLang="en-US" sz="2400" dirty="0" smtClean="0">
                <a:solidFill>
                  <a:schemeClr val="tx1"/>
                </a:solidFill>
              </a:rPr>
              <a:t>Una versione gratuita per Windows può essere scaricata dall’indirizzo:</a:t>
            </a:r>
          </a:p>
          <a:p>
            <a:pPr algn="l"/>
            <a:r>
              <a:rPr lang="it-IT" altLang="en-US" sz="1800" u="sng" dirty="0" smtClean="0">
                <a:solidFill>
                  <a:srgbClr val="00B050"/>
                </a:solidFill>
              </a:rPr>
              <a:t>http://www.dmf.unisalento.it/</a:t>
            </a:r>
            <a:r>
              <a:rPr lang="it-IT" altLang="en-US" sz="1800" u="sng" dirty="0" err="1" smtClean="0">
                <a:solidFill>
                  <a:srgbClr val="00B050"/>
                </a:solidFill>
              </a:rPr>
              <a:t>LaureeScientifiche</a:t>
            </a:r>
            <a:r>
              <a:rPr lang="it-IT" altLang="en-US" sz="1800" u="sng" dirty="0" smtClean="0">
                <a:solidFill>
                  <a:srgbClr val="00B050"/>
                </a:solidFill>
              </a:rPr>
              <a:t>/</a:t>
            </a:r>
            <a:r>
              <a:rPr lang="it-IT" altLang="en-US" sz="1800" u="sng" dirty="0" err="1" smtClean="0">
                <a:solidFill>
                  <a:srgbClr val="00B050"/>
                </a:solidFill>
              </a:rPr>
              <a:t>index.php</a:t>
            </a:r>
            <a:r>
              <a:rPr lang="it-IT" altLang="en-US" sz="1800" u="sng" dirty="0" smtClean="0">
                <a:solidFill>
                  <a:srgbClr val="00B050"/>
                </a:solidFill>
              </a:rPr>
              <a:t>?page=archive&amp;doc=root</a:t>
            </a:r>
          </a:p>
          <a:p>
            <a:pPr algn="l"/>
            <a:r>
              <a:rPr lang="it-IT" altLang="en-US" sz="2400" dirty="0" smtClean="0">
                <a:solidFill>
                  <a:schemeClr val="tx1"/>
                </a:solidFill>
              </a:rPr>
              <a:t>dove è scaricabile anche una versione gratuita di </a:t>
            </a:r>
            <a:r>
              <a:rPr lang="it-IT" altLang="en-US" sz="2400" dirty="0" err="1" smtClean="0">
                <a:solidFill>
                  <a:schemeClr val="tx1"/>
                </a:solidFill>
              </a:rPr>
              <a:t>Visual</a:t>
            </a:r>
            <a:r>
              <a:rPr lang="it-IT" altLang="en-US" sz="2400" dirty="0" smtClean="0">
                <a:solidFill>
                  <a:schemeClr val="tx1"/>
                </a:solidFill>
              </a:rPr>
              <a:t> C++ necessaria per far girare il programma </a:t>
            </a:r>
            <a:r>
              <a:rPr lang="it-IT" altLang="en-US" sz="2400" dirty="0" err="1" smtClean="0">
                <a:solidFill>
                  <a:schemeClr val="tx1"/>
                </a:solidFill>
              </a:rPr>
              <a:t>Root</a:t>
            </a:r>
            <a:r>
              <a:rPr lang="it-IT" altLang="en-US" sz="2400" dirty="0" smtClean="0">
                <a:solidFill>
                  <a:schemeClr val="tx1"/>
                </a:solidFill>
              </a:rPr>
              <a:t> su Windows</a:t>
            </a:r>
            <a:r>
              <a:rPr lang="it-IT" sz="2400" dirty="0" smtClean="0"/>
              <a:t> </a:t>
            </a:r>
          </a:p>
          <a:p>
            <a:pPr algn="l"/>
            <a:endParaRPr lang="it-IT" alt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it-IT" altLang="en-US" sz="2400" dirty="0" smtClean="0">
                <a:solidFill>
                  <a:schemeClr val="tx1"/>
                </a:solidFill>
              </a:rPr>
              <a:t>Inoltre è possibile scaricare anche il file </a:t>
            </a:r>
            <a:r>
              <a:rPr lang="it-IT" altLang="en-US" sz="2400" b="1" dirty="0" err="1" smtClean="0">
                <a:solidFill>
                  <a:schemeClr val="tx1"/>
                </a:solidFill>
              </a:rPr>
              <a:t>GenFit.C</a:t>
            </a:r>
            <a:r>
              <a:rPr lang="it-IT" altLang="en-US" sz="2400" dirty="0" smtClean="0">
                <a:solidFill>
                  <a:schemeClr val="tx1"/>
                </a:solidFill>
              </a:rPr>
              <a:t> (</a:t>
            </a:r>
            <a:r>
              <a:rPr lang="it-IT" altLang="en-US" sz="2400" i="1" dirty="0" smtClean="0">
                <a:solidFill>
                  <a:schemeClr val="tx1"/>
                </a:solidFill>
              </a:rPr>
              <a:t>un esempio di macro </a:t>
            </a:r>
            <a:r>
              <a:rPr lang="it-IT" altLang="en-US" sz="2400" i="1" dirty="0" err="1" smtClean="0">
                <a:solidFill>
                  <a:schemeClr val="tx1"/>
                </a:solidFill>
              </a:rPr>
              <a:t>Root</a:t>
            </a:r>
            <a:r>
              <a:rPr lang="it-IT" altLang="en-US" sz="2400" i="1" dirty="0" smtClean="0">
                <a:solidFill>
                  <a:schemeClr val="tx1"/>
                </a:solidFill>
              </a:rPr>
              <a:t> che permette di fare </a:t>
            </a:r>
            <a:r>
              <a:rPr lang="it-IT" altLang="en-US" sz="2400" i="1" dirty="0" err="1" smtClean="0">
                <a:solidFill>
                  <a:schemeClr val="tx1"/>
                </a:solidFill>
              </a:rPr>
              <a:t>fit</a:t>
            </a:r>
            <a:r>
              <a:rPr lang="it-IT" altLang="en-US" sz="2400" i="1" dirty="0" smtClean="0">
                <a:solidFill>
                  <a:schemeClr val="tx1"/>
                </a:solidFill>
              </a:rPr>
              <a:t> generici una volta fornito un file tipo testo con tutte le informazioni necessarie</a:t>
            </a:r>
            <a:r>
              <a:rPr lang="it-IT" altLang="en-US" sz="2400" dirty="0" smtClean="0">
                <a:solidFill>
                  <a:schemeClr val="tx1"/>
                </a:solidFill>
              </a:rPr>
              <a:t>) e due file di testo con estensione “</a:t>
            </a:r>
            <a:r>
              <a:rPr lang="it-IT" altLang="en-US" sz="2400" b="1" dirty="0" smtClean="0">
                <a:solidFill>
                  <a:schemeClr val="tx1"/>
                </a:solidFill>
              </a:rPr>
              <a:t>.</a:t>
            </a:r>
            <a:r>
              <a:rPr lang="it-IT" altLang="en-US" sz="2400" b="1" dirty="0" err="1" smtClean="0">
                <a:solidFill>
                  <a:schemeClr val="tx1"/>
                </a:solidFill>
              </a:rPr>
              <a:t>dat</a:t>
            </a:r>
            <a:r>
              <a:rPr lang="it-IT" altLang="en-US" sz="2400" dirty="0" smtClean="0">
                <a:solidFill>
                  <a:schemeClr val="tx1"/>
                </a:solidFill>
              </a:rPr>
              <a:t>” utilizzabili come esempi </a:t>
            </a:r>
          </a:p>
          <a:p>
            <a:pPr algn="l"/>
            <a:endParaRPr lang="it-IT" alt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it-IT" altLang="en-US" sz="2400" dirty="0" smtClean="0">
                <a:solidFill>
                  <a:schemeClr val="tx1"/>
                </a:solidFill>
              </a:rPr>
              <a:t>Tutti i file vanno salvati accertandosi che la loro estensione </a:t>
            </a:r>
            <a:r>
              <a:rPr lang="it-IT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(.C e .</a:t>
            </a:r>
            <a:r>
              <a:rPr lang="it-IT" alt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</a:t>
            </a:r>
            <a:r>
              <a:rPr lang="it-IT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it-IT" altLang="en-US" sz="2400" dirty="0" smtClean="0">
                <a:solidFill>
                  <a:schemeClr val="tx1"/>
                </a:solidFill>
              </a:rPr>
              <a:t> sia mantenuta, senza convertirli in .</a:t>
            </a:r>
            <a:r>
              <a:rPr lang="it-IT" altLang="en-US" sz="2400" dirty="0" err="1" smtClean="0">
                <a:solidFill>
                  <a:schemeClr val="tx1"/>
                </a:solidFill>
              </a:rPr>
              <a:t>txt</a:t>
            </a:r>
            <a:r>
              <a:rPr lang="it-IT" altLang="en-US" sz="2400" dirty="0" smtClean="0">
                <a:solidFill>
                  <a:schemeClr val="tx1"/>
                </a:solidFill>
              </a:rPr>
              <a:t> o senza estensione.</a:t>
            </a:r>
          </a:p>
          <a:p>
            <a:pPr algn="l"/>
            <a:endParaRPr lang="it-IT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A8244-48FA-4EA1-9008-9CDB7C6F84C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368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 smtClean="0">
                <a:solidFill>
                  <a:srgbClr val="0070C0"/>
                </a:solidFill>
              </a:rPr>
              <a:t>Installazione del pacchetto</a:t>
            </a:r>
          </a:p>
        </p:txBody>
      </p:sp>
      <p:sp>
        <p:nvSpPr>
          <p:cNvPr id="4100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53136"/>
          </a:xfrm>
        </p:spPr>
        <p:txBody>
          <a:bodyPr>
            <a:normAutofit fontScale="92500" lnSpcReduction="10000"/>
          </a:bodyPr>
          <a:lstStyle/>
          <a:p>
            <a:r>
              <a:rPr lang="it-IT" altLang="en-US" sz="2800" dirty="0" smtClean="0"/>
              <a:t>Al termine della procedura di installazione  sul desktop compare un’icona su cui cliccare per avviare ROOT</a:t>
            </a:r>
          </a:p>
          <a:p>
            <a:endParaRPr lang="it-IT" altLang="en-US" sz="2800" dirty="0" smtClean="0"/>
          </a:p>
          <a:p>
            <a:endParaRPr lang="it-IT" altLang="en-US" sz="2800" dirty="0" smtClean="0"/>
          </a:p>
          <a:p>
            <a:endParaRPr lang="it-IT" altLang="en-US" sz="2800" dirty="0" smtClean="0"/>
          </a:p>
          <a:p>
            <a:endParaRPr lang="it-IT" altLang="en-US" sz="2800" dirty="0" smtClean="0"/>
          </a:p>
          <a:p>
            <a:r>
              <a:rPr lang="it-IT" altLang="en-US" sz="2800" dirty="0" smtClean="0"/>
              <a:t>Per una miglior fruibilità di ROOT, si modifichi l’icona sul desktop cliccando col tasto destro e selezionando </a:t>
            </a:r>
            <a:r>
              <a:rPr lang="it-IT" altLang="en-US" sz="2800" b="1" dirty="0" smtClean="0"/>
              <a:t>Proprietà</a:t>
            </a:r>
            <a:r>
              <a:rPr lang="it-IT" altLang="en-US" sz="2800" dirty="0" smtClean="0"/>
              <a:t>: nel campo </a:t>
            </a:r>
            <a:r>
              <a:rPr lang="it-IT" altLang="en-US" sz="2800" dirty="0" smtClean="0">
                <a:solidFill>
                  <a:srgbClr val="C00000"/>
                </a:solidFill>
              </a:rPr>
              <a:t>“Da:”</a:t>
            </a:r>
            <a:r>
              <a:rPr lang="it-IT" altLang="en-US" sz="2800" dirty="0" smtClean="0"/>
              <a:t> deve comparire il percorso in cui risiederanno i </a:t>
            </a:r>
            <a:r>
              <a:rPr lang="it-IT" altLang="en-US" sz="2800" dirty="0" smtClean="0"/>
              <a:t>dati, </a:t>
            </a:r>
            <a:r>
              <a:rPr lang="it-IT" altLang="en-US" sz="2800" dirty="0" smtClean="0"/>
              <a:t>cioè </a:t>
            </a:r>
            <a:r>
              <a:rPr lang="it-IT" sz="2800" b="1" dirty="0" smtClean="0">
                <a:solidFill>
                  <a:srgbClr val="C00000"/>
                </a:solidFill>
              </a:rPr>
              <a:t>C:\root\</a:t>
            </a:r>
            <a:r>
              <a:rPr lang="it-IT" altLang="en-US" sz="28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029FE-044A-4BC1-955E-CA37BDCA77E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9" t="50944" r="72856" b="38306"/>
          <a:stretch/>
        </p:blipFill>
        <p:spPr bwMode="auto">
          <a:xfrm>
            <a:off x="4211960" y="2882280"/>
            <a:ext cx="4371975" cy="126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812160" y="2348880"/>
            <a:ext cx="5334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03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egnaposto contenuto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1142999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2800" dirty="0" smtClean="0"/>
              <a:t>All’avvio, appare una finestra (“</a:t>
            </a:r>
            <a:r>
              <a:rPr lang="it-IT" altLang="en-US" sz="2800" dirty="0" err="1" smtClean="0"/>
              <a:t>shell</a:t>
            </a:r>
            <a:r>
              <a:rPr lang="it-IT" altLang="en-US" sz="2800" dirty="0" smtClean="0"/>
              <a:t>”) per i comandi da sottomettere al programma.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029FE-044A-4BC1-955E-CA37BDCA77E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59" t="18900" r="19676" b="38576"/>
          <a:stretch>
            <a:fillRect/>
          </a:stretch>
        </p:blipFill>
        <p:spPr bwMode="auto">
          <a:xfrm>
            <a:off x="250826" y="2636838"/>
            <a:ext cx="7444952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11" t="26460" r="30708" b="34213"/>
          <a:stretch>
            <a:fillRect/>
          </a:stretch>
        </p:blipFill>
        <p:spPr bwMode="auto">
          <a:xfrm>
            <a:off x="4343400" y="1627982"/>
            <a:ext cx="4140335" cy="26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62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9" t="4191" r="45714" b="45332"/>
          <a:stretch/>
        </p:blipFill>
        <p:spPr bwMode="auto">
          <a:xfrm>
            <a:off x="914400" y="990600"/>
            <a:ext cx="76771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36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76" t="26016" r="3378" b="26144"/>
          <a:stretch/>
        </p:blipFill>
        <p:spPr bwMode="auto">
          <a:xfrm>
            <a:off x="1027643" y="1124743"/>
            <a:ext cx="7360781" cy="47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2400" dirty="0"/>
              <a:t>Per </a:t>
            </a:r>
            <a:r>
              <a:rPr lang="it-IT" altLang="en-US" sz="2400" dirty="0" smtClean="0"/>
              <a:t>il </a:t>
            </a:r>
            <a:r>
              <a:rPr lang="it-IT" altLang="en-US" sz="2400" dirty="0" err="1" smtClean="0"/>
              <a:t>fit</a:t>
            </a:r>
            <a:r>
              <a:rPr lang="it-IT" altLang="en-US" sz="2400" dirty="0" smtClean="0"/>
              <a:t> il programma legge i dati di un file del tipo </a:t>
            </a:r>
            <a:r>
              <a:rPr lang="it-IT" altLang="en-US" sz="2400" u="sng" dirty="0" err="1" smtClean="0"/>
              <a:t>nome.dat</a:t>
            </a:r>
            <a:r>
              <a:rPr lang="it-IT" altLang="en-US" sz="2400" u="sng" dirty="0" smtClean="0"/>
              <a:t> </a:t>
            </a:r>
            <a:r>
              <a:rPr lang="it-IT" altLang="en-US" sz="2400" dirty="0" smtClean="0"/>
              <a:t> (</a:t>
            </a:r>
            <a:r>
              <a:rPr lang="it-IT" altLang="en-US" sz="2400" dirty="0" err="1" smtClean="0"/>
              <a:t>WordPad</a:t>
            </a:r>
            <a:r>
              <a:rPr lang="it-IT" altLang="en-US" sz="2400" dirty="0" smtClean="0"/>
              <a:t>) con la seguente struttura:</a:t>
            </a:r>
            <a:endParaRPr lang="it-IT" altLang="en-US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7158" y="6033482"/>
            <a:ext cx="821537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 file </a:t>
            </a:r>
            <a:r>
              <a:rPr lang="it-IT" sz="2000" b="1" dirty="0" smtClean="0"/>
              <a:t>.</a:t>
            </a:r>
            <a:r>
              <a:rPr lang="it-IT" sz="2000" b="1" dirty="0" err="1" smtClean="0"/>
              <a:t>dat</a:t>
            </a:r>
            <a:r>
              <a:rPr lang="it-IT" sz="2000" b="1" dirty="0" smtClean="0"/>
              <a:t>  </a:t>
            </a:r>
            <a:r>
              <a:rPr lang="it-IT" sz="2000" dirty="0" smtClean="0"/>
              <a:t>come anche i </a:t>
            </a:r>
            <a:r>
              <a:rPr lang="it-IT" sz="2000" b="1" dirty="0" smtClean="0"/>
              <a:t>.C </a:t>
            </a:r>
            <a:r>
              <a:rPr lang="it-IT" sz="2000" dirty="0" smtClean="0"/>
              <a:t>si scrivono e si modificano con il programma </a:t>
            </a:r>
            <a:r>
              <a:rPr lang="it-IT" sz="2000" b="1" dirty="0" err="1" smtClean="0"/>
              <a:t>WordPad</a:t>
            </a:r>
            <a:r>
              <a:rPr lang="it-IT" sz="2000" dirty="0" smtClean="0"/>
              <a:t>, non con il </a:t>
            </a:r>
            <a:r>
              <a:rPr lang="it-IT" sz="2000" dirty="0" err="1" smtClean="0"/>
              <a:t>NotePad</a:t>
            </a:r>
            <a:r>
              <a:rPr lang="it-IT" sz="2000" dirty="0" smtClean="0"/>
              <a:t> (o Blocco Note)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15810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76" t="26016" r="3378" b="26144"/>
          <a:stretch/>
        </p:blipFill>
        <p:spPr bwMode="auto">
          <a:xfrm>
            <a:off x="1020061" y="1124744"/>
            <a:ext cx="7368363" cy="47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000464" y="2071678"/>
            <a:ext cx="514353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Nome del plot </a:t>
            </a:r>
          </a:p>
          <a:p>
            <a:r>
              <a:rPr lang="it-IT" dirty="0" smtClean="0"/>
              <a:t>Legenda dell’asse x </a:t>
            </a:r>
          </a:p>
          <a:p>
            <a:r>
              <a:rPr lang="it-IT" dirty="0" smtClean="0"/>
              <a:t>Legenda dell’asse y </a:t>
            </a:r>
          </a:p>
          <a:p>
            <a:r>
              <a:rPr lang="it-IT" dirty="0" smtClean="0"/>
              <a:t>Funzione da fittare (senza spazi)</a:t>
            </a:r>
          </a:p>
          <a:p>
            <a:r>
              <a:rPr lang="it-IT" dirty="0" smtClean="0"/>
              <a:t>Numero di parametri della funzione</a:t>
            </a:r>
          </a:p>
          <a:p>
            <a:r>
              <a:rPr lang="it-IT" dirty="0" smtClean="0"/>
              <a:t>Nomi dei parametri (senza spazi) e separati da uno spazio</a:t>
            </a:r>
          </a:p>
          <a:p>
            <a:r>
              <a:rPr lang="it-IT" dirty="0" smtClean="0"/>
              <a:t>valori iniziali dei parametri separati da uno spazio</a:t>
            </a:r>
            <a:br>
              <a:rPr lang="it-IT" dirty="0" smtClean="0"/>
            </a:br>
            <a:r>
              <a:rPr lang="it-IT" dirty="0" err="1" smtClean="0"/>
              <a:t>flag</a:t>
            </a:r>
            <a:r>
              <a:rPr lang="it-IT" dirty="0" smtClean="0"/>
              <a:t> x y ex </a:t>
            </a:r>
            <a:r>
              <a:rPr lang="it-IT" dirty="0" err="1" smtClean="0"/>
              <a:t>ey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dove il significato di x,y, ex ed </a:t>
            </a:r>
            <a:r>
              <a:rPr lang="it-IT" dirty="0" err="1" smtClean="0"/>
              <a:t>ey</a:t>
            </a:r>
            <a:r>
              <a:rPr lang="it-IT" dirty="0" smtClean="0"/>
              <a:t> è ovvio e invece </a:t>
            </a:r>
            <a:r>
              <a:rPr lang="it-IT" dirty="0" err="1" smtClean="0"/>
              <a:t>flag</a:t>
            </a:r>
            <a:r>
              <a:rPr lang="it-IT" dirty="0" smtClean="0"/>
              <a:t> vale 1 se volete usare quel punto nel </a:t>
            </a:r>
            <a:r>
              <a:rPr lang="it-IT" dirty="0" err="1" smtClean="0"/>
              <a:t>fit</a:t>
            </a:r>
            <a:r>
              <a:rPr lang="it-IT" dirty="0" smtClean="0"/>
              <a:t> e vale 0 se invece lo volete escludere. Questo permette di inserire/rimuovere velocemente ognuno dei punti senza duplicare i </a:t>
            </a:r>
            <a:r>
              <a:rPr lang="it-IT" dirty="0" err="1" smtClean="0"/>
              <a:t>files</a:t>
            </a:r>
            <a:r>
              <a:rPr lang="it-IT" dirty="0" smtClean="0"/>
              <a:t>. </a:t>
            </a:r>
          </a:p>
          <a:p>
            <a:endParaRPr lang="it-IT" dirty="0"/>
          </a:p>
        </p:txBody>
      </p:sp>
      <p:sp>
        <p:nvSpPr>
          <p:cNvPr id="5" name="Rectangle 1"/>
          <p:cNvSpPr/>
          <p:nvPr/>
        </p:nvSpPr>
        <p:spPr>
          <a:xfrm>
            <a:off x="467544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2400" dirty="0"/>
              <a:t>Per </a:t>
            </a:r>
            <a:r>
              <a:rPr lang="it-IT" altLang="en-US" sz="2400" dirty="0" smtClean="0"/>
              <a:t>il </a:t>
            </a:r>
            <a:r>
              <a:rPr lang="it-IT" altLang="en-US" sz="2400" dirty="0" err="1" smtClean="0"/>
              <a:t>fit</a:t>
            </a:r>
            <a:r>
              <a:rPr lang="it-IT" altLang="en-US" sz="2400" dirty="0" smtClean="0"/>
              <a:t> il programma legge i dati di un file del tipo </a:t>
            </a:r>
            <a:r>
              <a:rPr lang="it-IT" altLang="en-US" sz="2400" u="sng" dirty="0" err="1" smtClean="0"/>
              <a:t>nome.dat</a:t>
            </a:r>
            <a:r>
              <a:rPr lang="it-IT" altLang="en-US" sz="2400" u="sng" dirty="0" smtClean="0"/>
              <a:t> </a:t>
            </a:r>
            <a:r>
              <a:rPr lang="it-IT" altLang="en-US" sz="2400" dirty="0" smtClean="0"/>
              <a:t> (</a:t>
            </a:r>
            <a:r>
              <a:rPr lang="it-IT" altLang="en-US" sz="2400" dirty="0" err="1" smtClean="0"/>
              <a:t>WordPad</a:t>
            </a:r>
            <a:r>
              <a:rPr lang="it-IT" altLang="en-US" sz="2400" dirty="0" smtClean="0"/>
              <a:t>) con la seguente struttura:</a:t>
            </a:r>
            <a:endParaRPr lang="it-IT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810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19" t="13523" r="6191" b="15430"/>
          <a:stretch/>
        </p:blipFill>
        <p:spPr bwMode="auto">
          <a:xfrm>
            <a:off x="511541" y="142852"/>
            <a:ext cx="863245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57158" y="6000768"/>
            <a:ext cx="821537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 file .</a:t>
            </a:r>
            <a:r>
              <a:rPr lang="it-IT" sz="2000" dirty="0" err="1" smtClean="0"/>
              <a:t>dat</a:t>
            </a:r>
            <a:r>
              <a:rPr lang="it-IT" sz="2000" dirty="0" smtClean="0"/>
              <a:t>  si scrivono e si modificano con il programma </a:t>
            </a:r>
            <a:r>
              <a:rPr lang="it-IT" sz="2000" b="1" dirty="0" err="1" smtClean="0"/>
              <a:t>WordPad</a:t>
            </a:r>
            <a:endParaRPr lang="it-IT" sz="2000" b="1" dirty="0"/>
          </a:p>
        </p:txBody>
      </p:sp>
    </p:spTree>
    <p:extLst>
      <p:ext uri="{BB962C8B-B14F-4D97-AF65-F5344CB8AC3E}">
        <p14:creationId xmlns="" xmlns:p14="http://schemas.microsoft.com/office/powerpoint/2010/main" val="14516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324</Words>
  <Application>Microsoft Office PowerPoint</Application>
  <PresentationFormat>Presentazione su schermo (4:3)</PresentationFormat>
  <Paragraphs>45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Office Theme</vt:lpstr>
      <vt:lpstr>Esempi di analisi dati con ROOT</vt:lpstr>
      <vt:lpstr>Introduzione</vt:lpstr>
      <vt:lpstr>Introduzione</vt:lpstr>
      <vt:lpstr>Installazione del pacchetto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INFN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Esempi di analisi dati con ROOT</dc:title>
  <dc:creator>XYZ</dc:creator>
  <cp:lastModifiedBy>ventura</cp:lastModifiedBy>
  <cp:revision>19</cp:revision>
  <dcterms:created xsi:type="dcterms:W3CDTF">2013-12-13T07:57:59Z</dcterms:created>
  <dcterms:modified xsi:type="dcterms:W3CDTF">2014-01-27T14:07:03Z</dcterms:modified>
</cp:coreProperties>
</file>