
<file path=[Content_Types].xml><?xml version="1.0" encoding="utf-8"?>
<Types xmlns="http://schemas.openxmlformats.org/package/2006/content-types">
  <Default Extension="jfif" ContentType="image/jpeg"/>
  <Default Extension="png" ContentType="image/png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7" r:id="rId13"/>
    <p:sldId id="269" r:id="rId14"/>
    <p:sldId id="270" r:id="rId15"/>
    <p:sldId id="271" r:id="rId16"/>
    <p:sldId id="273" r:id="rId17"/>
    <p:sldId id="274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eb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92777" y="287384"/>
            <a:ext cx="4219303" cy="966650"/>
          </a:xfrm>
        </p:spPr>
        <p:txBody>
          <a:bodyPr/>
          <a:lstStyle/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magnetismo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92777" y="3972457"/>
            <a:ext cx="10241280" cy="1344126"/>
          </a:xfrm>
        </p:spPr>
        <p:txBody>
          <a:bodyPr>
            <a:noAutofit/>
          </a:bodyPr>
          <a:lstStyle/>
          <a:p>
            <a:endParaRPr lang="it-IT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Dott.ssa </a:t>
            </a:r>
            <a:r>
              <a:rPr lang="it-IT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AnnaRosa</a:t>
            </a:r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Caputo</a:t>
            </a:r>
          </a:p>
          <a:p>
            <a:r>
              <a:rPr lang="it-IT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Dipartimento di Matematica e Fisica «Ennio De Giorgi», Università del Salento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863" y="1567542"/>
            <a:ext cx="5055325" cy="361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56170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 Legge di Biot - </a:t>
            </a:r>
            <a:r>
              <a:rPr lang="it-IT" dirty="0" err="1" smtClean="0"/>
              <a:t>Savart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209005" y="561703"/>
                <a:ext cx="9379131" cy="613954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 linee del campo magnetico, generato da un filo conduttore percorso da corrente, sono circonferenze concentriche, aventi centro sul filo. </a:t>
                </a:r>
              </a:p>
              <a:p>
                <a:pPr marL="0" indent="0" algn="just">
                  <a:buNone/>
                </a:pP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In particolare, per individuare il loro verso di percorrenza, si ricorre alla regola della mano destra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 punto a distanza d da un filo rettilineo di lunghezza l, con l &gt; d, in cui passa una corrente di intensità i,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il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modulo del campo magnetico è dato dalla formula</a:t>
                </a:r>
                <a:r>
                  <a:rPr lang="it-IT" sz="23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it-IT" sz="23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                </m:t>
                    </m:r>
                    <m:r>
                      <a:rPr lang="it-IT" sz="23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𝐵</m:t>
                    </m:r>
                    <m:r>
                      <a:rPr lang="it-IT" sz="23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it-IT" sz="23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3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it-IT" sz="23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it-IT" sz="23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it-IT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it-IT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</m:den>
                    </m:f>
                    <m:f>
                      <m:fPr>
                        <m:ctrlPr>
                          <a:rPr lang="it-IT" sz="23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it-IT" sz="23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num>
                      <m:den>
                        <m:r>
                          <a:rPr lang="it-IT" sz="23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it-I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(Legge di Biot </a:t>
                </a:r>
                <a:r>
                  <a:rPr lang="it-IT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Savart</a:t>
                </a:r>
                <a:r>
                  <a:rPr lang="it-I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</a:t>
                </a: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Fissando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un certo valore di corrente, il campo magnetico varia in funzione della distanza con un andamento descritto dal grafico di una iperbole equilatera.</a:t>
                </a:r>
              </a:p>
              <a:p>
                <a:pPr marL="0" indent="0" algn="just">
                  <a:buNone/>
                </a:pP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Per distanze infinite dal filo, il campo è </a:t>
                </a:r>
                <a:r>
                  <a:rPr lang="it-IT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nulllo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it-IT" dirty="0" smtClean="0"/>
                  <a:t>                                                   </a:t>
                </a:r>
                <a:endParaRPr lang="it-IT" dirty="0"/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9005" y="561703"/>
                <a:ext cx="9379131" cy="6139543"/>
              </a:xfrm>
              <a:blipFill>
                <a:blip r:embed="rId2"/>
                <a:stretch>
                  <a:fillRect l="-65" t="-596" r="-6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43" y="1690207"/>
            <a:ext cx="2958194" cy="21050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13231"/>
            <a:ext cx="3749040" cy="188200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136" y="3995798"/>
            <a:ext cx="2443669" cy="270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2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2880" y="143691"/>
            <a:ext cx="9091122" cy="111034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Forza tra due fili rettilinei percorsi da corrente: la legge di </a:t>
            </a:r>
            <a:r>
              <a:rPr lang="it-IT" dirty="0" err="1" smtClean="0"/>
              <a:t>Ampère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182880" y="1136469"/>
                <a:ext cx="9392194" cy="559090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endParaRPr lang="it-IT" dirty="0" smtClean="0"/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Se si collocano vicini due fili paralleli percorsi da corrente, si nota che essi esercitano una forza l’uno sull’altro, dovuta ai campi magnetici da essi generati.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 particolare, i due fili si attraggono quando le correnti, che li attraversano scorrono nello stesso verso e si respingono quando queste scorrono in versi opposti. 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Supponendo che la distanza tra di essi, sia molto minore rispetto alla loro comune lunghezza, la forza tra due fili percorsi da corrente, è la seguente:</a:t>
                </a:r>
              </a:p>
              <a:p>
                <a:pPr marL="0" indent="0" algn="just">
                  <a:buNone/>
                </a:pPr>
                <a:r>
                  <a:rPr lang="it-IT" sz="2400" b="0" dirty="0" smtClean="0">
                    <a:cs typeface="Calibri" panose="020F0502020204030204" pitchFamily="34" charset="0"/>
                  </a:rPr>
                  <a:t>           </a:t>
                </a:r>
                <a:r>
                  <a:rPr lang="it-IT" sz="24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it-IT" sz="20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Legge di </a:t>
                </a:r>
                <a:r>
                  <a:rPr lang="it-IT" sz="2000" b="0" dirty="0" err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Ampère</a:t>
                </a:r>
                <a:r>
                  <a:rPr lang="it-IT" sz="2000" b="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       </a:t>
                </a:r>
                <a14:m>
                  <m:oMath xmlns:m="http://schemas.openxmlformats.org/officeDocument/2006/math">
                    <m:r>
                      <a:rPr lang="it-I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𝐹</m:t>
                    </m:r>
                    <m:r>
                      <a:rPr lang="it-IT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40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2400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it-IT" sz="2400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it-IT" sz="240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2400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it-IT" sz="2400" b="0" i="1" dirty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it-IT" sz="2400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𝑙</m:t>
                        </m:r>
                      </m:num>
                      <m:den>
                        <m:r>
                          <a:rPr lang="it-IT" sz="2400" b="0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con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𝑘</m:t>
                        </m:r>
                      </m:e>
                      <m:sub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it-IT" sz="2400" b="0" i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f>
                      <m:fPr>
                        <m:ctrlPr>
                          <a:rPr lang="it-IT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it-IT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it-IT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it-IT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=  2 ∙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10</m:t>
                        </m:r>
                      </m:e>
                      <m:sup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−7</m:t>
                        </m:r>
                      </m:sup>
                    </m:sSup>
                    <m:f>
                      <m:fPr>
                        <m:ctrlP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𝑁</m:t>
                        </m:r>
                      </m:num>
                      <m:den>
                        <m:sSup>
                          <m:sSupPr>
                            <m:ctrlPr>
                              <a:rPr lang="it-IT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it-IT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it-I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880" y="1136469"/>
                <a:ext cx="9392194" cy="5590902"/>
              </a:xfrm>
              <a:blipFill>
                <a:blip r:embed="rId2"/>
                <a:stretch>
                  <a:fillRect l="-519" r="-51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2991394"/>
            <a:ext cx="3056709" cy="2063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258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30630"/>
            <a:ext cx="8596668" cy="61395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Campo magnetico di una spira circolare</a:t>
            </a:r>
            <a:endParaRPr lang="it-IT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326571" y="744583"/>
                <a:ext cx="9287692" cy="6021977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Una spira circolare è sostanzialmente un filo conduttore piegato ad anello. Nel momento in cui essa viene percorsa da corrente, genera un campo magnetico.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Il modulo del campo magnetico al centro della spira è: </a:t>
                </a:r>
              </a:p>
              <a:p>
                <a:pPr marL="0" indent="0" algn="just">
                  <a:buNone/>
                </a:pPr>
                <a:endParaRPr lang="it-IT" sz="20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it-IT" sz="2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</a:t>
                </a:r>
                <a:r>
                  <a:rPr lang="it-IT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</a:t>
                </a:r>
                <a:r>
                  <a:rPr lang="it-IT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 </a:t>
                </a:r>
                <a:r>
                  <a:rPr lang="it-IT" sz="2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it-IT" sz="280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it-IT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it-IT" sz="28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it-IT" sz="2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sz="20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sz="20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Il campo magnetico attorno alla spira assume valori diversi a seconda del punto dello spazio, che si considera. Questo si deduce dal modo in cui sono disposte le linee di campo: vi sono zone in cui le linee sono più fitte e zone in cui sono più diradate. </a:t>
                </a: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6571" y="744583"/>
                <a:ext cx="9287692" cy="6021977"/>
              </a:xfrm>
              <a:blipFill>
                <a:blip r:embed="rId2"/>
                <a:stretch>
                  <a:fillRect l="-591" t="-506" r="-52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763486"/>
            <a:ext cx="4271554" cy="273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807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78527"/>
            <a:ext cx="8596668" cy="48768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Campo magnetico generato da un solenoide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849087"/>
                <a:ext cx="8936929" cy="587828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Un solenoide è un filo avvolto su se stesso in più spire circolari uguali disposte in modo da formare un cilindro. Esse possono trovarsi a contatto tra di loro oppure separate da una distanza detta «passo».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Se il filo è percorso da una corrente elettrica, il solenoide crea un campo magnetico attorno a sé. </a:t>
                </a: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 linee del campo magnetico attraversano lo spazio interno del solenoide per poi uscire, curvare e richiudersi su se stesse. Il verso di percorrenza è determinato dalla regola della mano destra.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 definisce solenoide ideale, un solenoide di lunghezza infinita o con lunghezza L molto maggiore del suo diametro d, d&gt;&gt;L .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Il campo magnetico, che si genera al suo interno è uniforme, mentre quello all’ esterno è trascurabile.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Il modulo del campo magnetico all’ interno di un solenoide ideale è dato da: 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𝐵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 </m:t>
                      </m:r>
                      <m:sSub>
                        <m:sSubPr>
                          <m:ctrlPr>
                            <a:rPr lang="it-IT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𝜇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𝑁𝑖</m:t>
                          </m:r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849087"/>
                <a:ext cx="8936929" cy="5878284"/>
              </a:xfrm>
              <a:blipFill>
                <a:blip r:embed="rId2"/>
                <a:stretch>
                  <a:fillRect l="-546" t="-518" r="-61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154" y="4415246"/>
            <a:ext cx="4101737" cy="231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46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283029"/>
            <a:ext cx="8596668" cy="63137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      Forza di </a:t>
            </a:r>
            <a:r>
              <a:rPr lang="it-IT" dirty="0" err="1" smtClean="0"/>
              <a:t>Lorentz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4949" y="914400"/>
            <a:ext cx="9235440" cy="58521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Dato un filo conduttore percorso da corrente, ogni portatore di carica elettrica, che si muove al suo interno subisce una forza in una certa direzione. La forza complessiva sul filo è la somma di tutte le singole forze agenti sui portatori di carica in movimento.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forza, che si esercita sulle particelle cariche, indipendentemente che siano positive o negative, quando esse si muovono con una velocità v in uno spazio in cui è presente un campo magnetico, è detta «forza di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Lorentz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» :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e in modulo si esprime come :  F = |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q|vBsin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 verso della forza di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Lorentz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, si determina con la regola della mano destra: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 particolare, quest’ ultimo dipende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dal segno della carica : 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489" y="2573382"/>
            <a:ext cx="1619795" cy="58782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968" y="2971799"/>
            <a:ext cx="2266950" cy="201930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8674" y="4532810"/>
            <a:ext cx="3786294" cy="211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876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95944"/>
            <a:ext cx="8596668" cy="57476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Moto di una carica in un campo magnetico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04949" y="875211"/>
                <a:ext cx="9313817" cy="5891349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 consideri una particella di massa m e carica elettrica q in presenza di un campo magnetico e il vettore velocità perpendicolare al campo magnetico.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 questo caso, la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forza di </a:t>
                </a:r>
                <a:r>
                  <a:rPr lang="it-IT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Lorentz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si comporta come una forza centripeta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e la particella si muove di moto circolare uniforme: 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                                 Per il secondo principio della dinamica, risulta: </a:t>
                </a:r>
              </a:p>
              <a:p>
                <a:pPr marL="0" indent="0" algn="just">
                  <a:buNone/>
                </a:pP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                                       </a:t>
                </a:r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 v B = 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t-IT" sz="240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it-IT" sz="2400" b="0" i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v</m:t>
                            </m:r>
                          </m:e>
                          <m:sup>
                            <m:r>
                              <a:rPr lang="it-IT" sz="2400" b="0" i="0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r</m:t>
                        </m:r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,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da cui    </a:t>
                </a:r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m</m:t>
                        </m:r>
                        <m: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v</m:t>
                        </m:r>
                        <m: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q</m:t>
                        </m:r>
                        <m: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 </a:t>
                </a:r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πm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400" b="0" i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qB</m:t>
                        </m:r>
                      </m:den>
                    </m:f>
                  </m:oMath>
                </a14:m>
                <a:endParaRPr lang="it-IT" sz="24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Mentre, se la particella carica ha, in un istante fissato,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una velocità v obliqua rispetto al campo, essa percorre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una traiettoria a forma di elica cilindrica con asse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parallelo al campo: 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4949" y="875211"/>
                <a:ext cx="9313817" cy="5891349"/>
              </a:xfrm>
              <a:blipFill>
                <a:blip r:embed="rId2"/>
                <a:stretch>
                  <a:fillRect l="-524" t="-621" r="-58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49" y="2312125"/>
            <a:ext cx="3370217" cy="253419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870" y="4650377"/>
            <a:ext cx="3331027" cy="211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69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56754"/>
            <a:ext cx="8596668" cy="57476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  Il selettore di velocità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1257" y="731520"/>
            <a:ext cx="9379132" cy="603503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Il selettore di velocità è un dispositivo, che combina gli effetti di un campo elettrico e di un campo magnetico affinché, dato un certo numero di cariche elettriche in ingresso con valori diversi di velocità, si possano avere in uscita, cariche elettriche con un determinato valore di velocità.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consideri un condensatore a facce piane 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parallele e lo si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disponga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all'interno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 un campo magnetico uniforme, facendo in modo che i due campi elettrico e magnetico risultino perpendicolari tra di loro. 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ponga, sul lato destro del condensatore uno schermo con un piccolo foro, attraverso il quale le particelle sono libere di passare. Dal lato sinistro, si introduce nel dispositivo un protone a un'altezza pari a quella del foro a destra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. Quando il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protone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attraversa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lo spazio tra le armature del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condensatore,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subisce una forza elettrica e la forza di </a:t>
            </a:r>
            <a:r>
              <a:rPr lang="it-IT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Lorentz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Imponendo l’equilibrio tra le due forze, possiamo ricavare la velocità di equilibrio nel selettore di velocità,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v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= E/B 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270" y="2813141"/>
            <a:ext cx="3451043" cy="1549853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2343" y="2730817"/>
            <a:ext cx="3200400" cy="180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115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130630"/>
            <a:ext cx="8596668" cy="58782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Lo spettrometro di massa 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235131" y="705394"/>
                <a:ext cx="9392195" cy="604810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just">
                  <a:buNone/>
                </a:pP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Lo spettrometro di massa è uno strumento che permette di misurare le masse degli isotopi di uno stesso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elemento. Il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principio di funzionamento sfrutta la forza di </a:t>
                </a:r>
                <a:r>
                  <a:rPr lang="it-IT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Lorentz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 il moto circolare che tale forza è in grado di imporre alle cariche che si muovono in un campo magnetico.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Per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realizzare tale dispositivo serve una sorgente di ioni, come ad esempio un gas scaldato al punto da ionizzarne gli atomi.</a:t>
                </a:r>
              </a:p>
              <a:p>
                <a:pPr marL="0" indent="0" algn="just">
                  <a:buNone/>
                </a:pP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Le particelle cariche passano attraverso un condensatore ai cui capi, è presente una certa </a:t>
                </a:r>
                <a:r>
                  <a:rPr lang="it-IT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d.d.p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che serve ad imprimere alle cariche una forza e quindi un'accelerazione.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Le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cariche proseguono il proprio viaggio passando attraverso un selettore di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velocità.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Una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volta superato il selettore, le cariche passano attraverso un ulteriore campo magnetico uniforme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B</a:t>
                </a:r>
                <a:r>
                  <a:rPr lang="it-IT" baseline="-250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r>
                  <a:rPr lang="it-IT" dirty="0"/>
                  <a:t>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descrivendo traiettorie circolari.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Infine, colpiscono una lastra fotografica, trasferendole la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propria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energia. L'isotopo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più leggero impatterà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prima  sulla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lastra fotografica rispetto agli isotopi più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pesanti.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Dalla misura del raggio della circonferenza,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 risale al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valore della massa delle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cariche,   m </a:t>
                </a: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>
                            <a:latin typeface="Cambria Math" panose="02040503050406030204" pitchFamily="18" charset="0"/>
                          </a:rPr>
                          <m:t>q</m:t>
                        </m:r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it-IT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b>
                            <m:r>
                              <a:rPr lang="it-IT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it-IT">
                            <a:latin typeface="Cambria Math" panose="02040503050406030204" pitchFamily="18" charset="0"/>
                          </a:rPr>
                          <m:t>r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>
                            <a:latin typeface="Cambria Math" panose="02040503050406030204" pitchFamily="18" charset="0"/>
                          </a:rPr>
                          <m:t>v</m:t>
                        </m:r>
                      </m:den>
                    </m:f>
                  </m:oMath>
                </a14:m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dirty="0"/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31" y="705394"/>
                <a:ext cx="9392195" cy="6048103"/>
              </a:xfrm>
              <a:blipFill>
                <a:blip r:embed="rId2"/>
                <a:stretch>
                  <a:fillRect l="-455" t="-806" r="-455" b="-202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685" y="3317966"/>
            <a:ext cx="3553097" cy="185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718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4087" y="2477588"/>
            <a:ext cx="10125649" cy="3413761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 </a:t>
            </a:r>
            <a:r>
              <a:rPr lang="it-IT" dirty="0" smtClean="0">
                <a:solidFill>
                  <a:schemeClr val="tx1"/>
                </a:solidFill>
              </a:rPr>
              <a:t>SI RINGRAZIA PER L’ATTENZIONE!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>
                <a:solidFill>
                  <a:schemeClr val="tx1"/>
                </a:solidFill>
              </a:rPr>
              <a:t/>
            </a:r>
            <a:br>
              <a:rPr lang="it-IT" dirty="0">
                <a:solidFill>
                  <a:schemeClr val="tx1"/>
                </a:solidFill>
              </a:rPr>
            </a:br>
            <a:r>
              <a:rPr lang="it-IT" sz="3100" dirty="0" smtClean="0">
                <a:solidFill>
                  <a:schemeClr val="tx1"/>
                </a:solidFill>
              </a:rPr>
              <a:t/>
            </a:r>
            <a:br>
              <a:rPr lang="it-IT" sz="3100" dirty="0" smtClean="0">
                <a:solidFill>
                  <a:schemeClr val="tx1"/>
                </a:solidFill>
              </a:rPr>
            </a:br>
            <a:r>
              <a:rPr lang="it-IT" sz="3100" dirty="0" smtClean="0">
                <a:solidFill>
                  <a:schemeClr val="tx1"/>
                </a:solidFill>
              </a:rPr>
              <a:t>                                                  </a:t>
            </a:r>
            <a: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Dott.ssa </a:t>
            </a:r>
            <a:r>
              <a:rPr lang="it-IT" sz="31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AnnaRosa</a:t>
            </a:r>
            <a:r>
              <a:rPr lang="it-IT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Caputo</a:t>
            </a:r>
            <a:br>
              <a:rPr lang="it-IT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Dipartimento </a:t>
            </a:r>
            <a:r>
              <a:rPr lang="it-IT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Matematica e </a:t>
            </a:r>
            <a:r>
              <a:rPr lang="it-IT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Fisica </a:t>
            </a:r>
            <a: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«</a:t>
            </a:r>
            <a:r>
              <a:rPr lang="it-IT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Ennio De Giorgi», </a:t>
            </a:r>
            <a:r>
              <a:rPr lang="it-IT" sz="3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Università </a:t>
            </a:r>
            <a:r>
              <a:rPr lang="it-IT" sz="3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Salento</a:t>
            </a:r>
            <a:r>
              <a:rPr lang="it-IT" sz="31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it-IT" sz="3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216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248194"/>
            <a:ext cx="9119810" cy="640080"/>
          </a:xfrm>
        </p:spPr>
        <p:txBody>
          <a:bodyPr>
            <a:normAutofit/>
          </a:bodyPr>
          <a:lstStyle/>
          <a:p>
            <a:r>
              <a:rPr lang="it-IT" dirty="0" smtClean="0"/>
              <a:t>                   Magneti e poli magnetici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67" y="888274"/>
            <a:ext cx="3372622" cy="3095898"/>
          </a:xfrm>
        </p:spPr>
      </p:pic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872446" y="979714"/>
            <a:ext cx="4676503" cy="58782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L’ esistenza dei fenomeni magnetici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nota fin dai tempi degli antichi greci, i quali notarono che un particolare minerale ferroso presente in natura, la magnetite, aveva la capacità di attrarre il ferro.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 corpi che manifestano questo tipo di attrazione sono chiamati «magneti» e sono caratterizzati da due poli magnetici, detti «nord» e «sud».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 magneti interagiscono fra loro con forze attrattive o repulsive, che vicino ai poli sono particolarmente intense.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Poli magnetici opposti si attraggono, mentre poli magnetici uguali si respingono.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36" y="4232366"/>
            <a:ext cx="4116735" cy="262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42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" y="91440"/>
            <a:ext cx="9535886" cy="6531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Il campo magnetico uniforme e le linee di campo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5760" y="640080"/>
            <a:ext cx="9261566" cy="599585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Ogni magnete genera sempre attorno a sé un campo magnetico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, la cui unità di misura è il Tesla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Per rappresentare il vettore        </a:t>
            </a:r>
            <a:r>
              <a:rPr lang="it-IT" dirty="0" smtClean="0"/>
              <a:t>,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 utilizzano le linee di campo: </a:t>
            </a: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sono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chiuse, cioè escono dal polo Nord ed entrano nel polo Sud;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sono tangenti al vettore          in ogni punto e hanno la sua stessa orientazione;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non possono mai incrociarsi;</a:t>
            </a: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ono più fitte dove il campo magnetico è più intenso e più diradate, dove esso è più debole.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76" y="597113"/>
            <a:ext cx="262739" cy="386379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953" y="3892732"/>
            <a:ext cx="3358635" cy="237744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403" y="1293222"/>
            <a:ext cx="262739" cy="38637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402" y="2035051"/>
            <a:ext cx="321654" cy="473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65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5760" y="169817"/>
            <a:ext cx="9353006" cy="6479177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Seguendo le regole precedentemente descritte, è possibile individuare il vettore campo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magnetico         in qualsiasi punto dello spazio, seguendo la linea di campo che passa per quel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unto :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Fra le estremità di un magnete ripiegato, le linee di campo, orientate dal Polo N al Polo S, sono equidistanti e parallele fra loro. Ciò significa che il campo magnetico è uniforme.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573" y="541085"/>
            <a:ext cx="262739" cy="38637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246" y="1199877"/>
            <a:ext cx="2881176" cy="220952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511" y="1961403"/>
            <a:ext cx="3781953" cy="1448002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160" y="4676503"/>
            <a:ext cx="3722913" cy="209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86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51617"/>
            <a:ext cx="8596668" cy="653143"/>
          </a:xfrm>
        </p:spPr>
        <p:txBody>
          <a:bodyPr/>
          <a:lstStyle/>
          <a:p>
            <a:r>
              <a:rPr lang="it-IT" dirty="0" smtClean="0"/>
              <a:t>             Il campo magnetico terrestre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9634" y="704760"/>
            <a:ext cx="9522823" cy="60487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Terra è un gigantesco magnete e come tale, genera anche essa un campo magnetico, detto «campo geomagnetico».  La sua intensità è circa B = 4,5 ∙ </a:t>
            </a:r>
            <a:r>
              <a:rPr lang="it-IT" dirty="0" smtClean="0"/>
              <a:t>10</a:t>
            </a:r>
            <a:r>
              <a:rPr lang="it-IT" baseline="30000" dirty="0" smtClean="0"/>
              <a:t>-5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T .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campo è analogo a quello generato da un dipolo situato al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entro della Terra, il cui asse è inclinato rispetto all’ asse di rotazione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terrestre, di circa 11.5°.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Questo valore è detto «declinazione magnetica&gt;&gt;. 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 poli magnetici della Terra non coincidono con i poli geografici.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Le linee di forza del campo sono uscenti dal Polo Nord magnetico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ed entranti nel Polo Sud magnetico. 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È molto asimmetrico, a causa dell’ interazione con il campo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agnetico solare e il vento solare.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Tutte queste proprietà si deducono grazie all’ utilizzo della bussola,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ostituita da un piccolo ago magnetico che è soggetto a una forza nel </a:t>
            </a: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omento in cui si trova in prossimità di un altro magnete.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309" y="1634126"/>
            <a:ext cx="5080000" cy="51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04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2203" y="209006"/>
            <a:ext cx="9028368" cy="705394"/>
          </a:xfrm>
        </p:spPr>
        <p:txBody>
          <a:bodyPr/>
          <a:lstStyle/>
          <a:p>
            <a:r>
              <a:rPr lang="it-IT" dirty="0" smtClean="0"/>
              <a:t>  Teorema di Gauss per il campo magnetico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571" y="822960"/>
            <a:ext cx="9392196" cy="5865223"/>
          </a:xfrm>
        </p:spPr>
        <p:txBody>
          <a:bodyPr/>
          <a:lstStyle/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definisce il flusso del campo magnetico attraverso una superficie piana, φ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(      ), come </a:t>
            </a: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L’unità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di misura di questa grandezza fisica è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eber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Wb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), con 1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Wb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= 1 T ∙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baseline="30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In particolare, per definizione di prodotto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scalare,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risulta: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teorema di Gauss per il campo magnetico stabilisce che il flusso del campo magnetico attraverso una qualsiasi superficie chiusa è nullo. </a:t>
            </a: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formule: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φ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(     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 = 0   .  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Quindi, il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numero delle linee di campo entranti è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uguale al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numero di quelle uscenti.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266" y="1202485"/>
            <a:ext cx="262739" cy="38637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039" y="1658983"/>
            <a:ext cx="1933818" cy="54864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895" y="2764303"/>
            <a:ext cx="2027110" cy="466504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694" y="4693262"/>
            <a:ext cx="262739" cy="386379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088" y="4114800"/>
            <a:ext cx="3173802" cy="257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6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2069" y="104504"/>
            <a:ext cx="9209313" cy="130628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   Esperimento di Oersted</a:t>
            </a:r>
            <a:br>
              <a:rPr lang="it-IT" dirty="0" smtClean="0"/>
            </a:br>
            <a: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Questo esperimento ha dimostrato che esiste una relazione tra i fenomeni elettrici e magnetici.</a:t>
            </a:r>
            <a:b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39635" y="1084217"/>
            <a:ext cx="6178730" cy="5669281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 considera un filo conduttore rettilineo, in direzione nord-sud fissata dai poli geografici. Al di sotto del filo, si mette un ago magnetico che si posiziona spontaneamente lungo la stessa direzione del filo.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Si collegano le estremità del filo a una pila in modo da creare un circuito elettrico.</a:t>
            </a: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Chiuso il circuito, si nota che appena la corrente passa per il filo conduttore, l’ago magnetico devia la propria direzione.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Il passaggio di corrente genera un campo magnetico e,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maggiore è l’ intensità della corrente fornita,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più il campo magnetico diventa intenso.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sua intensità cresce fino a superare quella del campo magnetico terrestre, diventa predominante e induce l’ago a disporsi perpendicolarmente al filo. </a:t>
            </a:r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933" y="1240971"/>
            <a:ext cx="2913017" cy="2599508"/>
          </a:xfr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800" y="4238897"/>
            <a:ext cx="331528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8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77334" y="130630"/>
            <a:ext cx="8596668" cy="56170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               Esperimento di Faraday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509451" y="692332"/>
            <a:ext cx="9078686" cy="6048101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Nel 1821, il fisico inglese Michael Faraday osservò che un filo percorso da corrente, in un campo magnetico, subisce una forza.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L’esperimento consiste nel porre un filo conduttore in posizione verticale tra i due poli di un magnete a forma di ferro di cavallo, che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genera un campo magnetico uniforme tra i suoi due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poli.  Il campo magnetico è perpendicolare al filo.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Se si collega in filo a una batteria, una corrente attraversa il filo.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Quest’ultimo risente del campo magnetico generato dal magnete e subisce una forza di 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intensità                            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La forza magnetica agente sul filo è perpendicolare al filo e </a:t>
            </a:r>
          </a:p>
          <a:p>
            <a:pPr marL="0" indent="0" algn="just">
              <a:buNone/>
            </a:pP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alle linee del campo. 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862" y="3502040"/>
            <a:ext cx="3920491" cy="313389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913" y="3073355"/>
            <a:ext cx="1295581" cy="42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737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7383" y="283028"/>
            <a:ext cx="9117874" cy="99713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Forza magnetica su un filo rettilineo percorso da corrente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287383" y="1280160"/>
                <a:ext cx="9339943" cy="5460273"/>
              </a:xfrm>
            </p:spPr>
            <p:txBody>
              <a:bodyPr/>
              <a:lstStyle/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Sia                         , la forza magnetica agente su un filo di lunghezza l, percorso da una corrente i ed 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esercitata da un campo magnetico        . </a:t>
                </a:r>
              </a:p>
              <a:p>
                <a:pPr marL="0" indent="0" algn="just">
                  <a:buNone/>
                </a:pPr>
                <a:endParaRPr lang="it-IT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just"/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Direzione:       è sempre perpendicolare al piano individuato da      e da      ; </a:t>
                </a:r>
              </a:p>
              <a:p>
                <a:pPr algn="just"/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Verso: si determina utilizzando la regola della mano destra ; </a:t>
                </a:r>
              </a:p>
              <a:p>
                <a:pPr algn="just"/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Modulo:  F = i l B sen (</a:t>
                </a:r>
                <a:r>
                  <a:rPr lang="el-GR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) .</a:t>
                </a:r>
              </a:p>
              <a:p>
                <a:pPr algn="just"/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Se si considera il caso di un filo perpendicolare al campo magnetico</a:t>
                </a:r>
              </a:p>
              <a:p>
                <a:pPr marL="0" indent="0" algn="just">
                  <a:buNone/>
                </a:pPr>
                <a:r>
                  <a:rPr lang="it-IT" dirty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sterno, il modulo della forza sarà F = i l B .</a:t>
                </a:r>
              </a:p>
              <a:p>
                <a:pPr marL="0" indent="0" algn="just">
                  <a:buNone/>
                </a:pPr>
                <a:r>
                  <a:rPr lang="it-IT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Quindi, il campo magnetico B in un punto dello spazio è </a:t>
                </a:r>
              </a:p>
              <a:p>
                <a:pPr marL="0" indent="0" algn="just">
                  <a:buNone/>
                </a:pPr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𝐹</m:t>
                        </m:r>
                      </m:num>
                      <m:den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it-IT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it-IT" sz="24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. </a:t>
                </a:r>
              </a:p>
              <a:p>
                <a:pPr marL="0" indent="0" algn="just"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3" y="1280160"/>
                <a:ext cx="9339943" cy="5460273"/>
              </a:xfrm>
              <a:blipFill>
                <a:blip r:embed="rId2"/>
                <a:stretch>
                  <a:fillRect l="-522" r="-26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93" y="1623377"/>
            <a:ext cx="1295581" cy="42868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36" y="2052062"/>
            <a:ext cx="235134" cy="38637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026" y="2800947"/>
            <a:ext cx="342948" cy="38637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450" y="2800947"/>
            <a:ext cx="281003" cy="386379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972" y="2800947"/>
            <a:ext cx="200297" cy="436461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453" y="3295546"/>
            <a:ext cx="3905795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02291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2689</TotalTime>
  <Words>1833</Words>
  <Application>Microsoft Office PowerPoint</Application>
  <PresentationFormat>Widescreen</PresentationFormat>
  <Paragraphs>200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Trebuchet MS</vt:lpstr>
      <vt:lpstr>Wingdings 3</vt:lpstr>
      <vt:lpstr>Sfaccettatura</vt:lpstr>
      <vt:lpstr>Il magnetismo</vt:lpstr>
      <vt:lpstr>                   Magneti e poli magnetici</vt:lpstr>
      <vt:lpstr>  Il campo magnetico uniforme e le linee di campo</vt:lpstr>
      <vt:lpstr>Presentazione standard di PowerPoint</vt:lpstr>
      <vt:lpstr>             Il campo magnetico terrestre</vt:lpstr>
      <vt:lpstr>  Teorema di Gauss per il campo magnetico</vt:lpstr>
      <vt:lpstr>                   Esperimento di Oersted Questo esperimento ha dimostrato che esiste una relazione tra i fenomeni elettrici e magnetici. </vt:lpstr>
      <vt:lpstr>                Esperimento di Faraday</vt:lpstr>
      <vt:lpstr>Forza magnetica su un filo rettilineo percorso da corrente</vt:lpstr>
      <vt:lpstr>                 Legge di Biot - Savart</vt:lpstr>
      <vt:lpstr>Forza tra due fili rettilinei percorsi da corrente: la legge di Ampère</vt:lpstr>
      <vt:lpstr>       Campo magnetico di una spira circolare</vt:lpstr>
      <vt:lpstr>   Campo magnetico generato da un solenoide</vt:lpstr>
      <vt:lpstr>                      Forza di Lorentz</vt:lpstr>
      <vt:lpstr>     Moto di una carica in un campo magnetico</vt:lpstr>
      <vt:lpstr>                  Il selettore di velocità</vt:lpstr>
      <vt:lpstr>                Lo spettrometro di massa </vt:lpstr>
      <vt:lpstr>                 SI RINGRAZIA PER L’ATTENZIONE!                                                     Dott.ssa AnnaRosa Caputo                                                       Dipartimento di Matematica e Fisica                                                   «Ennio De Giorgi», Università del Salento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magnetismo</dc:title>
  <dc:creator>Utente Windows</dc:creator>
  <cp:lastModifiedBy>Utente Windows</cp:lastModifiedBy>
  <cp:revision>150</cp:revision>
  <dcterms:created xsi:type="dcterms:W3CDTF">2024-08-17T19:25:30Z</dcterms:created>
  <dcterms:modified xsi:type="dcterms:W3CDTF">2024-09-05T09:20:36Z</dcterms:modified>
</cp:coreProperties>
</file>