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5" d="100"/>
          <a:sy n="65" d="100"/>
        </p:scale>
        <p:origin x="65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7DFF-41A8-4C72-9E4F-777DD2D9DDE3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64FB-263D-497B-896D-043023F252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92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7DFF-41A8-4C72-9E4F-777DD2D9DDE3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64FB-263D-497B-896D-043023F252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984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7DFF-41A8-4C72-9E4F-777DD2D9DDE3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64FB-263D-497B-896D-043023F252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72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7DFF-41A8-4C72-9E4F-777DD2D9DDE3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64FB-263D-497B-896D-043023F252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7DFF-41A8-4C72-9E4F-777DD2D9DDE3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64FB-263D-497B-896D-043023F252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52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7DFF-41A8-4C72-9E4F-777DD2D9DDE3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64FB-263D-497B-896D-043023F252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27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7DFF-41A8-4C72-9E4F-777DD2D9DDE3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64FB-263D-497B-896D-043023F252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47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7DFF-41A8-4C72-9E4F-777DD2D9DDE3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64FB-263D-497B-896D-043023F252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53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7DFF-41A8-4C72-9E4F-777DD2D9DDE3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64FB-263D-497B-896D-043023F252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63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7DFF-41A8-4C72-9E4F-777DD2D9DDE3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64FB-263D-497B-896D-043023F252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381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7DFF-41A8-4C72-9E4F-777DD2D9DDE3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64FB-263D-497B-896D-043023F252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205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17DFF-41A8-4C72-9E4F-777DD2D9DDE3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F64FB-263D-497B-896D-043023F252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02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58574" y="5783101"/>
            <a:ext cx="7971494" cy="731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it-IT" sz="1600" dirty="0"/>
              <a:t>2009-2012: Team Leader  (LAINSA/GERTISA società di </a:t>
            </a:r>
            <a:r>
              <a:rPr lang="it-IT" sz="1600" dirty="0" err="1"/>
              <a:t>Grupo</a:t>
            </a:r>
            <a:r>
              <a:rPr lang="it-IT" sz="1600" dirty="0"/>
              <a:t> </a:t>
            </a:r>
            <a:r>
              <a:rPr lang="it-IT" sz="1600" dirty="0" err="1"/>
              <a:t>Dominguis</a:t>
            </a:r>
            <a:r>
              <a:rPr lang="it-IT" sz="1600" dirty="0"/>
              <a:t> GD Energy Services) </a:t>
            </a:r>
          </a:p>
          <a:p>
            <a:pPr>
              <a:lnSpc>
                <a:spcPct val="50000"/>
              </a:lnSpc>
            </a:pPr>
            <a:endParaRPr lang="it-IT" sz="1600" dirty="0"/>
          </a:p>
          <a:p>
            <a:pPr>
              <a:lnSpc>
                <a:spcPct val="50000"/>
              </a:lnSpc>
            </a:pPr>
            <a:r>
              <a:rPr lang="it-IT" sz="1600" dirty="0"/>
              <a:t>2012-2015: Responsabile Unità di Fisica Sanitaria – Centrale Nucleare E. Fermi (SOGIN spa)</a:t>
            </a:r>
          </a:p>
          <a:p>
            <a:pPr>
              <a:lnSpc>
                <a:spcPct val="50000"/>
              </a:lnSpc>
            </a:pPr>
            <a:endParaRPr lang="it-IT" sz="1600" dirty="0"/>
          </a:p>
          <a:p>
            <a:pPr>
              <a:lnSpc>
                <a:spcPct val="50000"/>
              </a:lnSpc>
            </a:pPr>
            <a:r>
              <a:rPr lang="it-IT" sz="1600" dirty="0"/>
              <a:t>2015 ad oggi: </a:t>
            </a:r>
            <a:r>
              <a:rPr lang="it-IT" sz="1600" dirty="0" err="1"/>
              <a:t>Radiation</a:t>
            </a:r>
            <a:r>
              <a:rPr lang="it-IT" sz="1600" dirty="0"/>
              <a:t> </a:t>
            </a:r>
            <a:r>
              <a:rPr lang="it-IT" sz="1600" dirty="0" err="1"/>
              <a:t>Protection</a:t>
            </a:r>
            <a:r>
              <a:rPr lang="it-IT" sz="1600" dirty="0"/>
              <a:t> Expert  (Joint </a:t>
            </a:r>
            <a:r>
              <a:rPr lang="it-IT" sz="1600" dirty="0" err="1"/>
              <a:t>Research</a:t>
            </a:r>
            <a:r>
              <a:rPr lang="it-IT" sz="1600" dirty="0"/>
              <a:t> Centre - </a:t>
            </a:r>
            <a:r>
              <a:rPr lang="it-IT" sz="1600" dirty="0" err="1"/>
              <a:t>European</a:t>
            </a:r>
            <a:r>
              <a:rPr lang="it-IT" sz="1600" dirty="0"/>
              <a:t> </a:t>
            </a:r>
            <a:r>
              <a:rPr lang="it-IT" sz="1600" dirty="0" err="1"/>
              <a:t>Commission</a:t>
            </a:r>
            <a:r>
              <a:rPr lang="it-IT" sz="1600" dirty="0"/>
              <a:t>)</a:t>
            </a:r>
          </a:p>
        </p:txBody>
      </p:sp>
      <p:pic>
        <p:nvPicPr>
          <p:cNvPr id="1026" name="Picture 2" descr="GDES Corpor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204" y="4819916"/>
            <a:ext cx="1414182" cy="42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C:\Users\vassaga\AppData\Local\Temp\1\wzbbf1\LOGO CE MUET\POSITIVE VERSION\JPG\HR\LOGO CE_Muet_PANTONE_H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674" y="5719942"/>
            <a:ext cx="1414182" cy="696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368" y="5184750"/>
            <a:ext cx="1252045" cy="88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C1318B-68C1-463A-A4D8-43C7FDC2B91A}"/>
              </a:ext>
            </a:extLst>
          </p:cNvPr>
          <p:cNvSpPr txBox="1"/>
          <p:nvPr/>
        </p:nvSpPr>
        <p:spPr>
          <a:xfrm>
            <a:off x="1808479" y="5270776"/>
            <a:ext cx="2578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Francesco Romano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1A62D74-1EB9-44CF-AEBD-2163C9F35EC7}"/>
              </a:ext>
            </a:extLst>
          </p:cNvPr>
          <p:cNvSpPr txBox="1"/>
          <p:nvPr/>
        </p:nvSpPr>
        <p:spPr>
          <a:xfrm>
            <a:off x="64461" y="214776"/>
            <a:ext cx="12048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Alumni</a:t>
            </a: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Corso di Laurea in Fisica dell’Università del Salento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AA6049A-E711-4AE3-8A39-38726C414E84}"/>
              </a:ext>
            </a:extLst>
          </p:cNvPr>
          <p:cNvSpPr txBox="1"/>
          <p:nvPr/>
        </p:nvSpPr>
        <p:spPr>
          <a:xfrm>
            <a:off x="1818474" y="2441727"/>
            <a:ext cx="213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Michele Bianco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F72B7CF-414C-4CF0-A8CF-46B6499AC5D6}"/>
              </a:ext>
            </a:extLst>
          </p:cNvPr>
          <p:cNvSpPr txBox="1"/>
          <p:nvPr/>
        </p:nvSpPr>
        <p:spPr>
          <a:xfrm>
            <a:off x="1818474" y="3863621"/>
            <a:ext cx="2261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Silvia Protopapa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2992976-6BA2-4A5D-BE18-86A533C1CE2C}"/>
              </a:ext>
            </a:extLst>
          </p:cNvPr>
          <p:cNvSpPr txBox="1"/>
          <p:nvPr/>
        </p:nvSpPr>
        <p:spPr>
          <a:xfrm>
            <a:off x="1668569" y="4376523"/>
            <a:ext cx="8367346" cy="731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it-IT" sz="1600" dirty="0"/>
              <a:t>2006-2009: Dottorato al Max Planck Institute per studi sul Sistema Solare (Germania)</a:t>
            </a:r>
          </a:p>
          <a:p>
            <a:pPr>
              <a:lnSpc>
                <a:spcPct val="50000"/>
              </a:lnSpc>
            </a:pPr>
            <a:endParaRPr lang="it-IT" sz="1600" dirty="0"/>
          </a:p>
          <a:p>
            <a:pPr>
              <a:lnSpc>
                <a:spcPct val="50000"/>
              </a:lnSpc>
            </a:pPr>
            <a:r>
              <a:rPr lang="it-IT" sz="1600" dirty="0"/>
              <a:t>2009-2018: Post-doc e </a:t>
            </a:r>
            <a:r>
              <a:rPr lang="it-IT" sz="1600" dirty="0" err="1"/>
              <a:t>Researcher</a:t>
            </a:r>
            <a:r>
              <a:rPr lang="it-IT" sz="1600" dirty="0"/>
              <a:t>, University of Maryland (Stati Uniti) con studi presso la NASA</a:t>
            </a:r>
          </a:p>
          <a:p>
            <a:pPr>
              <a:lnSpc>
                <a:spcPct val="50000"/>
              </a:lnSpc>
            </a:pPr>
            <a:endParaRPr lang="it-IT" sz="1600" dirty="0"/>
          </a:p>
          <a:p>
            <a:pPr>
              <a:lnSpc>
                <a:spcPct val="50000"/>
              </a:lnSpc>
            </a:pPr>
            <a:r>
              <a:rPr lang="it-IT" sz="1600" dirty="0"/>
              <a:t>2018 ad oggi: </a:t>
            </a:r>
            <a:r>
              <a:rPr lang="it-IT" sz="1600" dirty="0" err="1"/>
              <a:t>Principle</a:t>
            </a:r>
            <a:r>
              <a:rPr lang="it-IT" sz="1600" dirty="0"/>
              <a:t> Scientist, </a:t>
            </a:r>
            <a:r>
              <a:rPr lang="it-IT" sz="1600" dirty="0" err="1"/>
              <a:t>SwRI</a:t>
            </a:r>
            <a:r>
              <a:rPr lang="it-IT" sz="1600" dirty="0"/>
              <a:t> a Boulder in Colorado (Stati Uniti)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88ED2F0-DB4C-47F8-B9CB-524E11360263}"/>
              </a:ext>
            </a:extLst>
          </p:cNvPr>
          <p:cNvSpPr txBox="1"/>
          <p:nvPr/>
        </p:nvSpPr>
        <p:spPr>
          <a:xfrm>
            <a:off x="1658574" y="2951897"/>
            <a:ext cx="8049804" cy="731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it-IT" sz="1600" dirty="0"/>
              <a:t>2008-2012: Post-doc </a:t>
            </a:r>
            <a:r>
              <a:rPr lang="it-IT" sz="1600" dirty="0" err="1"/>
              <a:t>UniSalento</a:t>
            </a:r>
            <a:r>
              <a:rPr lang="it-IT" sz="1600" dirty="0"/>
              <a:t>-INFN per l’esperimento ATLAS presso il CERN di Ginevra</a:t>
            </a:r>
          </a:p>
          <a:p>
            <a:pPr>
              <a:lnSpc>
                <a:spcPct val="50000"/>
              </a:lnSpc>
            </a:pPr>
            <a:endParaRPr lang="it-IT" sz="1600" dirty="0"/>
          </a:p>
          <a:p>
            <a:pPr>
              <a:lnSpc>
                <a:spcPct val="50000"/>
              </a:lnSpc>
            </a:pPr>
            <a:r>
              <a:rPr lang="it-IT" sz="1600" dirty="0"/>
              <a:t>2013-2015: </a:t>
            </a:r>
            <a:r>
              <a:rPr lang="it-IT" sz="1600" dirty="0" err="1"/>
              <a:t>Research</a:t>
            </a:r>
            <a:r>
              <a:rPr lang="it-IT" sz="1600" dirty="0"/>
              <a:t> Fellow al CERN per il progetto </a:t>
            </a:r>
            <a:r>
              <a:rPr lang="it-IT" sz="1600" dirty="0" err="1"/>
              <a:t>MicroMeGAS</a:t>
            </a:r>
            <a:r>
              <a:rPr lang="it-IT" sz="1600" dirty="0"/>
              <a:t> dell’esperimento ATLAS</a:t>
            </a:r>
          </a:p>
          <a:p>
            <a:pPr>
              <a:lnSpc>
                <a:spcPct val="50000"/>
              </a:lnSpc>
            </a:pPr>
            <a:endParaRPr lang="it-IT" sz="1600" dirty="0"/>
          </a:p>
          <a:p>
            <a:pPr>
              <a:lnSpc>
                <a:spcPct val="50000"/>
              </a:lnSpc>
            </a:pPr>
            <a:r>
              <a:rPr lang="it-IT" sz="1600" dirty="0"/>
              <a:t>2016 ad oggi: Staff del CERN e Technical Coordinator del progetto GEM dell’esperimento CMS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0A32590-C943-489C-963F-E63803E6365E}"/>
              </a:ext>
            </a:extLst>
          </p:cNvPr>
          <p:cNvSpPr txBox="1"/>
          <p:nvPr/>
        </p:nvSpPr>
        <p:spPr>
          <a:xfrm>
            <a:off x="1668568" y="1516158"/>
            <a:ext cx="8656669" cy="731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it-IT" sz="1600" dirty="0"/>
              <a:t>2013-2016:</a:t>
            </a:r>
            <a:r>
              <a:rPr lang="it-IT" sz="1050" dirty="0"/>
              <a:t> </a:t>
            </a:r>
            <a:r>
              <a:rPr lang="it-IT" sz="1600" dirty="0"/>
              <a:t>Associate Director, Statistical Risk Model Development</a:t>
            </a:r>
            <a:r>
              <a:rPr lang="it-IT" sz="1600" spc="-150" dirty="0"/>
              <a:t> &amp; </a:t>
            </a:r>
            <a:r>
              <a:rPr lang="it-IT" sz="1600" dirty="0" err="1"/>
              <a:t>Maintenance</a:t>
            </a:r>
            <a:r>
              <a:rPr lang="it-IT" sz="1600" dirty="0"/>
              <a:t> </a:t>
            </a:r>
            <a:r>
              <a:rPr lang="it-IT" sz="1600" spc="-150" dirty="0"/>
              <a:t>@U</a:t>
            </a:r>
            <a:r>
              <a:rPr lang="it-IT" sz="1600" dirty="0"/>
              <a:t>BS</a:t>
            </a:r>
            <a:r>
              <a:rPr lang="it-IT" sz="1600" spc="-150" dirty="0"/>
              <a:t> - </a:t>
            </a:r>
            <a:r>
              <a:rPr lang="it-IT" sz="1600" dirty="0"/>
              <a:t>Losanna (CH)</a:t>
            </a:r>
          </a:p>
          <a:p>
            <a:pPr>
              <a:lnSpc>
                <a:spcPct val="50000"/>
              </a:lnSpc>
            </a:pPr>
            <a:endParaRPr lang="it-IT" sz="1600" dirty="0"/>
          </a:p>
          <a:p>
            <a:pPr>
              <a:lnSpc>
                <a:spcPct val="50000"/>
              </a:lnSpc>
            </a:pPr>
            <a:r>
              <a:rPr lang="it-IT" sz="1600" dirty="0"/>
              <a:t>2016-2017: Vice </a:t>
            </a:r>
            <a:r>
              <a:rPr lang="it-IT" sz="1600" dirty="0" err="1"/>
              <a:t>President</a:t>
            </a:r>
            <a:r>
              <a:rPr lang="it-IT" sz="1600" dirty="0"/>
              <a:t>, Portfolio Analyst @ Swiss Re Asset Management - Zurigo (CH)</a:t>
            </a:r>
          </a:p>
          <a:p>
            <a:pPr>
              <a:lnSpc>
                <a:spcPct val="50000"/>
              </a:lnSpc>
            </a:pPr>
            <a:endParaRPr lang="it-IT" sz="1600" dirty="0"/>
          </a:p>
          <a:p>
            <a:pPr>
              <a:lnSpc>
                <a:spcPct val="50000"/>
              </a:lnSpc>
            </a:pPr>
            <a:r>
              <a:rPr lang="it-IT" sz="1600" dirty="0"/>
              <a:t>2017 ad oggi: Data Scientist, Trading Strategist @ </a:t>
            </a:r>
            <a:r>
              <a:rPr lang="it-IT" sz="1600" dirty="0" err="1"/>
              <a:t>Signal</a:t>
            </a:r>
            <a:r>
              <a:rPr lang="it-IT" sz="1600" dirty="0"/>
              <a:t> Ocean - Atene (GR)</a:t>
            </a:r>
          </a:p>
        </p:txBody>
      </p:sp>
      <p:pic>
        <p:nvPicPr>
          <p:cNvPr id="3" name="Picture 2" descr="Risultati immagini per nasa">
            <a:extLst>
              <a:ext uri="{FF2B5EF4-FFF2-40B4-BE49-F238E27FC236}">
                <a16:creationId xmlns:a16="http://schemas.microsoft.com/office/drawing/2014/main" id="{1630DC6D-731C-4C5E-854D-88AA9EAD9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237" y="3384135"/>
            <a:ext cx="1278764" cy="127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cern">
            <a:extLst>
              <a:ext uri="{FF2B5EF4-FFF2-40B4-BE49-F238E27FC236}">
                <a16:creationId xmlns:a16="http://schemas.microsoft.com/office/drawing/2014/main" id="{5C1CBC2E-556B-4146-B6DB-AC3518D3F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991" y="2228261"/>
            <a:ext cx="1061609" cy="106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isultati immagini per ubs">
            <a:extLst>
              <a:ext uri="{FF2B5EF4-FFF2-40B4-BE49-F238E27FC236}">
                <a16:creationId xmlns:a16="http://schemas.microsoft.com/office/drawing/2014/main" id="{1CF62890-237D-4EA5-A445-CD52A7F19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783" y="1301570"/>
            <a:ext cx="1714182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1FCA4EC-D4D9-466D-A700-B382FEEB5E64}"/>
              </a:ext>
            </a:extLst>
          </p:cNvPr>
          <p:cNvSpPr txBox="1"/>
          <p:nvPr/>
        </p:nvSpPr>
        <p:spPr>
          <a:xfrm>
            <a:off x="1837710" y="993200"/>
            <a:ext cx="2242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Roberta Armillis</a:t>
            </a:r>
          </a:p>
        </p:txBody>
      </p:sp>
      <p:pic>
        <p:nvPicPr>
          <p:cNvPr id="1032" name="Picture 8" descr="Roberta ARMILLIS | Physics Ph.D.">
            <a:extLst>
              <a:ext uri="{FF2B5EF4-FFF2-40B4-BE49-F238E27FC236}">
                <a16:creationId xmlns:a16="http://schemas.microsoft.com/office/drawing/2014/main" id="{3428A0C3-262A-46A7-B6D0-B1EA13A0E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3" b="7839"/>
          <a:stretch/>
        </p:blipFill>
        <p:spPr bwMode="auto">
          <a:xfrm>
            <a:off x="344722" y="1002435"/>
            <a:ext cx="1297045" cy="132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ichele BIANCO | CERN, Genève | CERN | ATLAS">
            <a:extLst>
              <a:ext uri="{FF2B5EF4-FFF2-40B4-BE49-F238E27FC236}">
                <a16:creationId xmlns:a16="http://schemas.microsoft.com/office/drawing/2014/main" id="{88471A1F-EA4E-45B5-B5AE-70FB6CDCB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0" t="1538" r="10395" b="17191"/>
          <a:stretch/>
        </p:blipFill>
        <p:spPr bwMode="auto">
          <a:xfrm>
            <a:off x="333488" y="2460793"/>
            <a:ext cx="1303550" cy="132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FA852E6-2334-4DB2-9BEF-964CBADE01D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8299" t="7431" r="40923" b="56038"/>
          <a:stretch/>
        </p:blipFill>
        <p:spPr>
          <a:xfrm>
            <a:off x="324096" y="5396789"/>
            <a:ext cx="1305653" cy="129124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13E8D50-B860-4AB0-BF48-FBBD72FA859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9939" t="6437" r="31701" b="27760"/>
          <a:stretch/>
        </p:blipFill>
        <p:spPr>
          <a:xfrm>
            <a:off x="322625" y="3955277"/>
            <a:ext cx="1325276" cy="127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9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11A62D74-1EB9-44CF-AEBD-2163C9F35EC7}"/>
              </a:ext>
            </a:extLst>
          </p:cNvPr>
          <p:cNvSpPr txBox="1"/>
          <p:nvPr/>
        </p:nvSpPr>
        <p:spPr>
          <a:xfrm>
            <a:off x="4202199" y="180546"/>
            <a:ext cx="3773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testimonianza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0FFAA55-771D-4B19-85ED-52822490B394}"/>
              </a:ext>
            </a:extLst>
          </p:cNvPr>
          <p:cNvSpPr txBox="1"/>
          <p:nvPr/>
        </p:nvSpPr>
        <p:spPr>
          <a:xfrm>
            <a:off x="488989" y="977969"/>
            <a:ext cx="1113416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Analista Quantitativo e Capo di Divisione in un’azienda di consulenza finanziaria</a:t>
            </a:r>
          </a:p>
          <a:p>
            <a:endParaRPr lang="it-IT" sz="1200" dirty="0"/>
          </a:p>
          <a:p>
            <a:r>
              <a:rPr lang="it-IT" sz="2400" dirty="0"/>
              <a:t>Quando mi sono iscritta a Fisica non mi aspettavo di fare il lavoro che faccio ora. Mi sono iscritta affascinata dall’astronomia e dalla meccanica quantistica e speravo di diventare una ricercatrice. Una volta laureata, ho scoperto quanto il mondo del lavoro apprezzasse il profilo del laureato in Fisica, in cui convivono una conoscenza matematica profonda e uno spirito pratico abituato a fare i conti con la realtà. Sono stati questi gli ingredienti che mi hanno aiutata ad entrare nel mondo del lavoro e ad avere successo come analista quantitativo. Quello che mi piace del mio lavoro è la possibilità di descrivere la realtà con dei modelli matematici e toccare con mano quanto questo porti a dei vantaggi concreti. I modelli che uso non sono gli stessi che usavo durante i miei studi e durante il dottorato: la fisica ha leggi universali mentre i modelli che uso ora devono tenere conto dell’incertezza che viene dalle scelte e dai comportamenti umani o dalla imprevedibilità dei fenomeni sociali e naturali. Ma questo rende il mio lavoro ancora più appassionante. Se tornassi indietro non avrei dubbi e mi iscriverei di nuovo a Fisica!</a:t>
            </a:r>
          </a:p>
        </p:txBody>
      </p:sp>
    </p:spTree>
    <p:extLst>
      <p:ext uri="{BB962C8B-B14F-4D97-AF65-F5344CB8AC3E}">
        <p14:creationId xmlns:p14="http://schemas.microsoft.com/office/powerpoint/2010/main" val="12144413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Widescreen</PresentationFormat>
  <Paragraphs>29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romano</dc:creator>
  <cp:lastModifiedBy>Andrea Ventura</cp:lastModifiedBy>
  <cp:revision>22</cp:revision>
  <dcterms:created xsi:type="dcterms:W3CDTF">2020-04-30T07:21:59Z</dcterms:created>
  <dcterms:modified xsi:type="dcterms:W3CDTF">2020-05-10T15:52:35Z</dcterms:modified>
</cp:coreProperties>
</file>