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86" r:id="rId3"/>
    <p:sldId id="290" r:id="rId4"/>
    <p:sldId id="287" r:id="rId5"/>
    <p:sldId id="288" r:id="rId6"/>
    <p:sldId id="291" r:id="rId7"/>
    <p:sldId id="336" r:id="rId8"/>
    <p:sldId id="337" r:id="rId9"/>
    <p:sldId id="338" r:id="rId10"/>
    <p:sldId id="339" r:id="rId11"/>
    <p:sldId id="340" r:id="rId12"/>
    <p:sldId id="295" r:id="rId13"/>
    <p:sldId id="263" r:id="rId14"/>
    <p:sldId id="266" r:id="rId15"/>
    <p:sldId id="264" r:id="rId16"/>
    <p:sldId id="296" r:id="rId17"/>
    <p:sldId id="297" r:id="rId18"/>
    <p:sldId id="278" r:id="rId19"/>
    <p:sldId id="279" r:id="rId20"/>
    <p:sldId id="265" r:id="rId21"/>
    <p:sldId id="267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80" r:id="rId30"/>
    <p:sldId id="281" r:id="rId31"/>
    <p:sldId id="282" r:id="rId32"/>
    <p:sldId id="283" r:id="rId33"/>
    <p:sldId id="284" r:id="rId34"/>
    <p:sldId id="302" r:id="rId35"/>
    <p:sldId id="320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14" r:id="rId46"/>
    <p:sldId id="334" r:id="rId47"/>
    <p:sldId id="315" r:id="rId48"/>
    <p:sldId id="316" r:id="rId49"/>
    <p:sldId id="317" r:id="rId50"/>
    <p:sldId id="318" r:id="rId51"/>
    <p:sldId id="319" r:id="rId52"/>
    <p:sldId id="341" r:id="rId53"/>
    <p:sldId id="345" r:id="rId54"/>
    <p:sldId id="343" r:id="rId55"/>
    <p:sldId id="344" r:id="rId56"/>
    <p:sldId id="342" r:id="rId57"/>
    <p:sldId id="347" r:id="rId58"/>
    <p:sldId id="346" r:id="rId59"/>
    <p:sldId id="301" r:id="rId60"/>
    <p:sldId id="348" r:id="rId61"/>
    <p:sldId id="349" r:id="rId62"/>
    <p:sldId id="350" r:id="rId6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2" autoAdjust="0"/>
    <p:restoredTop sz="94660"/>
  </p:normalViewPr>
  <p:slideViewPr>
    <p:cSldViewPr>
      <p:cViewPr>
        <p:scale>
          <a:sx n="60" d="100"/>
          <a:sy n="60" d="100"/>
        </p:scale>
        <p:origin x="-150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18539-9DBA-4902-B9C2-1AB4C74AC7BF}" type="datetimeFigureOut">
              <a:rPr lang="it-IT" smtClean="0"/>
              <a:pPr/>
              <a:t>11/05/2016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C0E81-F30A-4345-8DBE-23D844E5619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8BB7B-E3F2-48BF-A40D-1D6C97D1883E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79668-07DF-40E7-B200-2968186E6352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2CEDB-05D8-4EF9-B2E9-78CD442E3595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10D24-8431-49E7-823A-7EC3BFD40433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62E92-BDD2-4B8F-A1CA-7FA9BC0E260C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6E5FF-8488-465D-A564-6D2B932D183E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1C48-2D44-4C04-8966-0B3B3742E42B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6D87-A6E7-492F-AD92-3B52DE1175CA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1F54-724E-4A04-A5B0-EA8CB5E5C367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34A5-BE00-4514-A25B-1350469BB7F3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4FB9-00DC-48D3-84FF-FD851B24D488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B68F7-36A3-452D-BA3D-B4390A8E3FA2}" type="datetime1">
              <a:rPr lang="it-IT" smtClean="0"/>
              <a:pPr/>
              <a:t>11/05/2016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2E5D6-B8C4-4802-A9C9-8281232049F7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Immagine 6" descr="DMFrid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6381328"/>
            <a:ext cx="1511050" cy="4766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Spettrometro a basso costo per lo studio dell’interazione radiazione materia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57290" y="2928934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it-IT" i="1" dirty="0" smtClean="0"/>
              <a:t>Marco Anni</a:t>
            </a:r>
          </a:p>
          <a:p>
            <a:r>
              <a:rPr lang="it-IT" i="1" dirty="0" smtClean="0"/>
              <a:t>Dipartimento di Matematica e Fisica “Ennio De Giorgi”</a:t>
            </a:r>
          </a:p>
          <a:p>
            <a:r>
              <a:rPr lang="it-IT" i="1" dirty="0" smtClean="0"/>
              <a:t>Università del Salento</a:t>
            </a:r>
            <a:endParaRPr lang="it-IT" i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Ampia scelta di strumentazione didattica raffinata</a:t>
            </a:r>
          </a:p>
          <a:p>
            <a:r>
              <a:rPr lang="it-IT" dirty="0" smtClean="0"/>
              <a:t>Costi di acquisto dai 1000 € in su</a:t>
            </a:r>
          </a:p>
          <a:p>
            <a:r>
              <a:rPr lang="it-IT" dirty="0" smtClean="0"/>
              <a:t>Allestimento di postazioni di lavoro multiple impossibile</a:t>
            </a:r>
          </a:p>
          <a:p>
            <a:r>
              <a:rPr lang="it-IT" dirty="0" smtClean="0"/>
              <a:t>Manutenzione per garantire l’operatività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Interazione radiazione materia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Molti risultati non classici scoperti da esperimenti legati all’interazione radiazione materia:</a:t>
            </a:r>
          </a:p>
          <a:p>
            <a:r>
              <a:rPr lang="it-IT" dirty="0" smtClean="0"/>
              <a:t>Spettro di corpo nero (costante di </a:t>
            </a:r>
            <a:r>
              <a:rPr lang="it-IT" dirty="0" err="1" smtClean="0"/>
              <a:t>Planck</a:t>
            </a:r>
            <a:r>
              <a:rPr lang="it-IT" dirty="0" smtClean="0"/>
              <a:t>)</a:t>
            </a:r>
          </a:p>
          <a:p>
            <a:r>
              <a:rPr lang="it-IT" dirty="0" smtClean="0"/>
              <a:t>Effetto fotoelettrico (i fotoni)</a:t>
            </a:r>
          </a:p>
          <a:p>
            <a:r>
              <a:rPr lang="it-IT" dirty="0" smtClean="0"/>
              <a:t>Spettri di emissione dei gas discreti (quantizzazione dell’energia negli atomi)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Se Maometto non va alla </a:t>
            </a:r>
            <a:r>
              <a:rPr lang="it-IT" dirty="0" err="1" smtClean="0"/>
              <a:t>montagna…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2) Portare il laboratorio dallo studente:</a:t>
            </a:r>
          </a:p>
          <a:p>
            <a:r>
              <a:rPr lang="it-IT" dirty="0" smtClean="0"/>
              <a:t>Sviluppo di strumentazione e di metodi di analisi sufficientemente semplici da consentire l’uso individuale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Spettroscopio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Luce da analizzare dispersa da un prisma e osservata direttamente 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13</a:t>
            </a:fld>
            <a:endParaRPr lang="it-IT"/>
          </a:p>
        </p:txBody>
      </p:sp>
      <p:pic>
        <p:nvPicPr>
          <p:cNvPr id="1026" name="Picture 2" descr="prisma"/>
          <p:cNvPicPr>
            <a:picLocks noChangeAspect="1" noChangeArrowheads="1"/>
          </p:cNvPicPr>
          <p:nvPr/>
        </p:nvPicPr>
        <p:blipFill>
          <a:blip r:embed="rId2" cstate="print"/>
          <a:srcRect t="8684" r="19836" b="41524"/>
          <a:stretch>
            <a:fillRect/>
          </a:stretch>
        </p:blipFill>
        <p:spPr bwMode="auto">
          <a:xfrm>
            <a:off x="2699792" y="2708920"/>
            <a:ext cx="3017311" cy="2365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Analisi qualitativa degli spettri (discreti o continui)</a:t>
            </a:r>
          </a:p>
          <a:p>
            <a:pPr lvl="0"/>
            <a:r>
              <a:rPr lang="it-IT" dirty="0" smtClean="0"/>
              <a:t>No misura della lunghezza d’onda</a:t>
            </a:r>
          </a:p>
          <a:p>
            <a:pPr lvl="0"/>
            <a:r>
              <a:rPr lang="it-IT" dirty="0" smtClean="0"/>
              <a:t>No misura dell’intensità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Spettrometro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L’occhio è sostituito con un sistema in grado di registrare l’immagine delle righe spettrali</a:t>
            </a:r>
          </a:p>
          <a:p>
            <a:r>
              <a:rPr lang="it-IT" dirty="0" smtClean="0"/>
              <a:t>Vecchi strumenti con lastra fotografica</a:t>
            </a:r>
          </a:p>
          <a:p>
            <a:r>
              <a:rPr lang="it-IT" dirty="0" smtClean="0"/>
              <a:t>Possibile misura delle lunghezze d’onda (dalla distanza tra le righe sulla foto)</a:t>
            </a:r>
          </a:p>
          <a:p>
            <a:r>
              <a:rPr lang="it-IT" dirty="0" smtClean="0"/>
              <a:t>Possibile misura di intensità (dall’intensità dell’esposizione)</a:t>
            </a:r>
          </a:p>
          <a:p>
            <a:r>
              <a:rPr lang="it-IT" dirty="0" smtClean="0"/>
              <a:t>Misura lenta e macchinosa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16</a:t>
            </a:fld>
            <a:endParaRPr lang="it-IT"/>
          </a:p>
        </p:txBody>
      </p:sp>
      <p:pic>
        <p:nvPicPr>
          <p:cNvPr id="1026" name="Picture 2" descr="spectroscopy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7676043" cy="3914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17</a:t>
            </a:fld>
            <a:endParaRPr lang="it-IT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 l="35139" t="9765" r="34663" b="6250"/>
          <a:stretch>
            <a:fillRect/>
          </a:stretch>
        </p:blipFill>
        <p:spPr bwMode="auto">
          <a:xfrm>
            <a:off x="2571736" y="285728"/>
            <a:ext cx="392909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Oltre il prisma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18</a:t>
            </a:fld>
            <a:endParaRPr lang="it-IT"/>
          </a:p>
        </p:txBody>
      </p:sp>
      <p:pic>
        <p:nvPicPr>
          <p:cNvPr id="34818" name="Picture 2" descr="http://www.daviddarling.info/images/diffraction_gra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5426042" cy="3681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Angolo di diffrazione dipendente dal passo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420888"/>
            <a:ext cx="3816424" cy="1017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Difficoltà tipiche dell’insegnamento della Fisica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Lo studio quantitativamente corretto della Fisica richiede inevitabilmente l’uso della matematica</a:t>
            </a:r>
          </a:p>
          <a:p>
            <a:r>
              <a:rPr lang="it-IT" dirty="0" smtClean="0"/>
              <a:t>La matematica necessaria per affrontare anche i sistemi più semplici di solito si insegna molto in ritardo (</a:t>
            </a:r>
            <a:r>
              <a:rPr lang="it-IT" dirty="0" err="1" smtClean="0"/>
              <a:t>derivate…</a:t>
            </a:r>
            <a:r>
              <a:rPr lang="it-IT" dirty="0" smtClean="0"/>
              <a:t>)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Spettrometro moderno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Prisma sostituito da reticoli di diffrazione</a:t>
            </a:r>
          </a:p>
          <a:p>
            <a:r>
              <a:rPr lang="it-IT" dirty="0" err="1" smtClean="0"/>
              <a:t>Fotorivelatori</a:t>
            </a:r>
            <a:r>
              <a:rPr lang="it-IT" dirty="0" smtClean="0"/>
              <a:t> per registrare i valori di intensità alle varie lunghezze d’onda</a:t>
            </a:r>
          </a:p>
          <a:p>
            <a:r>
              <a:rPr lang="it-IT" dirty="0" smtClean="0"/>
              <a:t>Misure veloci (pochi secondi)</a:t>
            </a:r>
          </a:p>
          <a:p>
            <a:r>
              <a:rPr lang="it-IT" dirty="0" smtClean="0"/>
              <a:t>Costo superiore ai 1000 €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21</a:t>
            </a:fld>
            <a:endParaRPr lang="it-IT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08720"/>
            <a:ext cx="6068962" cy="4841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aggirare i problemi di costo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Per realizzare in casa uno spettrometro serve una via economica per ottenere la dispersione e la rivelazione della luce</a:t>
            </a:r>
          </a:p>
          <a:p>
            <a:pPr marL="0" indent="0">
              <a:buNone/>
            </a:pPr>
            <a:endParaRPr lang="it-IT" i="1" dirty="0" smtClean="0"/>
          </a:p>
          <a:p>
            <a:pPr marL="0" indent="0">
              <a:buNone/>
            </a:pPr>
            <a:r>
              <a:rPr lang="it-IT" i="1" dirty="0" smtClean="0"/>
              <a:t>Internet è un posto fantastico, perché qualunque problema tu abbia ti consente di scoprire se per caso un ragazzino di 14 anni in Norvegia l’ha già risolto e come</a:t>
            </a:r>
            <a:endParaRPr lang="it-IT" i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nostro ragazzino norvegese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 smtClean="0"/>
              <a:t>2009 A. </a:t>
            </a:r>
            <a:r>
              <a:rPr lang="it-IT" dirty="0" err="1" smtClean="0"/>
              <a:t>Scheeline</a:t>
            </a:r>
            <a:r>
              <a:rPr lang="it-IT" dirty="0" smtClean="0"/>
              <a:t> e K. </a:t>
            </a:r>
            <a:r>
              <a:rPr lang="it-IT" dirty="0" err="1" smtClean="0"/>
              <a:t>Kelley</a:t>
            </a:r>
            <a:r>
              <a:rPr lang="it-IT" dirty="0" smtClean="0"/>
              <a:t> della </a:t>
            </a:r>
            <a:r>
              <a:rPr lang="it-IT" dirty="0" err="1" smtClean="0"/>
              <a:t>University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Illinois (USA) realizzano uno spettrometro low cost.</a:t>
            </a:r>
          </a:p>
          <a:p>
            <a:pPr marL="0" indent="0">
              <a:buNone/>
            </a:pPr>
            <a:r>
              <a:rPr lang="it-IT" dirty="0" smtClean="0"/>
              <a:t>La dispersione è ottenuta tramite un reticolo di diffrazione (meno di 1 $ l’uno)</a:t>
            </a:r>
          </a:p>
          <a:p>
            <a:pPr marL="0" indent="0">
              <a:buNone/>
            </a:pPr>
            <a:r>
              <a:rPr lang="it-IT" dirty="0" smtClean="0"/>
              <a:t>La rivelazione è ottenuta con la fotocamera di un cellulare</a:t>
            </a:r>
          </a:p>
          <a:p>
            <a:pPr marL="0" indent="0">
              <a:buNone/>
            </a:pPr>
            <a:r>
              <a:rPr lang="it-IT" dirty="0" smtClean="0"/>
              <a:t>Sviluppato il software (libero) per passare dalla foto dello spettro ad un file ASCII delle intensità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24</a:t>
            </a:fld>
            <a:endParaRPr lang="it-IT"/>
          </a:p>
        </p:txBody>
      </p:sp>
      <p:pic>
        <p:nvPicPr>
          <p:cNvPr id="5" name="Picture 2" descr="World's Cheapest Spectrophotome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57340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Pregi e difetti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Spettrometro aperto (sensibile alla luce esterna di fondo)</a:t>
            </a:r>
          </a:p>
          <a:p>
            <a:r>
              <a:rPr lang="it-IT" dirty="0" smtClean="0"/>
              <a:t>Assenza di fenditura di ingresso (limita la risoluzione)</a:t>
            </a:r>
          </a:p>
          <a:p>
            <a:r>
              <a:rPr lang="it-IT" dirty="0" smtClean="0"/>
              <a:t>Reticolo economico ma da compare</a:t>
            </a:r>
          </a:p>
          <a:p>
            <a:r>
              <a:rPr lang="it-IT" dirty="0" smtClean="0"/>
              <a:t>Software flessibile e ben fatto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Uno schema ottimizzato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Publiclab.org</a:t>
            </a:r>
            <a:r>
              <a:rPr lang="it-IT" dirty="0" smtClean="0"/>
              <a:t> sviluppa diversi disegni di spettrometri con involucro esterno</a:t>
            </a:r>
          </a:p>
          <a:p>
            <a:r>
              <a:rPr lang="it-IT" dirty="0" smtClean="0"/>
              <a:t>Il reticolo di diffrazione è ottenuto da un vecchio DVD</a:t>
            </a:r>
          </a:p>
          <a:p>
            <a:r>
              <a:rPr lang="it-IT" dirty="0" smtClean="0"/>
              <a:t>Circa 30 reticoli estraibili da un solo DVD (anche usato)</a:t>
            </a:r>
          </a:p>
          <a:p>
            <a:r>
              <a:rPr lang="it-IT" dirty="0" smtClean="0"/>
              <a:t>Schema di realizzazione dell’involucro in cartoncino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27</a:t>
            </a:fld>
            <a:endParaRPr lang="it-IT"/>
          </a:p>
        </p:txBody>
      </p:sp>
      <p:pic>
        <p:nvPicPr>
          <p:cNvPr id="5" name="Picture 2" descr="Public Lab Origami Spectrome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1" y="1412776"/>
            <a:ext cx="5434575" cy="4075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1 DVD vergine circa 0.2 €</a:t>
            </a:r>
          </a:p>
          <a:p>
            <a:r>
              <a:rPr lang="it-IT" dirty="0" smtClean="0"/>
              <a:t>1 Foglio A0 di cartoncino circa 0.8 €</a:t>
            </a:r>
          </a:p>
          <a:p>
            <a:r>
              <a:rPr lang="it-IT" dirty="0" smtClean="0"/>
              <a:t>Spesa totale per 30 spettrometri circa 1 €</a:t>
            </a:r>
          </a:p>
          <a:p>
            <a:r>
              <a:rPr lang="it-IT" dirty="0" smtClean="0"/>
              <a:t>Ogni studente può avere il proprio spettrometro</a:t>
            </a:r>
          </a:p>
          <a:p>
            <a:r>
              <a:rPr lang="it-IT" dirty="0" smtClean="0"/>
              <a:t>Possibile sviluppo di nuovi esperimenti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Realizzazione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29</a:t>
            </a:fld>
            <a:endParaRPr lang="it-IT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428736"/>
            <a:ext cx="5481651" cy="451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Limiti di un insegnamento solo teorico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Difficoltà di comprendere l’origine delle relazioni teoriche studiate.</a:t>
            </a:r>
          </a:p>
          <a:p>
            <a:r>
              <a:rPr lang="it-IT" dirty="0" smtClean="0"/>
              <a:t>Mancanza di comprensione delle difficoltà legate alla quantificazione delle grandezze</a:t>
            </a:r>
          </a:p>
          <a:p>
            <a:r>
              <a:rPr lang="it-IT" dirty="0" smtClean="0"/>
              <a:t>Assenza dell’arbitro del metodo di ragionamento scientifico: l’esperimento.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30</a:t>
            </a:fld>
            <a:endParaRPr lang="it-IT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348880"/>
            <a:ext cx="7032649" cy="274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31</a:t>
            </a:fld>
            <a:endParaRPr lang="it-IT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709833" cy="393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32</a:t>
            </a:fld>
            <a:endParaRPr lang="it-IT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55521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33</a:t>
            </a:fld>
            <a:endParaRPr lang="it-IT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353175" cy="387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Prestazioni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00118" y="5803935"/>
            <a:ext cx="8229600" cy="696899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Risoluzione spettrale circa 3 nanometri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34</a:t>
            </a:fld>
            <a:endParaRPr lang="it-IT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93887" y="714356"/>
          <a:ext cx="7335699" cy="5138600"/>
        </p:xfrm>
        <a:graphic>
          <a:graphicData uri="http://schemas.openxmlformats.org/presentationml/2006/ole">
            <p:oleObj spid="_x0000_s9218" name="Graph" r:id="rId3" imgW="4191840" imgH="2937600" progId="Origin50.Grap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Possibili esperimenti 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1) Scomposizione cromatica della luce bianca (sole o lampadina)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35</a:t>
            </a:fld>
            <a:endParaRPr lang="it-IT"/>
          </a:p>
        </p:txBody>
      </p:sp>
      <p:pic>
        <p:nvPicPr>
          <p:cNvPr id="5" name="Immagine 4" descr="muro.jpg"/>
          <p:cNvPicPr>
            <a:picLocks noChangeAspect="1"/>
          </p:cNvPicPr>
          <p:nvPr/>
        </p:nvPicPr>
        <p:blipFill>
          <a:blip r:embed="rId2" cstate="print"/>
          <a:srcRect l="26953" t="10938" r="20312" b="46874"/>
          <a:stretch>
            <a:fillRect/>
          </a:stretch>
        </p:blipFill>
        <p:spPr>
          <a:xfrm>
            <a:off x="2071670" y="2571744"/>
            <a:ext cx="4881597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Sorgenti luminose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Le sorgenti luminose funzionano trasformando energia elettrica in energia luminosa.</a:t>
            </a:r>
          </a:p>
          <a:p>
            <a:pPr marL="0" indent="0">
              <a:buNone/>
            </a:pPr>
            <a:r>
              <a:rPr lang="it-IT" dirty="0" smtClean="0"/>
              <a:t>Il materiale attivo riceve energia tramite il passaggio di corrente, e perde energia in parte termicamente (la lampadina si scalda), in parte sotto forma di luce.</a:t>
            </a:r>
          </a:p>
          <a:p>
            <a:pPr marL="0" indent="0">
              <a:buNone/>
            </a:pPr>
            <a:r>
              <a:rPr lang="it-IT" dirty="0" smtClean="0"/>
              <a:t>Il tipo di luce emessa (colore e intensità) dipende dal tipo di materiale usato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 meccanici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37</a:t>
            </a:fld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294" t="34180" r="36310" b="16992"/>
          <a:stretch>
            <a:fillRect/>
          </a:stretch>
        </p:blipFill>
        <p:spPr bwMode="auto">
          <a:xfrm>
            <a:off x="571472" y="1643050"/>
            <a:ext cx="78581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38</a:t>
            </a:fld>
            <a:endParaRPr lang="it-IT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334" t="30273" r="42899" b="13086"/>
          <a:stretch>
            <a:fillRect/>
          </a:stretch>
        </p:blipFill>
        <p:spPr bwMode="auto">
          <a:xfrm>
            <a:off x="1285852" y="1428736"/>
            <a:ext cx="6572296" cy="43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Emissione di luce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39</a:t>
            </a:fld>
            <a:endParaRPr lang="it-IT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3726" t="43945" r="47291" b="26758"/>
          <a:stretch>
            <a:fillRect/>
          </a:stretch>
        </p:blipFill>
        <p:spPr bwMode="auto">
          <a:xfrm>
            <a:off x="714348" y="2214554"/>
            <a:ext cx="794628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laboratorio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Lo sviluppo delle teorie Fisiche è fortemente legato agli esperimenti che consentono di:</a:t>
            </a:r>
          </a:p>
          <a:p>
            <a:r>
              <a:rPr lang="it-IT" dirty="0" smtClean="0"/>
              <a:t>Verificare teorie note</a:t>
            </a:r>
          </a:p>
          <a:p>
            <a:r>
              <a:rPr lang="it-IT" dirty="0" smtClean="0"/>
              <a:t>Osservare discrepanze tra teoria ed esperimento, consentendo il miglioramento della teoria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Elettrone negli atomi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40</a:t>
            </a:fld>
            <a:endParaRPr lang="it-IT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4392" t="30273" r="37957" b="13086"/>
          <a:stretch>
            <a:fillRect/>
          </a:stretch>
        </p:blipFill>
        <p:spPr bwMode="auto">
          <a:xfrm>
            <a:off x="857224" y="1571612"/>
            <a:ext cx="75009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Stati permessi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41</a:t>
            </a:fld>
            <a:endParaRPr lang="it-IT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1413" t="41016" r="54978" b="27734"/>
          <a:stretch>
            <a:fillRect/>
          </a:stretch>
        </p:blipFill>
        <p:spPr bwMode="auto">
          <a:xfrm>
            <a:off x="2214546" y="1857364"/>
            <a:ext cx="556769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Colori emessi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42</a:t>
            </a:fld>
            <a:endParaRPr lang="it-IT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3726" t="33203" r="47291" b="15039"/>
          <a:stretch>
            <a:fillRect/>
          </a:stretch>
        </p:blipFill>
        <p:spPr bwMode="auto">
          <a:xfrm>
            <a:off x="1285852" y="1214422"/>
            <a:ext cx="6215106" cy="463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succede nei solidi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43</a:t>
            </a:fld>
            <a:endParaRPr lang="it-IT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4275" t="31250" r="54978" b="31640"/>
          <a:stretch>
            <a:fillRect/>
          </a:stretch>
        </p:blipFill>
        <p:spPr bwMode="auto">
          <a:xfrm>
            <a:off x="1142976" y="1643050"/>
            <a:ext cx="6786610" cy="46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Colori emessi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44</a:t>
            </a:fld>
            <a:endParaRPr lang="it-IT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7020" t="32226" r="50037" b="14062"/>
          <a:stretch>
            <a:fillRect/>
          </a:stretch>
        </p:blipFill>
        <p:spPr bwMode="auto">
          <a:xfrm>
            <a:off x="1785918" y="1500174"/>
            <a:ext cx="5429288" cy="497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si genera il bianco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Sovrapponendo i colori </a:t>
            </a:r>
            <a:r>
              <a:rPr lang="it-IT" dirty="0" err="1" smtClean="0"/>
              <a:t>primari…</a:t>
            </a:r>
            <a:r>
              <a:rPr lang="it-IT" dirty="0" smtClean="0"/>
              <a:t>..ma in pratica che succede?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Possibili esperimenti 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Misura quantitativa degli spettri delle lampade:</a:t>
            </a:r>
          </a:p>
          <a:p>
            <a:r>
              <a:rPr lang="it-IT" dirty="0" smtClean="0"/>
              <a:t>Differenza tra spettro continuo di una lampadina e spettri discreti nei gas</a:t>
            </a:r>
          </a:p>
          <a:p>
            <a:r>
              <a:rPr lang="it-IT" dirty="0" smtClean="0"/>
              <a:t>Osservazione della dipendenza dello spettro dal tipo di gas</a:t>
            </a:r>
          </a:p>
          <a:p>
            <a:r>
              <a:rPr lang="it-IT" dirty="0" smtClean="0"/>
              <a:t>Determinazione del gas partendo dallo spettro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lampadina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47</a:t>
            </a:fld>
            <a:endParaRPr lang="it-IT"/>
          </a:p>
        </p:txBody>
      </p:sp>
      <p:pic>
        <p:nvPicPr>
          <p:cNvPr id="7" name="Segnaposto contenuto 6" descr="Picture 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714488"/>
            <a:ext cx="6096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Tubo a fluorescenza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48</a:t>
            </a:fld>
            <a:endParaRPr lang="it-IT"/>
          </a:p>
        </p:txBody>
      </p:sp>
      <p:pic>
        <p:nvPicPr>
          <p:cNvPr id="7" name="Segnaposto contenuto 6" descr="Picture 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148681"/>
            <a:ext cx="6096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Lampada LED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49</a:t>
            </a:fld>
            <a:endParaRPr lang="it-IT"/>
          </a:p>
        </p:txBody>
      </p:sp>
      <p:pic>
        <p:nvPicPr>
          <p:cNvPr id="7" name="Segnaposto contenuto 6" descr="Picture 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375902" cy="41489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Difficoltà pratiche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Serve un laboratorio attrezzato</a:t>
            </a:r>
          </a:p>
          <a:p>
            <a:r>
              <a:rPr lang="it-IT" dirty="0" smtClean="0"/>
              <a:t>Divisione degli studenti in gruppi</a:t>
            </a:r>
          </a:p>
          <a:p>
            <a:r>
              <a:rPr lang="it-IT" dirty="0" smtClean="0"/>
              <a:t>Postazioni di lavoro multiple</a:t>
            </a:r>
          </a:p>
          <a:p>
            <a:r>
              <a:rPr lang="it-IT" dirty="0" smtClean="0"/>
              <a:t>Preparazione dei banchi</a:t>
            </a:r>
          </a:p>
          <a:p>
            <a:r>
              <a:rPr lang="it-IT" dirty="0" smtClean="0"/>
              <a:t>Assistenza a numerosi “sperimentatori in erba”</a:t>
            </a:r>
          </a:p>
          <a:p>
            <a:r>
              <a:rPr lang="it-IT" dirty="0" smtClean="0"/>
              <a:t>Servono risorse, sia pratiche che umane non trascurabili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sole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50</a:t>
            </a:fld>
            <a:endParaRPr lang="it-IT"/>
          </a:p>
        </p:txBody>
      </p:sp>
      <p:pic>
        <p:nvPicPr>
          <p:cNvPr id="7" name="Segnaposto contenuto 6" descr="Picture 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148681"/>
            <a:ext cx="6096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Schermo </a:t>
            </a:r>
            <a:r>
              <a:rPr lang="it-IT" dirty="0" err="1" smtClean="0"/>
              <a:t>smartphone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51</a:t>
            </a:fld>
            <a:endParaRPr lang="it-IT"/>
          </a:p>
        </p:txBody>
      </p:sp>
      <p:pic>
        <p:nvPicPr>
          <p:cNvPr id="7" name="Segnaposto contenuto 6" descr="Picture 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6994900" cy="39346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Lampadina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52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020" t="25390" r="34663" b="14062"/>
          <a:stretch>
            <a:fillRect/>
          </a:stretch>
        </p:blipFill>
        <p:spPr bwMode="auto">
          <a:xfrm>
            <a:off x="1214414" y="1500174"/>
            <a:ext cx="628654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53</a:t>
            </a:fld>
            <a:endParaRPr lang="it-IT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6471" t="24414" r="34663" b="13086"/>
          <a:stretch>
            <a:fillRect/>
          </a:stretch>
        </p:blipFill>
        <p:spPr bwMode="auto">
          <a:xfrm>
            <a:off x="1214414" y="1357298"/>
            <a:ext cx="635798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Lampada a LED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54</a:t>
            </a:fld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7020" t="24414" r="34663" b="14062"/>
          <a:stretch>
            <a:fillRect/>
          </a:stretch>
        </p:blipFill>
        <p:spPr bwMode="auto">
          <a:xfrm>
            <a:off x="1285852" y="1285860"/>
            <a:ext cx="628654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Schermo </a:t>
            </a:r>
            <a:r>
              <a:rPr lang="it-IT" dirty="0" err="1" smtClean="0"/>
              <a:t>smartphone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55</a:t>
            </a:fld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7020" t="24414" r="35212" b="13086"/>
          <a:stretch>
            <a:fillRect/>
          </a:stretch>
        </p:blipFill>
        <p:spPr bwMode="auto">
          <a:xfrm>
            <a:off x="1357290" y="1357298"/>
            <a:ext cx="62151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Tubo a fluorescenza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56</a:t>
            </a:fld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7020" t="24414" r="34663" b="13086"/>
          <a:stretch>
            <a:fillRect/>
          </a:stretch>
        </p:blipFill>
        <p:spPr bwMode="auto">
          <a:xfrm>
            <a:off x="1357290" y="1357298"/>
            <a:ext cx="628654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Neon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57</a:t>
            </a:fld>
            <a:endParaRPr lang="it-IT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79819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Mercurio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58</a:t>
            </a:fld>
            <a:endParaRPr lang="it-I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77247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Origine del colore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Determinazione dell’origine del colore dei corpi dagli spettri di riflessione e trasmissione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59</a:t>
            </a:fld>
            <a:endParaRPr lang="it-IT"/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610354" y="2780928"/>
            <a:ext cx="8533646" cy="2800276"/>
            <a:chOff x="1134" y="2082"/>
            <a:chExt cx="9638" cy="3162"/>
          </a:xfrm>
        </p:grpSpPr>
        <p:sp>
          <p:nvSpPr>
            <p:cNvPr id="5138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134" y="2082"/>
              <a:ext cx="9638" cy="316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pic>
          <p:nvPicPr>
            <p:cNvPr id="5137" name="Picture 17" descr="MC90015121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7" y="3279"/>
              <a:ext cx="943" cy="1270"/>
            </a:xfrm>
            <a:prstGeom prst="rect">
              <a:avLst/>
            </a:prstGeom>
            <a:noFill/>
          </p:spPr>
        </p:pic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3233" y="2082"/>
              <a:ext cx="788" cy="2976"/>
            </a:xfrm>
            <a:custGeom>
              <a:avLst/>
              <a:gdLst/>
              <a:ahLst/>
              <a:cxnLst>
                <a:cxn ang="0">
                  <a:pos x="0" y="2975"/>
                </a:cxn>
                <a:cxn ang="0">
                  <a:pos x="0" y="964"/>
                </a:cxn>
                <a:cxn ang="0">
                  <a:pos x="788" y="0"/>
                </a:cxn>
                <a:cxn ang="0">
                  <a:pos x="788" y="2018"/>
                </a:cxn>
                <a:cxn ang="0">
                  <a:pos x="0" y="2975"/>
                </a:cxn>
              </a:cxnLst>
              <a:rect l="0" t="0" r="r" b="b"/>
              <a:pathLst>
                <a:path w="788" h="2975">
                  <a:moveTo>
                    <a:pt x="0" y="2975"/>
                  </a:moveTo>
                  <a:lnTo>
                    <a:pt x="0" y="964"/>
                  </a:lnTo>
                  <a:lnTo>
                    <a:pt x="788" y="0"/>
                  </a:lnTo>
                  <a:lnTo>
                    <a:pt x="788" y="2018"/>
                  </a:lnTo>
                  <a:lnTo>
                    <a:pt x="0" y="29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35" name="Oval 15"/>
            <p:cNvSpPr>
              <a:spLocks noChangeArrowheads="1"/>
            </p:cNvSpPr>
            <p:nvPr/>
          </p:nvSpPr>
          <p:spPr bwMode="auto">
            <a:xfrm>
              <a:off x="3614" y="3382"/>
              <a:ext cx="142" cy="3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pic>
          <p:nvPicPr>
            <p:cNvPr id="5134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3" y="2771"/>
              <a:ext cx="902" cy="1565"/>
            </a:xfrm>
            <a:prstGeom prst="rect">
              <a:avLst/>
            </a:prstGeom>
            <a:noFill/>
          </p:spPr>
        </p:pic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6543" y="2626"/>
              <a:ext cx="720" cy="2025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0" y="1520"/>
                </a:cxn>
                <a:cxn ang="0">
                  <a:pos x="720" y="2025"/>
                </a:cxn>
                <a:cxn ang="0">
                  <a:pos x="720" y="367"/>
                </a:cxn>
                <a:cxn ang="0">
                  <a:pos x="14" y="0"/>
                </a:cxn>
                <a:cxn ang="0">
                  <a:pos x="0" y="103"/>
                </a:cxn>
              </a:cxnLst>
              <a:rect l="0" t="0" r="r" b="b"/>
              <a:pathLst>
                <a:path w="720" h="2025">
                  <a:moveTo>
                    <a:pt x="0" y="103"/>
                  </a:moveTo>
                  <a:lnTo>
                    <a:pt x="0" y="1520"/>
                  </a:lnTo>
                  <a:lnTo>
                    <a:pt x="720" y="2025"/>
                  </a:lnTo>
                  <a:lnTo>
                    <a:pt x="720" y="367"/>
                  </a:lnTo>
                  <a:lnTo>
                    <a:pt x="14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32" name="AutoShape 12"/>
            <p:cNvSpPr>
              <a:spLocks noChangeShapeType="1"/>
            </p:cNvSpPr>
            <p:nvPr/>
          </p:nvSpPr>
          <p:spPr bwMode="auto">
            <a:xfrm>
              <a:off x="3758" y="3722"/>
              <a:ext cx="788" cy="516"/>
            </a:xfrm>
            <a:prstGeom prst="straightConnector1">
              <a:avLst/>
            </a:prstGeom>
            <a:noFill/>
            <a:ln w="19050">
              <a:solidFill>
                <a:srgbClr val="365F9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31" name="AutoShape 11"/>
            <p:cNvSpPr>
              <a:spLocks noChangeShapeType="1"/>
            </p:cNvSpPr>
            <p:nvPr/>
          </p:nvSpPr>
          <p:spPr bwMode="auto">
            <a:xfrm flipV="1">
              <a:off x="3718" y="2842"/>
              <a:ext cx="788" cy="516"/>
            </a:xfrm>
            <a:prstGeom prst="straightConnector1">
              <a:avLst/>
            </a:prstGeom>
            <a:noFill/>
            <a:ln w="19050">
              <a:solidFill>
                <a:srgbClr val="365F9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30" name="AutoShape 10"/>
            <p:cNvSpPr>
              <a:spLocks noChangeShapeType="1"/>
            </p:cNvSpPr>
            <p:nvPr/>
          </p:nvSpPr>
          <p:spPr bwMode="auto">
            <a:xfrm>
              <a:off x="4825" y="2883"/>
              <a:ext cx="1871" cy="1"/>
            </a:xfrm>
            <a:prstGeom prst="straightConnector1">
              <a:avLst/>
            </a:prstGeom>
            <a:noFill/>
            <a:ln w="19050">
              <a:solidFill>
                <a:srgbClr val="365F9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9" name="AutoShape 9"/>
            <p:cNvSpPr>
              <a:spLocks noChangeShapeType="1"/>
            </p:cNvSpPr>
            <p:nvPr/>
          </p:nvSpPr>
          <p:spPr bwMode="auto">
            <a:xfrm>
              <a:off x="4725" y="4254"/>
              <a:ext cx="1871" cy="1"/>
            </a:xfrm>
            <a:prstGeom prst="straightConnector1">
              <a:avLst/>
            </a:prstGeom>
            <a:noFill/>
            <a:ln w="19050">
              <a:solidFill>
                <a:srgbClr val="365F9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8" name="AutoShape 8"/>
            <p:cNvSpPr>
              <a:spLocks noChangeShapeType="1"/>
            </p:cNvSpPr>
            <p:nvPr/>
          </p:nvSpPr>
          <p:spPr bwMode="auto">
            <a:xfrm>
              <a:off x="7263" y="2884"/>
              <a:ext cx="1871" cy="1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7" name="AutoShape 7"/>
            <p:cNvSpPr>
              <a:spLocks noChangeShapeType="1"/>
            </p:cNvSpPr>
            <p:nvPr/>
          </p:nvSpPr>
          <p:spPr bwMode="auto">
            <a:xfrm>
              <a:off x="7343" y="4255"/>
              <a:ext cx="1871" cy="1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6" name="AutoShape 6"/>
            <p:cNvSpPr>
              <a:spLocks noChangeShapeType="1"/>
            </p:cNvSpPr>
            <p:nvPr/>
          </p:nvSpPr>
          <p:spPr bwMode="auto">
            <a:xfrm flipH="1">
              <a:off x="5606" y="4238"/>
              <a:ext cx="990" cy="1006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5" name="AutoShape 5"/>
            <p:cNvSpPr>
              <a:spLocks noChangeShapeType="1"/>
            </p:cNvSpPr>
            <p:nvPr/>
          </p:nvSpPr>
          <p:spPr bwMode="auto">
            <a:xfrm flipH="1">
              <a:off x="5706" y="3005"/>
              <a:ext cx="990" cy="1006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4825" y="2082"/>
              <a:ext cx="2130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Luce incidente collimata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7333" y="2322"/>
              <a:ext cx="2130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Luce trasmessa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2" name="Text Box 2"/>
            <p:cNvSpPr txBox="1">
              <a:spLocks noChangeArrowheads="1"/>
            </p:cNvSpPr>
            <p:nvPr/>
          </p:nvSpPr>
          <p:spPr bwMode="auto">
            <a:xfrm>
              <a:off x="6129" y="4716"/>
              <a:ext cx="2130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Luce riflessa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Possibili vantaggi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Far “toccare con mano” i fenomeni studiati</a:t>
            </a:r>
          </a:p>
          <a:p>
            <a:r>
              <a:rPr lang="it-IT" dirty="0" smtClean="0"/>
              <a:t>Livello di approfondimento adattabile al grado di maturità e preparazione, dal qualitativo al quantitativo</a:t>
            </a:r>
          </a:p>
          <a:p>
            <a:r>
              <a:rPr lang="it-IT" dirty="0" smtClean="0"/>
              <a:t>Stimolare la curiosità di capire le cose e farsi domande</a:t>
            </a:r>
          </a:p>
          <a:p>
            <a:r>
              <a:rPr lang="it-IT" dirty="0" smtClean="0"/>
              <a:t>Stimolare la verifica delle spiegazioni proposte</a:t>
            </a:r>
          </a:p>
          <a:p>
            <a:r>
              <a:rPr lang="it-IT" dirty="0" smtClean="0"/>
              <a:t>Stimolare l’osservazione della relazione tra le varie </a:t>
            </a:r>
            <a:r>
              <a:rPr lang="it-IT" dirty="0" err="1" smtClean="0"/>
              <a:t>discipline…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Perché i corpi sono colorati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Perché assorbono parte della luce solare, assorbendo principalmente alcuni colori</a:t>
            </a:r>
          </a:p>
          <a:p>
            <a:pPr marL="0" indent="0">
              <a:buNone/>
            </a:pPr>
            <a:r>
              <a:rPr lang="it-IT" dirty="0" smtClean="0"/>
              <a:t>Il colore finale è dato dallo spettro solare, a cui vengono tolti i colori assorbiti (sintesi sottrattiva)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60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61</a:t>
            </a:fld>
            <a:endParaRPr lang="it-IT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71480"/>
            <a:ext cx="3957657" cy="577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acetato </a:t>
            </a:r>
            <a:r>
              <a:rPr lang="it-IT" dirty="0" err="1" smtClean="0"/>
              <a:t>blue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62</a:t>
            </a:fld>
            <a:endParaRPr lang="it-IT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5805" t="24414" b="28711"/>
          <a:stretch>
            <a:fillRect/>
          </a:stretch>
        </p:blipFill>
        <p:spPr bwMode="auto">
          <a:xfrm>
            <a:off x="0" y="1428736"/>
            <a:ext cx="965359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programma del V anno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Onde elettromagnetiche</a:t>
            </a:r>
          </a:p>
          <a:p>
            <a:r>
              <a:rPr lang="it-IT" dirty="0" smtClean="0"/>
              <a:t>Relatività</a:t>
            </a:r>
          </a:p>
          <a:p>
            <a:r>
              <a:rPr lang="it-IT" dirty="0" smtClean="0"/>
              <a:t>Introduzione alla Fisica Moderna:</a:t>
            </a:r>
          </a:p>
          <a:p>
            <a:r>
              <a:rPr lang="it-IT" dirty="0" smtClean="0"/>
              <a:t>Ipotesi di </a:t>
            </a:r>
            <a:r>
              <a:rPr lang="it-IT" dirty="0" err="1" smtClean="0"/>
              <a:t>Planck</a:t>
            </a:r>
            <a:r>
              <a:rPr lang="it-IT" dirty="0" smtClean="0"/>
              <a:t> </a:t>
            </a:r>
          </a:p>
          <a:p>
            <a:r>
              <a:rPr lang="it-IT" dirty="0" smtClean="0"/>
              <a:t>Effetto fotoelettrico</a:t>
            </a:r>
          </a:p>
          <a:p>
            <a:r>
              <a:rPr lang="it-IT" dirty="0" smtClean="0"/>
              <a:t>Discussione delle teorie e dei risultati sperimentali che evidenziano la presenza di livelli energetici discreti nell’atomo.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Strumentazione didattica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it-IT" dirty="0" smtClean="0"/>
              <a:t>Esperienza di </a:t>
            </a:r>
            <a:r>
              <a:rPr lang="it-IT" dirty="0" err="1" smtClean="0"/>
              <a:t>Millikan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8</a:t>
            </a:fld>
            <a:endParaRPr lang="it-IT"/>
          </a:p>
        </p:txBody>
      </p:sp>
      <p:pic>
        <p:nvPicPr>
          <p:cNvPr id="2050" name="Picture 2" descr="http://www.3bscientific.it/imagelibrary/U131001/U131001_01_Apparecchio-di-Millik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13928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E5D6-B8C4-4802-A9C9-8281232049F7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12103" t="21375" r="43600" b="10000"/>
          <a:stretch>
            <a:fillRect/>
          </a:stretch>
        </p:blipFill>
        <p:spPr bwMode="auto">
          <a:xfrm>
            <a:off x="1979712" y="836712"/>
            <a:ext cx="540060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992</Words>
  <Application>Microsoft Office PowerPoint</Application>
  <PresentationFormat>Presentazione su schermo (4:3)</PresentationFormat>
  <Paragraphs>198</Paragraphs>
  <Slides>62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62</vt:i4>
      </vt:variant>
    </vt:vector>
  </HeadingPairs>
  <TitlesOfParts>
    <vt:vector size="64" baseType="lpstr">
      <vt:lpstr>Tema di Office</vt:lpstr>
      <vt:lpstr>Graph</vt:lpstr>
      <vt:lpstr>Spettrometro a basso costo per lo studio dell’interazione radiazione materia</vt:lpstr>
      <vt:lpstr>Difficoltà tipiche dell’insegnamento della Fisica</vt:lpstr>
      <vt:lpstr>Limiti di un insegnamento solo teorico</vt:lpstr>
      <vt:lpstr>Il laboratorio</vt:lpstr>
      <vt:lpstr>Difficoltà pratiche</vt:lpstr>
      <vt:lpstr>Possibili vantaggi</vt:lpstr>
      <vt:lpstr>Il programma del V anno</vt:lpstr>
      <vt:lpstr>Strumentazione didattica</vt:lpstr>
      <vt:lpstr>Diapositiva 9</vt:lpstr>
      <vt:lpstr>Diapositiva 10</vt:lpstr>
      <vt:lpstr>Interazione radiazione materia</vt:lpstr>
      <vt:lpstr>Se Maometto non va alla montagna….</vt:lpstr>
      <vt:lpstr>Spettroscopio</vt:lpstr>
      <vt:lpstr>Diapositiva 14</vt:lpstr>
      <vt:lpstr>Spettrometro</vt:lpstr>
      <vt:lpstr>Diapositiva 16</vt:lpstr>
      <vt:lpstr>Diapositiva 17</vt:lpstr>
      <vt:lpstr>Oltre il prisma</vt:lpstr>
      <vt:lpstr>Diapositiva 19</vt:lpstr>
      <vt:lpstr>Spettrometro moderno</vt:lpstr>
      <vt:lpstr>Diapositiva 21</vt:lpstr>
      <vt:lpstr>Come aggirare i problemi di costo</vt:lpstr>
      <vt:lpstr>Il nostro ragazzino norvegese</vt:lpstr>
      <vt:lpstr>Diapositiva 24</vt:lpstr>
      <vt:lpstr>Pregi e difetti</vt:lpstr>
      <vt:lpstr>Uno schema ottimizzato</vt:lpstr>
      <vt:lpstr>Diapositiva 27</vt:lpstr>
      <vt:lpstr>Costo</vt:lpstr>
      <vt:lpstr>Realizzazione</vt:lpstr>
      <vt:lpstr>Diapositiva 30</vt:lpstr>
      <vt:lpstr>Diapositiva 31</vt:lpstr>
      <vt:lpstr>Diapositiva 32</vt:lpstr>
      <vt:lpstr>Diapositiva 33</vt:lpstr>
      <vt:lpstr>Prestazioni</vt:lpstr>
      <vt:lpstr>Possibili esperimenti 1</vt:lpstr>
      <vt:lpstr>Sorgenti luminose</vt:lpstr>
      <vt:lpstr>Esempi meccanici</vt:lpstr>
      <vt:lpstr>Diapositiva 38</vt:lpstr>
      <vt:lpstr>Emissione di luce</vt:lpstr>
      <vt:lpstr>Elettrone negli atomi</vt:lpstr>
      <vt:lpstr>Stati permessi</vt:lpstr>
      <vt:lpstr>Colori emessi</vt:lpstr>
      <vt:lpstr>Cosa succede nei solidi</vt:lpstr>
      <vt:lpstr>Colori emessi</vt:lpstr>
      <vt:lpstr>Come si genera il bianco</vt:lpstr>
      <vt:lpstr>Possibili esperimenti 2</vt:lpstr>
      <vt:lpstr>La lampadina</vt:lpstr>
      <vt:lpstr>Tubo a fluorescenza</vt:lpstr>
      <vt:lpstr>Lampada LED</vt:lpstr>
      <vt:lpstr>Il sole</vt:lpstr>
      <vt:lpstr>Schermo smartphone</vt:lpstr>
      <vt:lpstr>Lampadina</vt:lpstr>
      <vt:lpstr>Sole</vt:lpstr>
      <vt:lpstr>Lampada a LED</vt:lpstr>
      <vt:lpstr>Schermo smartphone</vt:lpstr>
      <vt:lpstr>Tubo a fluorescenza</vt:lpstr>
      <vt:lpstr>Neon</vt:lpstr>
      <vt:lpstr>Mercurio</vt:lpstr>
      <vt:lpstr>Origine del colore</vt:lpstr>
      <vt:lpstr>Perché i corpi sono colorati</vt:lpstr>
      <vt:lpstr>Diapositiva 61</vt:lpstr>
      <vt:lpstr>Un acetato blue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Fisica per il V anno</dc:title>
  <dc:creator>marco</dc:creator>
  <cp:lastModifiedBy>marco</cp:lastModifiedBy>
  <cp:revision>44</cp:revision>
  <dcterms:created xsi:type="dcterms:W3CDTF">2014-05-06T14:45:11Z</dcterms:created>
  <dcterms:modified xsi:type="dcterms:W3CDTF">2016-05-11T14:01:06Z</dcterms:modified>
</cp:coreProperties>
</file>