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25"/>
  </p:notesMasterIdLst>
  <p:sldIdLst>
    <p:sldId id="256" r:id="rId8"/>
    <p:sldId id="257" r:id="rId9"/>
    <p:sldId id="258" r:id="rId10"/>
    <p:sldId id="259" r:id="rId11"/>
    <p:sldId id="271" r:id="rId12"/>
    <p:sldId id="272" r:id="rId13"/>
    <p:sldId id="273" r:id="rId14"/>
    <p:sldId id="261" r:id="rId15"/>
    <p:sldId id="262" r:id="rId16"/>
    <p:sldId id="263" r:id="rId17"/>
    <p:sldId id="275" r:id="rId18"/>
    <p:sldId id="266" r:id="rId19"/>
    <p:sldId id="274" r:id="rId20"/>
    <p:sldId id="276" r:id="rId21"/>
    <p:sldId id="277" r:id="rId22"/>
    <p:sldId id="270" r:id="rId23"/>
    <p:sldId id="278" r:id="rId24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AA1"/>
    <a:srgbClr val="00FFFF"/>
    <a:srgbClr val="969696"/>
    <a:srgbClr val="FFCC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81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303213"/>
            <a:ext cx="0" cy="20774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503238" y="4316413"/>
            <a:ext cx="5854700" cy="4057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</p:spTree>
    <p:extLst>
      <p:ext uri="{BB962C8B-B14F-4D97-AF65-F5344CB8AC3E}">
        <p14:creationId xmlns:p14="http://schemas.microsoft.com/office/powerpoint/2010/main" val="41952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2722855-2FD2-4382-9BAC-13941163F2E8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7365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04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ejaVu Sans"/>
                <a:cs typeface="DejaVu Sans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A4048082-0DDD-4F05-8857-95865C58388B}" type="slidenum">
              <a:rPr lang="en-GB" altLang="it-IT" sz="1200">
                <a:solidFill>
                  <a:srgbClr val="3333CC"/>
                </a:solidFill>
                <a:latin typeface="Comic Sans MS" panose="030F0702030302020204" pitchFamily="66" charset="0"/>
              </a:rPr>
              <a:pPr algn="r" defTabSz="45720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11</a:t>
            </a:fld>
            <a:endParaRPr lang="en-GB" altLang="it-IT" sz="1200">
              <a:solidFill>
                <a:srgbClr val="33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10100" cy="3457575"/>
          </a:xfrm>
          <a:prstGeom prst="rect">
            <a:avLst/>
          </a:prstGeom>
          <a:ln/>
        </p:spPr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32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8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8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8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C501E5D-5386-499B-8FBC-848D50375E63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227618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6044E8C-4A7B-415A-869B-E20ACF58FEE5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76275"/>
            <a:ext cx="4608513" cy="3457575"/>
          </a:xfrm>
          <a:ln/>
        </p:spPr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98525" y="4359275"/>
            <a:ext cx="5011738" cy="413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Non evidenziare che manca il Tecnologico.</a:t>
            </a:r>
          </a:p>
          <a:p>
            <a:pPr>
              <a:spcBef>
                <a:spcPts val="4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200">
                <a:solidFill>
                  <a:srgbClr val="000000"/>
                </a:solidFill>
              </a:rPr>
              <a:t>Qualche frase dal manifesto degli studi</a:t>
            </a:r>
          </a:p>
        </p:txBody>
      </p:sp>
    </p:spTree>
    <p:extLst>
      <p:ext uri="{BB962C8B-B14F-4D97-AF65-F5344CB8AC3E}">
        <p14:creationId xmlns:p14="http://schemas.microsoft.com/office/powerpoint/2010/main" val="337485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0B5BA73-BC78-4C5B-B11C-0706A524F495}" type="slidenum">
              <a:rPr lang="en-GB" altLang="it-IT"/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</a:t>
            </a:fld>
            <a:endParaRPr lang="en-GB" altLang="it-I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/>
          <a:lstStyle/>
          <a:p>
            <a:r>
              <a:rPr lang="it-IT" altLang="it-IT" smtClean="0">
                <a:latin typeface="Times New Roman" pitchFamily="18" charset="0"/>
              </a:rPr>
              <a:t>La fisica genera ricchezza: nel 2011 in Italia ha permesso di creare un milione e mezzo di posti di lavoro, pari al 6% del totale, e 118 miliardi di euro di Pil, pari al 7,4% del Prodotto interno lordo nazionale. I maggiori contributi della fisica vanno al settore manifatturiero, seguito da quello dei trasporti e comunicazioni e le infrastrutture. </a:t>
            </a:r>
          </a:p>
          <a:p>
            <a:r>
              <a:rPr lang="it-IT" altLang="it-IT" smtClean="0">
                <a:latin typeface="Times New Roman" pitchFamily="18" charset="0"/>
              </a:rPr>
              <a:t>I settori basati sulla fisica sono i maggiori contribuenti per l’economia italiana: offrono occupazione a 1,5 milioni di persone e rappresentano il 7,4% del Pil nazionale.</a:t>
            </a:r>
          </a:p>
        </p:txBody>
      </p:sp>
    </p:spTree>
    <p:extLst>
      <p:ext uri="{BB962C8B-B14F-4D97-AF65-F5344CB8AC3E}">
        <p14:creationId xmlns:p14="http://schemas.microsoft.com/office/powerpoint/2010/main" val="3517154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D9023B59-9535-438A-B799-FD5E08F01FD6}" type="slidenum">
              <a:rPr lang="en-GB" altLang="it-IT"/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</a:t>
            </a:fld>
            <a:endParaRPr lang="en-GB" altLang="it-IT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/>
          <a:lstStyle/>
          <a:p>
            <a:endParaRPr lang="en-US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9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45ADEE7-335F-4EED-9DAD-A98CA6C41E90}" type="slidenum">
              <a:rPr lang="en-GB" altLang="it-IT"/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7</a:t>
            </a:fld>
            <a:endParaRPr lang="en-GB" altLang="it-IT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ln/>
        </p:spPr>
        <p:txBody>
          <a:bodyPr/>
          <a:lstStyle/>
          <a:p>
            <a:pPr algn="just"/>
            <a:r>
              <a:rPr lang="it-IT" altLang="it-IT" smtClean="0">
                <a:latin typeface="Times New Roman" pitchFamily="18" charset="0"/>
              </a:rPr>
              <a:t>proposta l’emissione di una specifica norma UNI per i fisici che permetterà di soddisfare l'esigenza di essere riconosciuti e apprezzati nel mondo del lavoro per quello che sanno fare e non solo per la loro buona preparazione generale</a:t>
            </a:r>
          </a:p>
          <a:p>
            <a:pPr algn="just"/>
            <a:r>
              <a:rPr lang="it-IT" altLang="it-IT" smtClean="0">
                <a:latin typeface="Times New Roman" pitchFamily="18" charset="0"/>
              </a:rPr>
              <a:t>Norma tecnica UNI: costituiscono principi e criteri generali che disciplinano l'esercizio dell'attività professionale e ne assicurano la qualificazione</a:t>
            </a:r>
          </a:p>
        </p:txBody>
      </p:sp>
    </p:spTree>
    <p:extLst>
      <p:ext uri="{BB962C8B-B14F-4D97-AF65-F5344CB8AC3E}">
        <p14:creationId xmlns:p14="http://schemas.microsoft.com/office/powerpoint/2010/main" val="158933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2EC96FB-2BC7-49A6-B4A8-C5446C795EBB}" type="slidenum">
              <a:rPr lang="en-GB" altLang="it-IT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87388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6657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849350" y="303213"/>
            <a:ext cx="27700288" cy="20775612"/>
          </a:xfrm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4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B31D7-1024-4130-A4B2-C438629DFC1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39A82-DBA0-45EA-A557-22FD38F095C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40E194-5CE2-44CA-8341-E400FC753A3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579D5-E323-4B6A-991F-F6BCFF47F39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0D943-4A7A-4178-8657-0147F9FF1AD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947BB-DBB4-4B2C-9C60-7505FF9CD4E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B31C1-951D-4A51-9A6B-E79DB53C6A1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05B2B-1BF9-4331-BE95-A17E7A4F585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C8E86-0D38-4198-87EB-10012536EE6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4CF16-3D8D-40F8-9E84-F8D37510455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4AFDC-F716-46B2-AC9A-B0F1D0210A0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2AE87-84FD-430C-8D0B-1A149BFB842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E534B-9F33-407C-AC8F-3FB8FBDF712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C9BBD-7999-498F-A7C7-D56ED15EB78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6080D-C420-441A-8DC6-7922CDB74F6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91BF3-2844-4E1E-94E2-8CDF5B8A6EF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B1E3C-92F9-4DBA-88D6-945CCB36DB9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8BCDE-77C1-47FD-9E4B-10741C51E8C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D7CA8-6748-4DD6-B642-E3B9BF16A86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37107-038B-41C1-AF9F-F848D7A8FAE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F1E0C-C26A-46F6-BD66-32D7F5B70EB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3B50F-3A93-4EEB-9992-32846419565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66E48-BDCA-4853-936E-21F0E8D924DE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12A0E-3EB1-48A1-9F08-EB614AE2219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6B3FC-AC1B-49BB-82F9-D59E36F7BA7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A9043-980A-4FEC-BABC-D105511BBD5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AC16A-BAF6-48B7-9E63-AD10A1BA3B5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39B46-ED4C-4F36-BDC2-DE600009D3F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C50DC-443C-401D-A02D-A69D0A90219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11C25-4B51-44AD-9FBE-96F6F36300B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B0FE8-36B2-46D7-B08E-4173EAB45C4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6A0E2-A6BF-487D-92C6-CF9FC8FDC95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BA1B5-213A-463C-A734-2A6B2F72542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B3BBB-AB21-4162-8384-4A8AF887469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C8A5D-191A-408B-904E-12920E06A19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05840-9799-4A48-A546-DB65F8D60E2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2693C-4C9F-4746-93E1-DAC06B7603E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3BF10-5C5E-4D86-A5ED-FC48F71B8BA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850FFB-6858-4B18-899D-F2EDDD29FB7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15014-8DFC-475F-8F29-8B5C6AB4413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6E06A-2174-414E-92E5-96C7D848939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8C4A4-A0D3-4E34-8A16-32B2C630117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044C6-BC36-4E40-98AD-18066F7C52E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A9C71-7C43-4433-9AA1-8B171E554AE5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CD144-11DA-4F09-A61C-A89FEFBF5D2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D5760-AF3A-446A-B8E4-02F645CEB82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F3F2E-FB78-4893-933D-EFD6EE63B70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D75E7-B5D3-4C8C-80C3-1A2643FF27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89C5F-BB45-479A-958D-607B2C125EE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6A4A7-A43F-42F6-A239-BF1492DEB141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854-EC07-4637-9D6E-D9146FBBBC6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44544-FCA9-4971-AE10-DAB4D661516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84E700-85CB-4735-90E8-538F7E940CC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B9A2C-A37E-4292-A1A6-7BEAA379064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594FA-52B0-44EC-B117-05AE4895DAD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A74CD-D8AB-4A49-ACFF-BD3863957E2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B682A-7535-427F-9F20-0436F20B644B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4E052-24C2-466F-8978-5E711CBEE49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09E1A-8B3B-48FC-B13A-D58A83BDB55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E0D1A-351F-4D80-AA4E-C223F33752D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A1434-80FC-4ECF-8895-BD50437045D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1F6605-B8A7-452F-828B-D658317ADD3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7EA3A-6160-47E7-9C21-01D1B111DB5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05286-6778-4C71-BB18-2F5C4D7EAA4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96682-4408-4BF3-893B-A1C6F5ACAE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25B14-E330-4536-B41A-309711FD9BF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98FB33-FE5E-438A-AC18-0A3190BE26A4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FF6F8-CD56-4D40-A084-4B708D074C3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E0D0C-F3A6-4650-8919-46896D05795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283DB-36A2-4D4E-812B-07088329B41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0E99D-1AC5-49BB-96A0-1E3DD585A4B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FA3AB-5547-4A32-950A-94629C97C2E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4312A-3E97-4057-B0E3-AA54927EEFD3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75C25-5B23-4E29-8D23-B19FDE9CC4B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77993-4E5E-4671-939C-36B76823C1C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ABFB2-5E1D-413B-89A2-D35AE0261462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62896-9FDA-4689-918E-56F53D1A44DC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6350" y="14288"/>
            <a:ext cx="9131300" cy="6837362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0" y="6350"/>
            <a:ext cx="9137650" cy="6845300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6525" cy="1900237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791075" y="6481763"/>
            <a:ext cx="2132013" cy="300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rgbClr val="DEF5FA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457200" y="6481763"/>
            <a:ext cx="4259263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589838" y="6481763"/>
            <a:ext cx="501650" cy="300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SzPct val="100000"/>
              <a:defRPr sz="1100">
                <a:solidFill>
                  <a:srgbClr val="DEF5FA"/>
                </a:solidFill>
              </a:defRPr>
            </a:lvl1pPr>
          </a:lstStyle>
          <a:p>
            <a:fld id="{DC9501AB-05A4-4E0A-AAFD-2483EB1EB05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6350" y="14288"/>
            <a:ext cx="9131300" cy="6837362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6350"/>
            <a:ext cx="9137650" cy="6845300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6525" cy="1900237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 rot="-5400000">
            <a:off x="7553325" y="5256213"/>
            <a:ext cx="1893888" cy="1293812"/>
          </a:xfrm>
          <a:prstGeom prst="triangle">
            <a:avLst>
              <a:gd name="adj" fmla="val 51324"/>
            </a:avLst>
          </a:prstGeom>
          <a:gradFill rotWithShape="0">
            <a:gsLst>
              <a:gs pos="0">
                <a:srgbClr val="7BD1F3"/>
              </a:gs>
              <a:gs pos="100000">
                <a:srgbClr val="006B86"/>
              </a:gs>
            </a:gsLst>
            <a:lin ang="208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1371600" y="6011863"/>
            <a:ext cx="5789613" cy="363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1371600" y="5649913"/>
            <a:ext cx="5791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391525" y="5753100"/>
            <a:ext cx="501650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300">
                <a:solidFill>
                  <a:srgbClr val="FFFFFF"/>
                </a:solidFill>
              </a:defRPr>
            </a:lvl1pPr>
          </a:lstStyle>
          <a:p>
            <a:fld id="{F74EF834-6E28-4CD2-8D51-4F31E06C1ADF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6350" y="14288"/>
            <a:ext cx="9131300" cy="6837362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cs typeface="Arial" charset="0"/>
            </a:endParaRPr>
          </a:p>
        </p:txBody>
      </p:sp>
      <p:sp>
        <p:nvSpPr>
          <p:cNvPr id="3075" name="Line 2"/>
          <p:cNvSpPr>
            <a:spLocks noChangeShapeType="1"/>
          </p:cNvSpPr>
          <p:nvPr/>
        </p:nvSpPr>
        <p:spPr bwMode="auto">
          <a:xfrm>
            <a:off x="0" y="6350"/>
            <a:ext cx="9137650" cy="6845300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6525" cy="1900237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</a:t>
            </a:r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791075" y="6480175"/>
            <a:ext cx="2132013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457200" y="6481763"/>
            <a:ext cx="4259263" cy="30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cs typeface="Arial" charset="0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589838" y="6481763"/>
            <a:ext cx="501650" cy="300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200">
                <a:solidFill>
                  <a:srgbClr val="FFFFFF"/>
                </a:solidFill>
              </a:defRPr>
            </a:lvl1pPr>
          </a:lstStyle>
          <a:p>
            <a:fld id="{37921C18-5542-4DBA-8F6A-76BF0B6649F8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j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j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j-lt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j-lt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j-lt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j-lt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j-lt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j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 flipV="1">
            <a:off x="6350" y="6350"/>
            <a:ext cx="9131300" cy="6837363"/>
          </a:xfrm>
          <a:prstGeom prst="rtTriangle">
            <a:avLst/>
          </a:prstGeom>
          <a:gradFill rotWithShape="0">
            <a:gsLst>
              <a:gs pos="0">
                <a:srgbClr val="DEF5FA">
                  <a:alpha val="10999"/>
                </a:srgbClr>
              </a:gs>
              <a:gs pos="100000">
                <a:srgbClr val="DEF5FA">
                  <a:alpha val="1999"/>
                </a:srgbClr>
              </a:gs>
            </a:gsLst>
            <a:lin ang="187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 rot="5400000" flipV="1">
            <a:off x="7553325" y="309563"/>
            <a:ext cx="1893888" cy="1293812"/>
          </a:xfrm>
          <a:prstGeom prst="triangle">
            <a:avLst>
              <a:gd name="adj" fmla="val 51324"/>
            </a:avLst>
          </a:prstGeom>
          <a:gradFill rotWithShape="0">
            <a:gsLst>
              <a:gs pos="0">
                <a:srgbClr val="7BD1F3"/>
              </a:gs>
              <a:gs pos="100000">
                <a:srgbClr val="006B86"/>
              </a:gs>
            </a:gsLst>
            <a:lin ang="2088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4100" name="Line 3"/>
          <p:cNvSpPr>
            <a:spLocks noChangeShapeType="1"/>
          </p:cNvSpPr>
          <p:nvPr/>
        </p:nvSpPr>
        <p:spPr bwMode="auto">
          <a:xfrm flipH="1" flipV="1">
            <a:off x="6467475" y="7938"/>
            <a:ext cx="2676525" cy="1903412"/>
          </a:xfrm>
          <a:prstGeom prst="line">
            <a:avLst/>
          </a:prstGeom>
          <a:noFill/>
          <a:ln w="6120" cap="rnd">
            <a:solidFill>
              <a:srgbClr val="C1C1C1">
                <a:alpha val="45097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 flipV="1">
            <a:off x="0" y="4763"/>
            <a:ext cx="9137650" cy="6848475"/>
          </a:xfrm>
          <a:prstGeom prst="line">
            <a:avLst/>
          </a:prstGeom>
          <a:noFill/>
          <a:ln w="5040" cap="rnd">
            <a:solidFill>
              <a:srgbClr val="B9B9B9">
                <a:alpha val="34901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</a:t>
            </a:r>
          </a:p>
        </p:txBody>
      </p:sp>
      <p:sp>
        <p:nvSpPr>
          <p:cNvPr id="410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6956425" y="6477000"/>
            <a:ext cx="2132013" cy="30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2619375" y="6481763"/>
            <a:ext cx="4260850" cy="30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450263" y="809625"/>
            <a:ext cx="501650" cy="298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200">
                <a:solidFill>
                  <a:srgbClr val="FFFFFF"/>
                </a:solidFill>
              </a:defRPr>
            </a:lvl1pPr>
          </a:lstStyle>
          <a:p>
            <a:fld id="{128BC7B2-D314-4155-921A-D7165C5C48A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791075" y="6481763"/>
            <a:ext cx="2128838" cy="300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457200" y="6481763"/>
            <a:ext cx="426085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589838" y="6483350"/>
            <a:ext cx="501650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1200">
                <a:solidFill>
                  <a:srgbClr val="FFFFFF"/>
                </a:solidFill>
              </a:defRPr>
            </a:lvl1pPr>
          </a:lstStyle>
          <a:p>
            <a:fld id="{B0E60D77-741B-4785-B263-847713F0E63A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278563" y="6556375"/>
            <a:ext cx="2132012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9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135063" y="6556375"/>
            <a:ext cx="5143500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410575" y="6556375"/>
            <a:ext cx="501650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900">
                <a:solidFill>
                  <a:srgbClr val="FFFFFF"/>
                </a:solidFill>
              </a:defRPr>
            </a:lvl1pPr>
          </a:lstStyle>
          <a:p>
            <a:fld id="{3872B46E-A82A-4279-921B-3641305CD14E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8288"/>
            <a:ext cx="8228013" cy="139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title text format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2775"/>
            <a:ext cx="8228013" cy="457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Click to edit the outline text format</a:t>
            </a:r>
          </a:p>
          <a:p>
            <a:pPr lvl="1"/>
            <a:r>
              <a:rPr lang="en-GB" altLang="it-IT" smtClean="0"/>
              <a:t>Second Outline Level</a:t>
            </a:r>
          </a:p>
          <a:p>
            <a:pPr lvl="2"/>
            <a:r>
              <a:rPr lang="en-GB" altLang="it-IT" smtClean="0"/>
              <a:t>Third Outline Level</a:t>
            </a:r>
          </a:p>
          <a:p>
            <a:pPr lvl="3"/>
            <a:r>
              <a:rPr lang="en-GB" altLang="it-IT" smtClean="0"/>
              <a:t>Fourth Outline Level</a:t>
            </a:r>
          </a:p>
          <a:p>
            <a:pPr lvl="4"/>
            <a:r>
              <a:rPr lang="en-GB" altLang="it-IT" smtClean="0"/>
              <a:t>Fifth Outline Level</a:t>
            </a:r>
          </a:p>
          <a:p>
            <a:pPr lvl="4"/>
            <a:r>
              <a:rPr lang="en-GB" altLang="it-IT" smtClean="0"/>
              <a:t>Sixth Outline Level</a:t>
            </a:r>
          </a:p>
          <a:p>
            <a:pPr lvl="4"/>
            <a:r>
              <a:rPr lang="en-GB" altLang="it-IT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108700" y="6556375"/>
            <a:ext cx="2100263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9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169988" y="6557963"/>
            <a:ext cx="4948237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16900" y="6556375"/>
            <a:ext cx="365125" cy="30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defRPr sz="900">
                <a:solidFill>
                  <a:srgbClr val="FFFFFF"/>
                </a:solidFill>
              </a:defRPr>
            </a:lvl1pPr>
          </a:lstStyle>
          <a:p>
            <a:fld id="{16822A5F-AD78-4BCB-A9D8-77D675A2A297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65C0E0"/>
          </a:solidFill>
          <a:latin typeface="Century Gothic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emf"/><Relationship Id="rId4" Type="http://schemas.openxmlformats.org/officeDocument/2006/relationships/image" Target="../media/image68.jpeg"/><Relationship Id="rId9" Type="http://schemas.openxmlformats.org/officeDocument/2006/relationships/image" Target="../media/image7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18" Type="http://schemas.openxmlformats.org/officeDocument/2006/relationships/image" Target="../media/image103.png"/><Relationship Id="rId3" Type="http://schemas.openxmlformats.org/officeDocument/2006/relationships/image" Target="../media/image88.jpeg"/><Relationship Id="rId21" Type="http://schemas.openxmlformats.org/officeDocument/2006/relationships/image" Target="../media/image106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jpeg"/><Relationship Id="rId2" Type="http://schemas.openxmlformats.org/officeDocument/2006/relationships/image" Target="../media/image87.jpeg"/><Relationship Id="rId16" Type="http://schemas.openxmlformats.org/officeDocument/2006/relationships/image" Target="../media/image101.jpe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jpeg"/><Relationship Id="rId10" Type="http://schemas.openxmlformats.org/officeDocument/2006/relationships/image" Target="../media/image95.png"/><Relationship Id="rId19" Type="http://schemas.openxmlformats.org/officeDocument/2006/relationships/image" Target="../media/image104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://www.google.it/url?sa=i&amp;rct=j&amp;q=&amp;esrc=s&amp;source=images&amp;cd=&amp;cad=rja&amp;uact=8&amp;ved=0CAcQjRw&amp;url=http://rpi.edu/dept/phys/research/&amp;ei=C_RGVMiKHcjJPLbygagJ&amp;bvm=bv.77880786,d.bGQ&amp;psig=AFQjCNHUTOEEL_i72R47o3FqPx-ICY8kRw&amp;ust=1414022524952944" TargetMode="External"/><Relationship Id="rId18" Type="http://schemas.openxmlformats.org/officeDocument/2006/relationships/image" Target="../media/image26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hyperlink" Target="http://en.wikipedia.org/wiki/Composite_material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s://twitter.com/NASA" TargetMode="External"/><Relationship Id="rId18" Type="http://schemas.openxmlformats.org/officeDocument/2006/relationships/image" Target="../media/image34.jpeg"/><Relationship Id="rId3" Type="http://schemas.openxmlformats.org/officeDocument/2006/relationships/hyperlink" Target="http://www.b2match.eu/proposersday2011/participants/228" TargetMode="External"/><Relationship Id="rId21" Type="http://schemas.openxmlformats.org/officeDocument/2006/relationships/hyperlink" Target="http://www.cloudmobile.it/cloud-mobile/collaborazioni-universita-italiane.html" TargetMode="External"/><Relationship Id="rId7" Type="http://schemas.openxmlformats.org/officeDocument/2006/relationships/hyperlink" Target="http://minerva.mlib.cnr.it/" TargetMode="External"/><Relationship Id="rId12" Type="http://schemas.openxmlformats.org/officeDocument/2006/relationships/image" Target="../media/image31.png"/><Relationship Id="rId17" Type="http://schemas.openxmlformats.org/officeDocument/2006/relationships/hyperlink" Target="http://www.spsnational.org/partnerships/" TargetMode="External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hyperlink" Target="http://www.inaf.it/it/notizie-inaf/cda-inaf-del-13-febbraio" TargetMode="External"/><Relationship Id="rId24" Type="http://schemas.openxmlformats.org/officeDocument/2006/relationships/image" Target="../media/image37.png"/><Relationship Id="rId5" Type="http://schemas.openxmlformats.org/officeDocument/2006/relationships/hyperlink" Target="http://oggiscienza.wordpress.com/2012/07/20/appello-infn/" TargetMode="External"/><Relationship Id="rId15" Type="http://schemas.openxmlformats.org/officeDocument/2006/relationships/hyperlink" Target="http://wisecareers.com/articles/education/how-become-high-school-physics-teacher" TargetMode="External"/><Relationship Id="rId23" Type="http://schemas.openxmlformats.org/officeDocument/2006/relationships/image" Target="../media/image22.png"/><Relationship Id="rId10" Type="http://schemas.openxmlformats.org/officeDocument/2006/relationships/image" Target="../media/image30.png"/><Relationship Id="rId19" Type="http://schemas.openxmlformats.org/officeDocument/2006/relationships/hyperlink" Target="http://www.gfxtra.net/dl/Le+Scienze" TargetMode="External"/><Relationship Id="rId4" Type="http://schemas.openxmlformats.org/officeDocument/2006/relationships/image" Target="../media/image27.jpeg"/><Relationship Id="rId9" Type="http://schemas.openxmlformats.org/officeDocument/2006/relationships/hyperlink" Target="http://newsgo.it/2013/11/pompei-enea-collaborera-alla-messa-sicurezza-della-villa-dei-misteri/" TargetMode="External"/><Relationship Id="rId14" Type="http://schemas.openxmlformats.org/officeDocument/2006/relationships/image" Target="../media/image32.jpeg"/><Relationship Id="rId22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hyperlink" Target="http://www.nord-stream.com/press-info/images/environmental-monitoring-infographic-element-benthic-fauna-2937/" TargetMode="External"/><Relationship Id="rId18" Type="http://schemas.openxmlformats.org/officeDocument/2006/relationships/hyperlink" Target="http://www.teachingmedicalphysics.org.uk/" TargetMode="External"/><Relationship Id="rId26" Type="http://schemas.openxmlformats.org/officeDocument/2006/relationships/hyperlink" Target="http://www.iaea.org/newscenter/news/2012/workerprotection.html" TargetMode="External"/><Relationship Id="rId3" Type="http://schemas.openxmlformats.org/officeDocument/2006/relationships/hyperlink" Target="http://it.dreamstime.com/immagini-stock-libere-da-diritti-programma-di-software-image6909" TargetMode="External"/><Relationship Id="rId21" Type="http://schemas.openxmlformats.org/officeDocument/2006/relationships/image" Target="../media/image48.jpeg"/><Relationship Id="rId7" Type="http://schemas.openxmlformats.org/officeDocument/2006/relationships/hyperlink" Target="http://www.clevermarketing.it/web-marketing-creare-database/" TargetMode="External"/><Relationship Id="rId12" Type="http://schemas.openxmlformats.org/officeDocument/2006/relationships/image" Target="../media/image43.jpeg"/><Relationship Id="rId17" Type="http://schemas.openxmlformats.org/officeDocument/2006/relationships/image" Target="../media/image22.png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jpeg"/><Relationship Id="rId20" Type="http://schemas.openxmlformats.org/officeDocument/2006/relationships/image" Target="../media/image47.jpe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hyperlink" Target="http://www.epa.vic.gov.au/our-work/monitoring-the-environment" TargetMode="External"/><Relationship Id="rId24" Type="http://schemas.openxmlformats.org/officeDocument/2006/relationships/hyperlink" Target="http://www.ambienteambienti.com/news/2012/12/news/arpa-puglia-a-taranto-la-riunione-degli-stati-generali-85949.html" TargetMode="External"/><Relationship Id="rId5" Type="http://schemas.openxmlformats.org/officeDocument/2006/relationships/hyperlink" Target="http://s1stat.fmipa.ugm.ac.id/minat/" TargetMode="External"/><Relationship Id="rId15" Type="http://schemas.openxmlformats.org/officeDocument/2006/relationships/hyperlink" Target="http://www.norsonic.com/en/products/sound_level_meters/sound_analyser_nor140/Sound+Analyser+Nor140+-+%22MULTI-TOOL%22.9UFRjQYk.ips" TargetMode="External"/><Relationship Id="rId23" Type="http://schemas.openxmlformats.org/officeDocument/2006/relationships/image" Target="../media/image49.jpeg"/><Relationship Id="rId28" Type="http://schemas.openxmlformats.org/officeDocument/2006/relationships/hyperlink" Target="http://www.tesionline.it/news/cronologia.jsp?evid=1307" TargetMode="External"/><Relationship Id="rId10" Type="http://schemas.openxmlformats.org/officeDocument/2006/relationships/image" Target="../media/image42.jpeg"/><Relationship Id="rId19" Type="http://schemas.openxmlformats.org/officeDocument/2006/relationships/image" Target="../media/image46.jpeg"/><Relationship Id="rId4" Type="http://schemas.openxmlformats.org/officeDocument/2006/relationships/image" Target="../media/image39.jpeg"/><Relationship Id="rId9" Type="http://schemas.openxmlformats.org/officeDocument/2006/relationships/hyperlink" Target="http://www.studiotecnicorossoni.com/" TargetMode="External"/><Relationship Id="rId14" Type="http://schemas.openxmlformats.org/officeDocument/2006/relationships/image" Target="../media/image44.jpeg"/><Relationship Id="rId22" Type="http://schemas.openxmlformats.org/officeDocument/2006/relationships/hyperlink" Target="http://www.accelerators-for-society.org/health/index.php?id=7" TargetMode="External"/><Relationship Id="rId27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7759">
            <a:off x="-34199" y="2022695"/>
            <a:ext cx="6507026" cy="4595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scene3d>
            <a:camera prst="orthographicFront">
              <a:rot lat="300000" lon="0" rev="0"/>
            </a:camera>
            <a:lightRig rig="threePt" dir="t"/>
          </a:scene3d>
          <a:sp3d z="101600"/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940425" y="2060575"/>
            <a:ext cx="2820988" cy="1373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Laurea</a:t>
            </a:r>
            <a:r>
              <a:rPr 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Triennale in </a:t>
            </a:r>
            <a:r>
              <a:rPr lang="en-US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 rot="20674543">
            <a:off x="176213" y="5805488"/>
            <a:ext cx="3148012" cy="398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i="1" u="sng" dirty="0">
                <a:solidFill>
                  <a:srgbClr val="A6DD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http://cl.fisica.unisalento.it/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24300" y="5499100"/>
            <a:ext cx="4845050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Dottorato di Ricerca in </a:t>
            </a:r>
            <a:r>
              <a:rPr lang="en-US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 E NANOSCIENZE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795963" y="3844925"/>
            <a:ext cx="2965450" cy="1373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Laurea</a:t>
            </a:r>
            <a:r>
              <a:rPr lang="en-US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Magistrale in </a:t>
            </a:r>
            <a:r>
              <a:rPr lang="en-US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27985" y="230205"/>
            <a:ext cx="4464495" cy="12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Studiare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Fisica</a:t>
            </a:r>
            <a:r>
              <a:rPr lang="en-US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@</a:t>
            </a:r>
            <a:r>
              <a:rPr lang="en-US" sz="1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4400" b="1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UniSalento</a:t>
            </a:r>
            <a:endParaRPr lang="en-US" sz="44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160338"/>
            <a:ext cx="4067175" cy="144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/>
          </a:p>
        </p:txBody>
      </p:sp>
      <p:pic>
        <p:nvPicPr>
          <p:cNvPr id="9225" name="Picture 10" descr="http://www.sudnews.it/image_resize.php?image_path=/srv/sudnews.it/upload/img/risorse/Universit%C3%A0-del-Salento.jpg&amp;max_width=350&amp;max_height=248"/>
          <p:cNvPicPr>
            <a:picLocks noChangeAspect="1" noChangeArrowheads="1"/>
          </p:cNvPicPr>
          <p:nvPr/>
        </p:nvPicPr>
        <p:blipFill>
          <a:blip r:embed="rId4" cstate="print"/>
          <a:srcRect t="15303" b="32664"/>
          <a:stretch>
            <a:fillRect/>
          </a:stretch>
        </p:blipFill>
        <p:spPr bwMode="auto">
          <a:xfrm>
            <a:off x="215900" y="188913"/>
            <a:ext cx="377983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457200" y="981075"/>
            <a:ext cx="8229600" cy="547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36513"/>
            <a:ext cx="82423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2" name="Picture 17"/>
          <p:cNvPicPr>
            <a:picLocks noChangeAspect="1" noChangeArrowheads="1"/>
          </p:cNvPicPr>
          <p:nvPr/>
        </p:nvPicPr>
        <p:blipFill>
          <a:blip r:embed="rId4" cstate="print"/>
          <a:srcRect t="9265"/>
          <a:stretch>
            <a:fillRect/>
          </a:stretch>
        </p:blipFill>
        <p:spPr bwMode="auto">
          <a:xfrm>
            <a:off x="6426200" y="2979738"/>
            <a:ext cx="2725738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6" descr="WD_vs_Planet_Nuci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5081588"/>
            <a:ext cx="1957387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39725" y="781050"/>
            <a:ext cx="8497888" cy="403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L’</a:t>
            </a:r>
            <a:r>
              <a:rPr lang="en-US" sz="20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Universo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inteso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come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laboratorio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per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il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gruppo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Astrofisica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Lecce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738563" y="1420813"/>
            <a:ext cx="52562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ISMG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(Interstellar Medium Group) –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studia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processi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formazione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nuove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stelle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dal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mezzo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interstellare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Il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gruppo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è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anche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coinvolto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nell’analisi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acquisiti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dal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satellite ESA 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Herschel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per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key-project 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Hi-Gal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476375" y="3065463"/>
            <a:ext cx="4851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ts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CDG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(Cosmic Dust Group) –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occupa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delle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polveri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cosmiche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anche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progettando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strumentazione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per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esperimenti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spaziali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quali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Mars Express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Venus Express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Rosetta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Il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gruppo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è leader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nello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studio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ed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interpretazione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spettri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r">
              <a:spcBef>
                <a:spcPts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interesse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marziano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987675" y="5260975"/>
            <a:ext cx="61563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TAG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(Theoretical Astrophysics Group) –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studia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la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materia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oscura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gli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effetti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previsti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dalla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Teoria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della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Relatività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Generale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quali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l’effetto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lente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gravitazionale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È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coinvolto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nell’analisi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satelliti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ESA e NASA (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Chandra, XMM-Newton e Integral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 per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studiare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oggetti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compatti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pic>
        <p:nvPicPr>
          <p:cNvPr id="2765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3550" y="4225925"/>
            <a:ext cx="106838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9" name="Gruppo 22"/>
          <p:cNvGrpSpPr>
            <a:grpSpLocks/>
          </p:cNvGrpSpPr>
          <p:nvPr/>
        </p:nvGrpSpPr>
        <p:grpSpPr bwMode="auto">
          <a:xfrm>
            <a:off x="6350" y="1452563"/>
            <a:ext cx="3552825" cy="1439862"/>
            <a:chOff x="6468" y="1268412"/>
            <a:chExt cx="3552508" cy="1440508"/>
          </a:xfrm>
        </p:grpSpPr>
        <p:pic>
          <p:nvPicPr>
            <p:cNvPr id="276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86" y="1268412"/>
              <a:ext cx="3551190" cy="1440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68" y="1721847"/>
              <a:ext cx="965132" cy="986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664" name="Group 7"/>
            <p:cNvGrpSpPr>
              <a:grpSpLocks/>
            </p:cNvGrpSpPr>
            <p:nvPr/>
          </p:nvGrpSpPr>
          <p:grpSpPr bwMode="auto">
            <a:xfrm>
              <a:off x="2241550" y="1725613"/>
              <a:ext cx="525463" cy="688975"/>
              <a:chOff x="1525" y="1087"/>
              <a:chExt cx="274" cy="359"/>
            </a:xfrm>
          </p:grpSpPr>
          <p:pic>
            <p:nvPicPr>
              <p:cNvPr id="27669" name="Picture 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25" y="1087"/>
                <a:ext cx="274" cy="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70" name="Picture 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25" y="1087"/>
                <a:ext cx="274" cy="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2284328" y="1427233"/>
              <a:ext cx="271438" cy="16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050" i="1" dirty="0">
                  <a:solidFill>
                    <a:srgbClr val="FFFFFF"/>
                  </a:solidFill>
                  <a:latin typeface="+mn-lt"/>
                  <a:cs typeface="+mn-cs"/>
                </a:rPr>
                <a:t>Vela</a:t>
              </a:r>
              <a:endParaRPr lang="en-US" sz="3600" i="1" dirty="0">
                <a:latin typeface="+mn-lt"/>
                <a:cs typeface="+mn-cs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2555766" y="1427233"/>
              <a:ext cx="44446" cy="16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050" i="1">
                  <a:solidFill>
                    <a:srgbClr val="FFFFFF"/>
                  </a:solidFill>
                  <a:latin typeface="+mn-lt"/>
                  <a:cs typeface="+mn-cs"/>
                </a:rPr>
                <a:t>-</a:t>
              </a:r>
              <a:endParaRPr lang="en-US" sz="3600" i="1">
                <a:latin typeface="+mn-lt"/>
                <a:cs typeface="+mn-cs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2590687" y="1427233"/>
              <a:ext cx="98416" cy="16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050" i="1">
                  <a:solidFill>
                    <a:srgbClr val="FFFFFF"/>
                  </a:solidFill>
                  <a:latin typeface="+mn-lt"/>
                  <a:cs typeface="+mn-cs"/>
                </a:rPr>
                <a:t>C</a:t>
              </a:r>
              <a:endParaRPr lang="en-US" sz="3600" i="1">
                <a:latin typeface="+mn-lt"/>
                <a:cs typeface="+mn-cs"/>
              </a:endParaRP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358862" y="1411351"/>
              <a:ext cx="595260" cy="16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050" i="1">
                  <a:solidFill>
                    <a:srgbClr val="FFFFFF"/>
                  </a:solidFill>
                  <a:latin typeface="+mn-lt"/>
                  <a:cs typeface="+mn-cs"/>
                </a:rPr>
                <a:t>Vulpecula</a:t>
              </a:r>
              <a:endParaRPr lang="en-US" sz="3600" i="1">
                <a:latin typeface="+mn-lt"/>
                <a:cs typeface="+mn-cs"/>
              </a:endParaRPr>
            </a:p>
          </p:txBody>
        </p:sp>
      </p:grpSp>
      <p:pic>
        <p:nvPicPr>
          <p:cNvPr id="27660" name="Picture 72" descr="Artist_s_impression_of_XMM-Newton"/>
          <p:cNvPicPr>
            <a:picLocks noChangeAspect="1" noChangeArrowheads="1"/>
          </p:cNvPicPr>
          <p:nvPr/>
        </p:nvPicPr>
        <p:blipFill>
          <a:blip r:embed="rId11" cstate="print"/>
          <a:srcRect l="16090" r="6454"/>
          <a:stretch>
            <a:fillRect/>
          </a:stretch>
        </p:blipFill>
        <p:spPr bwMode="auto">
          <a:xfrm>
            <a:off x="0" y="5589588"/>
            <a:ext cx="11430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21"/>
          <p:cNvPicPr>
            <a:picLocks noChangeAspect="1" noChangeArrowheads="1"/>
          </p:cNvPicPr>
          <p:nvPr/>
        </p:nvPicPr>
        <p:blipFill>
          <a:blip r:embed="rId12" cstate="print"/>
          <a:srcRect r="2029" b="3549"/>
          <a:stretch>
            <a:fillRect/>
          </a:stretch>
        </p:blipFill>
        <p:spPr bwMode="auto">
          <a:xfrm>
            <a:off x="0" y="4244975"/>
            <a:ext cx="147637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66675"/>
            <a:ext cx="8399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7066"/>
          <a:stretch>
            <a:fillRect/>
          </a:stretch>
        </p:blipFill>
        <p:spPr bwMode="auto">
          <a:xfrm>
            <a:off x="36212" y="4472888"/>
            <a:ext cx="41402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4925" y="2778125"/>
            <a:ext cx="4176713" cy="3722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defTabSz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</a:t>
            </a:r>
            <a:endParaRPr lang="en-US" sz="19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" y="4183963"/>
            <a:ext cx="81438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/>
          <a:stretch>
            <a:fillRect/>
          </a:stretch>
        </p:blipFill>
        <p:spPr bwMode="auto">
          <a:xfrm>
            <a:off x="4459005" y="3435975"/>
            <a:ext cx="46370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385980" y="5299700"/>
            <a:ext cx="4537075" cy="158569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defTabSz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gruppo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16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delle</a:t>
            </a:r>
            <a:r>
              <a:rPr lang="en-US" sz="16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Astroparticelle</a:t>
            </a:r>
            <a:r>
              <a:rPr lang="en-US" sz="16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Lecce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partecipa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alla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Collaborazione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Internazionale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dell'</a:t>
            </a:r>
            <a:r>
              <a:rPr lang="en-US" sz="165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Osservatorio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Pierre Auger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in Argentina (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più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grande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rivelatore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raggi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cosmici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al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mondo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), e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agli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esperimenti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ARGO-YBJ 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 Tibet e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DAMPE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su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satellite.</a:t>
            </a:r>
          </a:p>
        </p:txBody>
      </p:sp>
      <p:pic>
        <p:nvPicPr>
          <p:cNvPr id="1024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05" y="3435975"/>
            <a:ext cx="5667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005355" y="3540750"/>
            <a:ext cx="1989137" cy="585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00DAA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Fisica </a:t>
            </a:r>
            <a:r>
              <a:rPr lang="it-IT" sz="1600" b="1" dirty="0" err="1">
                <a:solidFill>
                  <a:srgbClr val="00DAA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Astroparticellare</a:t>
            </a:r>
            <a:endParaRPr lang="it-IT" sz="1600" b="1" dirty="0">
              <a:solidFill>
                <a:srgbClr val="00DAA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93450" y="6128651"/>
            <a:ext cx="2709862" cy="587375"/>
          </a:xfrm>
          <a:prstGeom prst="rect">
            <a:avLst/>
          </a:prstGeom>
          <a:solidFill>
            <a:srgbClr val="969696">
              <a:alpha val="72941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Fisica delle particelle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 acceleratori</a:t>
            </a:r>
          </a:p>
        </p:txBody>
      </p:sp>
      <p:pic>
        <p:nvPicPr>
          <p:cNvPr id="10252" name="Picture 15" descr="C:\Users\ventura\Documents\brochure-I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"/>
          <a:stretch>
            <a:fillRect/>
          </a:stretch>
        </p:blipFill>
        <p:spPr bwMode="auto">
          <a:xfrm>
            <a:off x="121577" y="818541"/>
            <a:ext cx="226853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390115" y="696219"/>
            <a:ext cx="6718960" cy="14025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Lecce ha una solida tradizione nello sviluppo di tecniche matematiche per la </a:t>
            </a:r>
            <a:r>
              <a:rPr lang="it-IT" sz="16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Fisica Teorica</a:t>
            </a:r>
            <a:r>
              <a:rPr lang="it-IT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riguardo a: Meccanica Quantistica, teorie di campo (classiche non-lineari o quantistiche), teoria delle stringhe. Esse si applicano alla </a:t>
            </a:r>
            <a:r>
              <a:rPr lang="it-IT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fisica delle </a:t>
            </a:r>
            <a:r>
              <a:rPr lang="it-IT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particelle elementari, dei nuclei, della materia condensata, alla cosmologia</a:t>
            </a:r>
            <a:r>
              <a:rPr lang="it-IT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16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1137" y="3134775"/>
            <a:ext cx="4217555" cy="13371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 defTabSz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più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20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anni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Lecce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collabora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ATLAS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esperimento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al CERN di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Ginevra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che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ha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portato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scoprire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il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bosone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Higgs (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Premio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Nobel 2013) e ad </a:t>
            </a:r>
            <a:r>
              <a:rPr lang="en-US" sz="16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altri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esperimenti</a:t>
            </a:r>
            <a:endParaRPr lang="en-US" sz="165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just" defTabSz="4572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MEG</a:t>
            </a:r>
            <a:r>
              <a:rPr lang="en-US" sz="16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MU2E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).</a:t>
            </a:r>
            <a:endParaRPr lang="en-US" sz="165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4925" y="2121815"/>
            <a:ext cx="7451096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Le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ricerche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sz="165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Fisica</a:t>
            </a:r>
            <a:r>
              <a:rPr lang="en-US" sz="165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Sperimentale</a:t>
            </a:r>
            <a:r>
              <a:rPr lang="en-US" sz="165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avvengono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nell’ambito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dell’</a:t>
            </a:r>
            <a:r>
              <a:rPr lang="en-US" sz="1650" b="1" dirty="0" err="1" smtClean="0">
                <a:solidFill>
                  <a:srgbClr val="0000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Istituto</a:t>
            </a:r>
            <a:r>
              <a:rPr lang="en-US" sz="1650" b="1" dirty="0" smtClean="0">
                <a:solidFill>
                  <a:srgbClr val="0000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 smtClean="0">
                <a:solidFill>
                  <a:srgbClr val="0000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Nazionale</a:t>
            </a:r>
            <a:r>
              <a:rPr lang="en-US" sz="1650" b="1" dirty="0" smtClean="0">
                <a:solidFill>
                  <a:srgbClr val="0000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</a:t>
            </a:r>
            <a:r>
              <a:rPr lang="en-US" sz="1650" b="1" dirty="0" err="1" smtClean="0">
                <a:solidFill>
                  <a:srgbClr val="0000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1650" b="1" dirty="0" smtClean="0">
                <a:solidFill>
                  <a:srgbClr val="0000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b="1" dirty="0" err="1" smtClean="0">
                <a:solidFill>
                  <a:srgbClr val="0000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Nucleare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in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stretta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collaborazione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con la </a:t>
            </a:r>
            <a:r>
              <a:rPr lang="en-US" sz="165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sezione</a:t>
            </a:r>
            <a:r>
              <a:rPr lang="en-US" sz="165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 Lecce. </a:t>
            </a:r>
            <a:endParaRPr lang="it-IT" sz="165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41" y="1848214"/>
            <a:ext cx="1251014" cy="14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11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57200" y="981075"/>
            <a:ext cx="8229600" cy="547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36513"/>
            <a:ext cx="82423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9475" y="128905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60788" y="990600"/>
            <a:ext cx="53276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</a:t>
            </a: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Terra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nella sua globalità è in prima approssimazione un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sistema fisico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 lo studio delle interazioni tra la radiazione solare e la superficie terrestre, insieme con la dinamica dei fluidi, sono alla base della </a:t>
            </a: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meteorologia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 della </a:t>
            </a: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climatologia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27025" y="3498850"/>
            <a:ext cx="3167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 tecniche sviluppate per lo studio di atomi, molecole e materiali  vengono applicate alla misura di vari parametri  ambientali e di sostanze inquinanti, sia localmente che a distanza </a:t>
            </a: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remote </a:t>
            </a:r>
            <a:r>
              <a:rPr lang="it-IT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sensing</a:t>
            </a: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 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69050" y="3171825"/>
            <a:ext cx="259238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Lecce è possibile imparare le più importanti tecniche sperimentali mirate allo studio dell'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atmosfera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 all'uso di modelli per l'evoluzione   del </a:t>
            </a: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clima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1752" name="Picture 13" descr="Picture1"/>
          <p:cNvPicPr>
            <a:picLocks noChangeAspect="1" noChangeArrowheads="1"/>
          </p:cNvPicPr>
          <p:nvPr/>
        </p:nvPicPr>
        <p:blipFill>
          <a:blip r:embed="rId4" cstate="print">
            <a:lum bright="12000" contrast="20000"/>
          </a:blip>
          <a:srcRect/>
          <a:stretch>
            <a:fillRect/>
          </a:stretch>
        </p:blipFill>
        <p:spPr bwMode="auto">
          <a:xfrm>
            <a:off x="-6350" y="1084263"/>
            <a:ext cx="34258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4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0325" y="3213100"/>
            <a:ext cx="2430463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95250" y="949325"/>
            <a:ext cx="5413375" cy="2030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b="1" dirty="0">
                <a:latin typeface="+mn-lt"/>
                <a:cs typeface="+mn-cs"/>
              </a:rPr>
              <a:t>A Lecce vi è </a:t>
            </a:r>
            <a:r>
              <a:rPr lang="it-IT" sz="1800" b="1" dirty="0">
                <a:solidFill>
                  <a:srgbClr val="FFC000"/>
                </a:solidFill>
                <a:latin typeface="+mn-lt"/>
                <a:cs typeface="+mn-cs"/>
              </a:rPr>
              <a:t>una delle più grandi </a:t>
            </a:r>
            <a:r>
              <a:rPr lang="it-IT" sz="1800" b="1" i="1" dirty="0" err="1">
                <a:solidFill>
                  <a:srgbClr val="FFC000"/>
                </a:solidFill>
                <a:latin typeface="+mn-lt"/>
                <a:cs typeface="+mn-cs"/>
              </a:rPr>
              <a:t>facilities</a:t>
            </a:r>
            <a:r>
              <a:rPr lang="it-IT" sz="1800" b="1" dirty="0">
                <a:solidFill>
                  <a:srgbClr val="FFC000"/>
                </a:solidFill>
                <a:latin typeface="+mn-lt"/>
                <a:cs typeface="+mn-cs"/>
              </a:rPr>
              <a:t> di ricerca a livello europeo </a:t>
            </a:r>
            <a:r>
              <a:rPr lang="it-IT" sz="1800" b="1" dirty="0">
                <a:solidFill>
                  <a:prstClr val="white"/>
                </a:solidFill>
                <a:latin typeface="+mn-lt"/>
                <a:cs typeface="+mn-cs"/>
              </a:rPr>
              <a:t>nelle nanotecnologie:</a:t>
            </a:r>
          </a:p>
          <a:p>
            <a:pPr marL="285750" indent="-203200"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it-IT" sz="1800" b="1" dirty="0">
                <a:solidFill>
                  <a:prstClr val="white"/>
                </a:solidFill>
                <a:latin typeface="+mn-lt"/>
                <a:cs typeface="+mn-cs"/>
              </a:rPr>
              <a:t>laboratori per circa 7.000 m</a:t>
            </a:r>
            <a:r>
              <a:rPr lang="it-IT" sz="1800" b="1" baseline="30000" dirty="0">
                <a:solidFill>
                  <a:prstClr val="white"/>
                </a:solidFill>
                <a:latin typeface="+mn-lt"/>
                <a:cs typeface="+mn-cs"/>
              </a:rPr>
              <a:t>2</a:t>
            </a:r>
            <a:endParaRPr lang="it-IT" sz="1800" b="1" dirty="0">
              <a:solidFill>
                <a:prstClr val="white"/>
              </a:solidFill>
              <a:latin typeface="+mn-lt"/>
              <a:cs typeface="+mn-cs"/>
            </a:endParaRPr>
          </a:p>
          <a:p>
            <a:pPr marL="285750" indent="-203200"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it-IT" sz="1800" b="1" dirty="0">
                <a:solidFill>
                  <a:prstClr val="white"/>
                </a:solidFill>
                <a:latin typeface="+mn-lt"/>
                <a:cs typeface="+mn-cs"/>
              </a:rPr>
              <a:t>staff di oltre 150 unità </a:t>
            </a:r>
          </a:p>
          <a:p>
            <a:pPr marL="285750" indent="-203200"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it-IT" sz="1800" b="1" dirty="0">
                <a:solidFill>
                  <a:prstClr val="white"/>
                </a:solidFill>
                <a:latin typeface="+mn-lt"/>
                <a:cs typeface="+mn-cs"/>
              </a:rPr>
              <a:t>strumentazione per svariati milioni di euro.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b="1" dirty="0">
                <a:solidFill>
                  <a:prstClr val="white"/>
                </a:solidFill>
                <a:latin typeface="+mn-lt"/>
                <a:cs typeface="+mn-cs"/>
              </a:rPr>
              <a:t>La ricerca spazia dagli studi fondamentali nella </a:t>
            </a:r>
            <a:r>
              <a:rPr lang="it-IT" sz="1800" b="1" dirty="0">
                <a:solidFill>
                  <a:srgbClr val="FFFF00"/>
                </a:solidFill>
                <a:latin typeface="+mn-lt"/>
                <a:cs typeface="+mn-cs"/>
              </a:rPr>
              <a:t>fisica della materia </a:t>
            </a:r>
            <a:r>
              <a:rPr lang="it-IT" sz="1800" b="1" dirty="0">
                <a:solidFill>
                  <a:prstClr val="white"/>
                </a:solidFill>
                <a:latin typeface="+mn-lt"/>
                <a:cs typeface="+mn-cs"/>
              </a:rPr>
              <a:t>ai </a:t>
            </a:r>
            <a:r>
              <a:rPr lang="it-IT" sz="1800" b="1" dirty="0" err="1">
                <a:solidFill>
                  <a:srgbClr val="FFFF00"/>
                </a:solidFill>
                <a:latin typeface="+mn-lt"/>
                <a:cs typeface="+mn-cs"/>
              </a:rPr>
              <a:t>nanomateriali</a:t>
            </a:r>
            <a:r>
              <a:rPr lang="it-IT" sz="1800" b="1" dirty="0">
                <a:solidFill>
                  <a:prstClr val="white"/>
                </a:solidFill>
                <a:latin typeface="+mn-lt"/>
                <a:cs typeface="+mn-cs"/>
              </a:rPr>
              <a:t> : </a:t>
            </a:r>
          </a:p>
        </p:txBody>
      </p:sp>
      <p:grpSp>
        <p:nvGrpSpPr>
          <p:cNvPr id="33795" name="Gruppo 49"/>
          <p:cNvGrpSpPr>
            <a:grpSpLocks/>
          </p:cNvGrpSpPr>
          <p:nvPr/>
        </p:nvGrpSpPr>
        <p:grpSpPr bwMode="auto">
          <a:xfrm>
            <a:off x="-9525" y="3052763"/>
            <a:ext cx="4894263" cy="1811337"/>
            <a:chOff x="3475215" y="2841939"/>
            <a:chExt cx="5183995" cy="1811197"/>
          </a:xfrm>
        </p:grpSpPr>
        <p:pic>
          <p:nvPicPr>
            <p:cNvPr id="33823" name="Picture 2" descr="C:\Users\GiuseppeM\Desktop\__Adriana Tesi\superhydro\images\Lotus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14766" y="3160889"/>
              <a:ext cx="1989682" cy="149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824" name="Gruppo 46"/>
            <p:cNvGrpSpPr>
              <a:grpSpLocks/>
            </p:cNvGrpSpPr>
            <p:nvPr/>
          </p:nvGrpSpPr>
          <p:grpSpPr bwMode="auto">
            <a:xfrm>
              <a:off x="3475215" y="2841939"/>
              <a:ext cx="5183995" cy="1811197"/>
              <a:chOff x="2387024" y="2330594"/>
              <a:chExt cx="5655268" cy="2093067"/>
            </a:xfrm>
          </p:grpSpPr>
          <p:grpSp>
            <p:nvGrpSpPr>
              <p:cNvPr id="33825" name="Gruppo 31"/>
              <p:cNvGrpSpPr>
                <a:grpSpLocks/>
              </p:cNvGrpSpPr>
              <p:nvPr/>
            </p:nvGrpSpPr>
            <p:grpSpPr bwMode="auto">
              <a:xfrm>
                <a:off x="2387024" y="2330594"/>
                <a:ext cx="5655268" cy="2093067"/>
                <a:chOff x="2020404" y="1431981"/>
                <a:chExt cx="5949348" cy="2151341"/>
              </a:xfrm>
            </p:grpSpPr>
            <p:pic>
              <p:nvPicPr>
                <p:cNvPr id="33827" name="Immagine 1" descr="20080626_pid42600_aid42599_quantumdots1_w600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020404" y="2646330"/>
                  <a:ext cx="1919832" cy="936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33828" name="Gruppo 28"/>
                <p:cNvGrpSpPr>
                  <a:grpSpLocks/>
                </p:cNvGrpSpPr>
                <p:nvPr/>
              </p:nvGrpSpPr>
              <p:grpSpPr bwMode="auto">
                <a:xfrm>
                  <a:off x="3817524" y="1431981"/>
                  <a:ext cx="4152228" cy="2151341"/>
                  <a:chOff x="3933733" y="1321539"/>
                  <a:chExt cx="4152228" cy="2151341"/>
                </a:xfrm>
              </p:grpSpPr>
              <p:pic>
                <p:nvPicPr>
                  <p:cNvPr id="33830" name="Picture 4" descr="C:\Users\utente\Desktop\bilayer-graphene-cvd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3933733" y="2025443"/>
                    <a:ext cx="1851889" cy="14474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3831" name="Picture 29" descr="C:\Users\sudshres\Desktop\Fullerene-C60w - physics.ucr.edu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6130843" y="1321539"/>
                    <a:ext cx="744987" cy="7449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" name="Picture 2" descr="http://inhabitat.com/wp-content/blogs.dir/1/files/2010/06/carbon-nanotube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70145" y="1321539"/>
                    <a:ext cx="1215816" cy="789428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</p:grpSp>
            <p:pic>
              <p:nvPicPr>
                <p:cNvPr id="33829" name="Immagine 2" descr="saqdwb_square.png"/>
                <p:cNvPicPr>
                  <a:picLocks noChangeAspect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033295" y="1463438"/>
                  <a:ext cx="1792749" cy="13113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1" name="CasellaDiTesto 40"/>
              <p:cNvSpPr txBox="1"/>
              <p:nvPr/>
            </p:nvSpPr>
            <p:spPr>
              <a:xfrm>
                <a:off x="4100297" y="2330594"/>
                <a:ext cx="2083809" cy="74660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it-IT" sz="1800" u="sng" dirty="0" err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Nanomateriali</a:t>
                </a:r>
                <a:r>
                  <a:rPr lang="it-IT" sz="1800" u="sng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e </a:t>
                </a:r>
                <a:r>
                  <a:rPr lang="it-IT" sz="1800" u="sng" dirty="0" err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nanostrutture</a:t>
                </a:r>
                <a:endParaRPr lang="it-IT" sz="1800" u="sng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796" name="Gruppo 47"/>
          <p:cNvGrpSpPr>
            <a:grpSpLocks/>
          </p:cNvGrpSpPr>
          <p:nvPr/>
        </p:nvGrpSpPr>
        <p:grpSpPr bwMode="auto">
          <a:xfrm>
            <a:off x="-20638" y="4787900"/>
            <a:ext cx="3138488" cy="2079625"/>
            <a:chOff x="8769254" y="2998192"/>
            <a:chExt cx="3301973" cy="2303016"/>
          </a:xfrm>
        </p:grpSpPr>
        <p:grpSp>
          <p:nvGrpSpPr>
            <p:cNvPr id="33818" name="Gruppo 17"/>
            <p:cNvGrpSpPr>
              <a:grpSpLocks/>
            </p:cNvGrpSpPr>
            <p:nvPr/>
          </p:nvGrpSpPr>
          <p:grpSpPr bwMode="auto">
            <a:xfrm>
              <a:off x="8769254" y="3004446"/>
              <a:ext cx="3301973" cy="2296762"/>
              <a:chOff x="4300819" y="764704"/>
              <a:chExt cx="3637359" cy="2614737"/>
            </a:xfrm>
          </p:grpSpPr>
          <p:pic>
            <p:nvPicPr>
              <p:cNvPr id="33820" name="Immagine 7" descr="cavity.gi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186144" y="764705"/>
                <a:ext cx="1740619" cy="1299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1" name="Immagine 8" descr="DoubleDotWithSpin.jpg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205617" y="2072540"/>
                <a:ext cx="1732561" cy="1300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2" name="Picture 4" descr="science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00819" y="764704"/>
                <a:ext cx="1941496" cy="2614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CasellaDiTesto 43"/>
            <p:cNvSpPr txBox="1"/>
            <p:nvPr/>
          </p:nvSpPr>
          <p:spPr>
            <a:xfrm>
              <a:off x="8797648" y="2998192"/>
              <a:ext cx="1678545" cy="40962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sz="1800" u="sng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Elettronica</a:t>
              </a:r>
            </a:p>
          </p:txBody>
        </p:sp>
      </p:grpSp>
      <p:grpSp>
        <p:nvGrpSpPr>
          <p:cNvPr id="33797" name="Gruppo 41"/>
          <p:cNvGrpSpPr>
            <a:grpSpLocks/>
          </p:cNvGrpSpPr>
          <p:nvPr/>
        </p:nvGrpSpPr>
        <p:grpSpPr bwMode="auto">
          <a:xfrm>
            <a:off x="3001963" y="4711700"/>
            <a:ext cx="2865437" cy="2160588"/>
            <a:chOff x="5675900" y="4483363"/>
            <a:chExt cx="2867667" cy="2384958"/>
          </a:xfrm>
        </p:grpSpPr>
        <p:grpSp>
          <p:nvGrpSpPr>
            <p:cNvPr id="33812" name="Gruppo 1"/>
            <p:cNvGrpSpPr>
              <a:grpSpLocks/>
            </p:cNvGrpSpPr>
            <p:nvPr/>
          </p:nvGrpSpPr>
          <p:grpSpPr bwMode="auto">
            <a:xfrm>
              <a:off x="5697091" y="4483363"/>
              <a:ext cx="2846476" cy="2384958"/>
              <a:chOff x="2568582" y="4279767"/>
              <a:chExt cx="3061070" cy="2558496"/>
            </a:xfrm>
          </p:grpSpPr>
          <p:pic>
            <p:nvPicPr>
              <p:cNvPr id="33814" name="Picture 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568582" y="4687995"/>
                <a:ext cx="1496787" cy="2125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15" name="Gruppo 19"/>
              <p:cNvGrpSpPr>
                <a:grpSpLocks/>
              </p:cNvGrpSpPr>
              <p:nvPr/>
            </p:nvGrpSpPr>
            <p:grpSpPr bwMode="auto">
              <a:xfrm>
                <a:off x="3907490" y="4279767"/>
                <a:ext cx="1722162" cy="2558496"/>
                <a:chOff x="3907490" y="4279767"/>
                <a:chExt cx="1722162" cy="2558496"/>
              </a:xfrm>
            </p:grpSpPr>
            <p:pic>
              <p:nvPicPr>
                <p:cNvPr id="33816" name="Picture 4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907490" y="4279767"/>
                  <a:ext cx="1698358" cy="1210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817" name="Immagine 1"/>
                <p:cNvPicPr>
                  <a:picLocks noChangeAspect="1"/>
                </p:cNvPicPr>
                <p:nvPr/>
              </p:nvPicPr>
              <p:blipFill>
                <a:blip r:embed="rId13" cstate="print"/>
                <a:srcRect l="13821" r="8328"/>
                <a:stretch>
                  <a:fillRect/>
                </a:stretch>
              </p:blipFill>
              <p:spPr bwMode="auto">
                <a:xfrm>
                  <a:off x="3910429" y="5349478"/>
                  <a:ext cx="1719223" cy="14887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6" name="CasellaDiTesto 45"/>
            <p:cNvSpPr txBox="1"/>
            <p:nvPr/>
          </p:nvSpPr>
          <p:spPr>
            <a:xfrm>
              <a:off x="5675900" y="4581495"/>
              <a:ext cx="1269399" cy="40654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sz="1800" u="sng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Fotonica</a:t>
              </a:r>
            </a:p>
          </p:txBody>
        </p:sp>
      </p:grpSp>
      <p:grpSp>
        <p:nvGrpSpPr>
          <p:cNvPr id="33798" name="Gruppo 42"/>
          <p:cNvGrpSpPr>
            <a:grpSpLocks/>
          </p:cNvGrpSpPr>
          <p:nvPr/>
        </p:nvGrpSpPr>
        <p:grpSpPr bwMode="auto">
          <a:xfrm>
            <a:off x="5835650" y="4713288"/>
            <a:ext cx="3300413" cy="2162175"/>
            <a:chOff x="2422711" y="4498467"/>
            <a:chExt cx="3301417" cy="2161144"/>
          </a:xfrm>
        </p:grpSpPr>
        <p:grpSp>
          <p:nvGrpSpPr>
            <p:cNvPr id="33807" name="Gruppo 2"/>
            <p:cNvGrpSpPr>
              <a:grpSpLocks/>
            </p:cNvGrpSpPr>
            <p:nvPr/>
          </p:nvGrpSpPr>
          <p:grpSpPr bwMode="auto">
            <a:xfrm>
              <a:off x="2445169" y="4512308"/>
              <a:ext cx="3278959" cy="2147303"/>
              <a:chOff x="5597802" y="2904729"/>
              <a:chExt cx="4827194" cy="2888880"/>
            </a:xfrm>
          </p:grpSpPr>
          <p:pic>
            <p:nvPicPr>
              <p:cNvPr id="33809" name="Picture 3" descr="lab-on-a-chip_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7945447" y="2904729"/>
                <a:ext cx="2479549" cy="2888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0" name="Picture 3" descr="inject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597802" y="2904729"/>
                <a:ext cx="2347645" cy="2888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1" name="Picture 3" descr="neuron_160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7251819" y="4468248"/>
                <a:ext cx="1770583" cy="1304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5" name="CasellaDiTesto 44"/>
            <p:cNvSpPr txBox="1"/>
            <p:nvPr/>
          </p:nvSpPr>
          <p:spPr>
            <a:xfrm>
              <a:off x="2422711" y="4498467"/>
              <a:ext cx="1756309" cy="36971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it-IT" sz="1800" u="sng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Nanomedicina</a:t>
              </a:r>
              <a:endParaRPr lang="it-IT" sz="1800" u="sng" dirty="0">
                <a:solidFill>
                  <a:prstClr val="white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1272" name="Rettangolo 50"/>
          <p:cNvSpPr>
            <a:spLocks noChangeArrowheads="1"/>
          </p:cNvSpPr>
          <p:nvPr/>
        </p:nvSpPr>
        <p:spPr bwMode="auto">
          <a:xfrm>
            <a:off x="5006975" y="4221163"/>
            <a:ext cx="2530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1800" b="1" dirty="0">
                <a:solidFill>
                  <a:srgbClr val="FFFFFF"/>
                </a:solidFill>
                <a:latin typeface="+mn-lt"/>
                <a:cs typeface="+mn-cs"/>
              </a:rPr>
              <a:t>e le loro applicazioni:</a:t>
            </a:r>
            <a:endParaRPr lang="it-IT" altLang="it-IT" sz="1800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grpSp>
        <p:nvGrpSpPr>
          <p:cNvPr id="33800" name="Gruppo 1"/>
          <p:cNvGrpSpPr>
            <a:grpSpLocks/>
          </p:cNvGrpSpPr>
          <p:nvPr/>
        </p:nvGrpSpPr>
        <p:grpSpPr bwMode="auto">
          <a:xfrm>
            <a:off x="5407025" y="1052513"/>
            <a:ext cx="3729038" cy="3024187"/>
            <a:chOff x="5406748" y="1052731"/>
            <a:chExt cx="3729466" cy="3023995"/>
          </a:xfrm>
        </p:grpSpPr>
        <p:pic>
          <p:nvPicPr>
            <p:cNvPr id="33804" name="Picture 5" descr="C:\Users\utente\Desktop\nuovo centro.jpg"/>
            <p:cNvPicPr>
              <a:picLocks noChangeAspect="1" noChangeArrowheads="1"/>
            </p:cNvPicPr>
            <p:nvPr/>
          </p:nvPicPr>
          <p:blipFill>
            <a:blip r:embed="rId17" cstate="print">
              <a:lum bright="14000" contrast="10000"/>
            </a:blip>
            <a:srcRect l="22639" t="8072" b="28499"/>
            <a:stretch>
              <a:fillRect/>
            </a:stretch>
          </p:blipFill>
          <p:spPr bwMode="auto">
            <a:xfrm>
              <a:off x="5724128" y="1052731"/>
              <a:ext cx="3412086" cy="2016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46" descr="C:\Users\utente\__GM-Data\__DVG\_works\_immagini &amp; video\__Loghi\_dip_Mat&amp;Fisica.png"/>
            <p:cNvPicPr>
              <a:picLocks noChangeAspect="1" noChangeArrowheads="1"/>
            </p:cNvPicPr>
            <p:nvPr/>
          </p:nvPicPr>
          <p:blipFill>
            <a:blip r:embed="rId18" cstate="print"/>
            <a:srcRect r="33972"/>
            <a:stretch>
              <a:fillRect/>
            </a:stretch>
          </p:blipFill>
          <p:spPr bwMode="auto">
            <a:xfrm>
              <a:off x="6560514" y="3066603"/>
              <a:ext cx="2568649" cy="972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6" name="Picture 47" descr="C:\Users\utente\__GM-Data\__DVG\_works\_immagini &amp; video\__Loghi\logo CNR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406748" y="3066609"/>
              <a:ext cx="1181476" cy="101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ttangolo 2"/>
          <p:cNvSpPr/>
          <p:nvPr/>
        </p:nvSpPr>
        <p:spPr>
          <a:xfrm>
            <a:off x="7705725" y="4333875"/>
            <a:ext cx="1441450" cy="3698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800" u="sng" dirty="0" err="1">
                <a:solidFill>
                  <a:prstClr val="white"/>
                </a:solidFill>
                <a:cs typeface="Times New Roman" panose="02020603050405020304" pitchFamily="18" charset="0"/>
              </a:rPr>
              <a:t>Sensoristica</a:t>
            </a:r>
            <a:endParaRPr lang="it-IT" sz="1800" u="sng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33802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0850" y="36513"/>
            <a:ext cx="82423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03" name="Picture 41" descr="http://www.bio-litho.de/Bilder/Textbilder/NNL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280400" y="1052513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457200" y="981000"/>
            <a:ext cx="8224200" cy="546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2"/>
          <p:cNvSpPr/>
          <p:nvPr/>
        </p:nvSpPr>
        <p:spPr>
          <a:xfrm>
            <a:off x="339840" y="709560"/>
            <a:ext cx="8492400" cy="363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b="1" strike="noStrike">
                <a:solidFill>
                  <a:srgbClr val="FFFFFF"/>
                </a:solidFill>
                <a:latin typeface="Arial"/>
                <a:ea typeface="DejaVu Sans"/>
              </a:rPr>
              <a:t>(beni culturali, ambientali, biologia e medicina)</a:t>
            </a:r>
            <a:endParaRPr/>
          </a:p>
        </p:txBody>
      </p:sp>
      <p:sp>
        <p:nvSpPr>
          <p:cNvPr id="420" name="CustomShape 3"/>
          <p:cNvSpPr/>
          <p:nvPr/>
        </p:nvSpPr>
        <p:spPr>
          <a:xfrm>
            <a:off x="457200" y="44280"/>
            <a:ext cx="8224200" cy="7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GB" sz="3400" b="1" strike="noStrike">
                <a:solidFill>
                  <a:srgbClr val="FFFF00"/>
                </a:solidFill>
                <a:latin typeface="Arial"/>
                <a:ea typeface="DejaVu Sans"/>
              </a:rPr>
              <a:t>Fisica Applicata</a:t>
            </a:r>
            <a:endParaRPr/>
          </a:p>
        </p:txBody>
      </p:sp>
      <p:sp>
        <p:nvSpPr>
          <p:cNvPr id="421" name="CustomShape 4"/>
          <p:cNvSpPr/>
          <p:nvPr/>
        </p:nvSpPr>
        <p:spPr>
          <a:xfrm>
            <a:off x="46513" y="1124744"/>
            <a:ext cx="3164600" cy="1721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7000"/>
              </a:lnSpc>
            </a:pP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Laboratorio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b="1" strike="noStrike" dirty="0" err="1">
                <a:solidFill>
                  <a:srgbClr val="FFC000"/>
                </a:solidFill>
                <a:latin typeface="Arial"/>
                <a:ea typeface="DejaVu Sans"/>
              </a:rPr>
              <a:t>Archeometria</a:t>
            </a:r>
            <a:r>
              <a:rPr lang="en-GB" sz="1400" b="1" strike="noStrike" dirty="0">
                <a:solidFill>
                  <a:srgbClr val="FFC000"/>
                </a:solidFill>
                <a:latin typeface="Arial"/>
                <a:ea typeface="DejaVu Sans"/>
              </a:rPr>
              <a:t>: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campagne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diagnostica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>
                <a:solidFill>
                  <a:srgbClr val="FFFF00"/>
                </a:solidFill>
                <a:latin typeface="Arial"/>
                <a:ea typeface="DejaVu Sans"/>
              </a:rPr>
              <a:t>per </a:t>
            </a:r>
            <a:r>
              <a:rPr lang="en-GB" sz="1400" strike="noStrike" dirty="0" err="1">
                <a:solidFill>
                  <a:srgbClr val="FFFF00"/>
                </a:solidFill>
                <a:latin typeface="Arial"/>
                <a:ea typeface="DejaVu Sans"/>
              </a:rPr>
              <a:t>il</a:t>
            </a:r>
            <a:r>
              <a:rPr lang="en-GB" sz="14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restauro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opere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interesse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storico-artistico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tra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cui: David di Michelangelo (Firenze), Santa Croce (Lecce),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Perseo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Cellini (Firenze) Cappella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degli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Scrovegni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(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Padova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),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Bronzi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Riace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(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R.Calabria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endParaRPr sz="1400" dirty="0"/>
          </a:p>
          <a:p>
            <a:pPr>
              <a:lnSpc>
                <a:spcPct val="97000"/>
              </a:lnSpc>
            </a:pPr>
            <a:endParaRPr sz="1400" dirty="0"/>
          </a:p>
        </p:txBody>
      </p:sp>
      <p:sp>
        <p:nvSpPr>
          <p:cNvPr id="422" name="CustomShape 5"/>
          <p:cNvSpPr/>
          <p:nvPr/>
        </p:nvSpPr>
        <p:spPr>
          <a:xfrm>
            <a:off x="117720" y="5332177"/>
            <a:ext cx="5102352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Nel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settore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della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b="1" strike="noStrike" dirty="0" err="1">
                <a:solidFill>
                  <a:srgbClr val="FFC000"/>
                </a:solidFill>
                <a:latin typeface="Arial"/>
                <a:ea typeface="DejaVu Sans"/>
              </a:rPr>
              <a:t>Medicina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molte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tecniche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diagnostica</a:t>
            </a:r>
            <a:r>
              <a:rPr lang="en-GB" sz="1500" strike="noStrike" dirty="0">
                <a:solidFill>
                  <a:srgbClr val="FFC0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derivano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dalla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Fisica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: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Ecografia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ultrasuoni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),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Radiografia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e TAC 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raggi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X),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onde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radio, PET 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annichilazioni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e</a:t>
            </a:r>
            <a:r>
              <a:rPr lang="en-GB" sz="1500" strike="noStrike" baseline="30000" dirty="0">
                <a:solidFill>
                  <a:srgbClr val="FFFFFF"/>
                </a:solidFill>
                <a:latin typeface="Arial"/>
                <a:ea typeface="DejaVu Sans"/>
              </a:rPr>
              <a:t>-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e</a:t>
            </a:r>
            <a:r>
              <a:rPr lang="en-GB" sz="1500" strike="noStrike" baseline="30000" dirty="0">
                <a:solidFill>
                  <a:srgbClr val="FFFFFF"/>
                </a:solidFill>
                <a:latin typeface="Arial"/>
                <a:ea typeface="DejaVu Sans"/>
              </a:rPr>
              <a:t>+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raggi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g),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Risonanza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Magnetica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(RM) </a:t>
            </a:r>
            <a:r>
              <a:rPr lang="en-GB" sz="15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Radioterapia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per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malattie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oncologiche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(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medicina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nucleare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raggi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g,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adroni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), </a:t>
            </a:r>
            <a:r>
              <a:rPr lang="en-GB" sz="15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Individuazione</a:t>
            </a:r>
            <a:r>
              <a:rPr lang="en-GB" sz="1500" b="1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automatica</a:t>
            </a:r>
            <a:r>
              <a:rPr lang="en-GB" sz="1500" b="1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di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patologie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GB" sz="1500" b="1" i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CAD </a:t>
            </a:r>
            <a:r>
              <a:rPr lang="en-GB" sz="1500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software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) </a:t>
            </a:r>
            <a:endParaRPr sz="1500" dirty="0"/>
          </a:p>
          <a:p>
            <a:pPr>
              <a:lnSpc>
                <a:spcPct val="100000"/>
              </a:lnSpc>
            </a:pP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sz="1500" dirty="0"/>
          </a:p>
        </p:txBody>
      </p:sp>
      <p:pic>
        <p:nvPicPr>
          <p:cNvPr id="423" name="Picture 12"/>
          <p:cNvPicPr/>
          <p:nvPr/>
        </p:nvPicPr>
        <p:blipFill>
          <a:blip r:embed="rId2" cstate="print"/>
          <a:srcRect l="3826" t="7060" r="9734" b="27853"/>
          <a:stretch/>
        </p:blipFill>
        <p:spPr>
          <a:xfrm>
            <a:off x="6941160" y="5314786"/>
            <a:ext cx="1820168" cy="1454778"/>
          </a:xfrm>
          <a:prstGeom prst="rect">
            <a:avLst/>
          </a:prstGeom>
          <a:ln>
            <a:noFill/>
          </a:ln>
        </p:spPr>
      </p:pic>
      <p:pic>
        <p:nvPicPr>
          <p:cNvPr id="424" name="Picture 17"/>
          <p:cNvPicPr/>
          <p:nvPr/>
        </p:nvPicPr>
        <p:blipFill>
          <a:blip r:embed="rId3" cstate="print"/>
          <a:srcRect l="4436" r="52122" b="1689"/>
          <a:stretch/>
        </p:blipFill>
        <p:spPr>
          <a:xfrm>
            <a:off x="5290601" y="5344361"/>
            <a:ext cx="1650559" cy="1444736"/>
          </a:xfrm>
          <a:prstGeom prst="rect">
            <a:avLst/>
          </a:prstGeom>
          <a:ln>
            <a:noFill/>
          </a:ln>
        </p:spPr>
      </p:pic>
      <p:sp>
        <p:nvSpPr>
          <p:cNvPr id="425" name="CustomShape 6"/>
          <p:cNvSpPr/>
          <p:nvPr/>
        </p:nvSpPr>
        <p:spPr>
          <a:xfrm>
            <a:off x="2938680" y="6962760"/>
            <a:ext cx="4530240" cy="145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600" strike="noStrike">
                <a:solidFill>
                  <a:srgbClr val="FFFFFF"/>
                </a:solidFill>
                <a:latin typeface="Arial"/>
                <a:ea typeface="DejaVu Sans"/>
              </a:rPr>
              <a:t>I </a:t>
            </a:r>
            <a:r>
              <a:rPr lang="en-GB" sz="1600" b="1" strike="noStrike">
                <a:solidFill>
                  <a:srgbClr val="FFC000"/>
                </a:solidFill>
                <a:latin typeface="Arial"/>
                <a:ea typeface="DejaVu Sans"/>
              </a:rPr>
              <a:t>Fisici</a:t>
            </a:r>
            <a:r>
              <a:rPr lang="en-GB" sz="1600" strike="noStrike">
                <a:solidFill>
                  <a:srgbClr val="FFC000"/>
                </a:solidFill>
                <a:latin typeface="Arial"/>
                <a:ea typeface="DejaVu Sans"/>
              </a:rPr>
              <a:t> </a:t>
            </a:r>
            <a:r>
              <a:rPr lang="en-GB" sz="1600" u="sng" strike="noStrike">
                <a:solidFill>
                  <a:srgbClr val="FFFFFF"/>
                </a:solidFill>
                <a:latin typeface="Arial"/>
                <a:ea typeface="DejaVu Sans"/>
              </a:rPr>
              <a:t>innovano</a:t>
            </a:r>
            <a:r>
              <a:rPr lang="en-GB" sz="1600" strike="noStrike">
                <a:solidFill>
                  <a:srgbClr val="FFFFFF"/>
                </a:solidFill>
                <a:latin typeface="Arial"/>
                <a:ea typeface="DejaVu Sans"/>
              </a:rPr>
              <a:t> la </a:t>
            </a:r>
            <a:r>
              <a:rPr lang="en-GB" sz="1600" strike="noStrike">
                <a:solidFill>
                  <a:srgbClr val="FFFF00"/>
                </a:solidFill>
                <a:latin typeface="Arial"/>
                <a:ea typeface="DejaVu Sans"/>
              </a:rPr>
              <a:t>strumentazione</a:t>
            </a:r>
            <a:r>
              <a:rPr lang="en-GB" sz="1600" strike="noStrike">
                <a:solidFill>
                  <a:srgbClr val="FFFFFF"/>
                </a:solidFill>
                <a:latin typeface="Arial"/>
                <a:ea typeface="DejaVu Sans"/>
              </a:rPr>
              <a:t> biomedica e hanno un </a:t>
            </a:r>
            <a:r>
              <a:rPr lang="en-GB" sz="1600" u="sng" strike="noStrike">
                <a:solidFill>
                  <a:srgbClr val="FFFFFF"/>
                </a:solidFill>
                <a:latin typeface="Arial"/>
                <a:ea typeface="DejaVu Sans"/>
              </a:rPr>
              <a:t>ruolo fondamentale</a:t>
            </a:r>
            <a:r>
              <a:rPr lang="en-GB" sz="1600" strike="noStrike">
                <a:solidFill>
                  <a:srgbClr val="FFFFFF"/>
                </a:solidFill>
                <a:latin typeface="Arial"/>
                <a:ea typeface="DejaVu Sans"/>
              </a:rPr>
              <a:t> in ospedali e altre strutture, gestendo  </a:t>
            </a:r>
            <a:r>
              <a:rPr lang="en-GB" sz="1600" strike="noStrike">
                <a:solidFill>
                  <a:srgbClr val="FFFF00"/>
                </a:solidFill>
                <a:latin typeface="Arial"/>
                <a:ea typeface="DejaVu Sans"/>
              </a:rPr>
              <a:t>attrezzature</a:t>
            </a:r>
            <a:r>
              <a:rPr lang="en-GB" sz="1600" strike="noStrike">
                <a:solidFill>
                  <a:srgbClr val="FFFFFF"/>
                </a:solidFill>
                <a:latin typeface="Arial"/>
                <a:ea typeface="DejaVu Sans"/>
              </a:rPr>
              <a:t> diagnostiche, </a:t>
            </a:r>
            <a:r>
              <a:rPr lang="en-GB" sz="1600" strike="noStrike">
                <a:solidFill>
                  <a:srgbClr val="FFFF00"/>
                </a:solidFill>
                <a:latin typeface="Arial"/>
                <a:ea typeface="DejaVu Sans"/>
              </a:rPr>
              <a:t>radioprotezione</a:t>
            </a:r>
            <a:r>
              <a:rPr lang="en-GB" sz="1600" strike="noStrike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600" strike="noStrike">
                <a:solidFill>
                  <a:srgbClr val="FFFF00"/>
                </a:solidFill>
                <a:latin typeface="Arial"/>
                <a:ea typeface="DejaVu Sans"/>
              </a:rPr>
              <a:t>piani di trattamento </a:t>
            </a:r>
            <a:r>
              <a:rPr lang="en-GB" sz="1600" strike="noStrike">
                <a:solidFill>
                  <a:srgbClr val="FFFFFF"/>
                </a:solidFill>
                <a:latin typeface="Arial"/>
                <a:ea typeface="DejaVu Sans"/>
              </a:rPr>
              <a:t>dei pazienti</a:t>
            </a:r>
            <a:endParaRPr/>
          </a:p>
        </p:txBody>
      </p:sp>
      <p:pic>
        <p:nvPicPr>
          <p:cNvPr id="426" name="Picture 10"/>
          <p:cNvPicPr/>
          <p:nvPr/>
        </p:nvPicPr>
        <p:blipFill>
          <a:blip r:embed="rId4" cstate="print"/>
          <a:srcRect l="49083" t="28894" r="17630" b="27301"/>
          <a:stretch/>
        </p:blipFill>
        <p:spPr>
          <a:xfrm>
            <a:off x="3031320" y="1239587"/>
            <a:ext cx="1758240" cy="1509120"/>
          </a:xfrm>
          <a:prstGeom prst="rect">
            <a:avLst/>
          </a:prstGeom>
          <a:ln>
            <a:noFill/>
          </a:ln>
        </p:spPr>
      </p:pic>
      <p:sp>
        <p:nvSpPr>
          <p:cNvPr id="427" name="CustomShape 7"/>
          <p:cNvSpPr/>
          <p:nvPr/>
        </p:nvSpPr>
        <p:spPr>
          <a:xfrm>
            <a:off x="2179808" y="2943936"/>
            <a:ext cx="1888136" cy="242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8000"/>
              </a:lnSpc>
            </a:pPr>
            <a:r>
              <a:rPr lang="en-GB" sz="15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L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aboratorio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5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E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lettronica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A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pplicata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e </a:t>
            </a:r>
            <a:r>
              <a:rPr lang="en-GB" sz="15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S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trumentazione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: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acceleratori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per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scopi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adroterapici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, laser per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ricerche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in </a:t>
            </a:r>
            <a:r>
              <a:rPr lang="en-GB" sz="1500" strike="noStrike" dirty="0" err="1">
                <a:solidFill>
                  <a:srgbClr val="FFFFFF"/>
                </a:solidFill>
                <a:latin typeface="Arial"/>
                <a:ea typeface="DejaVu Sans"/>
              </a:rPr>
              <a:t>biofisica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 (</a:t>
            </a:r>
            <a:r>
              <a:rPr lang="en-GB" sz="1500" strike="noStrike" dirty="0" err="1">
                <a:solidFill>
                  <a:srgbClr val="FFFF00"/>
                </a:solidFill>
                <a:latin typeface="Arial"/>
                <a:ea typeface="DejaVu Sans"/>
              </a:rPr>
              <a:t>antibiotici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) e stress </a:t>
            </a:r>
            <a:r>
              <a:rPr lang="en-GB" sz="1500" strike="noStrike" dirty="0" err="1" smtClean="0">
                <a:solidFill>
                  <a:srgbClr val="FFFFFF"/>
                </a:solidFill>
                <a:latin typeface="Arial"/>
                <a:ea typeface="DejaVu Sans"/>
              </a:rPr>
              <a:t>elettro-magnetici</a:t>
            </a:r>
            <a:r>
              <a:rPr lang="en-GB" sz="1500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(</a:t>
            </a:r>
            <a:r>
              <a:rPr lang="en-GB" sz="1500" strike="noStrike" dirty="0">
                <a:solidFill>
                  <a:srgbClr val="FFFF00"/>
                </a:solidFill>
                <a:latin typeface="Arial"/>
                <a:ea typeface="DejaVu Sans"/>
              </a:rPr>
              <a:t>DNA</a:t>
            </a:r>
            <a:r>
              <a:rPr lang="en-GB" sz="1500" strike="noStrike" dirty="0">
                <a:solidFill>
                  <a:srgbClr val="FFFFFF"/>
                </a:solidFill>
                <a:latin typeface="Arial"/>
                <a:ea typeface="DejaVu Sans"/>
              </a:rPr>
              <a:t>).</a:t>
            </a:r>
            <a:r>
              <a:rPr lang="en-GB" sz="1500" b="1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endParaRPr sz="1500" dirty="0"/>
          </a:p>
        </p:txBody>
      </p:sp>
      <p:pic>
        <p:nvPicPr>
          <p:cNvPr id="428" name="Picture 19"/>
          <p:cNvPicPr/>
          <p:nvPr/>
        </p:nvPicPr>
        <p:blipFill>
          <a:blip r:embed="rId5" cstate="print"/>
          <a:stretch/>
        </p:blipFill>
        <p:spPr>
          <a:xfrm>
            <a:off x="127800" y="3951540"/>
            <a:ext cx="1980000" cy="1399680"/>
          </a:xfrm>
          <a:prstGeom prst="rect">
            <a:avLst/>
          </a:prstGeom>
          <a:ln>
            <a:noFill/>
          </a:ln>
        </p:spPr>
      </p:pic>
      <p:pic>
        <p:nvPicPr>
          <p:cNvPr id="429" name="Picture 20"/>
          <p:cNvPicPr/>
          <p:nvPr/>
        </p:nvPicPr>
        <p:blipFill>
          <a:blip r:embed="rId6" cstate="print"/>
          <a:stretch/>
        </p:blipFill>
        <p:spPr>
          <a:xfrm>
            <a:off x="117720" y="2956680"/>
            <a:ext cx="1982160" cy="1087200"/>
          </a:xfrm>
          <a:prstGeom prst="rect">
            <a:avLst/>
          </a:prstGeom>
          <a:ln>
            <a:noFill/>
          </a:ln>
        </p:spPr>
      </p:pic>
      <p:sp>
        <p:nvSpPr>
          <p:cNvPr id="430" name="CustomShape 8"/>
          <p:cNvSpPr/>
          <p:nvPr/>
        </p:nvSpPr>
        <p:spPr>
          <a:xfrm>
            <a:off x="4211960" y="3469680"/>
            <a:ext cx="4677544" cy="170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400" b="1" strike="noStrike" dirty="0">
                <a:solidFill>
                  <a:srgbClr val="FFFF00"/>
                </a:solidFill>
                <a:latin typeface="Arial"/>
                <a:ea typeface="DejaVu Sans"/>
              </a:rPr>
              <a:t>CEDAD: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CE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ntro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DA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tazione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e </a:t>
            </a:r>
            <a:r>
              <a:rPr lang="en-GB" sz="1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D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iagnostica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(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Laboratori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b="1" strike="noStrike" dirty="0">
                <a:solidFill>
                  <a:srgbClr val="FFFFFF"/>
                </a:solidFill>
                <a:latin typeface="Arial"/>
                <a:ea typeface="DejaVu Sans"/>
              </a:rPr>
              <a:t>CLAMS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400" b="1" strike="noStrike" dirty="0">
                <a:solidFill>
                  <a:srgbClr val="FFFFFF"/>
                </a:solidFill>
                <a:latin typeface="Arial"/>
                <a:ea typeface="DejaVu Sans"/>
              </a:rPr>
              <a:t>OPTLAB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e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acceleratore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b="1" strike="noStrike" dirty="0">
                <a:solidFill>
                  <a:srgbClr val="FFFFFF"/>
                </a:solidFill>
                <a:latin typeface="Arial"/>
                <a:ea typeface="DejaVu Sans"/>
              </a:rPr>
              <a:t>TANDETRON)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: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ricerche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in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Scienza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dei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Materiali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Beni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Culturali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Scienze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Geologiche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e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Ambientali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Scienze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Biomediche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e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Forensi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mediante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fasci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ionici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prodotti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nell’acceleratore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Tandetron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spettrometria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massa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isotopi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stabili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 e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radioattivi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spettroscopie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con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emissione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di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raggi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X e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raggi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>
                <a:solidFill>
                  <a:srgbClr val="FFFFFF"/>
                </a:solidFill>
                <a:latin typeface="Symbol"/>
                <a:ea typeface="DejaVu Sans"/>
              </a:rPr>
              <a:t>g, </a:t>
            </a:r>
            <a:r>
              <a:rPr lang="en-GB" sz="1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datazione</a:t>
            </a:r>
            <a:r>
              <a:rPr lang="en-GB" sz="1400" strike="noStrike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GB" sz="1400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col </a:t>
            </a:r>
            <a:r>
              <a:rPr lang="en-GB" sz="1400" strike="noStrike" dirty="0" err="1" smtClean="0">
                <a:solidFill>
                  <a:srgbClr val="FFFFFF"/>
                </a:solidFill>
                <a:latin typeface="Arial"/>
                <a:ea typeface="DejaVu Sans"/>
              </a:rPr>
              <a:t>radiocarbonio</a:t>
            </a:r>
            <a:r>
              <a:rPr lang="en-GB" sz="1400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.    </a:t>
            </a:r>
            <a:endParaRPr dirty="0"/>
          </a:p>
        </p:txBody>
      </p:sp>
      <p:pic>
        <p:nvPicPr>
          <p:cNvPr id="431" name="Picture 2"/>
          <p:cNvPicPr/>
          <p:nvPr/>
        </p:nvPicPr>
        <p:blipFill>
          <a:blip r:embed="rId7" cstate="print"/>
          <a:stretch/>
        </p:blipFill>
        <p:spPr>
          <a:xfrm>
            <a:off x="4879440" y="1335960"/>
            <a:ext cx="2495160" cy="2087280"/>
          </a:xfrm>
          <a:prstGeom prst="rect">
            <a:avLst/>
          </a:prstGeom>
          <a:ln>
            <a:noFill/>
          </a:ln>
        </p:spPr>
      </p:pic>
      <p:pic>
        <p:nvPicPr>
          <p:cNvPr id="432" name="Picture 4"/>
          <p:cNvPicPr/>
          <p:nvPr/>
        </p:nvPicPr>
        <p:blipFill>
          <a:blip r:embed="rId8" cstate="print"/>
          <a:stretch/>
        </p:blipFill>
        <p:spPr>
          <a:xfrm>
            <a:off x="7377840" y="2421360"/>
            <a:ext cx="1454400" cy="1001880"/>
          </a:xfrm>
          <a:prstGeom prst="rect">
            <a:avLst/>
          </a:prstGeom>
          <a:ln>
            <a:noFill/>
          </a:ln>
        </p:spPr>
      </p:pic>
      <p:pic>
        <p:nvPicPr>
          <p:cNvPr id="433" name="Picture 6"/>
          <p:cNvPicPr/>
          <p:nvPr/>
        </p:nvPicPr>
        <p:blipFill>
          <a:blip r:embed="rId9" cstate="print">
            <a:lum bright="12000"/>
          </a:blip>
          <a:srcRect l="28023" r="24566"/>
          <a:stretch/>
        </p:blipFill>
        <p:spPr>
          <a:xfrm>
            <a:off x="7367760" y="1339560"/>
            <a:ext cx="1454400" cy="100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457200" y="981000"/>
            <a:ext cx="8223840" cy="54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2"/>
          <p:cNvSpPr/>
          <p:nvPr/>
        </p:nvSpPr>
        <p:spPr>
          <a:xfrm>
            <a:off x="879480" y="1289160"/>
            <a:ext cx="178560" cy="39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3"/>
          <p:cNvSpPr/>
          <p:nvPr/>
        </p:nvSpPr>
        <p:spPr>
          <a:xfrm>
            <a:off x="1800000" y="3731040"/>
            <a:ext cx="4978800" cy="1303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4"/>
          <p:cNvSpPr/>
          <p:nvPr/>
        </p:nvSpPr>
        <p:spPr>
          <a:xfrm>
            <a:off x="1" y="990017"/>
            <a:ext cx="3818964" cy="22949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Lo studio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dei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fenomeni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non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lineari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come le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onde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in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acqua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bassa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o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nei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plasmi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è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modellato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da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equazioni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differenziali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alle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derivate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parziali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come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l'equazione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di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strike="noStrike" dirty="0" err="1">
                <a:solidFill>
                  <a:srgbClr val="FFFFFF"/>
                </a:solidFill>
                <a:ea typeface="DejaVu Sans"/>
              </a:rPr>
              <a:t>Kadomtsev-Petviashvily</a:t>
            </a:r>
            <a:r>
              <a:rPr lang="en-GB" sz="1800" strike="noStrike" dirty="0">
                <a:solidFill>
                  <a:srgbClr val="FFFFFF"/>
                </a:solidFill>
                <a:ea typeface="DejaVu Sans"/>
              </a:rPr>
              <a:t> (KP</a:t>
            </a:r>
            <a:r>
              <a:rPr lang="en-GB" sz="1800" strike="noStrike" dirty="0" smtClean="0">
                <a:solidFill>
                  <a:srgbClr val="FFFFFF"/>
                </a:solidFill>
                <a:ea typeface="DejaVu Sans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en-GB" sz="1800" dirty="0" err="1" smtClean="0">
                <a:solidFill>
                  <a:srgbClr val="FFFFFF"/>
                </a:solidFill>
                <a:ea typeface="DejaVu Sans"/>
              </a:rPr>
              <a:t>Applicazioni</a:t>
            </a:r>
            <a:r>
              <a:rPr lang="en-GB" sz="1800" dirty="0" smtClean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dirty="0" err="1" smtClean="0">
                <a:solidFill>
                  <a:srgbClr val="FFFFFF"/>
                </a:solidFill>
                <a:ea typeface="DejaVu Sans"/>
              </a:rPr>
              <a:t>anche</a:t>
            </a:r>
            <a:r>
              <a:rPr lang="en-GB" sz="1800" dirty="0" smtClean="0">
                <a:solidFill>
                  <a:srgbClr val="FFFFFF"/>
                </a:solidFill>
                <a:ea typeface="DejaVu Sans"/>
              </a:rPr>
              <a:t> in </a:t>
            </a:r>
            <a:r>
              <a:rPr lang="en-GB" sz="1800" dirty="0" err="1" smtClean="0">
                <a:solidFill>
                  <a:srgbClr val="FFFFFF"/>
                </a:solidFill>
                <a:ea typeface="DejaVu Sans"/>
              </a:rPr>
              <a:t>Meccanica</a:t>
            </a:r>
            <a:r>
              <a:rPr lang="en-GB" sz="1800" dirty="0" smtClean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dirty="0" err="1" smtClean="0">
                <a:solidFill>
                  <a:srgbClr val="FFFFFF"/>
                </a:solidFill>
                <a:ea typeface="DejaVu Sans"/>
              </a:rPr>
              <a:t>Quantistica</a:t>
            </a:r>
            <a:r>
              <a:rPr lang="en-GB" sz="1800" dirty="0" smtClean="0">
                <a:solidFill>
                  <a:srgbClr val="FFFFFF"/>
                </a:solidFill>
                <a:ea typeface="DejaVu Sans"/>
              </a:rPr>
              <a:t>, </a:t>
            </a:r>
            <a:r>
              <a:rPr lang="en-GB" sz="1800" dirty="0" err="1" smtClean="0">
                <a:solidFill>
                  <a:srgbClr val="FFFFFF"/>
                </a:solidFill>
                <a:ea typeface="DejaVu Sans"/>
              </a:rPr>
              <a:t>Sistemi</a:t>
            </a:r>
            <a:r>
              <a:rPr lang="en-GB" sz="1800" dirty="0" smtClean="0">
                <a:solidFill>
                  <a:srgbClr val="FFFFFF"/>
                </a:solidFill>
                <a:ea typeface="DejaVu Sans"/>
              </a:rPr>
              <a:t> </a:t>
            </a:r>
            <a:r>
              <a:rPr lang="en-GB" sz="1800" dirty="0" err="1" smtClean="0">
                <a:solidFill>
                  <a:srgbClr val="FFFFFF"/>
                </a:solidFill>
                <a:ea typeface="DejaVu Sans"/>
              </a:rPr>
              <a:t>dinamici</a:t>
            </a:r>
            <a:r>
              <a:rPr lang="en-GB" sz="1800" dirty="0" smtClean="0">
                <a:solidFill>
                  <a:srgbClr val="FFFFFF"/>
                </a:solidFill>
                <a:ea typeface="DejaVu Sans"/>
              </a:rPr>
              <a:t>, </a:t>
            </a:r>
            <a:r>
              <a:rPr lang="en-GB" sz="1800" dirty="0" err="1" smtClean="0">
                <a:solidFill>
                  <a:srgbClr val="FFFFFF"/>
                </a:solidFill>
                <a:ea typeface="DejaVu Sans"/>
              </a:rPr>
              <a:t>ecc</a:t>
            </a:r>
            <a:r>
              <a:rPr lang="en-GB" sz="1800" dirty="0" smtClean="0">
                <a:solidFill>
                  <a:srgbClr val="FFFFFF"/>
                </a:solidFill>
                <a:ea typeface="DejaVu Sans"/>
              </a:rPr>
              <a:t>...</a:t>
            </a:r>
            <a:endParaRPr sz="1800" dirty="0"/>
          </a:p>
        </p:txBody>
      </p:sp>
      <p:sp>
        <p:nvSpPr>
          <p:cNvPr id="439" name="CustomShape 5"/>
          <p:cNvSpPr/>
          <p:nvPr/>
        </p:nvSpPr>
        <p:spPr>
          <a:xfrm>
            <a:off x="576000" y="219600"/>
            <a:ext cx="8130960" cy="56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Fisica</a:t>
            </a: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Nonlineare</a:t>
            </a: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 e </a:t>
            </a: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Fisica</a:t>
            </a:r>
            <a:r>
              <a:rPr lang="en-GB" sz="3400" b="1" strike="noStrike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en-GB" sz="3400" b="1" strike="noStrike" dirty="0" err="1">
                <a:solidFill>
                  <a:srgbClr val="FFFF00"/>
                </a:solidFill>
                <a:latin typeface="Arial"/>
                <a:ea typeface="DejaVu Sans"/>
              </a:rPr>
              <a:t>Matematica</a:t>
            </a:r>
            <a:endParaRPr dirty="0"/>
          </a:p>
        </p:txBody>
      </p:sp>
      <p:pic>
        <p:nvPicPr>
          <p:cNvPr id="441" name="Immagine 440"/>
          <p:cNvPicPr>
            <a:picLocks noChangeAspect="1"/>
          </p:cNvPicPr>
          <p:nvPr/>
        </p:nvPicPr>
        <p:blipFill>
          <a:blip r:embed="rId2" cstate="print"/>
          <a:stretch/>
        </p:blipFill>
        <p:spPr>
          <a:xfrm>
            <a:off x="6298686" y="924834"/>
            <a:ext cx="2744888" cy="1640070"/>
          </a:xfrm>
          <a:prstGeom prst="rect">
            <a:avLst/>
          </a:prstGeom>
          <a:ln>
            <a:noFill/>
          </a:ln>
        </p:spPr>
      </p:pic>
      <p:pic>
        <p:nvPicPr>
          <p:cNvPr id="442" name="kp"/>
          <p:cNvPicPr/>
          <p:nvPr/>
        </p:nvPicPr>
        <p:blipFill>
          <a:blip r:embed="rId3" cstate="print"/>
          <a:stretch/>
        </p:blipFill>
        <p:spPr>
          <a:xfrm>
            <a:off x="3783106" y="2782951"/>
            <a:ext cx="5238980" cy="404956"/>
          </a:xfrm>
          <a:prstGeom prst="rect">
            <a:avLst/>
          </a:prstGeom>
          <a:ln>
            <a:noFill/>
          </a:ln>
        </p:spPr>
      </p:pic>
      <p:pic>
        <p:nvPicPr>
          <p:cNvPr id="11" name="Picture 362"/>
          <p:cNvPicPr/>
          <p:nvPr/>
        </p:nvPicPr>
        <p:blipFill>
          <a:blip r:embed="rId4" cstate="print"/>
          <a:stretch/>
        </p:blipFill>
        <p:spPr>
          <a:xfrm>
            <a:off x="6409766" y="3652673"/>
            <a:ext cx="2602317" cy="2739443"/>
          </a:xfrm>
          <a:prstGeom prst="rect">
            <a:avLst/>
          </a:prstGeom>
          <a:ln>
            <a:noFill/>
          </a:ln>
        </p:spPr>
      </p:pic>
      <p:pic>
        <p:nvPicPr>
          <p:cNvPr id="12" name="Picture 3"/>
          <p:cNvPicPr/>
          <p:nvPr/>
        </p:nvPicPr>
        <p:blipFill>
          <a:blip r:embed="rId5" cstate="print"/>
          <a:stretch/>
        </p:blipFill>
        <p:spPr>
          <a:xfrm>
            <a:off x="134472" y="3603817"/>
            <a:ext cx="3845858" cy="2779059"/>
          </a:xfrm>
          <a:prstGeom prst="rect">
            <a:avLst/>
          </a:prstGeom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4034117" y="3594862"/>
            <a:ext cx="23397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dirty="0" smtClean="0">
                <a:solidFill>
                  <a:srgbClr val="FFFFFF"/>
                </a:solidFill>
                <a:latin typeface="+mn-lt"/>
              </a:rPr>
              <a:t>Studio di transizioni critiche e segnali precoci in sistemi complessi. Applicazioni a processi di </a:t>
            </a:r>
            <a:r>
              <a:rPr lang="it-IT" sz="1800" dirty="0" err="1" smtClean="0">
                <a:solidFill>
                  <a:srgbClr val="FFFFFF"/>
                </a:solidFill>
                <a:latin typeface="+mn-lt"/>
              </a:rPr>
              <a:t>desertifazione</a:t>
            </a:r>
            <a:r>
              <a:rPr lang="it-IT" sz="1800" dirty="0" smtClean="0">
                <a:solidFill>
                  <a:srgbClr val="FFFFFF"/>
                </a:solidFill>
                <a:latin typeface="+mn-lt"/>
              </a:rPr>
              <a:t> ed ai sistemi di segnalazione biologica (batteri)</a:t>
            </a:r>
            <a:endParaRPr lang="it-IT" sz="1800" dirty="0">
              <a:latin typeface="+mn-lt"/>
            </a:endParaRPr>
          </a:p>
        </p:txBody>
      </p:sp>
      <p:pic>
        <p:nvPicPr>
          <p:cNvPr id="117762" name="Picture 2" descr="C:\Users\DDS~1.PC-\AppData\Local\Temp\640px-Ile_de_ré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908720"/>
            <a:ext cx="2520280" cy="1679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ttangolo 10"/>
          <p:cNvSpPr>
            <a:spLocks noChangeArrowheads="1"/>
          </p:cNvSpPr>
          <p:nvPr/>
        </p:nvSpPr>
        <p:spPr bwMode="auto">
          <a:xfrm>
            <a:off x="8107363" y="1362075"/>
            <a:ext cx="1042987" cy="10810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36867" name="Rettangolo 9"/>
          <p:cNvSpPr>
            <a:spLocks noChangeArrowheads="1"/>
          </p:cNvSpPr>
          <p:nvPr/>
        </p:nvSpPr>
        <p:spPr bwMode="auto">
          <a:xfrm>
            <a:off x="0" y="1362075"/>
            <a:ext cx="1042988" cy="10810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798513" y="1350963"/>
            <a:ext cx="7138987" cy="1225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446088" indent="-382588" eaLnBrk="1" hangingPunct="1">
              <a:lnSpc>
                <a:spcPct val="90000"/>
              </a:lnSpc>
              <a:spcBef>
                <a:spcPts val="0"/>
              </a:spcBef>
              <a:buClr>
                <a:srgbClr val="2DA2BF"/>
              </a:buClr>
              <a:buSzPct val="80000"/>
              <a:buFont typeface="Times New Roman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200" dirty="0">
                <a:solidFill>
                  <a:srgbClr val="FFFFFF"/>
                </a:solidFill>
                <a:latin typeface="Arial" charset="0"/>
                <a:cs typeface="+mn-cs"/>
              </a:rPr>
              <a:t>	Organizzazione di </a:t>
            </a:r>
            <a:r>
              <a:rPr lang="it-IT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eventi formativi </a:t>
            </a:r>
            <a:r>
              <a:rPr lang="it-IT" sz="2200" dirty="0">
                <a:solidFill>
                  <a:srgbClr val="FFFFFF"/>
                </a:solidFill>
                <a:latin typeface="Arial" charset="0"/>
                <a:cs typeface="+mn-cs"/>
              </a:rPr>
              <a:t>in sede e</a:t>
            </a:r>
            <a:r>
              <a:rPr lang="it-IT" sz="2200" dirty="0">
                <a:solidFill>
                  <a:srgbClr val="FFC000"/>
                </a:solidFill>
                <a:latin typeface="Arial" charset="0"/>
                <a:cs typeface="+mn-cs"/>
              </a:rPr>
              <a:t> </a:t>
            </a:r>
            <a:r>
              <a:rPr lang="it-IT" sz="2200" b="1" dirty="0">
                <a:solidFill>
                  <a:srgbClr val="FFC000"/>
                </a:solidFill>
                <a:latin typeface="Arial" charset="0"/>
                <a:cs typeface="+mn-cs"/>
              </a:rPr>
              <a:t>viaggi di istruzione</a:t>
            </a:r>
            <a:r>
              <a:rPr lang="it-IT" sz="2200" b="1" dirty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it-IT" sz="2200" dirty="0">
                <a:solidFill>
                  <a:srgbClr val="FFFFFF"/>
                </a:solidFill>
                <a:latin typeface="Arial" charset="0"/>
                <a:cs typeface="+mn-cs"/>
              </a:rPr>
              <a:t>in Laboratori nazionali ed esteri grazie a programmi di studio e di orientamento dedicati.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36513"/>
            <a:ext cx="82423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 cstate="print"/>
          <a:srcRect t="7736" b="25955"/>
          <a:stretch>
            <a:fillRect/>
          </a:stretch>
        </p:blipFill>
        <p:spPr bwMode="auto">
          <a:xfrm>
            <a:off x="4159250" y="4437063"/>
            <a:ext cx="4984750" cy="240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5" cstate="print"/>
          <a:srcRect l="3358" t="10596" r="-151" b="4239"/>
          <a:stretch>
            <a:fillRect/>
          </a:stretch>
        </p:blipFill>
        <p:spPr bwMode="auto">
          <a:xfrm>
            <a:off x="0" y="2417763"/>
            <a:ext cx="4859338" cy="285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2" name="Picture 5"/>
          <p:cNvPicPr>
            <a:picLocks noChangeAspect="1" noChangeArrowheads="1"/>
          </p:cNvPicPr>
          <p:nvPr/>
        </p:nvPicPr>
        <p:blipFill>
          <a:blip r:embed="rId6" cstate="print"/>
          <a:srcRect t="16521"/>
          <a:stretch>
            <a:fillRect/>
          </a:stretch>
        </p:blipFill>
        <p:spPr bwMode="auto">
          <a:xfrm>
            <a:off x="4787900" y="2417763"/>
            <a:ext cx="4356100" cy="226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6988" y="5300663"/>
            <a:ext cx="4113212" cy="1439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47675" indent="-381000" algn="r" eaLnBrk="1" hangingPunct="1"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Cicli di seminari divulgativi</a:t>
            </a:r>
          </a:p>
          <a:p>
            <a:pPr marL="447675" indent="-381000" algn="r" eaLnBrk="1" hangingPunct="1"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Notte dei Ricercatori e Open </a:t>
            </a:r>
            <a:r>
              <a:rPr lang="it-IT" sz="1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Labs</a:t>
            </a:r>
            <a:endParaRPr lang="it-IT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marL="447675" indent="-381000" algn="r" eaLnBrk="1" hangingPunct="1"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Visite guidate a grandi laboratori</a:t>
            </a:r>
          </a:p>
          <a:p>
            <a:pPr marL="447675" indent="-381000" algn="r" eaLnBrk="1" hangingPunct="1">
              <a:lnSpc>
                <a:spcPct val="80000"/>
              </a:lnSpc>
              <a:spcBef>
                <a:spcPts val="450"/>
              </a:spcBef>
              <a:buSzPct val="80000"/>
              <a:tabLst>
                <a:tab pos="447675" algn="l"/>
                <a:tab pos="1362075" algn="l"/>
                <a:tab pos="2276475" algn="l"/>
                <a:tab pos="3190875" algn="l"/>
                <a:tab pos="4105275" algn="l"/>
                <a:tab pos="5019675" algn="l"/>
                <a:tab pos="5934075" algn="l"/>
                <a:tab pos="6848475" algn="l"/>
                <a:tab pos="7762875" algn="l"/>
                <a:tab pos="8677275" algn="l"/>
                <a:tab pos="9591675" algn="l"/>
                <a:tab pos="10506075" algn="l"/>
              </a:tabLst>
              <a:defRPr/>
            </a:pPr>
            <a:r>
              <a:rPr lang="it-IT" sz="1800" dirty="0">
                <a:solidFill>
                  <a:srgbClr val="FFFFCC"/>
                </a:solidFill>
                <a:latin typeface="Arial" charset="0"/>
                <a:cs typeface="+mn-cs"/>
              </a:rPr>
              <a:t>(CERN, Frascati, Gran Sasso, etc.)</a:t>
            </a:r>
          </a:p>
        </p:txBody>
      </p:sp>
      <p:pic>
        <p:nvPicPr>
          <p:cNvPr id="368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0538" y="1417638"/>
            <a:ext cx="1044575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5" name="Picture 9"/>
          <p:cNvPicPr>
            <a:picLocks noChangeAspect="1" noChangeArrowheads="1"/>
          </p:cNvPicPr>
          <p:nvPr/>
        </p:nvPicPr>
        <p:blipFill>
          <a:blip r:embed="rId8" cstate="print"/>
          <a:srcRect t="15302" r="67586" b="37122"/>
          <a:stretch>
            <a:fillRect/>
          </a:stretch>
        </p:blipFill>
        <p:spPr bwMode="auto">
          <a:xfrm>
            <a:off x="26988" y="1362075"/>
            <a:ext cx="974725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583620" y="650875"/>
            <a:ext cx="7834510" cy="647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446088" indent="-382588" algn="ctr" eaLnBrk="1" hangingPunct="1">
              <a:spcBef>
                <a:spcPts val="600"/>
              </a:spcBef>
              <a:buClr>
                <a:srgbClr val="2DA2BF"/>
              </a:buClr>
              <a:buSzPct val="80000"/>
              <a:buFont typeface="Times New Roman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http://</a:t>
            </a:r>
            <a:r>
              <a:rPr lang="it-IT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cs typeface="+mn-cs"/>
              </a:rPr>
              <a:t>www.fisica.unisalento.it/LaureeScientificheFisica</a:t>
            </a:r>
            <a:endParaRPr lang="it-IT" u="sng" dirty="0">
              <a:solidFill>
                <a:schemeClr val="accent1">
                  <a:lumMod val="40000"/>
                  <a:lumOff val="60000"/>
                </a:schemeClr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5"/>
          <p:cNvSpPr/>
          <p:nvPr/>
        </p:nvSpPr>
        <p:spPr>
          <a:xfrm>
            <a:off x="576000" y="219600"/>
            <a:ext cx="8130960" cy="1265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400" b="1" strike="noStrike" dirty="0" smtClean="0">
                <a:solidFill>
                  <a:srgbClr val="FFFF00"/>
                </a:solidFill>
                <a:latin typeface="Arial"/>
                <a:ea typeface="DejaVu Sans"/>
              </a:rPr>
              <a:t>I </a:t>
            </a:r>
            <a:r>
              <a:rPr lang="en-GB" sz="3400" b="1" strike="noStrike" dirty="0" err="1" smtClean="0">
                <a:solidFill>
                  <a:srgbClr val="FFFF00"/>
                </a:solidFill>
                <a:latin typeface="Arial"/>
                <a:ea typeface="DejaVu Sans"/>
              </a:rPr>
              <a:t>docenti</a:t>
            </a:r>
            <a:r>
              <a:rPr lang="en-GB" sz="3400" b="1" strike="noStrike" dirty="0" smtClean="0">
                <a:solidFill>
                  <a:srgbClr val="FFFF00"/>
                </a:solidFill>
                <a:latin typeface="Arial"/>
                <a:ea typeface="DejaVu Sans"/>
              </a:rPr>
              <a:t> del </a:t>
            </a:r>
            <a:r>
              <a:rPr lang="en-GB" sz="3400" b="1" strike="noStrike" dirty="0" err="1" smtClean="0">
                <a:solidFill>
                  <a:srgbClr val="FFFF00"/>
                </a:solidFill>
                <a:latin typeface="Arial"/>
                <a:ea typeface="DejaVu Sans"/>
              </a:rPr>
              <a:t>Dipartimento</a:t>
            </a:r>
            <a:r>
              <a:rPr lang="en-GB" sz="3400" b="1" strike="noStrike" dirty="0" smtClean="0">
                <a:solidFill>
                  <a:srgbClr val="FFFF00"/>
                </a:solidFill>
                <a:latin typeface="Arial"/>
                <a:ea typeface="DejaVu Sans"/>
              </a:rPr>
              <a:t> di </a:t>
            </a:r>
            <a:r>
              <a:rPr lang="en-GB" sz="3400" b="1" strike="noStrike" dirty="0" err="1" smtClean="0">
                <a:solidFill>
                  <a:srgbClr val="FFFF00"/>
                </a:solidFill>
                <a:latin typeface="Arial"/>
                <a:ea typeface="DejaVu Sans"/>
              </a:rPr>
              <a:t>Matematica</a:t>
            </a:r>
            <a:r>
              <a:rPr lang="en-GB" sz="3400" b="1" strike="noStrike" dirty="0" smtClean="0">
                <a:solidFill>
                  <a:srgbClr val="FFFF00"/>
                </a:solidFill>
                <a:latin typeface="Arial"/>
                <a:ea typeface="DejaVu Sans"/>
              </a:rPr>
              <a:t> e </a:t>
            </a:r>
            <a:r>
              <a:rPr lang="en-GB" sz="3400" b="1" strike="noStrike" dirty="0" err="1" smtClean="0">
                <a:solidFill>
                  <a:srgbClr val="FFFF00"/>
                </a:solidFill>
                <a:latin typeface="Arial"/>
                <a:ea typeface="DejaVu Sans"/>
              </a:rPr>
              <a:t>Fisica</a:t>
            </a:r>
            <a:r>
              <a:rPr lang="en-GB" sz="3400" b="1" strike="noStrike" dirty="0" smtClean="0">
                <a:solidFill>
                  <a:srgbClr val="FFFF00"/>
                </a:solidFill>
                <a:latin typeface="Arial"/>
                <a:ea typeface="DejaVu Sans"/>
              </a:rPr>
              <a:t> “E. De Giorgi”</a:t>
            </a:r>
            <a:endParaRPr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388"/>
          <a:stretch/>
        </p:blipFill>
        <p:spPr>
          <a:xfrm>
            <a:off x="0" y="1484784"/>
            <a:ext cx="9144000" cy="50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68300" y="852488"/>
            <a:ext cx="8524875" cy="4465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82550" indent="-15875" eaLnBrk="1" hangingPunct="1"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Chi intende iscriversi al Corso di Laurea in Fisica di solito ha:</a:t>
            </a:r>
          </a:p>
          <a:p>
            <a:pPr marL="80963" indent="-17463" eaLnBrk="1" hangingPunct="1">
              <a:buClr>
                <a:srgbClr val="2DA2BF"/>
              </a:buClr>
              <a:buSzPct val="80000"/>
              <a:buFont typeface="Wingdings 2" pitchFamily="16" charset="2"/>
              <a:buChar char="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 interesse a conoscere e studiare i fenomeni naturali</a:t>
            </a:r>
          </a:p>
          <a:p>
            <a:pPr marL="80963" indent="-17463" eaLnBrk="1" hangingPunct="1">
              <a:buClr>
                <a:srgbClr val="2DA2BF"/>
              </a:buClr>
              <a:buSzPct val="80000"/>
              <a:buFont typeface="Wingdings 2" pitchFamily="16" charset="2"/>
              <a:buChar char="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 spiccata curiosità nel funzionamento delle cose</a:t>
            </a:r>
          </a:p>
          <a:p>
            <a:pPr marL="80963" indent="-17463" eaLnBrk="1" hangingPunct="1">
              <a:buClr>
                <a:srgbClr val="2DA2BF"/>
              </a:buClr>
              <a:buSzPct val="80000"/>
              <a:buFont typeface="Wingdings 2" pitchFamily="16" charset="2"/>
              <a:buChar char="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 spirito critico nell’osservare e riprodurre i processi fisici.</a:t>
            </a:r>
          </a:p>
          <a:p>
            <a:pPr marL="82550" indent="-15875" eaLnBrk="1" hangingPunct="1">
              <a:spcBef>
                <a:spcPts val="175"/>
              </a:spcBef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700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pPr marL="82550" indent="-15875" eaLnBrk="1" hangingPunct="1"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Per iscriversi al </a:t>
            </a: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Corso di Laurea Triennale in Fisica</a:t>
            </a:r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occorre sostenere un </a:t>
            </a:r>
            <a:r>
              <a:rPr lang="it-IT" dirty="0">
                <a:solidFill>
                  <a:srgbClr val="FFC000"/>
                </a:solidFill>
                <a:latin typeface="Arial" charset="0"/>
                <a:cs typeface="+mn-cs"/>
              </a:rPr>
              <a:t>test d’ingresso </a:t>
            </a: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per valutare le capacità di ragionamento e di risoluzione di quesiti logico-matematici. Esso si svolge all’inizio di settembre, ma è possibile iscriversi ai </a:t>
            </a:r>
            <a:r>
              <a:rPr lang="it-IT" dirty="0">
                <a:solidFill>
                  <a:srgbClr val="FFC000"/>
                </a:solidFill>
                <a:latin typeface="Arial" charset="0"/>
                <a:cs typeface="+mn-cs"/>
              </a:rPr>
              <a:t>test anticipati d’ingresso</a:t>
            </a: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, che si tengono già in marzo.</a:t>
            </a:r>
          </a:p>
          <a:p>
            <a:pPr marL="82550" indent="-15875" eaLnBrk="1" hangingPunct="1">
              <a:spcBef>
                <a:spcPts val="150"/>
              </a:spcBef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endParaRPr lang="it-IT" sz="600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pPr marL="82550" indent="-15875" eaLnBrk="1" hangingPunct="1">
              <a:buSzPct val="80000"/>
              <a:tabLst>
                <a:tab pos="547688" algn="l"/>
                <a:tab pos="1462088" algn="l"/>
                <a:tab pos="2376488" algn="l"/>
                <a:tab pos="3290888" algn="l"/>
                <a:tab pos="4205288" algn="l"/>
                <a:tab pos="5119688" algn="l"/>
                <a:tab pos="6034088" algn="l"/>
                <a:tab pos="6948488" algn="l"/>
                <a:tab pos="7862888" algn="l"/>
                <a:tab pos="8777288" algn="l"/>
                <a:tab pos="9691688" algn="l"/>
              </a:tabLst>
              <a:defRPr/>
            </a:pPr>
            <a:r>
              <a:rPr lang="it-IT" dirty="0">
                <a:solidFill>
                  <a:srgbClr val="FFFFFF"/>
                </a:solidFill>
                <a:latin typeface="Arial" charset="0"/>
                <a:cs typeface="+mn-cs"/>
              </a:rPr>
              <a:t>Tali test hanno valore per tutti i Corsi di Laurea scientifici senza numero programmato: </a:t>
            </a:r>
            <a:r>
              <a:rPr lang="it-IT" dirty="0">
                <a:solidFill>
                  <a:srgbClr val="B5E9F4"/>
                </a:solidFill>
                <a:latin typeface="Arial" charset="0"/>
                <a:cs typeface="+mn-cs"/>
              </a:rPr>
              <a:t>www.testingressoscienze.org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66675"/>
            <a:ext cx="83994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539750" y="5303838"/>
            <a:ext cx="7991475" cy="1552575"/>
            <a:chOff x="340" y="3341"/>
            <a:chExt cx="5034" cy="978"/>
          </a:xfrm>
        </p:grpSpPr>
        <p:grpSp>
          <p:nvGrpSpPr>
            <p:cNvPr id="11269" name="Group 4"/>
            <p:cNvGrpSpPr>
              <a:grpSpLocks/>
            </p:cNvGrpSpPr>
            <p:nvPr/>
          </p:nvGrpSpPr>
          <p:grpSpPr bwMode="auto">
            <a:xfrm>
              <a:off x="340" y="3341"/>
              <a:ext cx="5034" cy="978"/>
              <a:chOff x="340" y="3341"/>
              <a:chExt cx="5034" cy="978"/>
            </a:xfrm>
          </p:grpSpPr>
          <p:sp>
            <p:nvSpPr>
              <p:cNvPr id="11271" name="Rectangle 5"/>
              <p:cNvSpPr>
                <a:spLocks noChangeArrowheads="1"/>
              </p:cNvSpPr>
              <p:nvPr/>
            </p:nvSpPr>
            <p:spPr bwMode="auto">
              <a:xfrm>
                <a:off x="340" y="3341"/>
                <a:ext cx="5034" cy="9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 altLang="it-IT">
                  <a:cs typeface="Arial" charset="0"/>
                </a:endParaRPr>
              </a:p>
            </p:txBody>
          </p:sp>
          <p:pic>
            <p:nvPicPr>
              <p:cNvPr id="11272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96" y="3363"/>
                <a:ext cx="855" cy="76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1273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" y="3448"/>
                <a:ext cx="855" cy="79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1274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83" y="4106"/>
                <a:ext cx="1344" cy="19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pic>
          <p:nvPicPr>
            <p:cNvPr id="1127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t="15302" b="32669"/>
            <a:stretch>
              <a:fillRect/>
            </a:stretch>
          </p:blipFill>
          <p:spPr bwMode="auto">
            <a:xfrm>
              <a:off x="1746" y="3430"/>
              <a:ext cx="2099" cy="7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82575" y="908050"/>
            <a:ext cx="8682038" cy="2227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 una durata di </a:t>
            </a:r>
            <a:r>
              <a:rPr 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tre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anni.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Consente un solida preparazione di base per: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Inserirsi nel mondo del lavoro essendo preparati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alle innovazioni scientifiche e tecnologiche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Accedere alle Lauree Magistrali tecnico-scientifiche.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66675"/>
            <a:ext cx="83994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25" y="3319463"/>
            <a:ext cx="3502025" cy="357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635375" y="3336925"/>
            <a:ext cx="5184775" cy="3201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Il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corso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studio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universitario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a Lecce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esiste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dal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1967</a:t>
            </a: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Rapporto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numerico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ottimale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studenti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docenti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per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studiare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Continuo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contatto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con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docenti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Attività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tutorato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sostegno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58775" indent="-358775">
              <a:spcBef>
                <a:spcPts val="600"/>
              </a:spcBef>
              <a:buClr>
                <a:srgbClr val="00FF00"/>
              </a:buClr>
              <a:buSzPct val="100000"/>
              <a:buFont typeface="Wingdings" pitchFamily="2" charset="2"/>
              <a:buChar char="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Verifica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in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itinere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dei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progressi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66675"/>
            <a:ext cx="83994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2575" y="915988"/>
            <a:ext cx="8682038" cy="3787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 una durata di </a:t>
            </a:r>
            <a:r>
              <a:rPr lang="it-IT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due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anni.</a:t>
            </a: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Dopo la Triennale, arricchisce il bagaglio culturale e consente una maggiore specializzazione in Fisica, spendibile in ambito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lavorativo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formativo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(tramite la Scuola di Eccellenza </a:t>
            </a:r>
            <a:r>
              <a:rPr lang="it-IT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ISUFI</a:t>
            </a:r>
            <a:r>
              <a:rPr lang="it-IT" sz="2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o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accademico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it-IT" sz="2800" dirty="0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(tramite il Dottorato di Ricerca in </a:t>
            </a:r>
            <a:r>
              <a:rPr lang="it-IT" sz="2800" b="1" dirty="0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 e </a:t>
            </a:r>
            <a:r>
              <a:rPr lang="it-IT" sz="2800" b="1" dirty="0" err="1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Nanoscienze</a:t>
            </a:r>
            <a:r>
              <a:rPr lang="it-IT" sz="2800" dirty="0">
                <a:solidFill>
                  <a:srgbClr val="DADAD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Vi sono </a:t>
            </a:r>
            <a:r>
              <a:rPr 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tre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distinti </a:t>
            </a:r>
            <a:r>
              <a:rPr lang="it-IT" sz="28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curricula</a:t>
            </a: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: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5364" name="Picture 5" descr="C:\Users\ventura\Documents\stu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588" y="3933825"/>
            <a:ext cx="406241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87338" y="4365625"/>
            <a:ext cx="4716462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363" indent="-277813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17938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Astrofisica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Teorica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60363" indent="-277813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82550" algn="l"/>
                <a:tab pos="263525" algn="l"/>
                <a:tab pos="5397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Sperimentale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delle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Interazioni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Fondamentali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60363" indent="-277813">
              <a:spcBef>
                <a:spcPts val="1200"/>
              </a:spcBef>
              <a:buClr>
                <a:schemeClr val="accent1">
                  <a:lumMod val="60000"/>
                  <a:lumOff val="40000"/>
                </a:schemeClr>
              </a:buClr>
              <a:buSzPct val="120000"/>
              <a:buFont typeface="Wingdings" pitchFamily="2" charset="2"/>
              <a:buChar char="§"/>
              <a:tabLst>
                <a:tab pos="17938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Nanotecnologie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Fisica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della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Materia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Applicata</a:t>
            </a:r>
            <a:endParaRPr lang="en-US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 descr="http://afinemesh.files.wordpress.com/2013/12/sc-tetra_gt6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550" y="5084763"/>
            <a:ext cx="322103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2786063" y="2484438"/>
            <a:ext cx="4033837" cy="13223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INDUSTRIA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sviluppo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nuove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tecnologie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nuovi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materiali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processi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produttivi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progettazione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management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...</a:t>
            </a:r>
          </a:p>
        </p:txBody>
      </p:sp>
      <p:pic>
        <p:nvPicPr>
          <p:cNvPr id="17412" name="Picture 4" descr="http://www.phys.soton.ac.uk/sites/www.phys.soton.ac.uk/files/research.jpg"/>
          <p:cNvPicPr>
            <a:picLocks noChangeAspect="1" noChangeArrowheads="1"/>
          </p:cNvPicPr>
          <p:nvPr/>
        </p:nvPicPr>
        <p:blipFill>
          <a:blip r:embed="rId4" cstate="print"/>
          <a:srcRect r="3748"/>
          <a:stretch>
            <a:fillRect/>
          </a:stretch>
        </p:blipFill>
        <p:spPr bwMode="auto">
          <a:xfrm>
            <a:off x="0" y="2479675"/>
            <a:ext cx="27717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http://upload.wikimedia.org/wikipedia/commons/d/dd/STMicroelectronic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1800" y="3903663"/>
            <a:ext cx="169862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http://gamaxlabsol.com/wp-content/uploads/COMSOL_4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5453063"/>
            <a:ext cx="223202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Rettangolo 27"/>
          <p:cNvSpPr>
            <a:spLocks noChangeArrowheads="1"/>
          </p:cNvSpPr>
          <p:nvPr/>
        </p:nvSpPr>
        <p:spPr bwMode="auto">
          <a:xfrm>
            <a:off x="179388" y="763588"/>
            <a:ext cx="87137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 settori basati sulla Fisica sono quelli che maggiormente contribuiscono allo sviluppo dell’</a:t>
            </a:r>
            <a:r>
              <a:rPr lang="it-IT" altLang="it-IT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economia italiana</a:t>
            </a:r>
            <a:r>
              <a:rPr lang="it-IT" altLang="it-IT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danno occupazione a 1,5 milioni di persone e rappresentano il 7,4% del Pil nazionale.</a:t>
            </a:r>
            <a:endParaRPr lang="it-IT" altLang="it-IT" sz="16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Picture 15" descr="Laser Data Blasters Inside Your Computer?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5288" y="3789363"/>
            <a:ext cx="22637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7" name="Gruppo 1"/>
          <p:cNvGrpSpPr>
            <a:grpSpLocks/>
          </p:cNvGrpSpPr>
          <p:nvPr/>
        </p:nvGrpSpPr>
        <p:grpSpPr bwMode="auto">
          <a:xfrm>
            <a:off x="-323850" y="7245350"/>
            <a:ext cx="15428913" cy="10183813"/>
            <a:chOff x="-684585" y="401318"/>
            <a:chExt cx="15430500" cy="10183790"/>
          </a:xfrm>
        </p:grpSpPr>
        <p:pic>
          <p:nvPicPr>
            <p:cNvPr id="1742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612576" y="401318"/>
              <a:ext cx="12934950" cy="779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8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684585" y="1193458"/>
              <a:ext cx="15430500" cy="93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18" name="Gruppo 38"/>
          <p:cNvGrpSpPr>
            <a:grpSpLocks/>
          </p:cNvGrpSpPr>
          <p:nvPr/>
        </p:nvGrpSpPr>
        <p:grpSpPr bwMode="auto">
          <a:xfrm>
            <a:off x="-8029575" y="0"/>
            <a:ext cx="7772400" cy="6316663"/>
            <a:chOff x="-8029400" y="0"/>
            <a:chExt cx="7772400" cy="6317357"/>
          </a:xfrm>
        </p:grpSpPr>
        <p:pic>
          <p:nvPicPr>
            <p:cNvPr id="17425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8029400" y="288032"/>
              <a:ext cx="7772400" cy="602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6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-2809328" y="0"/>
              <a:ext cx="240982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9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20" name="Picture 2" descr="http://rpi.edu/dept/phys/image/six_leds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63" y="3989388"/>
            <a:ext cx="16891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Rettangolo 27"/>
          <p:cNvSpPr>
            <a:spLocks noChangeArrowheads="1"/>
          </p:cNvSpPr>
          <p:nvPr/>
        </p:nvSpPr>
        <p:spPr bwMode="auto">
          <a:xfrm>
            <a:off x="4787900" y="2030413"/>
            <a:ext cx="4186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it-IT" sz="1600">
                <a:solidFill>
                  <a:srgbClr val="FFFFCC"/>
                </a:solidFill>
                <a:latin typeface="Arial" charset="0"/>
                <a:cs typeface="Arial" charset="0"/>
              </a:rPr>
              <a:t>Fonte: </a:t>
            </a:r>
            <a:r>
              <a:rPr lang="it-IT" altLang="it-IT" sz="1600" b="1">
                <a:solidFill>
                  <a:srgbClr val="FFFFCC"/>
                </a:solidFill>
                <a:latin typeface="Arial" charset="0"/>
                <a:cs typeface="Arial" charset="0"/>
              </a:rPr>
              <a:t>Studio SIF-Deloitte, 2011</a:t>
            </a:r>
          </a:p>
        </p:txBody>
      </p:sp>
      <p:pic>
        <p:nvPicPr>
          <p:cNvPr id="17422" name="Picture 17" descr="http://upload.wikimedia.org/wikipedia/commons/1/13/Composite_3d.pn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7875" y="5229225"/>
            <a:ext cx="237013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2" descr="http://a.mytrend.it/prp/2014/07/532723/o.246186.jpg"/>
          <p:cNvPicPr>
            <a:picLocks noChangeAspect="1" noChangeArrowheads="1"/>
          </p:cNvPicPr>
          <p:nvPr/>
        </p:nvPicPr>
        <p:blipFill>
          <a:blip r:embed="rId17" cstate="print"/>
          <a:srcRect t="34038" r="26611" b="28342"/>
          <a:stretch>
            <a:fillRect/>
          </a:stretch>
        </p:blipFill>
        <p:spPr bwMode="auto">
          <a:xfrm>
            <a:off x="6659563" y="2465388"/>
            <a:ext cx="2484437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4" descr="http://www.engineering.com/Portals/0/BlogFiles/Electronics%20Design/stmicroelectronics-lis331dlx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3663" y="3287713"/>
            <a:ext cx="26939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-7938" y="850900"/>
            <a:ext cx="7100888" cy="862013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RICERCA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Università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Ricerca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nazionali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ed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esteri</a:t>
            </a:r>
            <a:endParaRPr lang="en-US" altLang="it-IT" sz="2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it-IT" sz="2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459" name="Rettangolo 25"/>
          <p:cNvSpPr>
            <a:spLocks noChangeArrowheads="1"/>
          </p:cNvSpPr>
          <p:nvPr/>
        </p:nvSpPr>
        <p:spPr bwMode="auto">
          <a:xfrm>
            <a:off x="-14288" y="1384300"/>
            <a:ext cx="3506788" cy="5473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pic>
        <p:nvPicPr>
          <p:cNvPr id="19460" name="Picture 2" descr="http://www.b2match.eu/system/proposersday2011/organisations/4095/logos/mid.jpg?130486873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8" y="2774950"/>
            <a:ext cx="125571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1" name="Gruppo 23"/>
          <p:cNvGrpSpPr>
            <a:grpSpLocks/>
          </p:cNvGrpSpPr>
          <p:nvPr/>
        </p:nvGrpSpPr>
        <p:grpSpPr bwMode="auto">
          <a:xfrm>
            <a:off x="3117850" y="1384300"/>
            <a:ext cx="6026150" cy="1339850"/>
            <a:chOff x="3131840" y="1396235"/>
            <a:chExt cx="5380555" cy="1152128"/>
          </a:xfrm>
        </p:grpSpPr>
        <p:sp>
          <p:nvSpPr>
            <p:cNvPr id="19477" name="Rettangolo 22"/>
            <p:cNvSpPr>
              <a:spLocks noChangeArrowheads="1"/>
            </p:cNvSpPr>
            <p:nvPr/>
          </p:nvSpPr>
          <p:spPr bwMode="auto">
            <a:xfrm>
              <a:off x="3131840" y="1396235"/>
              <a:ext cx="5380555" cy="115212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altLang="it-IT"/>
            </a:p>
          </p:txBody>
        </p:sp>
        <p:pic>
          <p:nvPicPr>
            <p:cNvPr id="19478" name="Picture 4" descr="http://oggiscienza.files.wordpress.com/2012/07/logo_infn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8773" y="1519656"/>
              <a:ext cx="1494601" cy="89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2" name="Picture 6" descr="http://www.cittadellascienza.it/wp-content/uploads/logo-cnr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075" y="1498600"/>
            <a:ext cx="2786063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 descr="http://newsgo.it/wp-content/uploads/2013/11/ENEA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8682" r="9512" b="18797"/>
          <a:stretch>
            <a:fillRect/>
          </a:stretch>
        </p:blipFill>
        <p:spPr bwMode="auto">
          <a:xfrm>
            <a:off x="1417638" y="2906713"/>
            <a:ext cx="201612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308850" y="8469313"/>
            <a:ext cx="4721225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INDUSTRIA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sviluppo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nuove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tecnologie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materiali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processi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produttivi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progettazione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management</a:t>
            </a:r>
          </a:p>
        </p:txBody>
      </p:sp>
      <p:grpSp>
        <p:nvGrpSpPr>
          <p:cNvPr id="19465" name="Gruppo 38"/>
          <p:cNvGrpSpPr>
            <a:grpSpLocks/>
          </p:cNvGrpSpPr>
          <p:nvPr/>
        </p:nvGrpSpPr>
        <p:grpSpPr bwMode="auto">
          <a:xfrm>
            <a:off x="309563" y="4149725"/>
            <a:ext cx="2967037" cy="1384300"/>
            <a:chOff x="3563888" y="5373215"/>
            <a:chExt cx="2966843" cy="1384861"/>
          </a:xfrm>
        </p:grpSpPr>
        <p:pic>
          <p:nvPicPr>
            <p:cNvPr id="19475" name="Picture 8" descr="http://www.inaf.it/it/notizie-inaf/cda-inaf-del-13-febbraio/image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63888" y="5373215"/>
              <a:ext cx="1377153" cy="13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6" name="Picture 18" descr="https://pbs.twimg.com/profile_images/188302352/nasalogo_twitter_400x400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62579" y="5387729"/>
              <a:ext cx="1368152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6" name="Gruppo 41"/>
          <p:cNvGrpSpPr>
            <a:grpSpLocks/>
          </p:cNvGrpSpPr>
          <p:nvPr/>
        </p:nvGrpSpPr>
        <p:grpSpPr bwMode="auto">
          <a:xfrm>
            <a:off x="3616325" y="2836863"/>
            <a:ext cx="5505450" cy="4033837"/>
            <a:chOff x="-468560" y="4365104"/>
            <a:chExt cx="5505738" cy="4032448"/>
          </a:xfrm>
        </p:grpSpPr>
        <p:pic>
          <p:nvPicPr>
            <p:cNvPr id="19471" name="Picture 20" descr="http://wisecareers.com/sites/wisecareers.com/files/styles/article_image_full_node/public/brafton_images/How-to-Become--a-High-School-Physics-Teacher_1115_564746_1_14042551_500.jpg?itok=FrA0QM9T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468560" y="5301208"/>
              <a:ext cx="3096344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2" name="Picture 22" descr="http://www.spsnational.org/about/images/logos/SPS-2013-Artwork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517135" y="4365104"/>
              <a:ext cx="2512808" cy="95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24" descr="http://www.gfxtra.net/uploads/posts_images/1/7/179483/f7788d81fc483f9deb7f7fbd0d2da431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627785" y="5229200"/>
              <a:ext cx="2409393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ext Box 10"/>
            <p:cNvSpPr txBox="1">
              <a:spLocks noChangeArrowheads="1"/>
            </p:cNvSpPr>
            <p:nvPr/>
          </p:nvSpPr>
          <p:spPr bwMode="auto">
            <a:xfrm>
              <a:off x="-468560" y="4365104"/>
              <a:ext cx="3095787" cy="98391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0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FORMAZIONE</a:t>
              </a:r>
              <a:r>
                <a:rPr lang="en-US" sz="2000" b="1" dirty="0">
                  <a:solidFill>
                    <a:schemeClr val="bg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insegnamento</a:t>
              </a:r>
              <a:r>
                <a:rPr lang="en-US" altLang="it-IT" sz="18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divulgazione</a:t>
              </a:r>
              <a:r>
                <a:rPr lang="en-US" altLang="it-IT" sz="18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,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giornalismo</a:t>
              </a:r>
              <a:r>
                <a:rPr lang="en-US" altLang="it-IT" sz="18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  <a:r>
                <a:rPr lang="en-US" altLang="it-IT" sz="1800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scientifico</a:t>
              </a:r>
              <a:r>
                <a:rPr lang="en-US" altLang="it-IT" sz="20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</a:t>
              </a:r>
            </a:p>
          </p:txBody>
        </p:sp>
      </p:grpSp>
      <p:pic>
        <p:nvPicPr>
          <p:cNvPr id="19467" name="Picture 26" descr="http://www.cloudmobile.it/documenti/images/cloud-mobile_collaborazioni-universita-italiane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 t="5548" b="5682"/>
          <a:stretch>
            <a:fillRect/>
          </a:stretch>
        </p:blipFill>
        <p:spPr bwMode="auto">
          <a:xfrm>
            <a:off x="7078663" y="854075"/>
            <a:ext cx="20510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9" name="Picture 2" descr="http://www.logotypes101.com/logos/121/7A053212811A1D074BF0BCB43F6AEB82/ESA28.png"/>
          <p:cNvPicPr>
            <a:picLocks noChangeAspect="1" noChangeArrowheads="1"/>
          </p:cNvPicPr>
          <p:nvPr/>
        </p:nvPicPr>
        <p:blipFill>
          <a:blip r:embed="rId24" cstate="print"/>
          <a:srcRect t="27721" b="26921"/>
          <a:stretch>
            <a:fillRect/>
          </a:stretch>
        </p:blipFill>
        <p:spPr bwMode="auto">
          <a:xfrm>
            <a:off x="368300" y="5689600"/>
            <a:ext cx="2474913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4" descr="http://3.bp.blogspot.com/-UJIY5waTUIQ/TpSHFFuc00I/AAAAAAAACig/lzfpUei5Uqo/s320/208px-CERN_logo.svg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538788" y="1471613"/>
            <a:ext cx="11938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-7938" y="3565525"/>
            <a:ext cx="3284538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SANITÀ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tecnologie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diagnostiche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radioterapia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applicazioni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biomediche</a:t>
            </a:r>
            <a:endParaRPr lang="en-US" altLang="it-IT" sz="2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1507" name="Picture 17" descr="http://thumbs.dreamstime.com/z/concetto-di-software-nube-delle-icone-di-programma-2476194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9302"/>
          <a:stretch>
            <a:fillRect/>
          </a:stretch>
        </p:blipFill>
        <p:spPr bwMode="auto">
          <a:xfrm>
            <a:off x="4514850" y="1833563"/>
            <a:ext cx="18716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9" descr="http://stat.fmipa.ugm.ac.id/wp-content/uploads/2013/02/statistika-keuangan-300x19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6750" y="1844675"/>
            <a:ext cx="25765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1" descr="http://www.clevermarketing.it/wp-content/uploads/2014/07/databas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b="5164"/>
          <a:stretch>
            <a:fillRect/>
          </a:stretch>
        </p:blipFill>
        <p:spPr bwMode="auto">
          <a:xfrm>
            <a:off x="6383338" y="1844675"/>
            <a:ext cx="27400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3" descr="http://www.studiotecnicorossoni.com/certificazione_energetica_classaa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0" y="1833563"/>
            <a:ext cx="19446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http://www.epa.vic.gov.au/our-work/%7E/media/Images/Your%20env/Land/EPADay815244_500x298.jpg?mh=300&amp;mw=500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5963" y="4005263"/>
            <a:ext cx="3325812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 descr="http://www.nord-stream.com/download/file/picture_library/cmyk/en/2011/04/environmental-monitoring-infographic-element-benthic-fauna_2937_20110418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t="14088" r="12646" b="12646"/>
          <a:stretch>
            <a:fillRect/>
          </a:stretch>
        </p:blipFill>
        <p:spPr bwMode="auto">
          <a:xfrm>
            <a:off x="7491413" y="5487988"/>
            <a:ext cx="16319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" descr="http://www.norsonic.com/filestore/Products_photo/Nor140/Nor140_photos/Nor140-traffic-train.jpg?size=800x600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81675" y="5481638"/>
            <a:ext cx="1944688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15" name="Picture 9" descr="http://www.iop.org/education/teacher/resources/teaching-medical-physics/img_mid_56424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06800" y="5380038"/>
            <a:ext cx="170338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350" y="858838"/>
            <a:ext cx="8166100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PROFESSIONE FISICO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: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Libera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professione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albo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professionale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  <a:sym typeface="Symbol" pitchFamily="16" charset="2"/>
              </a:rPr>
              <a:t> </a:t>
            </a:r>
            <a:r>
              <a:rPr lang="en-US" altLang="it-IT" sz="2000" b="1" dirty="0" err="1">
                <a:solidFill>
                  <a:srgbClr val="006666"/>
                </a:solidFill>
                <a:latin typeface="Arial" charset="0"/>
                <a:cs typeface="Arial" charset="0"/>
              </a:rPr>
              <a:t>ANFeA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),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certificazione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energetica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it-IT" altLang="it-IT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informatica</a:t>
            </a:r>
            <a:r>
              <a:rPr lang="it-IT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it-IT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software manager),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sicurezza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polizia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forze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armate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RIS), </a:t>
            </a:r>
            <a:r>
              <a:rPr lang="en-US" altLang="it-IT" sz="20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finanza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(</a:t>
            </a:r>
            <a:r>
              <a:rPr lang="en-US" altLang="it-IT" sz="2000" dirty="0" err="1">
                <a:solidFill>
                  <a:srgbClr val="006666"/>
                </a:solidFill>
                <a:latin typeface="Arial" charset="0"/>
                <a:cs typeface="Arial" charset="0"/>
              </a:rPr>
              <a:t>banche</a:t>
            </a:r>
            <a:r>
              <a:rPr lang="en-US" altLang="it-IT" sz="2000" dirty="0">
                <a:solidFill>
                  <a:srgbClr val="006666"/>
                </a:solidFill>
                <a:latin typeface="Arial" charset="0"/>
                <a:cs typeface="Arial" charset="0"/>
              </a:rPr>
              <a:t>, e-commerce)</a:t>
            </a:r>
          </a:p>
        </p:txBody>
      </p:sp>
      <p:pic>
        <p:nvPicPr>
          <p:cNvPr id="21517" name="Picture 21" descr="logo ANFEA - Associazione Nazionale Fisica e Applicazioni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64500" y="850900"/>
            <a:ext cx="1065213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21" descr="http://www.fregiperbasco.it/_/rsrc/1287322300111/esercito/arma-del-genio-e-specialita/genio_pionieri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36750" y="2565400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3" descr="http://www.accelerators-for-society.org/Images/Page/7/5-John_Prior-Cancer_Poumon-WB_for_Paul_2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-7938" y="4581525"/>
            <a:ext cx="36433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5" descr="http://www.ambienteambienti.com/wp-content/uploads/2012/12/arpa_puglia_accordo_provincia_taranto.jpg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19700" y="6043613"/>
            <a:ext cx="11938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1" descr="http://www.iaea.org/newscenter/images/physicist_300x200.jpg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 l="9756"/>
          <a:stretch>
            <a:fillRect/>
          </a:stretch>
        </p:blipFill>
        <p:spPr bwMode="auto">
          <a:xfrm>
            <a:off x="3132138" y="3559175"/>
            <a:ext cx="26638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003800" y="4076700"/>
            <a:ext cx="2132013" cy="4000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elettromagnetico</a:t>
            </a:r>
            <a:endParaRPr lang="en-US" altLang="it-IT" sz="2000" dirty="0">
              <a:solidFill>
                <a:srgbClr val="006666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003800" y="3457575"/>
            <a:ext cx="4125913" cy="7080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AMBIENTE</a:t>
            </a:r>
            <a:r>
              <a:rPr lang="en-US" sz="2000" b="1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monitoraggio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misure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radon,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inquinamento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acustico</a:t>
            </a:r>
            <a:r>
              <a:rPr lang="en-US" altLang="it-IT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it-IT" sz="200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ed</a:t>
            </a:r>
            <a:endParaRPr lang="en-US" altLang="it-IT" sz="2000" dirty="0">
              <a:solidFill>
                <a:srgbClr val="006666"/>
              </a:solidFill>
              <a:latin typeface="Arial" charset="0"/>
              <a:cs typeface="Arial" charset="0"/>
            </a:endParaRPr>
          </a:p>
        </p:txBody>
      </p:sp>
      <p:pic>
        <p:nvPicPr>
          <p:cNvPr id="21524" name="Picture 27" descr="http://cronologia.meglio.it/img/eventi/01000/01307_1.jpg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219700" y="5257800"/>
            <a:ext cx="10207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8" y="66675"/>
            <a:ext cx="886460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676275" y="1071563"/>
          <a:ext cx="7992826" cy="290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406"/>
                <a:gridCol w="1648005"/>
                <a:gridCol w="1483205"/>
                <a:gridCol w="1400804"/>
                <a:gridCol w="1730406"/>
              </a:tblGrid>
              <a:tr h="1071193">
                <a:tc>
                  <a:txBody>
                    <a:bodyPr/>
                    <a:lstStyle/>
                    <a:p>
                      <a:pPr algn="ctr"/>
                      <a:r>
                        <a:rPr lang="it-IT" sz="1700" dirty="0" smtClean="0"/>
                        <a:t>Laurea</a:t>
                      </a:r>
                      <a:endParaRPr lang="it-IT" sz="1700" dirty="0"/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 smtClean="0"/>
                        <a:t> Occupati a 5 anni dalla laurea</a:t>
                      </a:r>
                      <a:endParaRPr lang="it-IT" sz="1700" dirty="0"/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 smtClean="0"/>
                        <a:t>Settore pubblico</a:t>
                      </a:r>
                      <a:endParaRPr lang="it-IT" sz="1700" dirty="0"/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 smtClean="0"/>
                        <a:t>Settore</a:t>
                      </a:r>
                    </a:p>
                    <a:p>
                      <a:pPr algn="ctr"/>
                      <a:r>
                        <a:rPr lang="it-IT" sz="1700" dirty="0" smtClean="0"/>
                        <a:t>privato</a:t>
                      </a:r>
                      <a:endParaRPr lang="it-IT" sz="1700" dirty="0"/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dirty="0" smtClean="0"/>
                        <a:t>Efficacia della laurea nel lavoro</a:t>
                      </a:r>
                      <a:endParaRPr lang="it-IT" sz="1700" dirty="0"/>
                    </a:p>
                  </a:txBody>
                  <a:tcPr marL="91439" marR="91439" marT="45727" marB="45727" anchor="ctr">
                    <a:noFill/>
                  </a:tcPr>
                </a:tc>
              </a:tr>
              <a:tr h="457292">
                <a:tc>
                  <a:txBody>
                    <a:bodyPr/>
                    <a:lstStyle/>
                    <a:p>
                      <a:r>
                        <a:rPr lang="it-IT" sz="17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Fisica</a:t>
                      </a:r>
                      <a:endParaRPr lang="it-IT" sz="1700" b="1" dirty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80.7%</a:t>
                      </a:r>
                      <a:endParaRPr lang="it-IT" sz="1700" b="1" dirty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39.9%</a:t>
                      </a:r>
                      <a:endParaRPr lang="it-IT" sz="1700" b="1" dirty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57.3%</a:t>
                      </a: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80.0%</a:t>
                      </a:r>
                      <a:endParaRPr lang="it-IT" sz="1700" b="1" dirty="0"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57292">
                <a:tc>
                  <a:txBody>
                    <a:bodyPr/>
                    <a:lstStyle/>
                    <a:p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Matematica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80.1%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32.4%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67.1%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50.0%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</a:tr>
              <a:tr h="457292">
                <a:tc>
                  <a:txBody>
                    <a:bodyPr/>
                    <a:lstStyle/>
                    <a:p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Biologia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77.7%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27.2%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68.0%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38.2%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</a:tr>
              <a:tr h="457292">
                <a:tc>
                  <a:txBody>
                    <a:bodyPr/>
                    <a:lstStyle/>
                    <a:p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Ingegneria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97.0%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6.1%</a:t>
                      </a: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93.2%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7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65.9%</a:t>
                      </a:r>
                      <a:endParaRPr lang="it-IT" sz="1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27" marB="45727" anchor="ctr">
                    <a:noFill/>
                  </a:tcPr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95275" y="4306888"/>
            <a:ext cx="8497888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Più </a:t>
            </a: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alto tasso di occupazione 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e più </a:t>
            </a: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alto stipendio medio 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tra le discipline scientifiche (Matematica, Fisica e Biologia)</a:t>
            </a:r>
          </a:p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Laurea spendibile sia nel </a:t>
            </a:r>
            <a:r>
              <a:rPr lang="it-IT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pubblico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che nel </a:t>
            </a:r>
            <a:r>
              <a:rPr lang="it-IT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privato</a:t>
            </a:r>
          </a:p>
          <a:p>
            <a:pPr marL="263525" indent="-263525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it-IT" sz="2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Migliore impatto </a:t>
            </a:r>
            <a:r>
              <a:rPr lang="it-IT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della laurea sul livello del lavoro svolto </a:t>
            </a:r>
            <a:r>
              <a:rPr lang="it-IT" sz="2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(l’efficacia è intesa come miglioramento nel proprio lavoro dovuto alla laurea)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6462713" y="3998913"/>
            <a:ext cx="22860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200" dirty="0">
                <a:solidFill>
                  <a:srgbClr val="FFFFCC"/>
                </a:solidFill>
                <a:latin typeface="+mn-lt"/>
                <a:cs typeface="+mn-cs"/>
              </a:rPr>
              <a:t>Fonte: </a:t>
            </a:r>
            <a:r>
              <a:rPr lang="it-IT" sz="1200" b="1" dirty="0" err="1">
                <a:solidFill>
                  <a:srgbClr val="FFFFCC"/>
                </a:solidFill>
                <a:latin typeface="+mn-lt"/>
                <a:cs typeface="+mn-cs"/>
              </a:rPr>
              <a:t>Almalaurea</a:t>
            </a:r>
            <a:r>
              <a:rPr lang="it-IT" sz="1200" b="1" dirty="0">
                <a:solidFill>
                  <a:srgbClr val="FFFFCC"/>
                </a:solidFill>
                <a:latin typeface="+mn-lt"/>
                <a:cs typeface="+mn-cs"/>
              </a:rPr>
              <a:t>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936625"/>
            <a:ext cx="3455987" cy="2443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933450"/>
            <a:ext cx="1979612" cy="2779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5" cstate="print"/>
          <a:srcRect t="3191" b="18011"/>
          <a:stretch>
            <a:fillRect/>
          </a:stretch>
        </p:blipFill>
        <p:spPr bwMode="auto">
          <a:xfrm>
            <a:off x="6492875" y="3141663"/>
            <a:ext cx="2651125" cy="3716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5" name="Rettangolo 29"/>
          <p:cNvSpPr>
            <a:spLocks noChangeArrowheads="1"/>
          </p:cNvSpPr>
          <p:nvPr/>
        </p:nvSpPr>
        <p:spPr bwMode="auto">
          <a:xfrm>
            <a:off x="2627313" y="6021388"/>
            <a:ext cx="431800" cy="836612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pic>
        <p:nvPicPr>
          <p:cNvPr id="25606" name="Picture 28" descr="http://files.cultural-diagnostic.it/200002178-60eee62e1a/restauratore2.jpg"/>
          <p:cNvPicPr>
            <a:picLocks noChangeAspect="1" noChangeArrowheads="1"/>
          </p:cNvPicPr>
          <p:nvPr/>
        </p:nvPicPr>
        <p:blipFill>
          <a:blip r:embed="rId6" cstate="print"/>
          <a:srcRect r="6769"/>
          <a:stretch>
            <a:fillRect/>
          </a:stretch>
        </p:blipFill>
        <p:spPr bwMode="auto">
          <a:xfrm>
            <a:off x="4679950" y="5287963"/>
            <a:ext cx="19081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 descr="fig2"/>
          <p:cNvPicPr>
            <a:picLocks noChangeAspect="1" noChangeArrowheads="1"/>
          </p:cNvPicPr>
          <p:nvPr/>
        </p:nvPicPr>
        <p:blipFill>
          <a:blip r:embed="rId7" cstate="print">
            <a:lum contrast="-12000"/>
          </a:blip>
          <a:srcRect l="78198" t="21011" b="26321"/>
          <a:stretch>
            <a:fillRect/>
          </a:stretch>
        </p:blipFill>
        <p:spPr bwMode="auto">
          <a:xfrm>
            <a:off x="4057650" y="6021388"/>
            <a:ext cx="685800" cy="836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8" name="Picture 11"/>
          <p:cNvPicPr>
            <a:picLocks noChangeAspect="1" noChangeArrowheads="1"/>
          </p:cNvPicPr>
          <p:nvPr/>
        </p:nvPicPr>
        <p:blipFill>
          <a:blip r:embed="rId8" cstate="print">
            <a:lum bright="-32000" contrast="-36000"/>
          </a:blip>
          <a:srcRect/>
          <a:stretch>
            <a:fillRect/>
          </a:stretch>
        </p:blipFill>
        <p:spPr bwMode="auto">
          <a:xfrm>
            <a:off x="3059113" y="5949950"/>
            <a:ext cx="1008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0" descr="http://www.astronoo.com/images/articles/fullerenes.png"/>
          <p:cNvPicPr>
            <a:picLocks noChangeAspect="1" noChangeArrowheads="1"/>
          </p:cNvPicPr>
          <p:nvPr/>
        </p:nvPicPr>
        <p:blipFill>
          <a:blip r:embed="rId9" cstate="print"/>
          <a:srcRect l="22643" t="-1071" r="-1112" b="4732"/>
          <a:stretch>
            <a:fillRect/>
          </a:stretch>
        </p:blipFill>
        <p:spPr bwMode="auto">
          <a:xfrm>
            <a:off x="0" y="4724400"/>
            <a:ext cx="27209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2" descr="http://www.chemistryexplained.com/photos/fullerenes-3480.jpg"/>
          <p:cNvPicPr>
            <a:picLocks noChangeAspect="1" noChangeArrowheads="1"/>
          </p:cNvPicPr>
          <p:nvPr/>
        </p:nvPicPr>
        <p:blipFill>
          <a:blip r:embed="rId10" cstate="print"/>
          <a:srcRect l="16667" t="-10001" r="16220"/>
          <a:stretch>
            <a:fillRect/>
          </a:stretch>
        </p:blipFill>
        <p:spPr bwMode="auto">
          <a:xfrm>
            <a:off x="2051050" y="4421188"/>
            <a:ext cx="1225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850" y="36513"/>
            <a:ext cx="8242300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2" name="Picture 2"/>
          <p:cNvPicPr>
            <a:picLocks noChangeAspect="1" noChangeArrowheads="1"/>
          </p:cNvPicPr>
          <p:nvPr/>
        </p:nvPicPr>
        <p:blipFill>
          <a:blip r:embed="rId12" cstate="print"/>
          <a:srcRect b="24757"/>
          <a:stretch>
            <a:fillRect/>
          </a:stretch>
        </p:blipFill>
        <p:spPr bwMode="auto">
          <a:xfrm>
            <a:off x="-9525" y="933450"/>
            <a:ext cx="3848100" cy="2251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602413" y="3141663"/>
            <a:ext cx="2016125" cy="339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dirty="0">
                <a:solidFill>
                  <a:srgbClr val="22228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Centro di Calcolo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07950" y="1139825"/>
            <a:ext cx="1511300" cy="831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Astrofisica e Fisica dello Spazio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074738" y="6003925"/>
            <a:ext cx="1935162" cy="8334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</a:t>
            </a:r>
          </a:p>
          <a:p>
            <a:pPr algn="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della </a:t>
            </a:r>
            <a:r>
              <a:rPr lang="it-IT" sz="1600" b="1" dirty="0" smtClean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Materia e</a:t>
            </a:r>
            <a:endParaRPr lang="it-IT" sz="1600" b="1" dirty="0">
              <a:solidFill>
                <a:srgbClr val="85FFE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Nanotecnologie</a:t>
            </a:r>
          </a:p>
        </p:txBody>
      </p:sp>
      <p:pic>
        <p:nvPicPr>
          <p:cNvPr id="25616" name="Picture 14" descr="http://us.123rf.com/400wm/400/400/diversphoto/diversphoto1011/diversphoto101100072/8265378-le-formule-di-fisiche.jpg"/>
          <p:cNvPicPr>
            <a:picLocks noChangeAspect="1" noChangeArrowheads="1"/>
          </p:cNvPicPr>
          <p:nvPr/>
        </p:nvPicPr>
        <p:blipFill>
          <a:blip r:embed="rId13" cstate="print">
            <a:lum contrast="10000"/>
          </a:blip>
          <a:srcRect l="31024" t="64259"/>
          <a:stretch>
            <a:fillRect/>
          </a:stretch>
        </p:blipFill>
        <p:spPr bwMode="auto">
          <a:xfrm>
            <a:off x="3348038" y="936625"/>
            <a:ext cx="20875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987675" y="1071563"/>
            <a:ext cx="1828800" cy="341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Teorica</a:t>
            </a:r>
          </a:p>
        </p:txBody>
      </p:sp>
      <p:pic>
        <p:nvPicPr>
          <p:cNvPr id="25618" name="Picture 2" descr="Italy_A2003197_1235_2kmA"/>
          <p:cNvPicPr>
            <a:picLocks noChangeAspect="1" noChangeArrowheads="1"/>
          </p:cNvPicPr>
          <p:nvPr/>
        </p:nvPicPr>
        <p:blipFill>
          <a:blip r:embed="rId14" cstate="print">
            <a:lum bright="-12000" contrast="20000"/>
          </a:blip>
          <a:srcRect l="40465" t="25844" b="30634"/>
          <a:stretch>
            <a:fillRect/>
          </a:stretch>
        </p:blipFill>
        <p:spPr bwMode="auto">
          <a:xfrm>
            <a:off x="0" y="3124200"/>
            <a:ext cx="30194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1275" y="3789363"/>
            <a:ext cx="1657350" cy="585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Ambientale</a:t>
            </a:r>
          </a:p>
        </p:txBody>
      </p:sp>
      <p:sp>
        <p:nvSpPr>
          <p:cNvPr id="25620" name="Rettangolo 27"/>
          <p:cNvSpPr>
            <a:spLocks noChangeArrowheads="1"/>
          </p:cNvSpPr>
          <p:nvPr/>
        </p:nvSpPr>
        <p:spPr bwMode="auto">
          <a:xfrm>
            <a:off x="6372225" y="1254125"/>
            <a:ext cx="936625" cy="24765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302375" y="1230313"/>
            <a:ext cx="1989138" cy="833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delle Interazioni Fondamentali</a:t>
            </a:r>
          </a:p>
        </p:txBody>
      </p:sp>
      <p:pic>
        <p:nvPicPr>
          <p:cNvPr id="25622" name="Picture 4" descr="us2815snbz"/>
          <p:cNvPicPr>
            <a:picLocks noChangeAspect="1" noChangeArrowheads="1"/>
          </p:cNvPicPr>
          <p:nvPr/>
        </p:nvPicPr>
        <p:blipFill>
          <a:blip r:embed="rId15" cstate="print"/>
          <a:srcRect l="16342"/>
          <a:stretch>
            <a:fillRect/>
          </a:stretch>
        </p:blipFill>
        <p:spPr bwMode="auto">
          <a:xfrm>
            <a:off x="3203575" y="4567238"/>
            <a:ext cx="15621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3131840" y="6082403"/>
            <a:ext cx="3456384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Fisica applicata </a:t>
            </a:r>
            <a:r>
              <a:rPr lang="it-IT" sz="1600" b="1" dirty="0" smtClean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ai </a:t>
            </a:r>
            <a:r>
              <a:rPr lang="it-IT" sz="1600" b="1" dirty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Beni </a:t>
            </a:r>
            <a:r>
              <a:rPr lang="it-IT" sz="1600" b="1" dirty="0" smtClean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Culturali, Ambientali, Biologica e </a:t>
            </a:r>
            <a:r>
              <a:rPr lang="it-IT" sz="1600" b="1" dirty="0" smtClean="0">
                <a:solidFill>
                  <a:srgbClr val="85FFE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Medicina</a:t>
            </a:r>
            <a:endParaRPr lang="it-IT" sz="1600" b="1" dirty="0">
              <a:solidFill>
                <a:srgbClr val="85FFE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5624" name="Picture 10" descr="http://www.sudnews.it/image_resize.php?image_path=/srv/sudnews.it/upload/img/risorse/Universit%C3%A0-del-Salento.jpg&amp;max_width=350&amp;max_height=248"/>
          <p:cNvPicPr>
            <a:picLocks noChangeAspect="1" noChangeArrowheads="1"/>
          </p:cNvPicPr>
          <p:nvPr/>
        </p:nvPicPr>
        <p:blipFill>
          <a:blip r:embed="rId16" cstate="print"/>
          <a:srcRect t="15303" r="877" b="32664"/>
          <a:stretch>
            <a:fillRect/>
          </a:stretch>
        </p:blipFill>
        <p:spPr bwMode="auto">
          <a:xfrm>
            <a:off x="4657725" y="4572000"/>
            <a:ext cx="1930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5" name="Rettangolo 31"/>
          <p:cNvSpPr>
            <a:spLocks noChangeArrowheads="1"/>
          </p:cNvSpPr>
          <p:nvPr/>
        </p:nvSpPr>
        <p:spPr bwMode="auto">
          <a:xfrm>
            <a:off x="2987675" y="3141663"/>
            <a:ext cx="3600450" cy="14398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cs typeface="Arial" charset="0"/>
            </a:endParaRPr>
          </a:p>
        </p:txBody>
      </p:sp>
      <p:pic>
        <p:nvPicPr>
          <p:cNvPr id="25626" name="Picture 1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06738" y="3227388"/>
            <a:ext cx="3435350" cy="1316037"/>
          </a:xfrm>
          <a:prstGeom prst="rect">
            <a:avLst/>
          </a:prstGeom>
          <a:noFill/>
          <a:ln w="76320" cap="sq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entury Gothic"/>
        <a:ea typeface="DejaVu Sans"/>
        <a:cs typeface="DejaVu Sans"/>
      </a:majorFont>
      <a:minorFont>
        <a:latin typeface="Century Gothic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4098</TotalTime>
  <Words>1553</Words>
  <Application>Microsoft Office PowerPoint</Application>
  <PresentationFormat>Presentazione su schermo (4:3)</PresentationFormat>
  <Paragraphs>146</Paragraphs>
  <Slides>17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17</vt:i4>
      </vt:variant>
    </vt:vector>
  </HeadingPairs>
  <TitlesOfParts>
    <vt:vector size="32" baseType="lpstr">
      <vt:lpstr>Arial</vt:lpstr>
      <vt:lpstr>Century Gothic</vt:lpstr>
      <vt:lpstr>Comic Sans MS</vt:lpstr>
      <vt:lpstr>DejaVu Sans</vt:lpstr>
      <vt:lpstr>Symbol</vt:lpstr>
      <vt:lpstr>Times New Roman</vt:lpstr>
      <vt:lpstr>Wingdings</vt:lpstr>
      <vt:lpstr>Wingdings 2</vt:lpstr>
      <vt:lpstr>Tema di Office</vt:lpstr>
      <vt:lpstr>1_Tema di Office</vt:lpstr>
      <vt:lpstr>2_Tema di Office</vt:lpstr>
      <vt:lpstr>3_Tema di Office</vt:lpstr>
      <vt:lpstr>4_Tema di Office</vt:lpstr>
      <vt:lpstr>5_Tema di Office</vt:lpstr>
      <vt:lpstr>6_Tema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C0RSO DI LAUREA  IN  MATEMATICA</dc:title>
  <dc:creator>ventura</dc:creator>
  <cp:lastModifiedBy>Andrea Ventura</cp:lastModifiedBy>
  <cp:revision>308</cp:revision>
  <cp:lastPrinted>1601-01-01T00:00:00Z</cp:lastPrinted>
  <dcterms:created xsi:type="dcterms:W3CDTF">1601-01-01T00:00:00Z</dcterms:created>
  <dcterms:modified xsi:type="dcterms:W3CDTF">2017-02-18T12:51:37Z</dcterms:modified>
</cp:coreProperties>
</file>