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  <p:sldMasterId id="2147483651" r:id="rId2"/>
    <p:sldMasterId id="2147483652" r:id="rId3"/>
    <p:sldMasterId id="2147483653" r:id="rId4"/>
    <p:sldMasterId id="2147483654" r:id="rId5"/>
    <p:sldMasterId id="2147483732" r:id="rId6"/>
  </p:sldMasterIdLst>
  <p:notesMasterIdLst>
    <p:notesMasterId r:id="rId30"/>
  </p:notesMasterIdLst>
  <p:sldIdLst>
    <p:sldId id="291" r:id="rId7"/>
    <p:sldId id="258" r:id="rId8"/>
    <p:sldId id="280" r:id="rId9"/>
    <p:sldId id="279" r:id="rId10"/>
    <p:sldId id="259" r:id="rId11"/>
    <p:sldId id="281" r:id="rId12"/>
    <p:sldId id="282" r:id="rId13"/>
    <p:sldId id="283" r:id="rId14"/>
    <p:sldId id="261" r:id="rId15"/>
    <p:sldId id="300" r:id="rId16"/>
    <p:sldId id="295" r:id="rId17"/>
    <p:sldId id="262" r:id="rId18"/>
    <p:sldId id="263" r:id="rId19"/>
    <p:sldId id="275" r:id="rId20"/>
    <p:sldId id="266" r:id="rId21"/>
    <p:sldId id="284" r:id="rId22"/>
    <p:sldId id="276" r:id="rId23"/>
    <p:sldId id="287" r:id="rId24"/>
    <p:sldId id="270" r:id="rId25"/>
    <p:sldId id="278" r:id="rId26"/>
    <p:sldId id="286" r:id="rId27"/>
    <p:sldId id="285" r:id="rId28"/>
    <p:sldId id="292" r:id="rId29"/>
  </p:sldIdLst>
  <p:sldSz cx="9144000" cy="6858000" type="screen4x3"/>
  <p:notesSz cx="6858000" cy="9144000"/>
  <p:defaultTextStyle>
    <a:defPPr>
      <a:defRPr lang="en-GB"/>
    </a:defPPr>
    <a:lvl1pPr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+mn-ea"/>
        <a:cs typeface="DejaVu Sans" charset="0"/>
      </a:defRPr>
    </a:lvl1pPr>
    <a:lvl2pPr marL="742950" indent="-28575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+mn-ea"/>
        <a:cs typeface="DejaVu Sans" charset="0"/>
      </a:defRPr>
    </a:lvl2pPr>
    <a:lvl3pPr marL="1143000" indent="-2286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+mn-ea"/>
        <a:cs typeface="DejaVu Sans" charset="0"/>
      </a:defRPr>
    </a:lvl3pPr>
    <a:lvl4pPr marL="1600200" indent="-2286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+mn-ea"/>
        <a:cs typeface="DejaVu Sans" charset="0"/>
      </a:defRPr>
    </a:lvl4pPr>
    <a:lvl5pPr marL="2057400" indent="-2286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+mn-ea"/>
        <a:cs typeface="DejaVu Sans" charset="0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+mn-ea"/>
        <a:cs typeface="DejaVu Sans" charset="0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+mn-ea"/>
        <a:cs typeface="DejaVu Sans" charset="0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+mn-ea"/>
        <a:cs typeface="DejaVu Sans" charset="0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+mn-ea"/>
        <a:cs typeface="DejaVu San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FF99"/>
    <a:srgbClr val="FFFFCC"/>
    <a:srgbClr val="00FF00"/>
    <a:srgbClr val="00DAA1"/>
    <a:srgbClr val="00FFFF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98" autoAdjust="0"/>
    <p:restoredTop sz="94660"/>
  </p:normalViewPr>
  <p:slideViewPr>
    <p:cSldViewPr>
      <p:cViewPr varScale="1">
        <p:scale>
          <a:sx n="58" d="100"/>
          <a:sy n="58" d="100"/>
        </p:scale>
        <p:origin x="14" y="3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/>
          </a:p>
        </p:txBody>
      </p:sp>
      <p:sp>
        <p:nvSpPr>
          <p:cNvPr id="8195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/>
          </a:p>
        </p:txBody>
      </p:sp>
      <p:sp>
        <p:nvSpPr>
          <p:cNvPr id="8196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/>
          </a:p>
        </p:txBody>
      </p:sp>
      <p:sp>
        <p:nvSpPr>
          <p:cNvPr id="8197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303213"/>
            <a:ext cx="0" cy="20774025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503238" y="4316413"/>
            <a:ext cx="5854700" cy="40576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419527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A2722855-2FD2-4382-9BAC-13941163F2E8}" type="slidenum">
              <a:rPr lang="en-GB" altLang="it-IT">
                <a:solidFill>
                  <a:srgbClr val="FFFFFF"/>
                </a:solidFill>
              </a:rPr>
              <a:pPr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</a:t>
            </a:fld>
            <a:endParaRPr lang="en-GB" altLang="it-IT">
              <a:solidFill>
                <a:srgbClr val="FFFFFF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1725" y="676275"/>
            <a:ext cx="4608513" cy="3457575"/>
          </a:xfrm>
          <a:ln/>
        </p:spPr>
      </p:sp>
      <p:sp>
        <p:nvSpPr>
          <p:cNvPr id="10244" name="Text Box 3"/>
          <p:cNvSpPr txBox="1">
            <a:spLocks noChangeArrowheads="1"/>
          </p:cNvSpPr>
          <p:nvPr/>
        </p:nvSpPr>
        <p:spPr bwMode="auto">
          <a:xfrm>
            <a:off x="898525" y="4359275"/>
            <a:ext cx="5011738" cy="4135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173654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3849350" y="303213"/>
            <a:ext cx="27700288" cy="20775612"/>
          </a:xfrm>
          <a:ln/>
        </p:spPr>
      </p:sp>
      <p:sp>
        <p:nvSpPr>
          <p:cNvPr id="2662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4316413"/>
            <a:ext cx="5856287" cy="4059237"/>
          </a:xfrm>
          <a:noFill/>
          <a:ln/>
        </p:spPr>
        <p:txBody>
          <a:bodyPr wrap="none" anchor="ctr"/>
          <a:lstStyle/>
          <a:p>
            <a:endParaRPr lang="it-IT" altLang="it-IT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3498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3849350" y="303213"/>
            <a:ext cx="27700288" cy="20775612"/>
          </a:xfrm>
          <a:ln/>
        </p:spPr>
      </p:sp>
      <p:sp>
        <p:nvSpPr>
          <p:cNvPr id="2867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4316413"/>
            <a:ext cx="5856287" cy="4059237"/>
          </a:xfrm>
          <a:noFill/>
          <a:ln/>
        </p:spPr>
        <p:txBody>
          <a:bodyPr wrap="none" anchor="ctr"/>
          <a:lstStyle/>
          <a:p>
            <a:endParaRPr lang="it-IT" altLang="it-IT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0042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1"/>
          <p:cNvSpPr txBox="1">
            <a:spLocks noChangeArrowheads="1"/>
          </p:cNvSpPr>
          <p:nvPr/>
        </p:nvSpPr>
        <p:spPr bwMode="auto">
          <a:xfrm>
            <a:off x="3890963" y="8718550"/>
            <a:ext cx="2992437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b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DejaVu Sans"/>
                <a:cs typeface="DejaVu Sans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DejaVu Sans"/>
                <a:cs typeface="DejaVu Sans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DejaVu Sans"/>
                <a:cs typeface="DejaVu Sans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DejaVu Sans"/>
                <a:cs typeface="DejaVu Sans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DejaVu Sans"/>
                <a:cs typeface="DejaVu Sans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DejaVu Sans"/>
                <a:cs typeface="DejaVu Sans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DejaVu Sans"/>
                <a:cs typeface="DejaVu Sans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DejaVu Sans"/>
                <a:cs typeface="DejaVu Sans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DejaVu Sans"/>
                <a:cs typeface="DejaVu Sans"/>
              </a:defRPr>
            </a:lvl9pPr>
          </a:lstStyle>
          <a:p>
            <a:pPr algn="r" defTabSz="457200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fld id="{A4048082-0DDD-4F05-8857-95865C58388B}" type="slidenum">
              <a:rPr lang="en-GB" altLang="it-IT" sz="1200">
                <a:solidFill>
                  <a:srgbClr val="3333CC"/>
                </a:solidFill>
                <a:latin typeface="Comic Sans MS" panose="030F0702030302020204" pitchFamily="66" charset="0"/>
              </a:rPr>
              <a:pPr algn="r" defTabSz="457200" eaLnBrk="1" fontAlgn="base" hangingPunct="1">
                <a:spcBef>
                  <a:spcPct val="0"/>
                </a:spcBef>
                <a:spcAft>
                  <a:spcPct val="0"/>
                </a:spcAft>
                <a:buSzPct val="100000"/>
              </a:pPr>
              <a:t>14</a:t>
            </a:fld>
            <a:endParaRPr lang="en-GB" altLang="it-IT" sz="1200">
              <a:solidFill>
                <a:srgbClr val="3333CC"/>
              </a:solidFill>
              <a:latin typeface="Comic Sans MS" panose="030F0702030302020204" pitchFamily="66" charset="0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1725" y="676275"/>
            <a:ext cx="4610100" cy="3457575"/>
          </a:xfrm>
          <a:prstGeom prst="rect">
            <a:avLst/>
          </a:prstGeom>
          <a:ln/>
        </p:spPr>
      </p:sp>
      <p:sp>
        <p:nvSpPr>
          <p:cNvPr id="18436" name="Text Box 3"/>
          <p:cNvSpPr txBox="1">
            <a:spLocks noChangeArrowheads="1"/>
          </p:cNvSpPr>
          <p:nvPr/>
        </p:nvSpPr>
        <p:spPr bwMode="auto">
          <a:xfrm>
            <a:off x="898525" y="4359275"/>
            <a:ext cx="5011738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 sz="240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9328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3849350" y="303213"/>
            <a:ext cx="27700288" cy="20775612"/>
          </a:xfrm>
          <a:ln/>
        </p:spPr>
      </p:sp>
      <p:sp>
        <p:nvSpPr>
          <p:cNvPr id="3277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4316413"/>
            <a:ext cx="5856287" cy="4059237"/>
          </a:xfrm>
          <a:noFill/>
          <a:ln/>
        </p:spPr>
        <p:txBody>
          <a:bodyPr wrap="none" anchor="ctr"/>
          <a:lstStyle/>
          <a:p>
            <a:endParaRPr lang="it-IT" altLang="it-IT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3846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3849350" y="303213"/>
            <a:ext cx="27700288" cy="20775612"/>
          </a:xfrm>
          <a:ln/>
        </p:spPr>
      </p:sp>
      <p:sp>
        <p:nvSpPr>
          <p:cNvPr id="3277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4316413"/>
            <a:ext cx="5856287" cy="4059237"/>
          </a:xfrm>
          <a:noFill/>
          <a:ln/>
        </p:spPr>
        <p:txBody>
          <a:bodyPr wrap="none" anchor="ctr"/>
          <a:lstStyle/>
          <a:p>
            <a:endParaRPr lang="it-IT" altLang="it-IT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628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3849350" y="303213"/>
            <a:ext cx="27700288" cy="20775612"/>
          </a:xfrm>
          <a:ln/>
        </p:spPr>
      </p:sp>
      <p:sp>
        <p:nvSpPr>
          <p:cNvPr id="3789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4316413"/>
            <a:ext cx="5856287" cy="4059237"/>
          </a:xfrm>
          <a:noFill/>
          <a:ln/>
        </p:spPr>
        <p:txBody>
          <a:bodyPr wrap="none" anchor="ctr"/>
          <a:lstStyle/>
          <a:p>
            <a:endParaRPr lang="it-IT" altLang="it-IT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9853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3C501E5D-5386-499B-8FBC-848D50375E63}" type="slidenum">
              <a:rPr lang="en-GB" altLang="it-IT">
                <a:solidFill>
                  <a:srgbClr val="FFFFFF"/>
                </a:solidFill>
              </a:rPr>
              <a:pPr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2</a:t>
            </a:fld>
            <a:endParaRPr lang="en-GB" altLang="it-IT">
              <a:solidFill>
                <a:srgbClr val="FFFFFF"/>
              </a:solidFill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1725" y="676275"/>
            <a:ext cx="4608513" cy="3457575"/>
          </a:xfrm>
          <a:ln/>
        </p:spPr>
      </p:sp>
      <p:sp>
        <p:nvSpPr>
          <p:cNvPr id="14340" name="Text Box 3"/>
          <p:cNvSpPr txBox="1">
            <a:spLocks noChangeArrowheads="1"/>
          </p:cNvSpPr>
          <p:nvPr/>
        </p:nvSpPr>
        <p:spPr bwMode="auto">
          <a:xfrm>
            <a:off x="898525" y="4359275"/>
            <a:ext cx="5011738" cy="4135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spcBef>
                <a:spcPts val="45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it-IT" sz="1200">
                <a:solidFill>
                  <a:srgbClr val="000000"/>
                </a:solidFill>
              </a:rPr>
              <a:t>Non evidenziare che manca il Tecnologico.</a:t>
            </a:r>
          </a:p>
          <a:p>
            <a:pPr>
              <a:spcBef>
                <a:spcPts val="45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it-IT" sz="1200">
                <a:solidFill>
                  <a:srgbClr val="000000"/>
                </a:solidFill>
              </a:rPr>
              <a:t>Qualche frase dal manifesto degli studi</a:t>
            </a:r>
          </a:p>
        </p:txBody>
      </p:sp>
    </p:spTree>
    <p:extLst>
      <p:ext uri="{BB962C8B-B14F-4D97-AF65-F5344CB8AC3E}">
        <p14:creationId xmlns:p14="http://schemas.microsoft.com/office/powerpoint/2010/main" val="22761833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3C501E5D-5386-499B-8FBC-848D50375E63}" type="slidenum">
              <a:rPr lang="en-GB" altLang="it-IT">
                <a:solidFill>
                  <a:srgbClr val="FFFFFF"/>
                </a:solidFill>
              </a:rPr>
              <a:pPr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3</a:t>
            </a:fld>
            <a:endParaRPr lang="en-GB" altLang="it-IT">
              <a:solidFill>
                <a:srgbClr val="FFFFFF"/>
              </a:solidFill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1725" y="676275"/>
            <a:ext cx="4608513" cy="3457575"/>
          </a:xfrm>
          <a:ln/>
        </p:spPr>
      </p:sp>
      <p:sp>
        <p:nvSpPr>
          <p:cNvPr id="14340" name="Text Box 3"/>
          <p:cNvSpPr txBox="1">
            <a:spLocks noChangeArrowheads="1"/>
          </p:cNvSpPr>
          <p:nvPr/>
        </p:nvSpPr>
        <p:spPr bwMode="auto">
          <a:xfrm>
            <a:off x="898525" y="4359275"/>
            <a:ext cx="5011738" cy="4135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spcBef>
                <a:spcPts val="45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it-IT" sz="1200">
                <a:solidFill>
                  <a:srgbClr val="000000"/>
                </a:solidFill>
              </a:rPr>
              <a:t>Non evidenziare che manca il Tecnologico.</a:t>
            </a:r>
          </a:p>
          <a:p>
            <a:pPr>
              <a:spcBef>
                <a:spcPts val="45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it-IT" sz="1200">
                <a:solidFill>
                  <a:srgbClr val="000000"/>
                </a:solidFill>
              </a:rPr>
              <a:t>Qualche frase dal manifesto degli studi</a:t>
            </a:r>
          </a:p>
        </p:txBody>
      </p:sp>
    </p:spTree>
    <p:extLst>
      <p:ext uri="{BB962C8B-B14F-4D97-AF65-F5344CB8AC3E}">
        <p14:creationId xmlns:p14="http://schemas.microsoft.com/office/powerpoint/2010/main" val="25903126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3C501E5D-5386-499B-8FBC-848D50375E63}" type="slidenum">
              <a:rPr lang="en-GB" altLang="it-IT">
                <a:solidFill>
                  <a:srgbClr val="FFFFFF"/>
                </a:solidFill>
              </a:rPr>
              <a:pPr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4</a:t>
            </a:fld>
            <a:endParaRPr lang="en-GB" altLang="it-IT">
              <a:solidFill>
                <a:srgbClr val="FFFFFF"/>
              </a:solidFill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1725" y="676275"/>
            <a:ext cx="4608513" cy="3457575"/>
          </a:xfrm>
          <a:ln/>
        </p:spPr>
      </p:sp>
      <p:sp>
        <p:nvSpPr>
          <p:cNvPr id="14340" name="Text Box 3"/>
          <p:cNvSpPr txBox="1">
            <a:spLocks noChangeArrowheads="1"/>
          </p:cNvSpPr>
          <p:nvPr/>
        </p:nvSpPr>
        <p:spPr bwMode="auto">
          <a:xfrm>
            <a:off x="898525" y="4359275"/>
            <a:ext cx="5011738" cy="4135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spcBef>
                <a:spcPts val="45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it-IT" sz="1200">
                <a:solidFill>
                  <a:srgbClr val="000000"/>
                </a:solidFill>
              </a:rPr>
              <a:t>Non evidenziare che manca il Tecnologico.</a:t>
            </a:r>
          </a:p>
          <a:p>
            <a:pPr>
              <a:spcBef>
                <a:spcPts val="45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it-IT" sz="1200">
                <a:solidFill>
                  <a:srgbClr val="000000"/>
                </a:solidFill>
              </a:rPr>
              <a:t>Qualche frase dal manifesto degli studi</a:t>
            </a:r>
          </a:p>
        </p:txBody>
      </p:sp>
    </p:spTree>
    <p:extLst>
      <p:ext uri="{BB962C8B-B14F-4D97-AF65-F5344CB8AC3E}">
        <p14:creationId xmlns:p14="http://schemas.microsoft.com/office/powerpoint/2010/main" val="23688813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66044E8C-4A7B-415A-869B-E20ACF58FEE5}" type="slidenum">
              <a:rPr lang="en-GB" altLang="it-IT">
                <a:solidFill>
                  <a:srgbClr val="FFFFFF"/>
                </a:solidFill>
              </a:rPr>
              <a:pPr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5</a:t>
            </a:fld>
            <a:endParaRPr lang="en-GB" altLang="it-IT">
              <a:solidFill>
                <a:srgbClr val="FFFFFF"/>
              </a:solidFill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1725" y="676275"/>
            <a:ext cx="4608513" cy="3457575"/>
          </a:xfrm>
          <a:ln/>
        </p:spPr>
      </p:sp>
      <p:sp>
        <p:nvSpPr>
          <p:cNvPr id="16388" name="Text Box 3"/>
          <p:cNvSpPr txBox="1">
            <a:spLocks noChangeArrowheads="1"/>
          </p:cNvSpPr>
          <p:nvPr/>
        </p:nvSpPr>
        <p:spPr bwMode="auto">
          <a:xfrm>
            <a:off x="898525" y="4359275"/>
            <a:ext cx="5011738" cy="4135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spcBef>
                <a:spcPts val="45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it-IT" sz="1200">
                <a:solidFill>
                  <a:srgbClr val="000000"/>
                </a:solidFill>
              </a:rPr>
              <a:t>Non evidenziare che manca il Tecnologico.</a:t>
            </a:r>
          </a:p>
          <a:p>
            <a:pPr>
              <a:spcBef>
                <a:spcPts val="45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it-IT" sz="1200">
                <a:solidFill>
                  <a:srgbClr val="000000"/>
                </a:solidFill>
              </a:rPr>
              <a:t>Qualche frase dal manifesto degli studi</a:t>
            </a:r>
          </a:p>
        </p:txBody>
      </p:sp>
    </p:spTree>
    <p:extLst>
      <p:ext uri="{BB962C8B-B14F-4D97-AF65-F5344CB8AC3E}">
        <p14:creationId xmlns:p14="http://schemas.microsoft.com/office/powerpoint/2010/main" val="33748568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66044E8C-4A7B-415A-869B-E20ACF58FEE5}" type="slidenum">
              <a:rPr lang="en-GB" altLang="it-IT">
                <a:solidFill>
                  <a:srgbClr val="FFFFFF"/>
                </a:solidFill>
              </a:rPr>
              <a:pPr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6</a:t>
            </a:fld>
            <a:endParaRPr lang="en-GB" altLang="it-IT">
              <a:solidFill>
                <a:srgbClr val="FFFFFF"/>
              </a:solidFill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1725" y="676275"/>
            <a:ext cx="4608513" cy="3457575"/>
          </a:xfrm>
          <a:ln/>
        </p:spPr>
      </p:sp>
      <p:sp>
        <p:nvSpPr>
          <p:cNvPr id="16388" name="Text Box 3"/>
          <p:cNvSpPr txBox="1">
            <a:spLocks noChangeArrowheads="1"/>
          </p:cNvSpPr>
          <p:nvPr/>
        </p:nvSpPr>
        <p:spPr bwMode="auto">
          <a:xfrm>
            <a:off x="898525" y="4359275"/>
            <a:ext cx="5011738" cy="4135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spcBef>
                <a:spcPts val="45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it-IT" sz="1200">
                <a:solidFill>
                  <a:srgbClr val="000000"/>
                </a:solidFill>
              </a:rPr>
              <a:t>Non evidenziare che manca il Tecnologico.</a:t>
            </a:r>
          </a:p>
          <a:p>
            <a:pPr>
              <a:spcBef>
                <a:spcPts val="45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it-IT" sz="1200">
                <a:solidFill>
                  <a:srgbClr val="000000"/>
                </a:solidFill>
              </a:rPr>
              <a:t>Qualche frase dal manifesto degli studi</a:t>
            </a:r>
          </a:p>
        </p:txBody>
      </p:sp>
    </p:spTree>
    <p:extLst>
      <p:ext uri="{BB962C8B-B14F-4D97-AF65-F5344CB8AC3E}">
        <p14:creationId xmlns:p14="http://schemas.microsoft.com/office/powerpoint/2010/main" val="4528435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66044E8C-4A7B-415A-869B-E20ACF58FEE5}" type="slidenum">
              <a:rPr lang="en-GB" altLang="it-IT">
                <a:solidFill>
                  <a:srgbClr val="FFFFFF"/>
                </a:solidFill>
              </a:rPr>
              <a:pPr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7</a:t>
            </a:fld>
            <a:endParaRPr lang="en-GB" altLang="it-IT">
              <a:solidFill>
                <a:srgbClr val="FFFFFF"/>
              </a:solidFill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1725" y="676275"/>
            <a:ext cx="4608513" cy="3457575"/>
          </a:xfrm>
          <a:ln/>
        </p:spPr>
      </p:sp>
      <p:sp>
        <p:nvSpPr>
          <p:cNvPr id="16388" name="Text Box 3"/>
          <p:cNvSpPr txBox="1">
            <a:spLocks noChangeArrowheads="1"/>
          </p:cNvSpPr>
          <p:nvPr/>
        </p:nvSpPr>
        <p:spPr bwMode="auto">
          <a:xfrm>
            <a:off x="898525" y="4359275"/>
            <a:ext cx="5011738" cy="4135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spcBef>
                <a:spcPts val="45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it-IT" sz="1200">
                <a:solidFill>
                  <a:srgbClr val="000000"/>
                </a:solidFill>
              </a:rPr>
              <a:t>Non evidenziare che manca il Tecnologico.</a:t>
            </a:r>
          </a:p>
          <a:p>
            <a:pPr>
              <a:spcBef>
                <a:spcPts val="45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it-IT" sz="1200">
                <a:solidFill>
                  <a:srgbClr val="000000"/>
                </a:solidFill>
              </a:rPr>
              <a:t>Qualche frase dal manifesto degli studi</a:t>
            </a:r>
          </a:p>
        </p:txBody>
      </p:sp>
    </p:spTree>
    <p:extLst>
      <p:ext uri="{BB962C8B-B14F-4D97-AF65-F5344CB8AC3E}">
        <p14:creationId xmlns:p14="http://schemas.microsoft.com/office/powerpoint/2010/main" val="33744879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66044E8C-4A7B-415A-869B-E20ACF58FEE5}" type="slidenum">
              <a:rPr lang="en-GB" altLang="it-IT">
                <a:solidFill>
                  <a:srgbClr val="FFFFFF"/>
                </a:solidFill>
              </a:rPr>
              <a:pPr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8</a:t>
            </a:fld>
            <a:endParaRPr lang="en-GB" altLang="it-IT">
              <a:solidFill>
                <a:srgbClr val="FFFFFF"/>
              </a:solidFill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1725" y="676275"/>
            <a:ext cx="4608513" cy="3457575"/>
          </a:xfrm>
          <a:ln/>
        </p:spPr>
      </p:sp>
      <p:sp>
        <p:nvSpPr>
          <p:cNvPr id="16388" name="Text Box 3"/>
          <p:cNvSpPr txBox="1">
            <a:spLocks noChangeArrowheads="1"/>
          </p:cNvSpPr>
          <p:nvPr/>
        </p:nvSpPr>
        <p:spPr bwMode="auto">
          <a:xfrm>
            <a:off x="898525" y="4359275"/>
            <a:ext cx="5011738" cy="4135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spcBef>
                <a:spcPts val="45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it-IT" sz="1200">
                <a:solidFill>
                  <a:srgbClr val="000000"/>
                </a:solidFill>
              </a:rPr>
              <a:t>Non evidenziare che manca il Tecnologico.</a:t>
            </a:r>
          </a:p>
          <a:p>
            <a:pPr>
              <a:spcBef>
                <a:spcPts val="45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it-IT" sz="1200">
                <a:solidFill>
                  <a:srgbClr val="000000"/>
                </a:solidFill>
              </a:rPr>
              <a:t>Qualche frase dal manifesto degli studi</a:t>
            </a:r>
          </a:p>
        </p:txBody>
      </p:sp>
    </p:spTree>
    <p:extLst>
      <p:ext uri="{BB962C8B-B14F-4D97-AF65-F5344CB8AC3E}">
        <p14:creationId xmlns:p14="http://schemas.microsoft.com/office/powerpoint/2010/main" val="40327694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82EC96FB-2BC7-49A6-B4A8-C5446C795EBB}" type="slidenum">
              <a:rPr lang="en-GB" altLang="it-IT">
                <a:solidFill>
                  <a:srgbClr val="FFFFFF"/>
                </a:solidFill>
              </a:rPr>
              <a:pPr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9</a:t>
            </a:fld>
            <a:endParaRPr lang="en-GB" altLang="it-IT">
              <a:solidFill>
                <a:srgbClr val="FFFFFF"/>
              </a:solidFill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4580" name="Text Box 3"/>
          <p:cNvSpPr txBox="1">
            <a:spLocks noChangeArrowheads="1"/>
          </p:cNvSpPr>
          <p:nvPr/>
        </p:nvSpPr>
        <p:spPr bwMode="auto">
          <a:xfrm>
            <a:off x="687388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26657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E579D5-E323-4B6A-991F-F6BCFF47F398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0C9BBD-7999-498F-A7C7-D56ED15EB781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68288"/>
            <a:ext cx="2055813" cy="61849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68288"/>
            <a:ext cx="6019800" cy="61849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96080D-C420-441A-8DC6-7922CDB74F63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939B46-ED4C-4F36-BDC2-DE600009D3F6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0C50DC-443C-401D-A02D-A69D0A90219A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411C25-4B51-44AD-9FBE-96F6F36300B2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882775"/>
            <a:ext cx="4037013" cy="457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6613" y="1882775"/>
            <a:ext cx="4038600" cy="457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3B0FE8-36B2-46D7-B08E-4173EAB45C43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56A0E2-A6BF-487D-92C6-CF9FC8FDC955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ABA1B5-213A-463C-A734-2A6B2F72542D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EC8A5D-191A-408B-904E-12920E06A195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E05840-9799-4A48-A546-DB65F8D60E24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00D943-4A7A-4178-8657-0147F9FF1ADB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72693C-4C9F-4746-93E1-DAC06B7603EF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A3BF10-5C5E-4D86-A5ED-FC48F71B8BA3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68288"/>
            <a:ext cx="2055813" cy="61849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68288"/>
            <a:ext cx="6019800" cy="61849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850FFB-6858-4B18-899D-F2EDDD29FB77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615014-8DFC-475F-8F29-8B5C6AB4413A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F6E06A-2174-414E-92E5-96C7D848939F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D8C4A4-A0D3-4E34-8A16-32B2C6301177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882775"/>
            <a:ext cx="4037013" cy="457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6613" y="1882775"/>
            <a:ext cx="4038600" cy="457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D044C6-BC36-4E40-98AD-18066F7C52E5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3A9C71-7C43-4433-9AA1-8B171E554AE5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6D5760-AF3A-446A-B8E4-02F645CEB82B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6F3F2E-FB78-4893-933D-EFD6EE63B70B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F947BB-DBB4-4B2C-9C60-7505FF9CD4E4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BD75E7-B5D3-4C8C-80C3-1A2643FF27C9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D89C5F-BB45-479A-958D-607B2C125EE7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56A4A7-A43F-42F6-A239-BF1492DEB141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68288"/>
            <a:ext cx="2055813" cy="61849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68288"/>
            <a:ext cx="6019800" cy="61849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817854-EC07-4637-9D6E-D9146FBBBC60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644544-FCA9-4971-AE10-DAB4D6615169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84E700-85CB-4735-90E8-538F7E940CCB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EB9A2C-A37E-4292-A1A6-7BEAA3790640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882775"/>
            <a:ext cx="4037013" cy="457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6613" y="1882775"/>
            <a:ext cx="4038600" cy="457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9594FA-52B0-44EC-B117-05AE4895DAD8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FB682A-7535-427F-9F20-0436F20B644B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B4E052-24C2-466F-8978-5E711CBEE497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882775"/>
            <a:ext cx="4037013" cy="457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6613" y="1882775"/>
            <a:ext cx="4038600" cy="457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FB31C1-951D-4A51-9A6B-E79DB53C6A13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909E1A-8B3B-48FC-B13A-D58A83BDB55F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AE0D1A-351F-4D80-AA4E-C223F33752D4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3A1434-80FC-4ECF-8895-BD50437045D8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1F6605-B8A7-452F-828B-D658317ADD30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68288"/>
            <a:ext cx="2055813" cy="61849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68288"/>
            <a:ext cx="6019800" cy="61849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D7EA3A-6160-47E7-9C21-01D1B111DB53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005286-6778-4C71-BB18-2F5C4D7EAA46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B96682-4408-4BF3-893B-A1C6F5ACAEC9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225B14-E330-4536-B41A-309711FD9BF2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882775"/>
            <a:ext cx="4037013" cy="457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6613" y="1882775"/>
            <a:ext cx="4038600" cy="457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4FF6F8-CD56-4D40-A084-4B708D074C37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FE0D0C-F3A6-4650-8919-46896D057950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305B2B-1BF9-4331-BE95-A17E7A4F585C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1283DB-36A2-4D4E-812B-07088329B41F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80E99D-1AC5-49BB-96A0-1E3DD585A4BD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5FA3AB-5547-4A32-950A-94629C97C2EF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34312A-3E97-4057-B0E3-AA54927EEFD3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A75C25-5B23-4E29-8D23-B19FDE9CC4B0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68288"/>
            <a:ext cx="2055813" cy="61849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68288"/>
            <a:ext cx="6019800" cy="61849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577993-4E5E-4671-939C-36B76823C1C9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B31D7-1024-4130-A4B2-C438629DFC15}" type="slidenum">
              <a:rPr lang="en-US" altLang="it-IT" smtClean="0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3949326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2AE87-84FD-430C-8D0B-1A149BFB8423}" type="slidenum">
              <a:rPr lang="en-US" altLang="it-IT" smtClean="0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3354131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66E48-BDCA-4853-936E-21F0E8D924DE}" type="slidenum">
              <a:rPr lang="en-US" altLang="it-IT" smtClean="0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6581498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501AB-05A4-4E0A-AAFD-2483EB1EB050}" type="slidenum">
              <a:rPr lang="en-US" altLang="it-IT" smtClean="0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741143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8C8E86-0D38-4198-87EB-10012536EE6F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D144-11DA-4F09-A61C-A89FEFBF5D26}" type="slidenum">
              <a:rPr lang="en-US" altLang="it-IT" smtClean="0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68101613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A74CD-D8AB-4A49-ACFF-BD3863957E2F}" type="slidenum">
              <a:rPr lang="en-US" altLang="it-IT" smtClean="0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83166819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8FB33-FE5E-438A-AC18-0A3190BE26A4}" type="slidenum">
              <a:rPr lang="en-US" altLang="it-IT" smtClean="0"/>
              <a:pPr/>
              <a:t>‹N›</a:t>
            </a:fld>
            <a:endParaRPr lang="en-US" alt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962859B-9152-4369-BEE9-45FE273B4C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2438" t="39542" r="22444" b="23018"/>
          <a:stretch/>
        </p:blipFill>
        <p:spPr>
          <a:xfrm>
            <a:off x="7596336" y="6176513"/>
            <a:ext cx="1478370" cy="564856"/>
          </a:xfrm>
          <a:prstGeom prst="rect">
            <a:avLst/>
          </a:prstGeom>
        </p:spPr>
      </p:pic>
      <p:pic>
        <p:nvPicPr>
          <p:cNvPr id="6" name="Picture 7" descr="C:\Users\ventura\Documents\Logo_MAT_FIS_GOLD.jpg">
            <a:extLst>
              <a:ext uri="{FF2B5EF4-FFF2-40B4-BE49-F238E27FC236}">
                <a16:creationId xmlns:a16="http://schemas.microsoft.com/office/drawing/2014/main" id="{6BBE72DF-8D96-4344-997B-1308DAEF05E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718953"/>
            <a:ext cx="1478371" cy="48385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B5E7A26E-5242-45F0-BB42-CADFCB589D7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218" r="8263" b="46568"/>
          <a:stretch/>
        </p:blipFill>
        <p:spPr bwMode="auto">
          <a:xfrm>
            <a:off x="0" y="0"/>
            <a:ext cx="9144000" cy="136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378671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ABFB2-5E1D-413B-89A2-D35AE0261462}" type="slidenum">
              <a:rPr lang="en-US" altLang="it-IT" smtClean="0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5291025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501AB-05A4-4E0A-AAFD-2483EB1EB050}" type="slidenum">
              <a:rPr lang="en-US" altLang="it-IT" smtClean="0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9955341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501AB-05A4-4E0A-AAFD-2483EB1EB050}" type="slidenum">
              <a:rPr lang="en-US" altLang="it-IT" smtClean="0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02633481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501AB-05A4-4E0A-AAFD-2483EB1EB050}" type="slidenum">
              <a:rPr lang="en-US" altLang="it-IT" smtClean="0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82696342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501AB-05A4-4E0A-AAFD-2483EB1EB050}" type="slidenum">
              <a:rPr lang="en-US" altLang="it-IT" smtClean="0"/>
              <a:pPr/>
              <a:t>‹N›</a:t>
            </a:fld>
            <a:endParaRPr lang="en-US" altLang="it-IT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6794327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501AB-05A4-4E0A-AAFD-2483EB1EB050}" type="slidenum">
              <a:rPr lang="en-US" altLang="it-IT" smtClean="0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72667419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501AB-05A4-4E0A-AAFD-2483EB1EB050}" type="slidenum">
              <a:rPr lang="en-US" altLang="it-IT" smtClean="0"/>
              <a:pPr/>
              <a:t>‹N›</a:t>
            </a:fld>
            <a:endParaRPr lang="en-US" altLang="it-IT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63046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04CF16-3D8D-40F8-9E84-F8D375104557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501AB-05A4-4E0A-AAFD-2483EB1EB050}" type="slidenum">
              <a:rPr lang="en-US" altLang="it-IT" smtClean="0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5420529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39A82-DBA0-45EA-A557-22FD38F095CA}" type="slidenum">
              <a:rPr lang="en-US" altLang="it-IT" smtClean="0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20197351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0E194-5CE2-44CA-8341-E400FC753A3C}" type="slidenum">
              <a:rPr lang="en-US" altLang="it-IT" smtClean="0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755229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74AFDC-F716-46B2-AC9A-B0F1D0210A01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4E534B-9F33-407C-AC8F-3FB8FBDF7123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1"/>
          <p:cNvSpPr>
            <a:spLocks noChangeArrowheads="1"/>
          </p:cNvSpPr>
          <p:nvPr/>
        </p:nvSpPr>
        <p:spPr bwMode="auto">
          <a:xfrm>
            <a:off x="6350" y="14288"/>
            <a:ext cx="9131300" cy="6837362"/>
          </a:xfrm>
          <a:prstGeom prst="rtTriangle">
            <a:avLst/>
          </a:prstGeom>
          <a:gradFill rotWithShape="0">
            <a:gsLst>
              <a:gs pos="0">
                <a:srgbClr val="DEF5FA">
                  <a:alpha val="10999"/>
                </a:srgbClr>
              </a:gs>
              <a:gs pos="100000">
                <a:srgbClr val="DEF5FA">
                  <a:alpha val="1999"/>
                </a:srgbClr>
              </a:gs>
            </a:gsLst>
            <a:lin ang="1878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/>
          </a:p>
        </p:txBody>
      </p:sp>
      <p:sp>
        <p:nvSpPr>
          <p:cNvPr id="2051" name="Line 2"/>
          <p:cNvSpPr>
            <a:spLocks noChangeShapeType="1"/>
          </p:cNvSpPr>
          <p:nvPr/>
        </p:nvSpPr>
        <p:spPr bwMode="auto">
          <a:xfrm>
            <a:off x="0" y="6350"/>
            <a:ext cx="9137650" cy="6845300"/>
          </a:xfrm>
          <a:prstGeom prst="line">
            <a:avLst/>
          </a:prstGeom>
          <a:noFill/>
          <a:ln w="5040" cap="rnd">
            <a:solidFill>
              <a:srgbClr val="B9B9B9">
                <a:alpha val="34901"/>
              </a:srgbClr>
            </a:solidFill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052" name="Line 3"/>
          <p:cNvSpPr>
            <a:spLocks noChangeShapeType="1"/>
          </p:cNvSpPr>
          <p:nvPr/>
        </p:nvSpPr>
        <p:spPr bwMode="auto">
          <a:xfrm flipH="1">
            <a:off x="6467475" y="4948238"/>
            <a:ext cx="2676525" cy="1900237"/>
          </a:xfrm>
          <a:prstGeom prst="line">
            <a:avLst/>
          </a:prstGeom>
          <a:noFill/>
          <a:ln w="6120" cap="rnd">
            <a:solidFill>
              <a:srgbClr val="C1C1C1">
                <a:alpha val="45097"/>
              </a:srgbClr>
            </a:solidFill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053" name="AutoShape 4"/>
          <p:cNvSpPr>
            <a:spLocks noChangeArrowheads="1"/>
          </p:cNvSpPr>
          <p:nvPr/>
        </p:nvSpPr>
        <p:spPr bwMode="auto">
          <a:xfrm rot="-5400000">
            <a:off x="7553325" y="5256213"/>
            <a:ext cx="1893888" cy="1293812"/>
          </a:xfrm>
          <a:prstGeom prst="triangle">
            <a:avLst>
              <a:gd name="adj" fmla="val 51324"/>
            </a:avLst>
          </a:prstGeom>
          <a:gradFill rotWithShape="0">
            <a:gsLst>
              <a:gs pos="0">
                <a:srgbClr val="7BD1F3"/>
              </a:gs>
              <a:gs pos="100000">
                <a:srgbClr val="006B86"/>
              </a:gs>
            </a:gsLst>
            <a:lin ang="2088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/>
          </a:p>
        </p:txBody>
      </p:sp>
      <p:sp>
        <p:nvSpPr>
          <p:cNvPr id="2054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68288"/>
            <a:ext cx="8228013" cy="1397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Click to edit the title text format</a:t>
            </a:r>
          </a:p>
        </p:txBody>
      </p:sp>
      <p:sp>
        <p:nvSpPr>
          <p:cNvPr id="2055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2775"/>
            <a:ext cx="8228013" cy="4570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Click to edit the outline text format</a:t>
            </a:r>
          </a:p>
          <a:p>
            <a:pPr lvl="1"/>
            <a:r>
              <a:rPr lang="en-GB" altLang="it-IT"/>
              <a:t>Second Outline Level</a:t>
            </a:r>
          </a:p>
          <a:p>
            <a:pPr lvl="2"/>
            <a:r>
              <a:rPr lang="en-GB" altLang="it-IT"/>
              <a:t>Third Outline Level</a:t>
            </a:r>
          </a:p>
          <a:p>
            <a:pPr lvl="3"/>
            <a:r>
              <a:rPr lang="en-GB" altLang="it-IT"/>
              <a:t>Fourth Outline Level</a:t>
            </a:r>
          </a:p>
          <a:p>
            <a:pPr lvl="4"/>
            <a:r>
              <a:rPr lang="en-GB" altLang="it-IT"/>
              <a:t>Fifth Outline Level</a:t>
            </a:r>
          </a:p>
          <a:p>
            <a:pPr lvl="4"/>
            <a:r>
              <a:rPr lang="en-GB" altLang="it-IT"/>
              <a:t>Sixth Outline Level</a:t>
            </a:r>
          </a:p>
          <a:p>
            <a:pPr lvl="4"/>
            <a:r>
              <a:rPr lang="en-GB" altLang="it-IT"/>
              <a:t>Seventh Outline Level</a:t>
            </a:r>
          </a:p>
        </p:txBody>
      </p:sp>
      <p:sp>
        <p:nvSpPr>
          <p:cNvPr id="2" name="Rectangle 7"/>
          <p:cNvSpPr>
            <a:spLocks noGrp="1" noChangeArrowheads="1"/>
          </p:cNvSpPr>
          <p:nvPr>
            <p:ph type="dt"/>
          </p:nvPr>
        </p:nvSpPr>
        <p:spPr bwMode="auto">
          <a:xfrm>
            <a:off x="1371600" y="6011863"/>
            <a:ext cx="5789613" cy="3635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1000">
                <a:solidFill>
                  <a:srgbClr val="FFFFFF"/>
                </a:solidFill>
                <a:latin typeface="Times New Roman" pitchFamily="1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7" name="Text Box 8"/>
          <p:cNvSpPr txBox="1">
            <a:spLocks noChangeArrowheads="1"/>
          </p:cNvSpPr>
          <p:nvPr/>
        </p:nvSpPr>
        <p:spPr bwMode="auto">
          <a:xfrm>
            <a:off x="1371600" y="5649913"/>
            <a:ext cx="57912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sldNum"/>
          </p:nvPr>
        </p:nvSpPr>
        <p:spPr bwMode="auto">
          <a:xfrm>
            <a:off x="8391525" y="5753100"/>
            <a:ext cx="501650" cy="3635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eaLnBrk="1" hangingPunct="1">
              <a:buSzPct val="100000"/>
              <a:defRPr sz="1300">
                <a:solidFill>
                  <a:srgbClr val="FFFFFF"/>
                </a:solidFill>
              </a:defRPr>
            </a:lvl1pPr>
          </a:lstStyle>
          <a:p>
            <a:fld id="{F74EF834-6E28-4CD2-8D51-4F31E06C1ADF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65C0E0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5pPr>
      <a:lvl6pPr marL="25146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6pPr>
      <a:lvl7pPr marL="29718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7pPr>
      <a:lvl8pPr marL="34290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8pPr>
      <a:lvl9pPr marL="38862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9pPr>
    </p:titleStyle>
    <p:bodyStyle>
      <a:lvl1pPr marL="342900" indent="-342900" algn="l" defTabSz="457200" rtl="0" eaLnBrk="0" fontAlgn="base" hangingPunct="0">
        <a:spcBef>
          <a:spcPts val="7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0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6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6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475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9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57200" rtl="0" eaLnBrk="0" fontAlgn="base" hangingPunct="0">
        <a:spcBef>
          <a:spcPts val="4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900">
          <a:solidFill>
            <a:srgbClr val="FFFFFF"/>
          </a:solidFill>
          <a:latin typeface="+mn-lt"/>
          <a:ea typeface="+mn-ea"/>
          <a:cs typeface="+mn-cs"/>
        </a:defRPr>
      </a:lvl6pPr>
      <a:lvl7pPr marL="2971800" indent="-228600" algn="l" defTabSz="457200" rtl="0" eaLnBrk="0" fontAlgn="base" hangingPunct="0">
        <a:spcBef>
          <a:spcPts val="4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900">
          <a:solidFill>
            <a:srgbClr val="FFFFFF"/>
          </a:solidFill>
          <a:latin typeface="+mn-lt"/>
          <a:ea typeface="+mn-ea"/>
          <a:cs typeface="+mn-cs"/>
        </a:defRPr>
      </a:lvl7pPr>
      <a:lvl8pPr marL="3429000" indent="-228600" algn="l" defTabSz="457200" rtl="0" eaLnBrk="0" fontAlgn="base" hangingPunct="0">
        <a:spcBef>
          <a:spcPts val="4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900">
          <a:solidFill>
            <a:srgbClr val="FFFFFF"/>
          </a:solidFill>
          <a:latin typeface="+mn-lt"/>
          <a:ea typeface="+mn-ea"/>
          <a:cs typeface="+mn-cs"/>
        </a:defRPr>
      </a:lvl8pPr>
      <a:lvl9pPr marL="3886200" indent="-228600" algn="l" defTabSz="457200" rtl="0" eaLnBrk="0" fontAlgn="base" hangingPunct="0">
        <a:spcBef>
          <a:spcPts val="4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900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1"/>
          <p:cNvSpPr>
            <a:spLocks noChangeArrowheads="1"/>
          </p:cNvSpPr>
          <p:nvPr/>
        </p:nvSpPr>
        <p:spPr bwMode="auto">
          <a:xfrm flipV="1">
            <a:off x="6350" y="6350"/>
            <a:ext cx="9131300" cy="6837363"/>
          </a:xfrm>
          <a:prstGeom prst="rtTriangle">
            <a:avLst/>
          </a:prstGeom>
          <a:gradFill rotWithShape="0">
            <a:gsLst>
              <a:gs pos="0">
                <a:srgbClr val="DEF5FA">
                  <a:alpha val="10999"/>
                </a:srgbClr>
              </a:gs>
              <a:gs pos="100000">
                <a:srgbClr val="DEF5FA">
                  <a:alpha val="1999"/>
                </a:srgbClr>
              </a:gs>
            </a:gsLst>
            <a:lin ang="1878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/>
          </a:p>
        </p:txBody>
      </p:sp>
      <p:sp>
        <p:nvSpPr>
          <p:cNvPr id="4099" name="AutoShape 2"/>
          <p:cNvSpPr>
            <a:spLocks noChangeArrowheads="1"/>
          </p:cNvSpPr>
          <p:nvPr/>
        </p:nvSpPr>
        <p:spPr bwMode="auto">
          <a:xfrm rot="5400000" flipV="1">
            <a:off x="7553325" y="309563"/>
            <a:ext cx="1893888" cy="1293812"/>
          </a:xfrm>
          <a:prstGeom prst="triangle">
            <a:avLst>
              <a:gd name="adj" fmla="val 51324"/>
            </a:avLst>
          </a:prstGeom>
          <a:gradFill rotWithShape="0">
            <a:gsLst>
              <a:gs pos="0">
                <a:srgbClr val="7BD1F3"/>
              </a:gs>
              <a:gs pos="100000">
                <a:srgbClr val="006B86"/>
              </a:gs>
            </a:gsLst>
            <a:lin ang="2088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/>
          </a:p>
        </p:txBody>
      </p:sp>
      <p:sp>
        <p:nvSpPr>
          <p:cNvPr id="4100" name="Line 3"/>
          <p:cNvSpPr>
            <a:spLocks noChangeShapeType="1"/>
          </p:cNvSpPr>
          <p:nvPr/>
        </p:nvSpPr>
        <p:spPr bwMode="auto">
          <a:xfrm flipH="1" flipV="1">
            <a:off x="6467475" y="7938"/>
            <a:ext cx="2676525" cy="1903412"/>
          </a:xfrm>
          <a:prstGeom prst="line">
            <a:avLst/>
          </a:prstGeom>
          <a:noFill/>
          <a:ln w="6120" cap="rnd">
            <a:solidFill>
              <a:srgbClr val="C1C1C1">
                <a:alpha val="45097"/>
              </a:srgbClr>
            </a:solidFill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101" name="Line 4"/>
          <p:cNvSpPr>
            <a:spLocks noChangeShapeType="1"/>
          </p:cNvSpPr>
          <p:nvPr/>
        </p:nvSpPr>
        <p:spPr bwMode="auto">
          <a:xfrm flipV="1">
            <a:off x="0" y="4763"/>
            <a:ext cx="9137650" cy="6848475"/>
          </a:xfrm>
          <a:prstGeom prst="line">
            <a:avLst/>
          </a:prstGeom>
          <a:noFill/>
          <a:ln w="5040" cap="rnd">
            <a:solidFill>
              <a:srgbClr val="B9B9B9">
                <a:alpha val="34901"/>
              </a:srgbClr>
            </a:solidFill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102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68288"/>
            <a:ext cx="8228013" cy="1397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Click to edit the title text format</a:t>
            </a:r>
          </a:p>
        </p:txBody>
      </p:sp>
      <p:sp>
        <p:nvSpPr>
          <p:cNvPr id="4103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2775"/>
            <a:ext cx="8228013" cy="4570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Click to edit the outline text format</a:t>
            </a:r>
          </a:p>
          <a:p>
            <a:pPr lvl="1"/>
            <a:r>
              <a:rPr lang="en-GB" altLang="it-IT"/>
              <a:t>Second Outline Level</a:t>
            </a:r>
          </a:p>
          <a:p>
            <a:pPr lvl="2"/>
            <a:r>
              <a:rPr lang="en-GB" altLang="it-IT"/>
              <a:t>Third Outline Level</a:t>
            </a:r>
          </a:p>
          <a:p>
            <a:pPr lvl="3"/>
            <a:r>
              <a:rPr lang="en-GB" altLang="it-IT"/>
              <a:t>Fourth Outline Level</a:t>
            </a:r>
          </a:p>
          <a:p>
            <a:pPr lvl="4"/>
            <a:r>
              <a:rPr lang="en-GB" altLang="it-IT"/>
              <a:t>Fifth Outline Level</a:t>
            </a:r>
          </a:p>
          <a:p>
            <a:pPr lvl="4"/>
            <a:r>
              <a:rPr lang="en-GB" altLang="it-IT"/>
              <a:t>Sixth Outline Level</a:t>
            </a:r>
          </a:p>
          <a:p>
            <a:pPr lvl="4"/>
            <a:r>
              <a:rPr lang="en-GB" altLang="it-IT"/>
              <a:t>Seventh Outline Level</a:t>
            </a:r>
          </a:p>
        </p:txBody>
      </p:sp>
      <p:sp>
        <p:nvSpPr>
          <p:cNvPr id="2" name="Rectangle 7"/>
          <p:cNvSpPr>
            <a:spLocks noGrp="1" noChangeArrowheads="1"/>
          </p:cNvSpPr>
          <p:nvPr>
            <p:ph type="dt"/>
          </p:nvPr>
        </p:nvSpPr>
        <p:spPr bwMode="auto">
          <a:xfrm>
            <a:off x="6956425" y="6477000"/>
            <a:ext cx="2132013" cy="3032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457200" algn="l"/>
                <a:tab pos="914400" algn="l"/>
                <a:tab pos="1371600" algn="l"/>
                <a:tab pos="1828800" algn="l"/>
              </a:tabLst>
              <a:defRPr sz="1000">
                <a:solidFill>
                  <a:srgbClr val="FFFFFF"/>
                </a:solidFill>
                <a:latin typeface="Times New Roman" pitchFamily="1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5" name="Text Box 8"/>
          <p:cNvSpPr txBox="1">
            <a:spLocks noChangeArrowheads="1"/>
          </p:cNvSpPr>
          <p:nvPr/>
        </p:nvSpPr>
        <p:spPr bwMode="auto">
          <a:xfrm>
            <a:off x="2619375" y="6481763"/>
            <a:ext cx="4260850" cy="300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sldNum"/>
          </p:nvPr>
        </p:nvSpPr>
        <p:spPr bwMode="auto">
          <a:xfrm>
            <a:off x="8450263" y="809625"/>
            <a:ext cx="501650" cy="2984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SzPct val="100000"/>
              <a:defRPr sz="1200">
                <a:solidFill>
                  <a:srgbClr val="FFFFFF"/>
                </a:solidFill>
              </a:defRPr>
            </a:lvl1pPr>
          </a:lstStyle>
          <a:p>
            <a:fld id="{128BC7B2-D314-4155-921A-D7165C5C48A6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65C0E0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5pPr>
      <a:lvl6pPr marL="25146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6pPr>
      <a:lvl7pPr marL="29718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7pPr>
      <a:lvl8pPr marL="34290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8pPr>
      <a:lvl9pPr marL="38862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9pPr>
    </p:titleStyle>
    <p:bodyStyle>
      <a:lvl1pPr marL="342900" indent="-342900" algn="l" defTabSz="457200" rtl="0" eaLnBrk="0" fontAlgn="base" hangingPunct="0">
        <a:spcBef>
          <a:spcPts val="7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0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6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6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475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9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57200" rtl="0" eaLnBrk="0" fontAlgn="base" hangingPunct="0">
        <a:spcBef>
          <a:spcPts val="4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900">
          <a:solidFill>
            <a:srgbClr val="FFFFFF"/>
          </a:solidFill>
          <a:latin typeface="+mn-lt"/>
          <a:ea typeface="+mn-ea"/>
          <a:cs typeface="+mn-cs"/>
        </a:defRPr>
      </a:lvl6pPr>
      <a:lvl7pPr marL="2971800" indent="-228600" algn="l" defTabSz="457200" rtl="0" eaLnBrk="0" fontAlgn="base" hangingPunct="0">
        <a:spcBef>
          <a:spcPts val="4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900">
          <a:solidFill>
            <a:srgbClr val="FFFFFF"/>
          </a:solidFill>
          <a:latin typeface="+mn-lt"/>
          <a:ea typeface="+mn-ea"/>
          <a:cs typeface="+mn-cs"/>
        </a:defRPr>
      </a:lvl7pPr>
      <a:lvl8pPr marL="3429000" indent="-228600" algn="l" defTabSz="457200" rtl="0" eaLnBrk="0" fontAlgn="base" hangingPunct="0">
        <a:spcBef>
          <a:spcPts val="4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900">
          <a:solidFill>
            <a:srgbClr val="FFFFFF"/>
          </a:solidFill>
          <a:latin typeface="+mn-lt"/>
          <a:ea typeface="+mn-ea"/>
          <a:cs typeface="+mn-cs"/>
        </a:defRPr>
      </a:lvl8pPr>
      <a:lvl9pPr marL="3886200" indent="-228600" algn="l" defTabSz="457200" rtl="0" eaLnBrk="0" fontAlgn="base" hangingPunct="0">
        <a:spcBef>
          <a:spcPts val="4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900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68288"/>
            <a:ext cx="8228013" cy="1397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Click to edit the title text format</a:t>
            </a: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2775"/>
            <a:ext cx="8228013" cy="4570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Click to edit the outline text format</a:t>
            </a:r>
          </a:p>
          <a:p>
            <a:pPr lvl="1"/>
            <a:r>
              <a:rPr lang="en-GB" altLang="it-IT"/>
              <a:t>Second Outline Level</a:t>
            </a:r>
          </a:p>
          <a:p>
            <a:pPr lvl="2"/>
            <a:r>
              <a:rPr lang="en-GB" altLang="it-IT"/>
              <a:t>Third Outline Level</a:t>
            </a:r>
          </a:p>
          <a:p>
            <a:pPr lvl="3"/>
            <a:r>
              <a:rPr lang="en-GB" altLang="it-IT"/>
              <a:t>Fourth Outline Level</a:t>
            </a:r>
          </a:p>
          <a:p>
            <a:pPr lvl="4"/>
            <a:r>
              <a:rPr lang="en-GB" altLang="it-IT"/>
              <a:t>Fifth Outline Level</a:t>
            </a:r>
          </a:p>
          <a:p>
            <a:pPr lvl="4"/>
            <a:r>
              <a:rPr lang="en-GB" altLang="it-IT"/>
              <a:t>Sixth Outline Level</a:t>
            </a:r>
          </a:p>
          <a:p>
            <a:pPr lvl="4"/>
            <a:r>
              <a:rPr lang="en-GB" altLang="it-IT"/>
              <a:t>Seventh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791075" y="6481763"/>
            <a:ext cx="2128838" cy="3000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457200" algn="l"/>
                <a:tab pos="914400" algn="l"/>
                <a:tab pos="1371600" algn="l"/>
                <a:tab pos="1828800" algn="l"/>
              </a:tabLst>
              <a:defRPr sz="1000">
                <a:solidFill>
                  <a:srgbClr val="FFFFFF"/>
                </a:solidFill>
                <a:latin typeface="Times New Roman" pitchFamily="1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5" name="Text Box 4"/>
          <p:cNvSpPr txBox="1">
            <a:spLocks noChangeArrowheads="1"/>
          </p:cNvSpPr>
          <p:nvPr/>
        </p:nvSpPr>
        <p:spPr bwMode="auto">
          <a:xfrm>
            <a:off x="457200" y="6481763"/>
            <a:ext cx="4260850" cy="301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589838" y="6483350"/>
            <a:ext cx="501650" cy="3000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SzPct val="100000"/>
              <a:defRPr sz="1200">
                <a:solidFill>
                  <a:srgbClr val="FFFFFF"/>
                </a:solidFill>
              </a:defRPr>
            </a:lvl1pPr>
          </a:lstStyle>
          <a:p>
            <a:fld id="{B0E60D77-741B-4785-B263-847713F0E63A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65C0E0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5pPr>
      <a:lvl6pPr marL="25146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6pPr>
      <a:lvl7pPr marL="29718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7pPr>
      <a:lvl8pPr marL="34290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8pPr>
      <a:lvl9pPr marL="38862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9pPr>
    </p:titleStyle>
    <p:bodyStyle>
      <a:lvl1pPr marL="342900" indent="-342900" algn="l" defTabSz="457200" rtl="0" eaLnBrk="0" fontAlgn="base" hangingPunct="0">
        <a:spcBef>
          <a:spcPts val="7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0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6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6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475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9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57200" rtl="0" eaLnBrk="0" fontAlgn="base" hangingPunct="0">
        <a:spcBef>
          <a:spcPts val="4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900">
          <a:solidFill>
            <a:srgbClr val="FFFFFF"/>
          </a:solidFill>
          <a:latin typeface="+mn-lt"/>
          <a:ea typeface="+mn-ea"/>
          <a:cs typeface="+mn-cs"/>
        </a:defRPr>
      </a:lvl6pPr>
      <a:lvl7pPr marL="2971800" indent="-228600" algn="l" defTabSz="457200" rtl="0" eaLnBrk="0" fontAlgn="base" hangingPunct="0">
        <a:spcBef>
          <a:spcPts val="4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900">
          <a:solidFill>
            <a:srgbClr val="FFFFFF"/>
          </a:solidFill>
          <a:latin typeface="+mn-lt"/>
          <a:ea typeface="+mn-ea"/>
          <a:cs typeface="+mn-cs"/>
        </a:defRPr>
      </a:lvl7pPr>
      <a:lvl8pPr marL="3429000" indent="-228600" algn="l" defTabSz="457200" rtl="0" eaLnBrk="0" fontAlgn="base" hangingPunct="0">
        <a:spcBef>
          <a:spcPts val="4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900">
          <a:solidFill>
            <a:srgbClr val="FFFFFF"/>
          </a:solidFill>
          <a:latin typeface="+mn-lt"/>
          <a:ea typeface="+mn-ea"/>
          <a:cs typeface="+mn-cs"/>
        </a:defRPr>
      </a:lvl8pPr>
      <a:lvl9pPr marL="3886200" indent="-228600" algn="l" defTabSz="457200" rtl="0" eaLnBrk="0" fontAlgn="base" hangingPunct="0">
        <a:spcBef>
          <a:spcPts val="4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900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68288"/>
            <a:ext cx="8228013" cy="1397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Click to edit the title text format</a:t>
            </a:r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2775"/>
            <a:ext cx="8228013" cy="4570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Click to edit the outline text format</a:t>
            </a:r>
          </a:p>
          <a:p>
            <a:pPr lvl="1"/>
            <a:r>
              <a:rPr lang="en-GB" altLang="it-IT"/>
              <a:t>Second Outline Level</a:t>
            </a:r>
          </a:p>
          <a:p>
            <a:pPr lvl="2"/>
            <a:r>
              <a:rPr lang="en-GB" altLang="it-IT"/>
              <a:t>Third Outline Level</a:t>
            </a:r>
          </a:p>
          <a:p>
            <a:pPr lvl="3"/>
            <a:r>
              <a:rPr lang="en-GB" altLang="it-IT"/>
              <a:t>Fourth Outline Level</a:t>
            </a:r>
          </a:p>
          <a:p>
            <a:pPr lvl="4"/>
            <a:r>
              <a:rPr lang="en-GB" altLang="it-IT"/>
              <a:t>Fifth Outline Level</a:t>
            </a:r>
          </a:p>
          <a:p>
            <a:pPr lvl="4"/>
            <a:r>
              <a:rPr lang="en-GB" altLang="it-IT"/>
              <a:t>Sixth Outline Level</a:t>
            </a:r>
          </a:p>
          <a:p>
            <a:pPr lvl="4"/>
            <a:r>
              <a:rPr lang="en-GB" altLang="it-IT"/>
              <a:t>Seventh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278563" y="6556375"/>
            <a:ext cx="2132012" cy="3000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457200" algn="l"/>
                <a:tab pos="914400" algn="l"/>
                <a:tab pos="1371600" algn="l"/>
                <a:tab pos="1828800" algn="l"/>
              </a:tabLst>
              <a:defRPr sz="900">
                <a:solidFill>
                  <a:srgbClr val="FFFFFF"/>
                </a:solidFill>
                <a:latin typeface="Times New Roman" pitchFamily="1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9" name="Text Box 4"/>
          <p:cNvSpPr txBox="1">
            <a:spLocks noChangeArrowheads="1"/>
          </p:cNvSpPr>
          <p:nvPr/>
        </p:nvSpPr>
        <p:spPr bwMode="auto">
          <a:xfrm>
            <a:off x="1135063" y="6556375"/>
            <a:ext cx="5143500" cy="301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8410575" y="6556375"/>
            <a:ext cx="501650" cy="3000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SzPct val="100000"/>
              <a:defRPr sz="900">
                <a:solidFill>
                  <a:srgbClr val="FFFFFF"/>
                </a:solidFill>
              </a:defRPr>
            </a:lvl1pPr>
          </a:lstStyle>
          <a:p>
            <a:fld id="{3872B46E-A82A-4279-921B-3641305CD14E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65C0E0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5pPr>
      <a:lvl6pPr marL="25146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6pPr>
      <a:lvl7pPr marL="29718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7pPr>
      <a:lvl8pPr marL="34290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8pPr>
      <a:lvl9pPr marL="38862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9pPr>
    </p:titleStyle>
    <p:bodyStyle>
      <a:lvl1pPr marL="342900" indent="-342900" algn="l" defTabSz="457200" rtl="0" eaLnBrk="0" fontAlgn="base" hangingPunct="0">
        <a:spcBef>
          <a:spcPts val="7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0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6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6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475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9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57200" rtl="0" eaLnBrk="0" fontAlgn="base" hangingPunct="0">
        <a:spcBef>
          <a:spcPts val="4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900">
          <a:solidFill>
            <a:srgbClr val="FFFFFF"/>
          </a:solidFill>
          <a:latin typeface="+mn-lt"/>
          <a:ea typeface="+mn-ea"/>
          <a:cs typeface="+mn-cs"/>
        </a:defRPr>
      </a:lvl6pPr>
      <a:lvl7pPr marL="2971800" indent="-228600" algn="l" defTabSz="457200" rtl="0" eaLnBrk="0" fontAlgn="base" hangingPunct="0">
        <a:spcBef>
          <a:spcPts val="4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900">
          <a:solidFill>
            <a:srgbClr val="FFFFFF"/>
          </a:solidFill>
          <a:latin typeface="+mn-lt"/>
          <a:ea typeface="+mn-ea"/>
          <a:cs typeface="+mn-cs"/>
        </a:defRPr>
      </a:lvl7pPr>
      <a:lvl8pPr marL="3429000" indent="-228600" algn="l" defTabSz="457200" rtl="0" eaLnBrk="0" fontAlgn="base" hangingPunct="0">
        <a:spcBef>
          <a:spcPts val="4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900">
          <a:solidFill>
            <a:srgbClr val="FFFFFF"/>
          </a:solidFill>
          <a:latin typeface="+mn-lt"/>
          <a:ea typeface="+mn-ea"/>
          <a:cs typeface="+mn-cs"/>
        </a:defRPr>
      </a:lvl8pPr>
      <a:lvl9pPr marL="3886200" indent="-228600" algn="l" defTabSz="457200" rtl="0" eaLnBrk="0" fontAlgn="base" hangingPunct="0">
        <a:spcBef>
          <a:spcPts val="4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900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68288"/>
            <a:ext cx="8228013" cy="1397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Click to edit the title text format</a:t>
            </a:r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2775"/>
            <a:ext cx="8228013" cy="4570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Click to edit the outline text format</a:t>
            </a:r>
          </a:p>
          <a:p>
            <a:pPr lvl="1"/>
            <a:r>
              <a:rPr lang="en-GB" altLang="it-IT"/>
              <a:t>Second Outline Level</a:t>
            </a:r>
          </a:p>
          <a:p>
            <a:pPr lvl="2"/>
            <a:r>
              <a:rPr lang="en-GB" altLang="it-IT"/>
              <a:t>Third Outline Level</a:t>
            </a:r>
          </a:p>
          <a:p>
            <a:pPr lvl="3"/>
            <a:r>
              <a:rPr lang="en-GB" altLang="it-IT"/>
              <a:t>Fourth Outline Level</a:t>
            </a:r>
          </a:p>
          <a:p>
            <a:pPr lvl="4"/>
            <a:r>
              <a:rPr lang="en-GB" altLang="it-IT"/>
              <a:t>Fifth Outline Level</a:t>
            </a:r>
          </a:p>
          <a:p>
            <a:pPr lvl="4"/>
            <a:r>
              <a:rPr lang="en-GB" altLang="it-IT"/>
              <a:t>Sixth Outline Level</a:t>
            </a:r>
          </a:p>
          <a:p>
            <a:pPr lvl="4"/>
            <a:r>
              <a:rPr lang="en-GB" altLang="it-IT"/>
              <a:t>Seventh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108700" y="6556375"/>
            <a:ext cx="2100263" cy="3000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457200" algn="l"/>
                <a:tab pos="914400" algn="l"/>
                <a:tab pos="1371600" algn="l"/>
                <a:tab pos="1828800" algn="l"/>
              </a:tabLst>
              <a:defRPr sz="900">
                <a:solidFill>
                  <a:srgbClr val="FFFFFF"/>
                </a:solidFill>
                <a:latin typeface="Times New Roman" pitchFamily="1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3" name="Text Box 4"/>
          <p:cNvSpPr txBox="1">
            <a:spLocks noChangeArrowheads="1"/>
          </p:cNvSpPr>
          <p:nvPr/>
        </p:nvSpPr>
        <p:spPr bwMode="auto">
          <a:xfrm>
            <a:off x="1169988" y="6557963"/>
            <a:ext cx="4948237" cy="301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8216900" y="6556375"/>
            <a:ext cx="365125" cy="3000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SzPct val="100000"/>
              <a:defRPr sz="900">
                <a:solidFill>
                  <a:srgbClr val="FFFFFF"/>
                </a:solidFill>
              </a:defRPr>
            </a:lvl1pPr>
          </a:lstStyle>
          <a:p>
            <a:fld id="{16822A5F-AD78-4BCB-A9D8-77D675A2A297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65C0E0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5pPr>
      <a:lvl6pPr marL="25146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6pPr>
      <a:lvl7pPr marL="29718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7pPr>
      <a:lvl8pPr marL="34290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8pPr>
      <a:lvl9pPr marL="38862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9pPr>
    </p:titleStyle>
    <p:bodyStyle>
      <a:lvl1pPr marL="342900" indent="-342900" algn="l" defTabSz="457200" rtl="0" eaLnBrk="0" fontAlgn="base" hangingPunct="0">
        <a:spcBef>
          <a:spcPts val="7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0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6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6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475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9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57200" rtl="0" eaLnBrk="0" fontAlgn="base" hangingPunct="0">
        <a:spcBef>
          <a:spcPts val="4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900">
          <a:solidFill>
            <a:srgbClr val="FFFFFF"/>
          </a:solidFill>
          <a:latin typeface="+mn-lt"/>
          <a:ea typeface="+mn-ea"/>
          <a:cs typeface="+mn-cs"/>
        </a:defRPr>
      </a:lvl6pPr>
      <a:lvl7pPr marL="2971800" indent="-228600" algn="l" defTabSz="457200" rtl="0" eaLnBrk="0" fontAlgn="base" hangingPunct="0">
        <a:spcBef>
          <a:spcPts val="4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900">
          <a:solidFill>
            <a:srgbClr val="FFFFFF"/>
          </a:solidFill>
          <a:latin typeface="+mn-lt"/>
          <a:ea typeface="+mn-ea"/>
          <a:cs typeface="+mn-cs"/>
        </a:defRPr>
      </a:lvl7pPr>
      <a:lvl8pPr marL="3429000" indent="-228600" algn="l" defTabSz="457200" rtl="0" eaLnBrk="0" fontAlgn="base" hangingPunct="0">
        <a:spcBef>
          <a:spcPts val="4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900">
          <a:solidFill>
            <a:srgbClr val="FFFFFF"/>
          </a:solidFill>
          <a:latin typeface="+mn-lt"/>
          <a:ea typeface="+mn-ea"/>
          <a:cs typeface="+mn-cs"/>
        </a:defRPr>
      </a:lvl8pPr>
      <a:lvl9pPr marL="3886200" indent="-228600" algn="l" defTabSz="457200" rtl="0" eaLnBrk="0" fontAlgn="base" hangingPunct="0">
        <a:spcBef>
          <a:spcPts val="4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900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C9501AB-05A4-4E0A-AAFD-2483EB1EB050}" type="slidenum">
              <a:rPr lang="en-US" altLang="it-IT" smtClean="0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0960494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Relationship Id="rId6" Type="http://schemas.openxmlformats.org/officeDocument/2006/relationships/hyperlink" Target="https://www.scienzemfn.unisalento.it/cdl_fisica" TargetMode="Externa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50.jpe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jpeg"/><Relationship Id="rId3" Type="http://schemas.openxmlformats.org/officeDocument/2006/relationships/image" Target="../media/image56.png"/><Relationship Id="rId7" Type="http://schemas.openxmlformats.org/officeDocument/2006/relationships/image" Target="../media/image59.jpeg"/><Relationship Id="rId12" Type="http://schemas.openxmlformats.org/officeDocument/2006/relationships/image" Target="../media/image64.jpeg"/><Relationship Id="rId17" Type="http://schemas.openxmlformats.org/officeDocument/2006/relationships/image" Target="../media/image67.png"/><Relationship Id="rId2" Type="http://schemas.openxmlformats.org/officeDocument/2006/relationships/notesSlide" Target="../notesSlides/notesSlide10.xml"/><Relationship Id="rId16" Type="http://schemas.openxmlformats.org/officeDocument/2006/relationships/hyperlink" Target="PresentazioneFisicaLecce_2020.pptx#-1,17,Presentazione standard di PowerPoint" TargetMode="External"/><Relationship Id="rId1" Type="http://schemas.openxmlformats.org/officeDocument/2006/relationships/slideLayout" Target="../slideLayouts/slideLayout62.xml"/><Relationship Id="rId6" Type="http://schemas.microsoft.com/office/2007/relationships/hdphoto" Target="../media/hdphoto3.wdp"/><Relationship Id="rId11" Type="http://schemas.openxmlformats.org/officeDocument/2006/relationships/image" Target="../media/image63.jpeg"/><Relationship Id="rId5" Type="http://schemas.openxmlformats.org/officeDocument/2006/relationships/image" Target="../media/image58.png"/><Relationship Id="rId15" Type="http://schemas.microsoft.com/office/2007/relationships/hdphoto" Target="../media/hdphoto4.wdp"/><Relationship Id="rId10" Type="http://schemas.openxmlformats.org/officeDocument/2006/relationships/image" Target="../media/image62.jpeg"/><Relationship Id="rId4" Type="http://schemas.openxmlformats.org/officeDocument/2006/relationships/image" Target="../media/image57.jpeg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emf"/><Relationship Id="rId3" Type="http://schemas.openxmlformats.org/officeDocument/2006/relationships/image" Target="../media/image68.jpeg"/><Relationship Id="rId7" Type="http://schemas.openxmlformats.org/officeDocument/2006/relationships/image" Target="../media/image7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10" Type="http://schemas.openxmlformats.org/officeDocument/2006/relationships/image" Target="../media/image75.jpeg"/><Relationship Id="rId4" Type="http://schemas.openxmlformats.org/officeDocument/2006/relationships/image" Target="../media/image69.png"/><Relationship Id="rId9" Type="http://schemas.openxmlformats.org/officeDocument/2006/relationships/image" Target="../media/image7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eb.le.infn.it/" TargetMode="External"/><Relationship Id="rId3" Type="http://schemas.openxmlformats.org/officeDocument/2006/relationships/image" Target="../media/image76.jpe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jpeg"/><Relationship Id="rId9" Type="http://schemas.openxmlformats.org/officeDocument/2006/relationships/image" Target="../media/image8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8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png"/><Relationship Id="rId18" Type="http://schemas.openxmlformats.org/officeDocument/2006/relationships/image" Target="../media/image99.jpeg"/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12" Type="http://schemas.openxmlformats.org/officeDocument/2006/relationships/image" Target="../media/image93.png"/><Relationship Id="rId17" Type="http://schemas.openxmlformats.org/officeDocument/2006/relationships/image" Target="../media/image98.jpe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97.jpe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6.jpeg"/><Relationship Id="rId15" Type="http://schemas.openxmlformats.org/officeDocument/2006/relationships/image" Target="../media/image96.jpeg"/><Relationship Id="rId10" Type="http://schemas.openxmlformats.org/officeDocument/2006/relationships/image" Target="../media/image91.jpeg"/><Relationship Id="rId19" Type="http://schemas.openxmlformats.org/officeDocument/2006/relationships/image" Target="../media/image100.jpeg"/><Relationship Id="rId4" Type="http://schemas.openxmlformats.org/officeDocument/2006/relationships/image" Target="../media/image85.jpeg"/><Relationship Id="rId9" Type="http://schemas.openxmlformats.org/officeDocument/2006/relationships/image" Target="../media/image90.png"/><Relationship Id="rId14" Type="http://schemas.openxmlformats.org/officeDocument/2006/relationships/image" Target="../media/image9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05.jpe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tiff"/><Relationship Id="rId3" Type="http://schemas.openxmlformats.org/officeDocument/2006/relationships/image" Target="../media/image109.jpeg"/><Relationship Id="rId7" Type="http://schemas.openxmlformats.org/officeDocument/2006/relationships/image" Target="../media/image111.jpe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1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119.png"/><Relationship Id="rId3" Type="http://schemas.openxmlformats.org/officeDocument/2006/relationships/image" Target="../media/image113.png"/><Relationship Id="rId7" Type="http://schemas.openxmlformats.org/officeDocument/2006/relationships/image" Target="../media/image115.png"/><Relationship Id="rId12" Type="http://schemas.microsoft.com/office/2007/relationships/hdphoto" Target="../media/hdphoto8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2.xml"/><Relationship Id="rId6" Type="http://schemas.microsoft.com/office/2007/relationships/hdphoto" Target="../media/hdphoto6.wdp"/><Relationship Id="rId11" Type="http://schemas.openxmlformats.org/officeDocument/2006/relationships/image" Target="../media/image118.png"/><Relationship Id="rId5" Type="http://schemas.openxmlformats.org/officeDocument/2006/relationships/image" Target="../media/image114.png"/><Relationship Id="rId10" Type="http://schemas.openxmlformats.org/officeDocument/2006/relationships/image" Target="../media/image117.jpeg"/><Relationship Id="rId4" Type="http://schemas.microsoft.com/office/2007/relationships/hdphoto" Target="../media/hdphoto5.wdp"/><Relationship Id="rId9" Type="http://schemas.microsoft.com/office/2007/relationships/hdphoto" Target="../media/hdphoto7.wdp"/><Relationship Id="rId14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3" Type="http://schemas.openxmlformats.org/officeDocument/2006/relationships/image" Target="../media/image121.jpeg"/><Relationship Id="rId7" Type="http://schemas.openxmlformats.org/officeDocument/2006/relationships/image" Target="../media/image124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23.jpeg"/><Relationship Id="rId5" Type="http://schemas.microsoft.com/office/2007/relationships/hdphoto" Target="../media/hdphoto10.wdp"/><Relationship Id="rId4" Type="http://schemas.openxmlformats.org/officeDocument/2006/relationships/image" Target="../media/image12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microsoft.com/office/2007/relationships/hdphoto" Target="../media/hdphoto11.wdp"/><Relationship Id="rId7" Type="http://schemas.microsoft.com/office/2007/relationships/hdphoto" Target="../media/hdphoto13.wdp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28.png"/><Relationship Id="rId5" Type="http://schemas.microsoft.com/office/2007/relationships/hdphoto" Target="../media/hdphoto12.wdp"/><Relationship Id="rId4" Type="http://schemas.openxmlformats.org/officeDocument/2006/relationships/image" Target="../media/image127.png"/><Relationship Id="rId9" Type="http://schemas.microsoft.com/office/2007/relationships/hdphoto" Target="../media/hdphoto14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6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Andrea.ventura@unisalento.it" TargetMode="External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62.xml"/><Relationship Id="rId6" Type="http://schemas.openxmlformats.org/officeDocument/2006/relationships/hyperlink" Target="https://www.scienzemfn.unisalento.it/cdl_fisica" TargetMode="External"/><Relationship Id="rId5" Type="http://schemas.openxmlformats.org/officeDocument/2006/relationships/hyperlink" Target="mailto:marialuisa.degiorgi@unisalento.it" TargetMode="External"/><Relationship Id="rId4" Type="http://schemas.openxmlformats.org/officeDocument/2006/relationships/hyperlink" Target="mailto:maurizio.martino@unisalento.i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zemfn.unisalento.it/bandiammissionecds" TargetMode="External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hyperlink" Target="http://www.dmf.unisalento.it/LaureeScientificheFisica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it/url?sa=i&amp;rct=j&amp;q=&amp;esrc=s&amp;source=images&amp;cd=&amp;cad=rja&amp;uact=8&amp;ved=0CAcQjRw&amp;url=http://rpi.edu/dept/phys/research/&amp;ei=C_RGVMiKHcjJPLbygagJ&amp;bvm=bv.77880786,d.bGQ&amp;psig=AFQjCNHUTOEEL_i72R47o3FqPx-ICY8kRw&amp;ust=1414022524952944" TargetMode="External"/><Relationship Id="rId13" Type="http://schemas.openxmlformats.org/officeDocument/2006/relationships/image" Target="../media/image20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12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openxmlformats.org/officeDocument/2006/relationships/hyperlink" Target="http://en.wikipedia.org/wiki/Composite_material" TargetMode="External"/><Relationship Id="rId4" Type="http://schemas.openxmlformats.org/officeDocument/2006/relationships/image" Target="../media/image13.jpeg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hyperlink" Target="https://twitter.com/NASA" TargetMode="External"/><Relationship Id="rId18" Type="http://schemas.openxmlformats.org/officeDocument/2006/relationships/image" Target="../media/image28.jpeg"/><Relationship Id="rId3" Type="http://schemas.openxmlformats.org/officeDocument/2006/relationships/hyperlink" Target="http://www.b2match.eu/proposersday2011/participants/228" TargetMode="External"/><Relationship Id="rId21" Type="http://schemas.openxmlformats.org/officeDocument/2006/relationships/hyperlink" Target="http://www.cloudmobile.it/cloud-mobile/collaborazioni-universita-italiane.html" TargetMode="External"/><Relationship Id="rId7" Type="http://schemas.openxmlformats.org/officeDocument/2006/relationships/hyperlink" Target="http://minerva.mlib.cnr.it/" TargetMode="External"/><Relationship Id="rId12" Type="http://schemas.openxmlformats.org/officeDocument/2006/relationships/image" Target="../media/image25.png"/><Relationship Id="rId17" Type="http://schemas.openxmlformats.org/officeDocument/2006/relationships/hyperlink" Target="http://www.gfxtra.net/dl/Le+Scienze" TargetMode="External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7.jpeg"/><Relationship Id="rId20" Type="http://schemas.openxmlformats.org/officeDocument/2006/relationships/image" Target="../media/image29.jpe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2.png"/><Relationship Id="rId11" Type="http://schemas.openxmlformats.org/officeDocument/2006/relationships/hyperlink" Target="http://www.inaf.it/it/notizie-inaf/cda-inaf-del-13-febbraio" TargetMode="External"/><Relationship Id="rId24" Type="http://schemas.openxmlformats.org/officeDocument/2006/relationships/image" Target="../media/image32.png"/><Relationship Id="rId5" Type="http://schemas.openxmlformats.org/officeDocument/2006/relationships/hyperlink" Target="http://oggiscienza.wordpress.com/2012/07/20/appello-infn/" TargetMode="External"/><Relationship Id="rId15" Type="http://schemas.openxmlformats.org/officeDocument/2006/relationships/hyperlink" Target="http://wisecareers.com/articles/education/how-become-high-school-physics-teacher" TargetMode="External"/><Relationship Id="rId23" Type="http://schemas.openxmlformats.org/officeDocument/2006/relationships/image" Target="../media/image31.png"/><Relationship Id="rId10" Type="http://schemas.openxmlformats.org/officeDocument/2006/relationships/image" Target="../media/image24.png"/><Relationship Id="rId19" Type="http://schemas.openxmlformats.org/officeDocument/2006/relationships/hyperlink" Target="http://www.spsnational.org/partnerships/" TargetMode="External"/><Relationship Id="rId4" Type="http://schemas.openxmlformats.org/officeDocument/2006/relationships/image" Target="../media/image21.jpeg"/><Relationship Id="rId9" Type="http://schemas.openxmlformats.org/officeDocument/2006/relationships/hyperlink" Target="http://newsgo.it/2013/11/pompei-enea-collaborera-alla-messa-sicurezza-della-villa-dei-misteri/" TargetMode="External"/><Relationship Id="rId14" Type="http://schemas.openxmlformats.org/officeDocument/2006/relationships/image" Target="../media/image26.jpeg"/><Relationship Id="rId22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hyperlink" Target="http://www.clevermarketing.it/web-marketing-creare-database/" TargetMode="External"/><Relationship Id="rId18" Type="http://schemas.openxmlformats.org/officeDocument/2006/relationships/image" Target="../media/image41.png"/><Relationship Id="rId26" Type="http://schemas.openxmlformats.org/officeDocument/2006/relationships/image" Target="../media/image45.jpeg"/><Relationship Id="rId3" Type="http://schemas.openxmlformats.org/officeDocument/2006/relationships/hyperlink" Target="http://www.teachingmedicalphysics.org.uk/" TargetMode="External"/><Relationship Id="rId21" Type="http://schemas.openxmlformats.org/officeDocument/2006/relationships/hyperlink" Target="http://www.norsonic.com/en/products/sound_level_meters/sound_analyser_nor140/Sound+Analyser+Nor140+-+%22MULTI-TOOL%22.9UFRjQYk.ips" TargetMode="External"/><Relationship Id="rId7" Type="http://schemas.openxmlformats.org/officeDocument/2006/relationships/hyperlink" Target="http://www.iaea.org/newscenter/news/2012/workerprotection.html" TargetMode="External"/><Relationship Id="rId12" Type="http://schemas.openxmlformats.org/officeDocument/2006/relationships/image" Target="../media/image37.jpeg"/><Relationship Id="rId17" Type="http://schemas.openxmlformats.org/officeDocument/2006/relationships/image" Target="../media/image40.jpeg"/><Relationship Id="rId25" Type="http://schemas.openxmlformats.org/officeDocument/2006/relationships/hyperlink" Target="http://www.tesionline.it/news/cronologia.jsp?evid=1307" TargetMode="External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9.jpeg"/><Relationship Id="rId20" Type="http://schemas.openxmlformats.org/officeDocument/2006/relationships/image" Target="../media/image42.jpe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4.jpeg"/><Relationship Id="rId11" Type="http://schemas.openxmlformats.org/officeDocument/2006/relationships/hyperlink" Target="http://s1stat.fmipa.ugm.ac.id/minat/" TargetMode="External"/><Relationship Id="rId24" Type="http://schemas.openxmlformats.org/officeDocument/2006/relationships/image" Target="../media/image44.jpeg"/><Relationship Id="rId5" Type="http://schemas.openxmlformats.org/officeDocument/2006/relationships/hyperlink" Target="http://www.accelerators-for-society.org/health/index.php?id=7" TargetMode="External"/><Relationship Id="rId15" Type="http://schemas.openxmlformats.org/officeDocument/2006/relationships/hyperlink" Target="http://www.studiotecnicorossoni.com/" TargetMode="External"/><Relationship Id="rId23" Type="http://schemas.openxmlformats.org/officeDocument/2006/relationships/hyperlink" Target="http://www.ambienteambienti.com/news/2012/12/news/arpa-puglia-a-taranto-la-riunione-degli-stati-generali-85949.html" TargetMode="External"/><Relationship Id="rId10" Type="http://schemas.openxmlformats.org/officeDocument/2006/relationships/image" Target="../media/image36.jpeg"/><Relationship Id="rId19" Type="http://schemas.openxmlformats.org/officeDocument/2006/relationships/hyperlink" Target="http://www.epa.vic.gov.au/our-work/monitoring-the-environment" TargetMode="External"/><Relationship Id="rId4" Type="http://schemas.openxmlformats.org/officeDocument/2006/relationships/image" Target="../media/image33.jpeg"/><Relationship Id="rId9" Type="http://schemas.openxmlformats.org/officeDocument/2006/relationships/hyperlink" Target="http://it.dreamstime.com/immagini-stock-libere-da-diritti-programma-di-software-image6909" TargetMode="External"/><Relationship Id="rId14" Type="http://schemas.openxmlformats.org/officeDocument/2006/relationships/image" Target="../media/image38.jpeg"/><Relationship Id="rId22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>
            <a:extLst>
              <a:ext uri="{FF2B5EF4-FFF2-40B4-BE49-F238E27FC236}">
                <a16:creationId xmlns:a16="http://schemas.microsoft.com/office/drawing/2014/main" id="{538991EA-3519-4D65-A9F9-0C392FBB93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3" t="82002" r="236" b="1128"/>
          <a:stretch/>
        </p:blipFill>
        <p:spPr bwMode="auto">
          <a:xfrm flipV="1">
            <a:off x="0" y="5612776"/>
            <a:ext cx="9196251" cy="124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ED9BB2DF-A829-4590-A8EF-9F727156E8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2" t="442" r="-78" b="1128"/>
          <a:stretch/>
        </p:blipFill>
        <p:spPr bwMode="auto">
          <a:xfrm>
            <a:off x="0" y="-46492"/>
            <a:ext cx="9180512" cy="5659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6012160" y="1916832"/>
            <a:ext cx="2820988" cy="138717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r">
              <a:spcBef>
                <a:spcPts val="175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Laurea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Triennale in 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FISICA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3924300" y="5289574"/>
            <a:ext cx="4845050" cy="138717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r">
              <a:spcBef>
                <a:spcPts val="175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Dottorati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di </a:t>
            </a:r>
            <a:r>
              <a:rPr lang="en-US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Ricerca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b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</a:b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in 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FISICA E NANOSCIENZE</a:t>
            </a:r>
            <a:b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</a:b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e in 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NANOTECNOLOGIE</a:t>
            </a: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5795963" y="3573016"/>
            <a:ext cx="2965450" cy="138717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r">
              <a:spcBef>
                <a:spcPts val="175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Laurea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Magistrale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in 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FISICA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4572001" y="332656"/>
            <a:ext cx="4464495" cy="1296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lnSpc>
                <a:spcPts val="45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en-US" sz="4400" b="1" dirty="0" err="1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Studiare</a:t>
            </a:r>
            <a:r>
              <a:rPr lang="en-US" sz="4400" b="1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sz="4400" b="1" dirty="0" err="1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Fisica</a:t>
            </a:r>
            <a:r>
              <a:rPr lang="en-US" sz="4400" b="1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 @</a:t>
            </a:r>
            <a:r>
              <a:rPr lang="en-US" sz="1600" b="1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sz="4400" b="1" dirty="0" err="1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UniSalento</a:t>
            </a:r>
            <a:endParaRPr lang="en-US" sz="4400" b="1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E0890607-BDFF-48B8-86A5-79E38913CF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438" t="38800" r="22444" b="20601"/>
          <a:stretch/>
        </p:blipFill>
        <p:spPr>
          <a:xfrm>
            <a:off x="280669" y="116632"/>
            <a:ext cx="4518608" cy="1872208"/>
          </a:xfrm>
          <a:prstGeom prst="rect">
            <a:avLst/>
          </a:prstGeom>
        </p:spPr>
      </p:pic>
      <p:sp>
        <p:nvSpPr>
          <p:cNvPr id="9220" name="Rectangle 4"/>
          <p:cNvSpPr>
            <a:spLocks noChangeArrowheads="1"/>
          </p:cNvSpPr>
          <p:nvPr/>
        </p:nvSpPr>
        <p:spPr bwMode="auto">
          <a:xfrm rot="20628782">
            <a:off x="649838" y="5244277"/>
            <a:ext cx="5046231" cy="402291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000" i="1" dirty="0">
                <a:solidFill>
                  <a:srgbClr val="FFC0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https://www.scienzemfn.unisalento.it/cdl_fisica</a:t>
            </a:r>
            <a:endParaRPr lang="it-IT" sz="2000" i="1" u="sng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8194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437759">
            <a:off x="181437" y="2055293"/>
            <a:ext cx="5973406" cy="438656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scene3d>
            <a:camera prst="orthographicFront">
              <a:rot lat="300000" lon="0" rev="0"/>
            </a:camera>
            <a:lightRig rig="threePt" dir="t"/>
          </a:scene3d>
          <a:sp3d z="101600"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9AF1C4B8-AC87-4B1A-B8C6-BF8453DA1E86}"/>
              </a:ext>
            </a:extLst>
          </p:cNvPr>
          <p:cNvSpPr txBox="1"/>
          <p:nvPr/>
        </p:nvSpPr>
        <p:spPr>
          <a:xfrm>
            <a:off x="1241321" y="1994065"/>
            <a:ext cx="6283007" cy="566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50000"/>
              </a:lnSpc>
            </a:pPr>
            <a:r>
              <a:rPr lang="it-IT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2009-2012: Team Leader  (LAINSA/GERTISA società di </a:t>
            </a:r>
            <a:r>
              <a:rPr lang="it-IT" sz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Grupo</a:t>
            </a:r>
            <a:r>
              <a:rPr lang="it-IT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Dominguis</a:t>
            </a:r>
            <a:r>
              <a:rPr lang="it-IT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GD Energy Services) </a:t>
            </a:r>
          </a:p>
          <a:p>
            <a:pPr>
              <a:lnSpc>
                <a:spcPct val="50000"/>
              </a:lnSpc>
            </a:pPr>
            <a:endParaRPr lang="it-IT" sz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50000"/>
              </a:lnSpc>
            </a:pPr>
            <a:r>
              <a:rPr lang="it-IT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2012-2015: Responsabile Unità di Fisica Sanitaria – Centrale Nucleare E. Fermi (SOGIN spa)</a:t>
            </a:r>
          </a:p>
          <a:p>
            <a:pPr>
              <a:lnSpc>
                <a:spcPct val="50000"/>
              </a:lnSpc>
            </a:pPr>
            <a:endParaRPr lang="it-IT" sz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50000"/>
              </a:lnSpc>
            </a:pPr>
            <a:r>
              <a:rPr lang="it-IT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2015 ad oggi: </a:t>
            </a:r>
            <a:r>
              <a:rPr lang="it-IT" sz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Radiation</a:t>
            </a:r>
            <a:r>
              <a:rPr lang="it-IT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Protection</a:t>
            </a:r>
            <a:r>
              <a:rPr lang="it-IT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Expert  (Joint </a:t>
            </a:r>
            <a:r>
              <a:rPr lang="it-IT" sz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</a:t>
            </a:r>
            <a:r>
              <a:rPr lang="it-IT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Centre - </a:t>
            </a:r>
            <a:r>
              <a:rPr lang="it-IT" sz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European</a:t>
            </a:r>
            <a:r>
              <a:rPr lang="it-IT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Commission</a:t>
            </a:r>
            <a:r>
              <a:rPr lang="it-IT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pic>
        <p:nvPicPr>
          <p:cNvPr id="3" name="Picture 2" descr="GDES Corporate">
            <a:extLst>
              <a:ext uri="{FF2B5EF4-FFF2-40B4-BE49-F238E27FC236}">
                <a16:creationId xmlns:a16="http://schemas.microsoft.com/office/drawing/2014/main" id="{C6C89EB8-C184-4D68-8059-618F8D3CE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3433" y="1672625"/>
            <a:ext cx="1060637" cy="316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6" descr="C:\Users\vassaga\AppData\Local\Temp\1\wzbbf1\LOGO CE MUET\POSITIVE VERSION\JPG\HR\LOGO CE_Muet_PANTONE_HR.jpg">
            <a:extLst>
              <a:ext uri="{FF2B5EF4-FFF2-40B4-BE49-F238E27FC236}">
                <a16:creationId xmlns:a16="http://schemas.microsoft.com/office/drawing/2014/main" id="{E503B06B-8702-471B-80AF-ACE25670B8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446" y="2348880"/>
            <a:ext cx="1060637" cy="522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6" descr="Logo">
            <a:extLst>
              <a:ext uri="{FF2B5EF4-FFF2-40B4-BE49-F238E27FC236}">
                <a16:creationId xmlns:a16="http://schemas.microsoft.com/office/drawing/2014/main" id="{A882B179-B5AA-433F-A955-1AF3E44B8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239" y="1961805"/>
            <a:ext cx="755226" cy="532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7C57651E-E36A-4623-B164-9EC338DAD24E}"/>
              </a:ext>
            </a:extLst>
          </p:cNvPr>
          <p:cNvSpPr txBox="1"/>
          <p:nvPr/>
        </p:nvSpPr>
        <p:spPr>
          <a:xfrm>
            <a:off x="1436571" y="1582933"/>
            <a:ext cx="2076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Francesco Romano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0A72C5A-0320-4590-9A6F-81DBFD495810}"/>
              </a:ext>
            </a:extLst>
          </p:cNvPr>
          <p:cNvSpPr txBox="1"/>
          <p:nvPr/>
        </p:nvSpPr>
        <p:spPr>
          <a:xfrm>
            <a:off x="1387973" y="5127000"/>
            <a:ext cx="1704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Michele Bianco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5345B56-0A16-4A11-AD6A-96D8365043EB}"/>
              </a:ext>
            </a:extLst>
          </p:cNvPr>
          <p:cNvSpPr txBox="1"/>
          <p:nvPr/>
        </p:nvSpPr>
        <p:spPr>
          <a:xfrm>
            <a:off x="1421330" y="3948731"/>
            <a:ext cx="1828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Silvia Protopapa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E6F1B37-75C2-470E-9ADE-91E20B53F5F8}"/>
              </a:ext>
            </a:extLst>
          </p:cNvPr>
          <p:cNvSpPr txBox="1"/>
          <p:nvPr/>
        </p:nvSpPr>
        <p:spPr>
          <a:xfrm>
            <a:off x="1251427" y="4396454"/>
            <a:ext cx="6275510" cy="566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50000"/>
              </a:lnSpc>
            </a:pPr>
            <a:r>
              <a:rPr lang="it-IT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2006-2009: Dottorato al Max Planck Institute per studi sul Sistema Solare (Germania)</a:t>
            </a:r>
          </a:p>
          <a:p>
            <a:pPr>
              <a:lnSpc>
                <a:spcPct val="50000"/>
              </a:lnSpc>
            </a:pPr>
            <a:endParaRPr lang="it-IT" sz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50000"/>
              </a:lnSpc>
            </a:pPr>
            <a:r>
              <a:rPr lang="it-IT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2009-2018: Post-doc e </a:t>
            </a:r>
            <a:r>
              <a:rPr lang="it-IT" sz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Researcher</a:t>
            </a:r>
            <a:r>
              <a:rPr lang="it-IT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University of Maryland (Stati Uniti) con studi presso la NASA</a:t>
            </a:r>
          </a:p>
          <a:p>
            <a:pPr>
              <a:lnSpc>
                <a:spcPct val="50000"/>
              </a:lnSpc>
            </a:pPr>
            <a:endParaRPr lang="it-IT" sz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50000"/>
              </a:lnSpc>
            </a:pPr>
            <a:r>
              <a:rPr lang="it-IT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2018 ad oggi: </a:t>
            </a:r>
            <a:r>
              <a:rPr lang="it-IT" sz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Principle</a:t>
            </a:r>
            <a:r>
              <a:rPr lang="it-IT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Scientist, </a:t>
            </a:r>
            <a:r>
              <a:rPr lang="it-IT" sz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SwRI</a:t>
            </a:r>
            <a:r>
              <a:rPr lang="it-IT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Boulder in Colorado (Stati Uniti)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1D41462-247B-4ECC-B13A-1678B89DD5E2}"/>
              </a:ext>
            </a:extLst>
          </p:cNvPr>
          <p:cNvSpPr txBox="1"/>
          <p:nvPr/>
        </p:nvSpPr>
        <p:spPr>
          <a:xfrm>
            <a:off x="1241322" y="5584015"/>
            <a:ext cx="6283006" cy="566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50000"/>
              </a:lnSpc>
            </a:pPr>
            <a:r>
              <a:rPr lang="it-IT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2008-2012: Post-doc </a:t>
            </a:r>
            <a:r>
              <a:rPr lang="it-IT" sz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UniSalento</a:t>
            </a:r>
            <a:r>
              <a:rPr lang="it-IT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-INFN per l’esperimento ATLAS presso il CERN di Ginevra</a:t>
            </a:r>
          </a:p>
          <a:p>
            <a:pPr>
              <a:lnSpc>
                <a:spcPct val="50000"/>
              </a:lnSpc>
            </a:pPr>
            <a:endParaRPr lang="it-IT" sz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50000"/>
              </a:lnSpc>
            </a:pPr>
            <a:r>
              <a:rPr lang="it-IT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2013-2015: </a:t>
            </a:r>
            <a:r>
              <a:rPr lang="it-IT" sz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</a:t>
            </a:r>
            <a:r>
              <a:rPr lang="it-IT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Fellow al CERN per il progetto </a:t>
            </a:r>
            <a:r>
              <a:rPr lang="it-IT" sz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MicroMeGAS</a:t>
            </a:r>
            <a:r>
              <a:rPr lang="it-IT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dell’esperimento ATLAS</a:t>
            </a:r>
          </a:p>
          <a:p>
            <a:pPr>
              <a:lnSpc>
                <a:spcPct val="50000"/>
              </a:lnSpc>
            </a:pPr>
            <a:endParaRPr lang="it-IT" sz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50000"/>
              </a:lnSpc>
            </a:pPr>
            <a:r>
              <a:rPr lang="it-IT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2016 ad oggi: Staff del CERN e Technical Coordinator del progetto GEM dell’esperimento CMS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2BAA524-7161-4D28-BA55-10DE7D214658}"/>
              </a:ext>
            </a:extLst>
          </p:cNvPr>
          <p:cNvSpPr txBox="1"/>
          <p:nvPr/>
        </p:nvSpPr>
        <p:spPr>
          <a:xfrm>
            <a:off x="1264857" y="3150082"/>
            <a:ext cx="6710724" cy="566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50000"/>
              </a:lnSpc>
            </a:pPr>
            <a:r>
              <a:rPr lang="it-IT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2013-2016:</a:t>
            </a:r>
            <a:r>
              <a:rPr lang="it-IT" sz="788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Associate Director, Statistical Risk Model Development</a:t>
            </a:r>
            <a:r>
              <a:rPr lang="it-IT" sz="1200" spc="-113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</a:t>
            </a:r>
            <a:r>
              <a:rPr lang="it-IT" sz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Maintenance</a:t>
            </a:r>
            <a:r>
              <a:rPr lang="it-IT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1200" spc="-113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@U</a:t>
            </a:r>
            <a:r>
              <a:rPr lang="it-IT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BS</a:t>
            </a:r>
            <a:r>
              <a:rPr lang="it-IT" sz="1200" spc="-113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it-IT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Losanna (CH)</a:t>
            </a:r>
          </a:p>
          <a:p>
            <a:pPr>
              <a:lnSpc>
                <a:spcPct val="50000"/>
              </a:lnSpc>
            </a:pPr>
            <a:endParaRPr lang="it-IT" sz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50000"/>
              </a:lnSpc>
            </a:pPr>
            <a:r>
              <a:rPr lang="it-IT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2016-2017: Vice </a:t>
            </a:r>
            <a:r>
              <a:rPr lang="it-IT" sz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President</a:t>
            </a:r>
            <a:r>
              <a:rPr lang="it-IT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Portfolio Analyst @ Swiss Re Asset Management - Zurigo (CH)</a:t>
            </a:r>
          </a:p>
          <a:p>
            <a:pPr>
              <a:lnSpc>
                <a:spcPct val="50000"/>
              </a:lnSpc>
            </a:pPr>
            <a:endParaRPr lang="it-IT" sz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50000"/>
              </a:lnSpc>
            </a:pPr>
            <a:r>
              <a:rPr lang="it-IT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2017 ad oggi: Data Scientist, Trading Strategist @ </a:t>
            </a:r>
            <a:r>
              <a:rPr lang="it-IT" sz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Signal</a:t>
            </a:r>
            <a:r>
              <a:rPr lang="it-IT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Ocean - Atene (GR)</a:t>
            </a:r>
          </a:p>
        </p:txBody>
      </p:sp>
      <p:pic>
        <p:nvPicPr>
          <p:cNvPr id="12" name="Picture 2" descr="Risultati immagini per nasa">
            <a:extLst>
              <a:ext uri="{FF2B5EF4-FFF2-40B4-BE49-F238E27FC236}">
                <a16:creationId xmlns:a16="http://schemas.microsoft.com/office/drawing/2014/main" id="{05899A48-47FD-460D-BFBF-0408852B3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406" y="3686912"/>
            <a:ext cx="869414" cy="869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Risultati immagini per cern">
            <a:extLst>
              <a:ext uri="{FF2B5EF4-FFF2-40B4-BE49-F238E27FC236}">
                <a16:creationId xmlns:a16="http://schemas.microsoft.com/office/drawing/2014/main" id="{4069786B-74C4-44F4-9019-00307A447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2928" y="4722788"/>
            <a:ext cx="869414" cy="869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Risultati immagini per ubs">
            <a:extLst>
              <a:ext uri="{FF2B5EF4-FFF2-40B4-BE49-F238E27FC236}">
                <a16:creationId xmlns:a16="http://schemas.microsoft.com/office/drawing/2014/main" id="{F5B2A0E0-C603-4B9D-A4ED-985F2507F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3101097"/>
            <a:ext cx="1060637" cy="399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3AA1511B-2FAC-4233-8B7F-1E4086E012C1}"/>
              </a:ext>
            </a:extLst>
          </p:cNvPr>
          <p:cNvSpPr txBox="1"/>
          <p:nvPr/>
        </p:nvSpPr>
        <p:spPr>
          <a:xfrm>
            <a:off x="1430414" y="2726514"/>
            <a:ext cx="1845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Roberta Armillis</a:t>
            </a:r>
          </a:p>
        </p:txBody>
      </p:sp>
      <p:pic>
        <p:nvPicPr>
          <p:cNvPr id="16" name="Picture 8" descr="Roberta ARMILLIS | Physics Ph.D.">
            <a:extLst>
              <a:ext uri="{FF2B5EF4-FFF2-40B4-BE49-F238E27FC236}">
                <a16:creationId xmlns:a16="http://schemas.microsoft.com/office/drawing/2014/main" id="{2B9FE54C-E8E3-4BD1-8044-DCAC548609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3" b="7839"/>
          <a:stretch/>
        </p:blipFill>
        <p:spPr bwMode="auto">
          <a:xfrm>
            <a:off x="138232" y="2801828"/>
            <a:ext cx="972784" cy="996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Michele BIANCO | CERN, Genève | CERN | ATLAS">
            <a:extLst>
              <a:ext uri="{FF2B5EF4-FFF2-40B4-BE49-F238E27FC236}">
                <a16:creationId xmlns:a16="http://schemas.microsoft.com/office/drawing/2014/main" id="{F4BCC211-9267-4A40-88D6-DBF52441A9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0" t="1538" r="10395" b="17191"/>
          <a:stretch/>
        </p:blipFill>
        <p:spPr bwMode="auto">
          <a:xfrm>
            <a:off x="129806" y="5163468"/>
            <a:ext cx="977663" cy="996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3C3FD6FE-9DB8-460F-BF84-64461AEDD4B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8299" t="7431" r="40923" b="56038"/>
          <a:stretch/>
        </p:blipFill>
        <p:spPr>
          <a:xfrm>
            <a:off x="144819" y="1672561"/>
            <a:ext cx="979240" cy="968435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CE85EB6B-CD7A-424F-B83E-012DBD890F9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9939" t="6437" r="31701" b="27760"/>
          <a:stretch/>
        </p:blipFill>
        <p:spPr>
          <a:xfrm>
            <a:off x="121659" y="4005064"/>
            <a:ext cx="993957" cy="959073"/>
          </a:xfrm>
          <a:prstGeom prst="rect">
            <a:avLst/>
          </a:prstGeom>
        </p:spPr>
      </p:pic>
      <p:sp>
        <p:nvSpPr>
          <p:cNvPr id="20" name="CustomShape 5">
            <a:extLst>
              <a:ext uri="{FF2B5EF4-FFF2-40B4-BE49-F238E27FC236}">
                <a16:creationId xmlns:a16="http://schemas.microsoft.com/office/drawing/2014/main" id="{B8707028-C439-4FC7-95C3-B5A1A326165C}"/>
              </a:ext>
            </a:extLst>
          </p:cNvPr>
          <p:cNvSpPr/>
          <p:nvPr/>
        </p:nvSpPr>
        <p:spPr>
          <a:xfrm>
            <a:off x="129806" y="31687"/>
            <a:ext cx="8844331" cy="136858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Alcuni</a:t>
            </a:r>
            <a:r>
              <a:rPr lang="en-GB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Alumni del Corso di </a:t>
            </a:r>
            <a:r>
              <a:rPr lang="en-GB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Laurea</a:t>
            </a:r>
            <a:r>
              <a:rPr lang="en-GB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in </a:t>
            </a:r>
            <a:r>
              <a:rPr lang="en-GB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Fisica</a:t>
            </a:r>
            <a:r>
              <a:rPr lang="en-GB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</a:t>
            </a:r>
            <a:r>
              <a:rPr lang="en-GB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dell’Università</a:t>
            </a:r>
            <a:r>
              <a:rPr lang="en-GB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del Salento</a:t>
            </a:r>
            <a:endParaRPr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19779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9" grpId="0"/>
      <p:bldP spid="10" grpId="0"/>
      <p:bldP spid="11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ustomShape 5">
            <a:extLst>
              <a:ext uri="{FF2B5EF4-FFF2-40B4-BE49-F238E27FC236}">
                <a16:creationId xmlns:a16="http://schemas.microsoft.com/office/drawing/2014/main" id="{B8707028-C439-4FC7-95C3-B5A1A326165C}"/>
              </a:ext>
            </a:extLst>
          </p:cNvPr>
          <p:cNvSpPr/>
          <p:nvPr/>
        </p:nvSpPr>
        <p:spPr>
          <a:xfrm>
            <a:off x="129806" y="31687"/>
            <a:ext cx="8844331" cy="136858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Alcuni</a:t>
            </a:r>
            <a:r>
              <a:rPr lang="en-GB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Alumni del Corso di </a:t>
            </a:r>
            <a:r>
              <a:rPr lang="en-GB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Laurea</a:t>
            </a:r>
            <a:r>
              <a:rPr lang="en-GB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in </a:t>
            </a:r>
            <a:r>
              <a:rPr lang="en-GB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Fisica</a:t>
            </a:r>
            <a:r>
              <a:rPr lang="en-GB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</a:t>
            </a:r>
            <a:r>
              <a:rPr lang="en-GB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dell’Università</a:t>
            </a:r>
            <a:r>
              <a:rPr lang="en-GB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del Salento</a:t>
            </a:r>
            <a:endParaRPr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97088AB-0E69-4ED6-A0CB-392D7B0450D5}"/>
              </a:ext>
            </a:extLst>
          </p:cNvPr>
          <p:cNvSpPr txBox="1"/>
          <p:nvPr/>
        </p:nvSpPr>
        <p:spPr>
          <a:xfrm>
            <a:off x="3250411" y="1418589"/>
            <a:ext cx="24497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u="sng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Una testimonianza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29E90EB-8196-44A5-8740-7AEEF3B6063F}"/>
              </a:ext>
            </a:extLst>
          </p:cNvPr>
          <p:cNvSpPr txBox="1"/>
          <p:nvPr/>
        </p:nvSpPr>
        <p:spPr>
          <a:xfrm>
            <a:off x="57798" y="1840029"/>
            <a:ext cx="8978698" cy="4962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Analista Quantitativo e Capo di Divisione in un’azienda di consulenza finanziaria</a:t>
            </a:r>
          </a:p>
          <a:p>
            <a:endParaRPr lang="it-IT" sz="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Quando mi sono iscritta a Fisica non mi aspettavo di fare il lavoro che faccio ora. </a:t>
            </a:r>
          </a:p>
          <a:p>
            <a:r>
              <a:rPr lang="it-IT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 sono iscritta affascinata dall’</a:t>
            </a:r>
            <a:r>
              <a:rPr lang="it-IT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astronomia</a:t>
            </a:r>
            <a:r>
              <a:rPr lang="it-IT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e dalla </a:t>
            </a:r>
            <a:r>
              <a:rPr lang="it-IT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meccanica quantistica </a:t>
            </a:r>
            <a:r>
              <a:rPr lang="it-IT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 speravo di diventare una ricercatrice. </a:t>
            </a:r>
          </a:p>
          <a:p>
            <a:r>
              <a:rPr lang="it-IT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Una volta laureata, ho scoperto quanto il mondo del lavoro </a:t>
            </a:r>
            <a:r>
              <a:rPr lang="it-IT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apprezzasse il profilo del laureato in Fisica</a:t>
            </a:r>
            <a:r>
              <a:rPr lang="it-IT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in cui convivono una conoscenza matematica profonda e uno spirito pratico abituato a fare i conti con la realtà. </a:t>
            </a:r>
          </a:p>
          <a:p>
            <a:r>
              <a:rPr lang="it-IT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Sono stati questi gli ingredienti che mi hanno aiutata ad entrare nel mondo del lavoro e ad avere successo come </a:t>
            </a:r>
            <a:r>
              <a:rPr lang="it-IT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analista quantitativo</a:t>
            </a:r>
            <a:r>
              <a:rPr lang="it-IT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it-IT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Quello che mi piace del mio lavoro è la possibilità di descrivere la realtà con dei modelli matematici e toccare con mano quanto questo porti a dei vantaggi concreti. </a:t>
            </a:r>
          </a:p>
          <a:p>
            <a:r>
              <a:rPr lang="it-IT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 modelli che uso non sono gli stessi che usavo durante i miei studi e durante il dottorato: la fisica ha </a:t>
            </a:r>
            <a:r>
              <a:rPr lang="it-IT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leggi universali </a:t>
            </a:r>
            <a:r>
              <a:rPr lang="it-IT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mentre i modelli che uso ora devono tenere conto dell’incertezza che viene dalle scelte e dai </a:t>
            </a:r>
            <a:r>
              <a:rPr lang="it-IT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comportamenti umani </a:t>
            </a:r>
            <a:br>
              <a:rPr lang="it-IT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 dalla imprevedibilità dei </a:t>
            </a:r>
            <a:r>
              <a:rPr lang="it-IT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fenomeni sociali e naturali</a:t>
            </a:r>
            <a:r>
              <a:rPr lang="it-IT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it-IT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 questo rende il mio lavoro ancora più appassionante. </a:t>
            </a:r>
            <a:br>
              <a:rPr lang="it-IT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 tornassi indietro non avrei dubbi e mi iscriverei di nuovo a </a:t>
            </a:r>
            <a:r>
              <a:rPr lang="it-IT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Fisica</a:t>
            </a:r>
            <a:r>
              <a:rPr lang="it-IT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63719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838" y="1156518"/>
            <a:ext cx="3455987" cy="24431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560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388" y="1153343"/>
            <a:ext cx="1979612" cy="27797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5605" name="Rettangolo 29"/>
          <p:cNvSpPr>
            <a:spLocks noChangeArrowheads="1"/>
          </p:cNvSpPr>
          <p:nvPr/>
        </p:nvSpPr>
        <p:spPr bwMode="auto">
          <a:xfrm>
            <a:off x="2627313" y="6021388"/>
            <a:ext cx="431800" cy="836612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>
              <a:cs typeface="Arial" charset="0"/>
            </a:endParaRPr>
          </a:p>
        </p:txBody>
      </p:sp>
      <p:pic>
        <p:nvPicPr>
          <p:cNvPr id="25606" name="Picture 28" descr="http://files.cultural-diagnostic.it/200002178-60eee62e1a/restauratore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34000"/>
                    </a14:imgEffect>
                  </a14:imgLayer>
                </a14:imgProps>
              </a:ext>
            </a:extLst>
          </a:blip>
          <a:srcRect l="6108" r="19208"/>
          <a:stretch/>
        </p:blipFill>
        <p:spPr bwMode="auto">
          <a:xfrm>
            <a:off x="5551088" y="5016607"/>
            <a:ext cx="1901231" cy="1847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3" descr="fig2"/>
          <p:cNvPicPr>
            <a:picLocks noChangeAspect="1" noChangeArrowheads="1"/>
          </p:cNvPicPr>
          <p:nvPr/>
        </p:nvPicPr>
        <p:blipFill>
          <a:blip r:embed="rId7" cstate="print">
            <a:lum contrast="-12000"/>
          </a:blip>
          <a:srcRect l="78198" t="21011" b="26321"/>
          <a:stretch>
            <a:fillRect/>
          </a:stretch>
        </p:blipFill>
        <p:spPr bwMode="auto">
          <a:xfrm rot="5400000">
            <a:off x="4409292" y="5693671"/>
            <a:ext cx="1054212" cy="128604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5608" name="Picture 11"/>
          <p:cNvPicPr>
            <a:picLocks noChangeAspect="1" noChangeArrowheads="1"/>
          </p:cNvPicPr>
          <p:nvPr/>
        </p:nvPicPr>
        <p:blipFill>
          <a:blip r:embed="rId8" cstate="print">
            <a:lum bright="-32000" contrast="-36000"/>
          </a:blip>
          <a:srcRect/>
          <a:stretch>
            <a:fillRect/>
          </a:stretch>
        </p:blipFill>
        <p:spPr bwMode="auto">
          <a:xfrm>
            <a:off x="4320318" y="4742465"/>
            <a:ext cx="1259794" cy="1134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9" name="Picture 20" descr="http://www.astronoo.com/images/articles/fullerenes.png"/>
          <p:cNvPicPr>
            <a:picLocks noChangeAspect="1" noChangeArrowheads="1"/>
          </p:cNvPicPr>
          <p:nvPr/>
        </p:nvPicPr>
        <p:blipFill>
          <a:blip r:embed="rId9" cstate="print"/>
          <a:srcRect l="22643" t="-1071" r="-1112" b="4732"/>
          <a:stretch>
            <a:fillRect/>
          </a:stretch>
        </p:blipFill>
        <p:spPr bwMode="auto">
          <a:xfrm>
            <a:off x="0" y="4724400"/>
            <a:ext cx="272097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0" name="Picture 22" descr="http://www.chemistryexplained.com/photos/fullerenes-3480.jpg"/>
          <p:cNvPicPr>
            <a:picLocks noChangeAspect="1" noChangeArrowheads="1"/>
          </p:cNvPicPr>
          <p:nvPr/>
        </p:nvPicPr>
        <p:blipFill>
          <a:blip r:embed="rId10" cstate="print"/>
          <a:srcRect l="16667" t="-10001" r="16220"/>
          <a:stretch>
            <a:fillRect/>
          </a:stretch>
        </p:blipFill>
        <p:spPr bwMode="auto">
          <a:xfrm>
            <a:off x="2524918" y="4478749"/>
            <a:ext cx="1822204" cy="2379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2" name="Picture 2"/>
          <p:cNvPicPr>
            <a:picLocks noChangeAspect="1" noChangeArrowheads="1"/>
          </p:cNvPicPr>
          <p:nvPr/>
        </p:nvPicPr>
        <p:blipFill>
          <a:blip r:embed="rId11" cstate="print"/>
          <a:srcRect b="24757"/>
          <a:stretch>
            <a:fillRect/>
          </a:stretch>
        </p:blipFill>
        <p:spPr bwMode="auto">
          <a:xfrm>
            <a:off x="-9525" y="1153343"/>
            <a:ext cx="3848100" cy="2251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107950" y="1287710"/>
            <a:ext cx="1511300" cy="8318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it-IT" sz="1600" b="1" dirty="0">
                <a:solidFill>
                  <a:srgbClr val="85FFE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Astrofisica e Fisica dello Spazio</a:t>
            </a:r>
          </a:p>
        </p:txBody>
      </p:sp>
      <p:sp>
        <p:nvSpPr>
          <p:cNvPr id="25" name="Text Box 12"/>
          <p:cNvSpPr txBox="1">
            <a:spLocks noChangeArrowheads="1"/>
          </p:cNvSpPr>
          <p:nvPr/>
        </p:nvSpPr>
        <p:spPr bwMode="auto">
          <a:xfrm>
            <a:off x="1412702" y="5949280"/>
            <a:ext cx="1935162" cy="8334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it-IT" sz="1600" b="1" dirty="0">
                <a:solidFill>
                  <a:srgbClr val="85FFE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Fisica </a:t>
            </a:r>
          </a:p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it-IT" sz="1600" b="1" dirty="0">
                <a:solidFill>
                  <a:srgbClr val="85FFE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della Materia e</a:t>
            </a:r>
          </a:p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it-IT" sz="1600" b="1" dirty="0">
                <a:solidFill>
                  <a:srgbClr val="85FFE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Nanotecnologie</a:t>
            </a:r>
          </a:p>
        </p:txBody>
      </p:sp>
      <p:pic>
        <p:nvPicPr>
          <p:cNvPr id="25616" name="Picture 14" descr="http://us.123rf.com/400wm/400/400/diversphoto/diversphoto1011/diversphoto101100072/8265378-le-formule-di-fisiche.jpg"/>
          <p:cNvPicPr>
            <a:picLocks noChangeAspect="1" noChangeArrowheads="1"/>
          </p:cNvPicPr>
          <p:nvPr/>
        </p:nvPicPr>
        <p:blipFill>
          <a:blip r:embed="rId12" cstate="print">
            <a:lum contrast="10000"/>
          </a:blip>
          <a:srcRect l="31024" t="64259"/>
          <a:stretch>
            <a:fillRect/>
          </a:stretch>
        </p:blipFill>
        <p:spPr bwMode="auto">
          <a:xfrm>
            <a:off x="3348038" y="1156518"/>
            <a:ext cx="2087562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2987675" y="1219448"/>
            <a:ext cx="1828800" cy="3413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it-IT" sz="1600" b="1" dirty="0">
                <a:solidFill>
                  <a:srgbClr val="85FFE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Fisica Teorica</a:t>
            </a:r>
          </a:p>
        </p:txBody>
      </p:sp>
      <p:pic>
        <p:nvPicPr>
          <p:cNvPr id="25618" name="Picture 2" descr="Italy_A2003197_1235_2kmA"/>
          <p:cNvPicPr>
            <a:picLocks noChangeAspect="1" noChangeArrowheads="1"/>
          </p:cNvPicPr>
          <p:nvPr/>
        </p:nvPicPr>
        <p:blipFill>
          <a:blip r:embed="rId13" cstate="print">
            <a:lum bright="-12000" contrast="20000"/>
          </a:blip>
          <a:srcRect l="40465" t="25844" b="30634"/>
          <a:stretch>
            <a:fillRect/>
          </a:stretch>
        </p:blipFill>
        <p:spPr bwMode="auto">
          <a:xfrm>
            <a:off x="0" y="3124200"/>
            <a:ext cx="3019425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 Box 12"/>
          <p:cNvSpPr txBox="1">
            <a:spLocks noChangeArrowheads="1"/>
          </p:cNvSpPr>
          <p:nvPr/>
        </p:nvSpPr>
        <p:spPr bwMode="auto">
          <a:xfrm>
            <a:off x="41275" y="3789363"/>
            <a:ext cx="1657350" cy="5857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it-IT" sz="1600" b="1" dirty="0">
                <a:solidFill>
                  <a:srgbClr val="85FFE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Fisica Ambientale</a:t>
            </a:r>
          </a:p>
        </p:txBody>
      </p:sp>
      <p:sp>
        <p:nvSpPr>
          <p:cNvPr id="25620" name="Rettangolo 27"/>
          <p:cNvSpPr>
            <a:spLocks noChangeArrowheads="1"/>
          </p:cNvSpPr>
          <p:nvPr/>
        </p:nvSpPr>
        <p:spPr bwMode="auto">
          <a:xfrm>
            <a:off x="6372225" y="1474838"/>
            <a:ext cx="936625" cy="24765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>
              <a:cs typeface="Arial" charset="0"/>
            </a:endParaRPr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6302375" y="1450206"/>
            <a:ext cx="1989138" cy="8334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it-IT" sz="1600" b="1" dirty="0">
                <a:solidFill>
                  <a:srgbClr val="85FFE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Fisica delle Interazioni Fondamentali</a:t>
            </a:r>
          </a:p>
        </p:txBody>
      </p:sp>
      <p:pic>
        <p:nvPicPr>
          <p:cNvPr id="25622" name="Picture 4" descr="us2815snbz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-44000"/>
                    </a14:imgEffect>
                  </a14:imgLayer>
                </a14:imgProps>
              </a:ext>
            </a:extLst>
          </a:blip>
          <a:srcRect l="16342"/>
          <a:stretch>
            <a:fillRect/>
          </a:stretch>
        </p:blipFill>
        <p:spPr bwMode="auto">
          <a:xfrm>
            <a:off x="7235825" y="3814473"/>
            <a:ext cx="1908175" cy="179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 Box 12"/>
          <p:cNvSpPr txBox="1">
            <a:spLocks noChangeArrowheads="1"/>
          </p:cNvSpPr>
          <p:nvPr/>
        </p:nvSpPr>
        <p:spPr bwMode="auto">
          <a:xfrm>
            <a:off x="4826844" y="5052816"/>
            <a:ext cx="3456384" cy="58695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it-IT" sz="1600" b="1" dirty="0">
                <a:solidFill>
                  <a:srgbClr val="85FFE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Fisica applicata ai </a:t>
            </a:r>
            <a:r>
              <a:rPr lang="it-IT" sz="1600" b="1" dirty="0">
                <a:solidFill>
                  <a:srgbClr val="85FFE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Beni Culturali, Ambientali, Biologica e </a:t>
            </a:r>
            <a:r>
              <a:rPr lang="it-IT" sz="1600" b="1" dirty="0">
                <a:solidFill>
                  <a:srgbClr val="85FFE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Medicina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B48FD814-7F74-41FB-A75F-221F8FC87F54}"/>
              </a:ext>
            </a:extLst>
          </p:cNvPr>
          <p:cNvGrpSpPr/>
          <p:nvPr/>
        </p:nvGrpSpPr>
        <p:grpSpPr>
          <a:xfrm>
            <a:off x="2987675" y="3346294"/>
            <a:ext cx="4248150" cy="1667608"/>
            <a:chOff x="2987466" y="3141662"/>
            <a:chExt cx="4351380" cy="1841097"/>
          </a:xfrm>
        </p:grpSpPr>
        <p:sp>
          <p:nvSpPr>
            <p:cNvPr id="25625" name="Rettangolo 31"/>
            <p:cNvSpPr>
              <a:spLocks noChangeArrowheads="1"/>
            </p:cNvSpPr>
            <p:nvPr/>
          </p:nvSpPr>
          <p:spPr bwMode="auto">
            <a:xfrm>
              <a:off x="2987466" y="3141662"/>
              <a:ext cx="4351380" cy="1841097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it-IT" altLang="it-IT">
                <a:cs typeface="Arial" charset="0"/>
              </a:endParaRPr>
            </a:p>
          </p:txBody>
        </p:sp>
        <p:pic>
          <p:nvPicPr>
            <p:cNvPr id="25626" name="Picture 11">
              <a:hlinkClick r:id="rId16" action="ppaction://hlinkpres?slideindex=17&amp;slidetitle=Presentazione standard di PowerPoint"/>
            </p:cNvPr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3069306" y="3254908"/>
              <a:ext cx="4184219" cy="1602918"/>
            </a:xfrm>
            <a:prstGeom prst="rect">
              <a:avLst/>
            </a:prstGeom>
            <a:noFill/>
            <a:ln w="76320" cap="sq">
              <a:noFill/>
              <a:miter lim="800000"/>
              <a:headEnd/>
              <a:tailEnd/>
            </a:ln>
          </p:spPr>
        </p:pic>
      </p:grpSp>
      <p:sp>
        <p:nvSpPr>
          <p:cNvPr id="27" name="CustomShape 5">
            <a:extLst>
              <a:ext uri="{FF2B5EF4-FFF2-40B4-BE49-F238E27FC236}">
                <a16:creationId xmlns:a16="http://schemas.microsoft.com/office/drawing/2014/main" id="{270752BA-A2F3-4F4D-AB17-1661AAE70AA9}"/>
              </a:ext>
            </a:extLst>
          </p:cNvPr>
          <p:cNvSpPr/>
          <p:nvPr/>
        </p:nvSpPr>
        <p:spPr>
          <a:xfrm>
            <a:off x="115878" y="252556"/>
            <a:ext cx="9001000" cy="9051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Attività</a:t>
            </a:r>
            <a:r>
              <a:rPr lang="en-GB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di </a:t>
            </a:r>
            <a:r>
              <a:rPr lang="en-GB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ricerca</a:t>
            </a:r>
            <a:r>
              <a:rPr lang="en-GB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in </a:t>
            </a:r>
            <a:r>
              <a:rPr lang="en-GB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Fisica</a:t>
            </a:r>
            <a:r>
              <a:rPr lang="en-GB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a Lecce</a:t>
            </a:r>
            <a:endParaRPr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283836" y="1386456"/>
            <a:ext cx="8497888" cy="4032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 eaLnBrk="1" hangingPunct="1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L’</a:t>
            </a:r>
            <a:r>
              <a:rPr lang="en-US" sz="2000" u="sng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Universo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inteso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come </a:t>
            </a:r>
            <a:r>
              <a:rPr lang="en-US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laboratorio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per </a:t>
            </a:r>
            <a:r>
              <a:rPr lang="en-US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il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gruppo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di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Astrofisica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di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Lecce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E69162E4-8F5E-4E3D-B0EC-AF2A7B33698B}"/>
              </a:ext>
            </a:extLst>
          </p:cNvPr>
          <p:cNvGrpSpPr/>
          <p:nvPr/>
        </p:nvGrpSpPr>
        <p:grpSpPr>
          <a:xfrm>
            <a:off x="179513" y="3110647"/>
            <a:ext cx="8633526" cy="1758513"/>
            <a:chOff x="179513" y="3110647"/>
            <a:chExt cx="8633526" cy="1758513"/>
          </a:xfrm>
        </p:grpSpPr>
        <p:pic>
          <p:nvPicPr>
            <p:cNvPr id="27652" name="Picture 17"/>
            <p:cNvPicPr>
              <a:picLocks noChangeAspect="1" noChangeArrowheads="1"/>
            </p:cNvPicPr>
            <p:nvPr/>
          </p:nvPicPr>
          <p:blipFill>
            <a:blip r:embed="rId3" cstate="print"/>
            <a:srcRect t="9265"/>
            <a:stretch>
              <a:fillRect/>
            </a:stretch>
          </p:blipFill>
          <p:spPr bwMode="auto">
            <a:xfrm>
              <a:off x="6459674" y="3110647"/>
              <a:ext cx="2353365" cy="1758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16"/>
            <p:cNvSpPr txBox="1">
              <a:spLocks noChangeArrowheads="1"/>
            </p:cNvSpPr>
            <p:nvPr/>
          </p:nvSpPr>
          <p:spPr bwMode="auto">
            <a:xfrm>
              <a:off x="179513" y="3506412"/>
              <a:ext cx="6154978" cy="11387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r">
                <a:spcBef>
                  <a:spcPts val="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r>
                <a:rPr lang="en-US" sz="17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CDG</a:t>
              </a:r>
              <a:r>
                <a:rPr lang="en-US" sz="17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7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1700" i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Cosmic Dust Group</a:t>
              </a:r>
              <a:r>
                <a:rPr lang="en-US" sz="17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) – </a:t>
              </a:r>
              <a:r>
                <a:rPr lang="en-US" sz="1700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si</a:t>
              </a:r>
              <a:r>
                <a:rPr lang="en-US" sz="17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700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occupa</a:t>
              </a:r>
              <a:r>
                <a:rPr lang="en-US" sz="17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700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delle</a:t>
              </a:r>
              <a:r>
                <a:rPr lang="en-US" sz="17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700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polveri</a:t>
              </a:r>
              <a:r>
                <a:rPr lang="en-US" sz="17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700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cosmiche</a:t>
              </a:r>
              <a:r>
                <a:rPr lang="en-US" sz="17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17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e di progettazione di strumenti per esperimenti spaziali, </a:t>
              </a:r>
              <a:br>
                <a:rPr lang="it-IT" sz="17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it-IT" sz="17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quali </a:t>
              </a:r>
              <a:r>
                <a:rPr lang="it-IT" sz="17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Mars Express</a:t>
              </a:r>
              <a:r>
                <a:rPr lang="it-IT" sz="17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it-IT" sz="17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Venus Express</a:t>
              </a:r>
              <a:r>
                <a:rPr lang="it-IT" sz="17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it-IT" sz="17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Rosetta</a:t>
              </a:r>
              <a:r>
                <a:rPr lang="it-IT" sz="17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br>
                <a:rPr lang="it-IT" sz="17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it-IT" sz="17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Attualmente è impegnato sulla missione </a:t>
              </a:r>
              <a:r>
                <a:rPr lang="it-IT" sz="1700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Juice</a:t>
              </a:r>
              <a:r>
                <a:rPr lang="en-US" sz="17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27658" name="Picture 1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789374" y="4086420"/>
              <a:ext cx="990940" cy="742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" name="Gruppo 1">
            <a:extLst>
              <a:ext uri="{FF2B5EF4-FFF2-40B4-BE49-F238E27FC236}">
                <a16:creationId xmlns:a16="http://schemas.microsoft.com/office/drawing/2014/main" id="{3504F2AD-1F4D-4C15-A822-D4C10EB2AE10}"/>
              </a:ext>
            </a:extLst>
          </p:cNvPr>
          <p:cNvGrpSpPr/>
          <p:nvPr/>
        </p:nvGrpSpPr>
        <p:grpSpPr>
          <a:xfrm>
            <a:off x="118146" y="1890432"/>
            <a:ext cx="8846342" cy="1450097"/>
            <a:chOff x="118146" y="1890432"/>
            <a:chExt cx="8846342" cy="1450097"/>
          </a:xfrm>
        </p:grpSpPr>
        <p:sp>
          <p:nvSpPr>
            <p:cNvPr id="11" name="Text Box 15"/>
            <p:cNvSpPr txBox="1">
              <a:spLocks noChangeArrowheads="1"/>
            </p:cNvSpPr>
            <p:nvPr/>
          </p:nvSpPr>
          <p:spPr bwMode="auto">
            <a:xfrm>
              <a:off x="3708276" y="1890432"/>
              <a:ext cx="5256212" cy="11387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r>
                <a:rPr lang="en-US" sz="17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ISMG</a:t>
              </a:r>
              <a:r>
                <a:rPr lang="en-US" sz="17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7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1700" i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Interstellar Medium Group</a:t>
              </a:r>
              <a:r>
                <a:rPr lang="en-US" sz="17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) – </a:t>
              </a:r>
              <a:r>
                <a:rPr lang="en-US" sz="1700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studia</a:t>
              </a:r>
              <a:r>
                <a:rPr lang="en-US" sz="17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700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en-US" sz="17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700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processi</a:t>
              </a:r>
              <a:r>
                <a:rPr lang="en-US" sz="17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700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di</a:t>
              </a:r>
              <a:r>
                <a:rPr lang="en-US" sz="17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700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formazione</a:t>
              </a:r>
              <a:r>
                <a:rPr lang="en-US" sz="17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700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di</a:t>
              </a:r>
              <a:r>
                <a:rPr lang="en-US" sz="17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700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nuove</a:t>
              </a:r>
              <a:r>
                <a:rPr lang="en-US" sz="17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700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stelle</a:t>
              </a:r>
              <a:r>
                <a:rPr lang="en-US" sz="17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700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dal</a:t>
              </a:r>
              <a:r>
                <a:rPr lang="en-US" sz="17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mezzo </a:t>
              </a:r>
              <a:r>
                <a:rPr lang="en-US" sz="1700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interstellare</a:t>
              </a:r>
              <a:r>
                <a:rPr lang="en-US" sz="17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. Il </a:t>
              </a:r>
              <a:r>
                <a:rPr lang="en-US" sz="1700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gruppo</a:t>
              </a:r>
              <a:r>
                <a:rPr lang="en-US" sz="17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è </a:t>
              </a:r>
              <a:r>
                <a:rPr lang="en-US" sz="1700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stato</a:t>
              </a:r>
              <a:r>
                <a:rPr lang="en-US" sz="17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700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coinvolto</a:t>
              </a:r>
              <a:r>
                <a:rPr lang="en-US" sz="17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700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nell’analisi</a:t>
              </a:r>
              <a:r>
                <a:rPr lang="en-US" sz="17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700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dei</a:t>
              </a:r>
              <a:r>
                <a:rPr lang="en-US" sz="17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700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dati</a:t>
              </a:r>
              <a:r>
                <a:rPr lang="en-US" sz="17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del satellite ESA </a:t>
              </a:r>
              <a:r>
                <a:rPr lang="en-US" sz="17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Herschel</a:t>
              </a:r>
              <a:r>
                <a:rPr lang="en-US" sz="17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7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per </a:t>
              </a:r>
              <a:r>
                <a:rPr lang="en-US" sz="1700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il</a:t>
              </a:r>
              <a:r>
                <a:rPr lang="en-US" sz="17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key-project </a:t>
              </a:r>
              <a:r>
                <a:rPr lang="en-US" sz="17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Hi-Gal</a:t>
              </a:r>
              <a:r>
                <a:rPr lang="en-US" sz="17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</p:txBody>
        </p:sp>
        <p:grpSp>
          <p:nvGrpSpPr>
            <p:cNvPr id="27659" name="Gruppo 22"/>
            <p:cNvGrpSpPr>
              <a:grpSpLocks/>
            </p:cNvGrpSpPr>
            <p:nvPr/>
          </p:nvGrpSpPr>
          <p:grpSpPr bwMode="auto">
            <a:xfrm>
              <a:off x="118146" y="1917130"/>
              <a:ext cx="3509799" cy="1423399"/>
              <a:chOff x="6468" y="1268412"/>
              <a:chExt cx="3509486" cy="1424037"/>
            </a:xfrm>
          </p:grpSpPr>
          <p:pic>
            <p:nvPicPr>
              <p:cNvPr id="27662" name="Picture 6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7787" y="1268412"/>
                <a:ext cx="3508167" cy="14230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7663" name="Picture 13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6468" y="1705938"/>
                <a:ext cx="965132" cy="9865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27664" name="Group 7"/>
              <p:cNvGrpSpPr>
                <a:grpSpLocks/>
              </p:cNvGrpSpPr>
              <p:nvPr/>
            </p:nvGrpSpPr>
            <p:grpSpPr bwMode="auto">
              <a:xfrm>
                <a:off x="2241550" y="1725613"/>
                <a:ext cx="525463" cy="688975"/>
                <a:chOff x="1525" y="1087"/>
                <a:chExt cx="274" cy="359"/>
              </a:xfrm>
            </p:grpSpPr>
            <p:pic>
              <p:nvPicPr>
                <p:cNvPr id="27669" name="Picture 8"/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rcRect/>
                <a:stretch>
                  <a:fillRect/>
                </a:stretch>
              </p:blipFill>
              <p:spPr bwMode="auto">
                <a:xfrm>
                  <a:off x="1525" y="1087"/>
                  <a:ext cx="274" cy="35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7670" name="Picture 9"/>
                <p:cNvPicPr>
                  <a:picLocks noChangeAspect="1" noChangeArrowheads="1"/>
                </p:cNvPicPr>
                <p:nvPr/>
              </p:nvPicPr>
              <p:blipFill>
                <a:blip r:embed="rId8" cstate="print"/>
                <a:srcRect/>
                <a:stretch>
                  <a:fillRect/>
                </a:stretch>
              </p:blipFill>
              <p:spPr bwMode="auto">
                <a:xfrm>
                  <a:off x="1525" y="1087"/>
                  <a:ext cx="274" cy="35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19" name="Rectangle 10"/>
              <p:cNvSpPr>
                <a:spLocks noChangeArrowheads="1"/>
              </p:cNvSpPr>
              <p:nvPr/>
            </p:nvSpPr>
            <p:spPr bwMode="auto">
              <a:xfrm>
                <a:off x="2284328" y="1427233"/>
                <a:ext cx="271438" cy="1619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defRPr/>
                </a:pPr>
                <a:r>
                  <a:rPr lang="en-US" sz="1050" i="1" dirty="0">
                    <a:solidFill>
                      <a:srgbClr val="FFFFFF"/>
                    </a:solidFill>
                    <a:latin typeface="+mn-lt"/>
                    <a:cs typeface="+mn-cs"/>
                  </a:rPr>
                  <a:t>Vela</a:t>
                </a:r>
                <a:endParaRPr lang="en-US" sz="3600" i="1" dirty="0">
                  <a:latin typeface="+mn-lt"/>
                  <a:cs typeface="+mn-cs"/>
                </a:endParaRPr>
              </a:p>
            </p:txBody>
          </p:sp>
          <p:sp>
            <p:nvSpPr>
              <p:cNvPr id="20" name="Rectangle 11"/>
              <p:cNvSpPr>
                <a:spLocks noChangeArrowheads="1"/>
              </p:cNvSpPr>
              <p:nvPr/>
            </p:nvSpPr>
            <p:spPr bwMode="auto">
              <a:xfrm>
                <a:off x="2555766" y="1427233"/>
                <a:ext cx="44446" cy="1619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defRPr/>
                </a:pPr>
                <a:r>
                  <a:rPr lang="en-US" sz="1050" i="1">
                    <a:solidFill>
                      <a:srgbClr val="FFFFFF"/>
                    </a:solidFill>
                    <a:latin typeface="+mn-lt"/>
                    <a:cs typeface="+mn-cs"/>
                  </a:rPr>
                  <a:t>-</a:t>
                </a:r>
                <a:endParaRPr lang="en-US" sz="3600" i="1">
                  <a:latin typeface="+mn-lt"/>
                  <a:cs typeface="+mn-cs"/>
                </a:endParaRPr>
              </a:p>
            </p:txBody>
          </p:sp>
          <p:sp>
            <p:nvSpPr>
              <p:cNvPr id="21" name="Rectangle 12"/>
              <p:cNvSpPr>
                <a:spLocks noChangeArrowheads="1"/>
              </p:cNvSpPr>
              <p:nvPr/>
            </p:nvSpPr>
            <p:spPr bwMode="auto">
              <a:xfrm>
                <a:off x="2590687" y="1427233"/>
                <a:ext cx="98416" cy="1619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defRPr/>
                </a:pPr>
                <a:r>
                  <a:rPr lang="en-US" sz="1050" i="1">
                    <a:solidFill>
                      <a:srgbClr val="FFFFFF"/>
                    </a:solidFill>
                    <a:latin typeface="+mn-lt"/>
                    <a:cs typeface="+mn-cs"/>
                  </a:rPr>
                  <a:t>C</a:t>
                </a:r>
                <a:endParaRPr lang="en-US" sz="3600" i="1">
                  <a:latin typeface="+mn-lt"/>
                  <a:cs typeface="+mn-cs"/>
                </a:endParaRPr>
              </a:p>
            </p:txBody>
          </p:sp>
          <p:sp>
            <p:nvSpPr>
              <p:cNvPr id="22" name="Rectangle 14"/>
              <p:cNvSpPr>
                <a:spLocks noChangeArrowheads="1"/>
              </p:cNvSpPr>
              <p:nvPr/>
            </p:nvSpPr>
            <p:spPr bwMode="auto">
              <a:xfrm>
                <a:off x="358862" y="1411351"/>
                <a:ext cx="595260" cy="1619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defRPr/>
                </a:pPr>
                <a:r>
                  <a:rPr lang="en-US" sz="1050" i="1">
                    <a:solidFill>
                      <a:srgbClr val="FFFFFF"/>
                    </a:solidFill>
                    <a:latin typeface="+mn-lt"/>
                    <a:cs typeface="+mn-cs"/>
                  </a:rPr>
                  <a:t>Vulpecula</a:t>
                </a:r>
                <a:endParaRPr lang="en-US" sz="3600" i="1">
                  <a:latin typeface="+mn-lt"/>
                  <a:cs typeface="+mn-cs"/>
                </a:endParaRPr>
              </a:p>
            </p:txBody>
          </p:sp>
        </p:grpSp>
      </p:grpSp>
      <p:sp>
        <p:nvSpPr>
          <p:cNvPr id="23" name="CustomShape 5">
            <a:extLst>
              <a:ext uri="{FF2B5EF4-FFF2-40B4-BE49-F238E27FC236}">
                <a16:creationId xmlns:a16="http://schemas.microsoft.com/office/drawing/2014/main" id="{D89ACE01-F9C0-4BF6-AD46-6508181A085D}"/>
              </a:ext>
            </a:extLst>
          </p:cNvPr>
          <p:cNvSpPr/>
          <p:nvPr/>
        </p:nvSpPr>
        <p:spPr>
          <a:xfrm>
            <a:off x="269937" y="291608"/>
            <a:ext cx="8622543" cy="9051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Astrofisica</a:t>
            </a:r>
            <a:r>
              <a:rPr lang="en-GB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e </a:t>
            </a:r>
            <a:r>
              <a:rPr lang="en-GB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Fisica</a:t>
            </a:r>
            <a:r>
              <a:rPr lang="en-GB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</a:t>
            </a:r>
            <a:r>
              <a:rPr lang="en-GB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dello</a:t>
            </a:r>
            <a:r>
              <a:rPr lang="en-GB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</a:t>
            </a:r>
            <a:r>
              <a:rPr lang="en-GB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Spazio</a:t>
            </a:r>
            <a:endParaRPr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A1CF05A1-42D1-434B-B9BD-E34B30FB7E66}"/>
              </a:ext>
            </a:extLst>
          </p:cNvPr>
          <p:cNvGrpSpPr/>
          <p:nvPr/>
        </p:nvGrpSpPr>
        <p:grpSpPr>
          <a:xfrm>
            <a:off x="202411" y="4645701"/>
            <a:ext cx="8523656" cy="2135779"/>
            <a:chOff x="202411" y="4645701"/>
            <a:chExt cx="8523656" cy="2135779"/>
          </a:xfrm>
        </p:grpSpPr>
        <p:sp>
          <p:nvSpPr>
            <p:cNvPr id="13" name="Text Box 19"/>
            <p:cNvSpPr txBox="1">
              <a:spLocks noChangeArrowheads="1"/>
            </p:cNvSpPr>
            <p:nvPr/>
          </p:nvSpPr>
          <p:spPr bwMode="auto">
            <a:xfrm>
              <a:off x="2956599" y="4994394"/>
              <a:ext cx="5769468" cy="16619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r>
                <a:rPr lang="en-US" sz="17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TAG</a:t>
              </a:r>
              <a:r>
                <a:rPr lang="en-US" sz="17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7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1700" i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Theoretical Astrophysics Group</a:t>
              </a:r>
              <a:r>
                <a:rPr lang="en-US" sz="17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) – </a:t>
              </a:r>
              <a:r>
                <a:rPr lang="en-US" sz="1700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studia</a:t>
              </a:r>
              <a:r>
                <a:rPr lang="en-US" sz="17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la </a:t>
              </a:r>
              <a:r>
                <a:rPr lang="en-US" sz="1700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materia</a:t>
              </a:r>
              <a:r>
                <a:rPr lang="en-US" sz="17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700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oscura</a:t>
              </a:r>
              <a:r>
                <a:rPr lang="en-US" sz="17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e </a:t>
              </a:r>
              <a:r>
                <a:rPr lang="en-US" sz="1700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gli</a:t>
              </a:r>
              <a:r>
                <a:rPr lang="en-US" sz="17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700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effetti</a:t>
              </a:r>
              <a:r>
                <a:rPr lang="en-US" sz="17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700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previsti</a:t>
              </a:r>
              <a:r>
                <a:rPr lang="en-US" sz="17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700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dalla</a:t>
              </a:r>
              <a:r>
                <a:rPr lang="en-US" sz="17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Teoria </a:t>
              </a:r>
              <a:r>
                <a:rPr lang="en-US" sz="1700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della</a:t>
              </a:r>
              <a:r>
                <a:rPr lang="en-US" sz="17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700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Relatività</a:t>
              </a:r>
              <a:r>
                <a:rPr lang="en-US" sz="17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700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Generale</a:t>
              </a:r>
              <a:r>
                <a:rPr lang="en-US" sz="17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700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quali</a:t>
              </a:r>
              <a:r>
                <a:rPr lang="en-US" sz="17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700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l’effetto</a:t>
              </a:r>
              <a:r>
                <a:rPr lang="en-US" sz="17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di </a:t>
              </a:r>
              <a:r>
                <a:rPr lang="en-US" sz="1700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lente</a:t>
              </a:r>
              <a:r>
                <a:rPr lang="en-US" sz="17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700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gravitazionale</a:t>
              </a:r>
              <a:br>
                <a:rPr lang="en-US" sz="17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it-IT" sz="17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e l’emissione da oggetti compatti. </a:t>
              </a:r>
              <a:br>
                <a:rPr lang="it-IT" sz="17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it-IT" sz="17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Attualmente è coinvolto nella missione</a:t>
              </a:r>
              <a:br>
                <a:rPr lang="it-IT" sz="17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it-IT" sz="170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Euclid</a:t>
              </a:r>
              <a:r>
                <a:rPr lang="it-IT" sz="17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per lo studio della materia oscura.</a:t>
              </a:r>
              <a:endParaRPr lang="en-US" sz="17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4" name="Picture 76" descr="WD_vs_Planet_Nucita">
              <a:extLst>
                <a:ext uri="{FF2B5EF4-FFF2-40B4-BE49-F238E27FC236}">
                  <a16:creationId xmlns:a16="http://schemas.microsoft.com/office/drawing/2014/main" id="{1599C35D-7484-44B2-9D2E-0BD1C1FD34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02411" y="4645701"/>
              <a:ext cx="2353365" cy="21357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72" descr="Artist_s_impression_of_XMM-Newton">
              <a:extLst>
                <a:ext uri="{FF2B5EF4-FFF2-40B4-BE49-F238E27FC236}">
                  <a16:creationId xmlns:a16="http://schemas.microsoft.com/office/drawing/2014/main" id="{F440919B-A2BC-4E84-87AE-1CE740911C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/>
            <a:srcRect l="16090" r="6454"/>
            <a:stretch>
              <a:fillRect/>
            </a:stretch>
          </p:blipFill>
          <p:spPr bwMode="auto">
            <a:xfrm>
              <a:off x="1695873" y="5861081"/>
              <a:ext cx="827489" cy="918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6" b="7066"/>
          <a:stretch>
            <a:fillRect/>
          </a:stretch>
        </p:blipFill>
        <p:spPr bwMode="auto">
          <a:xfrm>
            <a:off x="136614" y="4616492"/>
            <a:ext cx="3887716" cy="2148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34925" y="2778125"/>
            <a:ext cx="4176713" cy="37228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r" defTabSz="45720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19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  </a:t>
            </a:r>
          </a:p>
        </p:txBody>
      </p:sp>
      <p:pic>
        <p:nvPicPr>
          <p:cNvPr id="1024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87" y="4597801"/>
            <a:ext cx="814388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9"/>
          <a:stretch>
            <a:fillRect/>
          </a:stretch>
        </p:blipFill>
        <p:spPr bwMode="auto">
          <a:xfrm>
            <a:off x="4283968" y="3292496"/>
            <a:ext cx="4269283" cy="1704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4227324" y="5014019"/>
            <a:ext cx="4916676" cy="576954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defTabSz="45720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165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Il </a:t>
            </a:r>
            <a:r>
              <a:rPr lang="en-US" sz="165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gruppo</a:t>
            </a:r>
            <a:r>
              <a:rPr lang="en-US" sz="165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di </a:t>
            </a:r>
            <a:r>
              <a:rPr lang="en-US" sz="165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Fisica</a:t>
            </a:r>
            <a:r>
              <a:rPr lang="en-US" sz="1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165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delle</a:t>
            </a:r>
            <a:r>
              <a:rPr lang="en-US" sz="1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165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Astroparticelle</a:t>
            </a:r>
            <a:r>
              <a:rPr lang="en-US" sz="165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165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di Lecce </a:t>
            </a:r>
            <a:r>
              <a:rPr lang="en-US" sz="165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partecipa</a:t>
            </a:r>
            <a:r>
              <a:rPr lang="en-US" sz="165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165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alla</a:t>
            </a:r>
            <a:r>
              <a:rPr lang="en-US" sz="165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165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Collaborazione</a:t>
            </a:r>
            <a:r>
              <a:rPr lang="en-US" sz="165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165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Internazionale</a:t>
            </a:r>
            <a:r>
              <a:rPr lang="en-US" sz="165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165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Auger</a:t>
            </a:r>
          </a:p>
        </p:txBody>
      </p:sp>
      <p:pic>
        <p:nvPicPr>
          <p:cNvPr id="10249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722" y="3308872"/>
            <a:ext cx="707703" cy="1278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6564114" y="3480318"/>
            <a:ext cx="1989137" cy="5857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it-IT" sz="1600" b="1" dirty="0">
                <a:solidFill>
                  <a:srgbClr val="00DAA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Fisica </a:t>
            </a:r>
            <a:r>
              <a:rPr lang="it-IT" sz="1600" b="1" dirty="0" err="1">
                <a:solidFill>
                  <a:srgbClr val="00DAA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Astroparticellare</a:t>
            </a:r>
            <a:endParaRPr lang="it-IT" sz="1600" b="1" dirty="0">
              <a:solidFill>
                <a:srgbClr val="00DAA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676066" y="6172973"/>
            <a:ext cx="2709862" cy="587375"/>
          </a:xfrm>
          <a:prstGeom prst="rect">
            <a:avLst/>
          </a:prstGeom>
          <a:solidFill>
            <a:srgbClr val="969696">
              <a:alpha val="72941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it-IT" sz="16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Fisica delle particelle 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it-IT" sz="16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con acceleratori</a:t>
            </a:r>
          </a:p>
        </p:txBody>
      </p:sp>
      <p:pic>
        <p:nvPicPr>
          <p:cNvPr id="10252" name="Picture 15" descr="C:\Users\ventura\Documents\brochure-IMM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59"/>
          <a:stretch>
            <a:fillRect/>
          </a:stretch>
        </p:blipFill>
        <p:spPr bwMode="auto">
          <a:xfrm>
            <a:off x="34925" y="1383345"/>
            <a:ext cx="2521645" cy="124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2556570" y="1361509"/>
            <a:ext cx="6695950" cy="1402564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165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Lecce ha una solida tradizione nello sviluppo di tecniche matematiche per la </a:t>
            </a:r>
            <a:r>
              <a:rPr lang="it-IT" sz="165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Fisica Teorica</a:t>
            </a:r>
            <a:r>
              <a:rPr lang="it-IT" sz="165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riguardo a: Meccanica Quantistica, teorie di campo (classiche non-lineari o quantistiche), teoria delle stringhe. Esse si applicano alla fisica delle particelle elementari, </a:t>
            </a:r>
            <a:br>
              <a:rPr lang="it-IT" sz="165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165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dei nuclei, della materia condensata, alla cosmologia.</a:t>
            </a:r>
            <a:endParaRPr lang="en-US" sz="165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46861" y="3278791"/>
            <a:ext cx="4021083" cy="13006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>
              <a:lnSpc>
                <a:spcPct val="95000"/>
              </a:lnSpc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165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Da </a:t>
            </a:r>
            <a:r>
              <a:rPr lang="en-US" sz="165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ormai</a:t>
            </a:r>
            <a:r>
              <a:rPr lang="en-US" sz="165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25 </a:t>
            </a:r>
            <a:r>
              <a:rPr lang="en-US" sz="165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anni</a:t>
            </a:r>
            <a:r>
              <a:rPr lang="en-US" sz="165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Lecce </a:t>
            </a:r>
            <a:r>
              <a:rPr lang="en-US" sz="165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collabora</a:t>
            </a:r>
            <a:r>
              <a:rPr lang="en-US" sz="165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a </a:t>
            </a:r>
            <a:r>
              <a:rPr lang="en-US" sz="165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ATLAS</a:t>
            </a:r>
            <a:r>
              <a:rPr lang="en-US" sz="165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, </a:t>
            </a:r>
            <a:r>
              <a:rPr lang="en-US" sz="165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esperimento</a:t>
            </a:r>
            <a:r>
              <a:rPr lang="en-US" sz="165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al CERN di Ginevra </a:t>
            </a:r>
            <a:r>
              <a:rPr lang="en-US" sz="165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che</a:t>
            </a:r>
            <a:r>
              <a:rPr lang="en-US" sz="165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ha </a:t>
            </a:r>
            <a:r>
              <a:rPr lang="en-US" sz="165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portato</a:t>
            </a:r>
            <a:r>
              <a:rPr lang="en-US" sz="165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a </a:t>
            </a:r>
            <a:r>
              <a:rPr lang="en-US" sz="165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scoprire</a:t>
            </a:r>
            <a:r>
              <a:rPr lang="en-US" sz="165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165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il</a:t>
            </a:r>
            <a:r>
              <a:rPr lang="en-US" sz="165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165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bosone</a:t>
            </a:r>
            <a:r>
              <a:rPr lang="en-US" sz="165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di Higgs (Premio Nobel 2013) e ad </a:t>
            </a:r>
            <a:r>
              <a:rPr lang="en-US" sz="165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altri</a:t>
            </a:r>
            <a:r>
              <a:rPr lang="en-US" sz="165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165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esperimenti</a:t>
            </a:r>
            <a:r>
              <a:rPr lang="en-US" sz="165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(</a:t>
            </a:r>
            <a:r>
              <a:rPr lang="en-US" sz="165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MEG</a:t>
            </a:r>
            <a:r>
              <a:rPr lang="en-US" sz="165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, </a:t>
            </a:r>
            <a:r>
              <a:rPr lang="en-US" sz="165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MU2E</a:t>
            </a:r>
            <a:r>
              <a:rPr lang="en-US" sz="165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, </a:t>
            </a:r>
            <a:r>
              <a:rPr lang="en-US" sz="165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PADME</a:t>
            </a:r>
            <a:r>
              <a:rPr lang="en-US" sz="165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).</a:t>
            </a:r>
          </a:p>
        </p:txBody>
      </p:sp>
      <p:sp>
        <p:nvSpPr>
          <p:cNvPr id="5" name="Rettangolo 4"/>
          <p:cNvSpPr/>
          <p:nvPr/>
        </p:nvSpPr>
        <p:spPr>
          <a:xfrm>
            <a:off x="43017" y="2692912"/>
            <a:ext cx="789091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5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Le </a:t>
            </a:r>
            <a:r>
              <a:rPr lang="en-US" sz="165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ricerche</a:t>
            </a:r>
            <a:r>
              <a:rPr lang="en-US" sz="165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di </a:t>
            </a:r>
            <a:r>
              <a:rPr lang="en-US" sz="165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Fisica</a:t>
            </a:r>
            <a:r>
              <a:rPr lang="en-US" sz="165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65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Sperimentale</a:t>
            </a:r>
            <a:r>
              <a:rPr lang="en-US" sz="165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65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avvengono</a:t>
            </a:r>
            <a:r>
              <a:rPr lang="en-US" sz="165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165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nell’ambito</a:t>
            </a:r>
            <a:r>
              <a:rPr lang="en-US" sz="165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165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dell’</a:t>
            </a:r>
            <a:r>
              <a:rPr lang="en-US" sz="1650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Istituto</a:t>
            </a:r>
            <a:r>
              <a:rPr lang="en-US" sz="165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Nazionale di </a:t>
            </a:r>
            <a:r>
              <a:rPr lang="en-US" sz="1650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Fisica</a:t>
            </a:r>
            <a:r>
              <a:rPr lang="en-US" sz="165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1650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Nucleare</a:t>
            </a:r>
            <a:r>
              <a:rPr lang="en-US" sz="165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, in </a:t>
            </a:r>
            <a:r>
              <a:rPr lang="en-US" sz="165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stretta</a:t>
            </a:r>
            <a:r>
              <a:rPr lang="en-US" sz="165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165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collaborazione</a:t>
            </a:r>
            <a:r>
              <a:rPr lang="en-US" sz="165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con la </a:t>
            </a:r>
            <a:r>
              <a:rPr lang="en-US" sz="165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sezione</a:t>
            </a:r>
            <a:r>
              <a:rPr lang="en-US" sz="165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di Lecce. </a:t>
            </a:r>
            <a:endParaRPr lang="it-IT" sz="1650" dirty="0"/>
          </a:p>
        </p:txBody>
      </p:sp>
      <p:pic>
        <p:nvPicPr>
          <p:cNvPr id="3" name="Immagine 2">
            <a:hlinkClick r:id="rId8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212" y="2270488"/>
            <a:ext cx="993316" cy="1159709"/>
          </a:xfrm>
          <a:prstGeom prst="rect">
            <a:avLst/>
          </a:prstGeom>
        </p:spPr>
      </p:pic>
      <p:sp>
        <p:nvSpPr>
          <p:cNvPr id="17" name="Rectangle 7">
            <a:extLst>
              <a:ext uri="{FF2B5EF4-FFF2-40B4-BE49-F238E27FC236}">
                <a16:creationId xmlns:a16="http://schemas.microsoft.com/office/drawing/2014/main" id="{9258964D-EF58-4A9B-8C86-CD8267E445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9458" y="5499908"/>
            <a:ext cx="2944830" cy="13006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defTabSz="45720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165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in Argentina (</a:t>
            </a:r>
            <a:r>
              <a:rPr lang="en-US" sz="165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il</a:t>
            </a:r>
            <a:r>
              <a:rPr lang="en-US" sz="165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165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più</a:t>
            </a:r>
            <a:r>
              <a:rPr lang="en-US" sz="165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165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grande</a:t>
            </a:r>
            <a:r>
              <a:rPr lang="en-US" sz="165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165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rivelatore</a:t>
            </a:r>
            <a:r>
              <a:rPr lang="en-US" sz="165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di </a:t>
            </a:r>
            <a:r>
              <a:rPr lang="en-US" sz="165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raggi</a:t>
            </a:r>
            <a:r>
              <a:rPr lang="en-US" sz="165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165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cosmici</a:t>
            </a:r>
            <a:r>
              <a:rPr lang="en-US" sz="165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al mondo), e </a:t>
            </a:r>
            <a:r>
              <a:rPr lang="en-US" sz="165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agli</a:t>
            </a:r>
            <a:r>
              <a:rPr lang="en-US" sz="165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165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esperimenti</a:t>
            </a:r>
            <a:r>
              <a:rPr lang="en-US" sz="165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165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ARGO-YBJ </a:t>
            </a:r>
            <a:r>
              <a:rPr lang="en-US" sz="165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in Tibet e </a:t>
            </a:r>
            <a:r>
              <a:rPr lang="en-US" sz="165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DAMPE</a:t>
            </a:r>
            <a:r>
              <a:rPr lang="en-US" sz="165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165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su</a:t>
            </a:r>
            <a:r>
              <a:rPr lang="en-US" sz="165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satellite.</a:t>
            </a:r>
          </a:p>
        </p:txBody>
      </p:sp>
      <p:sp>
        <p:nvSpPr>
          <p:cNvPr id="18" name="CustomShape 5">
            <a:extLst>
              <a:ext uri="{FF2B5EF4-FFF2-40B4-BE49-F238E27FC236}">
                <a16:creationId xmlns:a16="http://schemas.microsoft.com/office/drawing/2014/main" id="{AABC3CE2-E24D-4756-A555-6A393302B320}"/>
              </a:ext>
            </a:extLst>
          </p:cNvPr>
          <p:cNvSpPr/>
          <p:nvPr/>
        </p:nvSpPr>
        <p:spPr>
          <a:xfrm>
            <a:off x="67294" y="307792"/>
            <a:ext cx="9045974" cy="9051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Fisica</a:t>
            </a:r>
            <a:r>
              <a:rPr lang="en-GB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</a:t>
            </a:r>
            <a:r>
              <a:rPr lang="en-GB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delle</a:t>
            </a:r>
            <a:r>
              <a:rPr lang="en-GB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</a:t>
            </a:r>
            <a:r>
              <a:rPr lang="en-GB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Interazioni</a:t>
            </a:r>
            <a:r>
              <a:rPr lang="en-GB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</a:t>
            </a:r>
            <a:r>
              <a:rPr lang="en-GB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Fondamentali</a:t>
            </a:r>
            <a:endParaRPr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534110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3" grpId="0" animBg="1"/>
      <p:bldP spid="16" grpId="0"/>
      <p:bldP spid="15" grpId="0"/>
      <p:bldP spid="5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1"/>
          <p:cNvSpPr txBox="1">
            <a:spLocks noChangeArrowheads="1"/>
          </p:cNvSpPr>
          <p:nvPr/>
        </p:nvSpPr>
        <p:spPr bwMode="auto">
          <a:xfrm>
            <a:off x="457200" y="981075"/>
            <a:ext cx="8229600" cy="5473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>
              <a:cs typeface="Arial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879475" y="1289050"/>
            <a:ext cx="1841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sz="2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3600980" y="1577006"/>
            <a:ext cx="5504322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it-IT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lang="it-IT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Terra</a:t>
            </a:r>
            <a:r>
              <a:rPr lang="it-IT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nella sua globalità è in prima approssimazione un </a:t>
            </a:r>
            <a:r>
              <a:rPr lang="it-IT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sistema fisico</a:t>
            </a:r>
            <a:r>
              <a:rPr lang="it-IT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 lo studio delle interazioni tra la radiazione solare e la superficie terrestre, insieme con la dinamica dei fluidi, sono alla base della</a:t>
            </a:r>
            <a:r>
              <a:rPr lang="it-IT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meteorologia</a:t>
            </a:r>
            <a:r>
              <a:rPr lang="it-IT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 della </a:t>
            </a:r>
            <a:r>
              <a:rPr lang="it-IT" sz="1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climatologia</a:t>
            </a:r>
            <a:r>
              <a:rPr lang="it-IT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611560" y="3940021"/>
            <a:ext cx="2882528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it-IT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 tecniche sviluppate per lo studio di atomi, molecole e materiali  vengono applicate alla misura di vari parametri  ambientali e di sostanze inquinanti, sia localmente che a distanza </a:t>
            </a:r>
            <a:br>
              <a:rPr lang="it-IT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1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sz="1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remote sensing</a:t>
            </a:r>
            <a:r>
              <a:rPr lang="it-IT" sz="1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it-IT" sz="1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6372200" y="3341891"/>
            <a:ext cx="2592388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it-IT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Lecce è possibile apprendere le più importanti tecniche sperimentali mirate allo studio dell'</a:t>
            </a:r>
            <a:r>
              <a:rPr lang="it-IT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atmosfera</a:t>
            </a:r>
            <a:r>
              <a:rPr lang="it-IT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 all'uso di modelli per l'evoluzione del </a:t>
            </a:r>
            <a:r>
              <a:rPr lang="it-IT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clima</a:t>
            </a:r>
            <a:r>
              <a:rPr lang="it-IT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752" name="Picture 13" descr="Picture1"/>
          <p:cNvPicPr>
            <a:picLocks noChangeAspect="1" noChangeArrowheads="1"/>
          </p:cNvPicPr>
          <p:nvPr/>
        </p:nvPicPr>
        <p:blipFill>
          <a:blip r:embed="rId3" cstate="print">
            <a:lum bright="12000" contrast="20000"/>
          </a:blip>
          <a:srcRect/>
          <a:stretch>
            <a:fillRect/>
          </a:stretch>
        </p:blipFill>
        <p:spPr bwMode="auto">
          <a:xfrm>
            <a:off x="1" y="1363938"/>
            <a:ext cx="3538660" cy="2353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3" name="Picture 14" descr="Pictur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6186" y="3127426"/>
            <a:ext cx="2478443" cy="3716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ustomShape 5">
            <a:extLst>
              <a:ext uri="{FF2B5EF4-FFF2-40B4-BE49-F238E27FC236}">
                <a16:creationId xmlns:a16="http://schemas.microsoft.com/office/drawing/2014/main" id="{E4FC5C14-3858-4489-9144-80B85D031B61}"/>
              </a:ext>
            </a:extLst>
          </p:cNvPr>
          <p:cNvSpPr/>
          <p:nvPr/>
        </p:nvSpPr>
        <p:spPr>
          <a:xfrm>
            <a:off x="251520" y="332656"/>
            <a:ext cx="8709918" cy="9051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Fisica</a:t>
            </a:r>
            <a:r>
              <a:rPr lang="en-GB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</a:t>
            </a:r>
            <a:r>
              <a:rPr lang="en-GB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dell’Ambiente</a:t>
            </a:r>
            <a:r>
              <a:rPr lang="en-GB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e del </a:t>
            </a:r>
            <a:r>
              <a:rPr lang="en-GB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Clima</a:t>
            </a:r>
            <a:endParaRPr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1"/>
          <p:cNvSpPr txBox="1">
            <a:spLocks noChangeArrowheads="1"/>
          </p:cNvSpPr>
          <p:nvPr/>
        </p:nvSpPr>
        <p:spPr bwMode="auto">
          <a:xfrm>
            <a:off x="457200" y="981075"/>
            <a:ext cx="8229600" cy="5473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>
              <a:cs typeface="Arial" charset="0"/>
            </a:endParaRPr>
          </a:p>
        </p:txBody>
      </p:sp>
      <p:sp>
        <p:nvSpPr>
          <p:cNvPr id="10" name="CustomShape 5">
            <a:extLst>
              <a:ext uri="{FF2B5EF4-FFF2-40B4-BE49-F238E27FC236}">
                <a16:creationId xmlns:a16="http://schemas.microsoft.com/office/drawing/2014/main" id="{E4FC5C14-3858-4489-9144-80B85D031B61}"/>
              </a:ext>
            </a:extLst>
          </p:cNvPr>
          <p:cNvSpPr/>
          <p:nvPr/>
        </p:nvSpPr>
        <p:spPr>
          <a:xfrm>
            <a:off x="99412" y="332656"/>
            <a:ext cx="8937084" cy="9051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45000" rIns="36000" bIns="45000"/>
          <a:lstStyle/>
          <a:p>
            <a:pPr>
              <a:lnSpc>
                <a:spcPct val="100000"/>
              </a:lnSpc>
            </a:pPr>
            <a:r>
              <a:rPr lang="en-GB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Fisica</a:t>
            </a:r>
            <a:r>
              <a:rPr lang="en-GB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</a:t>
            </a:r>
            <a:r>
              <a:rPr lang="en-GB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della</a:t>
            </a:r>
            <a:r>
              <a:rPr lang="en-GB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</a:t>
            </a:r>
            <a:r>
              <a:rPr lang="en-GB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Materia</a:t>
            </a:r>
            <a:r>
              <a:rPr lang="en-GB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</a:t>
            </a:r>
            <a:r>
              <a:rPr lang="en-GB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e</a:t>
            </a:r>
            <a:r>
              <a:rPr lang="en-GB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</a:t>
            </a:r>
            <a:r>
              <a:rPr lang="en-GB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Nanotecnologie</a:t>
            </a:r>
            <a:endParaRPr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F76E95E1-267B-4573-99A3-252D991D0E7A}"/>
              </a:ext>
            </a:extLst>
          </p:cNvPr>
          <p:cNvSpPr/>
          <p:nvPr/>
        </p:nvSpPr>
        <p:spPr>
          <a:xfrm>
            <a:off x="70975" y="1375550"/>
            <a:ext cx="5058420" cy="183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it-IT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Lecce vi è </a:t>
            </a:r>
            <a:r>
              <a:rPr lang="it-IT" sz="1800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una delle più grandi </a:t>
            </a:r>
            <a:r>
              <a:rPr lang="it-IT" sz="1800" b="1" i="1" dirty="0" err="1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facilities</a:t>
            </a:r>
            <a:r>
              <a:rPr lang="it-IT" sz="1800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di ricerca a livello europeo </a:t>
            </a:r>
            <a:r>
              <a:rPr lang="it-IT" sz="1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nelle nanotecnologie:</a:t>
            </a:r>
          </a:p>
          <a:p>
            <a:pPr marL="285750" indent="-203200">
              <a:lnSpc>
                <a:spcPct val="90000"/>
              </a:lnSpc>
              <a:buClr>
                <a:schemeClr val="accent1">
                  <a:lumMod val="40000"/>
                  <a:lumOff val="60000"/>
                </a:schemeClr>
              </a:buClr>
              <a:buSzPct val="100000"/>
              <a:buFont typeface="Wingdings" pitchFamily="2" charset="2"/>
              <a:buChar char="§"/>
              <a:defRPr/>
            </a:pPr>
            <a:r>
              <a:rPr lang="it-IT" sz="1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laboratori per circa 7.000 m</a:t>
            </a:r>
            <a:r>
              <a:rPr lang="it-IT" sz="1800" baseline="30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it-IT" sz="1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03200">
              <a:lnSpc>
                <a:spcPct val="90000"/>
              </a:lnSpc>
              <a:buClr>
                <a:schemeClr val="accent1">
                  <a:lumMod val="40000"/>
                  <a:lumOff val="60000"/>
                </a:schemeClr>
              </a:buClr>
              <a:buSzPct val="100000"/>
              <a:buFont typeface="Wingdings" pitchFamily="2" charset="2"/>
              <a:buChar char="§"/>
              <a:defRPr/>
            </a:pPr>
            <a:r>
              <a:rPr lang="it-IT" sz="1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staff di oltre 150 unità </a:t>
            </a:r>
          </a:p>
          <a:p>
            <a:pPr marL="285750" indent="-203200">
              <a:lnSpc>
                <a:spcPct val="90000"/>
              </a:lnSpc>
              <a:buClr>
                <a:schemeClr val="accent1">
                  <a:lumMod val="40000"/>
                  <a:lumOff val="60000"/>
                </a:schemeClr>
              </a:buClr>
              <a:buSzPct val="100000"/>
              <a:buFont typeface="Wingdings" pitchFamily="2" charset="2"/>
              <a:buChar char="§"/>
              <a:defRPr/>
            </a:pPr>
            <a:r>
              <a:rPr lang="it-IT" sz="1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strumentazione per svariati milioni di euro. </a:t>
            </a:r>
          </a:p>
          <a:p>
            <a:pPr>
              <a:lnSpc>
                <a:spcPct val="9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it-IT" sz="1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ricerca spazia dagli studi fondamentali nella </a:t>
            </a:r>
            <a:r>
              <a:rPr lang="it-IT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fisica della materia </a:t>
            </a:r>
            <a:r>
              <a:rPr lang="it-IT" sz="1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it-IT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nanomateriali</a:t>
            </a:r>
            <a:endParaRPr lang="it-IT" sz="1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uppo 49">
            <a:extLst>
              <a:ext uri="{FF2B5EF4-FFF2-40B4-BE49-F238E27FC236}">
                <a16:creationId xmlns:a16="http://schemas.microsoft.com/office/drawing/2014/main" id="{5D023D18-11D6-411A-AA91-7CA308B100A5}"/>
              </a:ext>
            </a:extLst>
          </p:cNvPr>
          <p:cNvGrpSpPr>
            <a:grpSpLocks/>
          </p:cNvGrpSpPr>
          <p:nvPr/>
        </p:nvGrpSpPr>
        <p:grpSpPr bwMode="auto">
          <a:xfrm>
            <a:off x="-9525" y="3201839"/>
            <a:ext cx="5157587" cy="1811337"/>
            <a:chOff x="3475215" y="2841939"/>
            <a:chExt cx="5462909" cy="1811197"/>
          </a:xfrm>
        </p:grpSpPr>
        <p:pic>
          <p:nvPicPr>
            <p:cNvPr id="13" name="Picture 2" descr="C:\Users\GiuseppeM\Desktop\__Adriana Tesi\superhydro\images\Lotus3.jpg">
              <a:extLst>
                <a:ext uri="{FF2B5EF4-FFF2-40B4-BE49-F238E27FC236}">
                  <a16:creationId xmlns:a16="http://schemas.microsoft.com/office/drawing/2014/main" id="{ABDC488C-6D1D-48BC-8D94-FE24770345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666276" y="3160889"/>
              <a:ext cx="2259778" cy="1492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4" name="Gruppo 46">
              <a:extLst>
                <a:ext uri="{FF2B5EF4-FFF2-40B4-BE49-F238E27FC236}">
                  <a16:creationId xmlns:a16="http://schemas.microsoft.com/office/drawing/2014/main" id="{63C348CD-615B-4867-881F-FC96388CBB6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75215" y="2841939"/>
              <a:ext cx="5462909" cy="1811197"/>
              <a:chOff x="2387024" y="2330594"/>
              <a:chExt cx="5959539" cy="2093067"/>
            </a:xfrm>
          </p:grpSpPr>
          <p:grpSp>
            <p:nvGrpSpPr>
              <p:cNvPr id="15" name="Gruppo 31">
                <a:extLst>
                  <a:ext uri="{FF2B5EF4-FFF2-40B4-BE49-F238E27FC236}">
                    <a16:creationId xmlns:a16="http://schemas.microsoft.com/office/drawing/2014/main" id="{3680860E-7C8C-4351-88A7-1E91930277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387024" y="2330594"/>
                <a:ext cx="5959539" cy="2093067"/>
                <a:chOff x="2020404" y="1431981"/>
                <a:chExt cx="6269442" cy="2151341"/>
              </a:xfrm>
            </p:grpSpPr>
            <p:pic>
              <p:nvPicPr>
                <p:cNvPr id="17" name="Immagine 1" descr="20080626_pid42600_aid42599_quantumdots1_w600.jpg">
                  <a:extLst>
                    <a:ext uri="{FF2B5EF4-FFF2-40B4-BE49-F238E27FC236}">
                      <a16:creationId xmlns:a16="http://schemas.microsoft.com/office/drawing/2014/main" id="{329C3186-21E7-481F-BCE9-B4188104253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2020404" y="2646330"/>
                  <a:ext cx="1919832" cy="93699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pSp>
              <p:nvGrpSpPr>
                <p:cNvPr id="18" name="Gruppo 28">
                  <a:extLst>
                    <a:ext uri="{FF2B5EF4-FFF2-40B4-BE49-F238E27FC236}">
                      <a16:creationId xmlns:a16="http://schemas.microsoft.com/office/drawing/2014/main" id="{06794FE0-2346-42F5-900B-0BEF6F14241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817524" y="1431981"/>
                  <a:ext cx="4472322" cy="2151341"/>
                  <a:chOff x="3933733" y="1321539"/>
                  <a:chExt cx="4472322" cy="2151341"/>
                </a:xfrm>
              </p:grpSpPr>
              <p:pic>
                <p:nvPicPr>
                  <p:cNvPr id="20" name="Picture 4" descr="C:\Users\utente\Desktop\bilayer-graphene-cvd.jpg">
                    <a:extLst>
                      <a:ext uri="{FF2B5EF4-FFF2-40B4-BE49-F238E27FC236}">
                        <a16:creationId xmlns:a16="http://schemas.microsoft.com/office/drawing/2014/main" id="{4445D92C-994C-4E18-BAE5-E00FCECACF38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/>
                  <a:srcRect/>
                  <a:stretch>
                    <a:fillRect/>
                  </a:stretch>
                </p:blipFill>
                <p:spPr bwMode="auto">
                  <a:xfrm>
                    <a:off x="3933733" y="2025443"/>
                    <a:ext cx="1851889" cy="144743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21" name="Picture 29" descr="C:\Users\sudshres\Desktop\Fullerene-C60w - physics.ucr.edu.png">
                    <a:extLst>
                      <a:ext uri="{FF2B5EF4-FFF2-40B4-BE49-F238E27FC236}">
                        <a16:creationId xmlns:a16="http://schemas.microsoft.com/office/drawing/2014/main" id="{D29B921A-2B29-4CD1-9D9B-C7A8B84DF0D0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/>
                  <a:srcRect/>
                  <a:stretch>
                    <a:fillRect/>
                  </a:stretch>
                </p:blipFill>
                <p:spPr bwMode="auto">
                  <a:xfrm>
                    <a:off x="6130844" y="1321539"/>
                    <a:ext cx="1103013" cy="110301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22" name="Picture 2" descr="http://inhabitat.com/wp-content/blogs.dir/1/files/2010/06/carbon-nanotube.jpg">
                    <a:extLst>
                      <a:ext uri="{FF2B5EF4-FFF2-40B4-BE49-F238E27FC236}">
                        <a16:creationId xmlns:a16="http://schemas.microsoft.com/office/drawing/2014/main" id="{41F8E5BD-2685-4FE8-8B7D-84339C0DABA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/>
                  <a:srcRect/>
                  <a:stretch>
                    <a:fillRect/>
                  </a:stretch>
                </p:blipFill>
                <p:spPr bwMode="auto">
                  <a:xfrm>
                    <a:off x="7190242" y="1321539"/>
                    <a:ext cx="1215813" cy="789429"/>
                  </a:xfrm>
                  <a:prstGeom prst="roundRect">
                    <a:avLst>
                      <a:gd name="adj" fmla="val 8594"/>
                    </a:avLst>
                  </a:prstGeom>
                  <a:solidFill>
                    <a:srgbClr val="FFFFFF">
                      <a:shade val="85000"/>
                    </a:srgbClr>
                  </a:solidFill>
                  <a:ln>
                    <a:noFill/>
                  </a:ln>
                  <a:effectLst>
                    <a:reflection blurRad="12700" stA="38000" endPos="28000" dist="5000" dir="5400000" sy="-100000" algn="bl" rotWithShape="0"/>
                  </a:effectLst>
                </p:spPr>
              </p:pic>
            </p:grpSp>
            <p:pic>
              <p:nvPicPr>
                <p:cNvPr id="19" name="Immagine 2" descr="saqdwb_square.png">
                  <a:extLst>
                    <a:ext uri="{FF2B5EF4-FFF2-40B4-BE49-F238E27FC236}">
                      <a16:creationId xmlns:a16="http://schemas.microsoft.com/office/drawing/2014/main" id="{A367DD63-FC82-4D83-9B05-AA93D7F01B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/>
                <a:srcRect/>
                <a:stretch>
                  <a:fillRect/>
                </a:stretch>
              </p:blipFill>
              <p:spPr bwMode="auto">
                <a:xfrm>
                  <a:off x="2033295" y="1463438"/>
                  <a:ext cx="1792749" cy="131131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336354B5-4490-4B9B-ADBB-18726A5E8E3F}"/>
                  </a:ext>
                </a:extLst>
              </p:cNvPr>
              <p:cNvSpPr txBox="1"/>
              <p:nvPr/>
            </p:nvSpPr>
            <p:spPr>
              <a:xfrm>
                <a:off x="4100297" y="2330594"/>
                <a:ext cx="2083809" cy="746606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>
                <a:spAutoFit/>
              </a:bodyPr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defRPr/>
                </a:pPr>
                <a:r>
                  <a:rPr lang="it-IT" sz="1800" u="sng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Nanomateriali</a:t>
                </a:r>
                <a:r>
                  <a:rPr lang="it-IT" sz="1800" u="sng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e </a:t>
                </a:r>
                <a:r>
                  <a:rPr lang="it-IT" sz="1800" u="sng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nanostrutture</a:t>
                </a:r>
                <a:endParaRPr lang="it-IT" sz="1800" u="sng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3" name="Gruppo 47">
            <a:extLst>
              <a:ext uri="{FF2B5EF4-FFF2-40B4-BE49-F238E27FC236}">
                <a16:creationId xmlns:a16="http://schemas.microsoft.com/office/drawing/2014/main" id="{E731FA1F-60D7-43DE-888C-766D80634199}"/>
              </a:ext>
            </a:extLst>
          </p:cNvPr>
          <p:cNvGrpSpPr>
            <a:grpSpLocks/>
          </p:cNvGrpSpPr>
          <p:nvPr/>
        </p:nvGrpSpPr>
        <p:grpSpPr bwMode="auto">
          <a:xfrm>
            <a:off x="-20636" y="5013176"/>
            <a:ext cx="2845946" cy="1854349"/>
            <a:chOff x="8769255" y="2998192"/>
            <a:chExt cx="2994192" cy="2303016"/>
          </a:xfrm>
        </p:grpSpPr>
        <p:grpSp>
          <p:nvGrpSpPr>
            <p:cNvPr id="24" name="Gruppo 17">
              <a:extLst>
                <a:ext uri="{FF2B5EF4-FFF2-40B4-BE49-F238E27FC236}">
                  <a16:creationId xmlns:a16="http://schemas.microsoft.com/office/drawing/2014/main" id="{EE077CCD-4537-4FFB-ABB2-5629B6702E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769255" y="3004446"/>
              <a:ext cx="2994192" cy="2296762"/>
              <a:chOff x="4300819" y="764704"/>
              <a:chExt cx="3298316" cy="2614737"/>
            </a:xfrm>
          </p:grpSpPr>
          <p:pic>
            <p:nvPicPr>
              <p:cNvPr id="26" name="Immagine 7" descr="cavity.gif">
                <a:extLst>
                  <a:ext uri="{FF2B5EF4-FFF2-40B4-BE49-F238E27FC236}">
                    <a16:creationId xmlns:a16="http://schemas.microsoft.com/office/drawing/2014/main" id="{4FD26B2B-43DE-4CC4-88DE-30D00CA13B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6186144" y="764705"/>
                <a:ext cx="1396434" cy="10423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7" name="Immagine 8" descr="DoubleDotWithSpin.jpg">
                <a:extLst>
                  <a:ext uri="{FF2B5EF4-FFF2-40B4-BE49-F238E27FC236}">
                    <a16:creationId xmlns:a16="http://schemas.microsoft.com/office/drawing/2014/main" id="{FD806628-7316-4534-A95B-48B62227FE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5833509" y="1728450"/>
                <a:ext cx="1765626" cy="15931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8" name="Picture 4" descr="science">
                <a:extLst>
                  <a:ext uri="{FF2B5EF4-FFF2-40B4-BE49-F238E27FC236}">
                    <a16:creationId xmlns:a16="http://schemas.microsoft.com/office/drawing/2014/main" id="{105E93CA-230A-4BD6-AB28-386FB686FD6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4300819" y="764704"/>
                <a:ext cx="1941496" cy="26147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1842CB89-E4E2-4BA7-82FC-029DF4498647}"/>
                </a:ext>
              </a:extLst>
            </p:cNvPr>
            <p:cNvSpPr txBox="1"/>
            <p:nvPr/>
          </p:nvSpPr>
          <p:spPr>
            <a:xfrm>
              <a:off x="8797648" y="2998192"/>
              <a:ext cx="1678545" cy="409621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r>
                <a:rPr lang="it-IT" sz="1800" u="sng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Elettronica</a:t>
              </a:r>
            </a:p>
          </p:txBody>
        </p:sp>
      </p:grpSp>
      <p:grpSp>
        <p:nvGrpSpPr>
          <p:cNvPr id="29" name="Gruppo 41">
            <a:extLst>
              <a:ext uri="{FF2B5EF4-FFF2-40B4-BE49-F238E27FC236}">
                <a16:creationId xmlns:a16="http://schemas.microsoft.com/office/drawing/2014/main" id="{2C2D61D6-C304-4248-8F31-F5A7AEDAE73C}"/>
              </a:ext>
            </a:extLst>
          </p:cNvPr>
          <p:cNvGrpSpPr>
            <a:grpSpLocks/>
          </p:cNvGrpSpPr>
          <p:nvPr/>
        </p:nvGrpSpPr>
        <p:grpSpPr bwMode="auto">
          <a:xfrm>
            <a:off x="2771800" y="4937654"/>
            <a:ext cx="2835541" cy="1926542"/>
            <a:chOff x="5675900" y="4483363"/>
            <a:chExt cx="2692245" cy="2384958"/>
          </a:xfrm>
        </p:grpSpPr>
        <p:grpSp>
          <p:nvGrpSpPr>
            <p:cNvPr id="30" name="Gruppo 1">
              <a:extLst>
                <a:ext uri="{FF2B5EF4-FFF2-40B4-BE49-F238E27FC236}">
                  <a16:creationId xmlns:a16="http://schemas.microsoft.com/office/drawing/2014/main" id="{CF122916-F989-4DD7-BAEB-2500D159D2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97091" y="4483363"/>
              <a:ext cx="2671054" cy="2384958"/>
              <a:chOff x="2568582" y="4279767"/>
              <a:chExt cx="2872423" cy="2558496"/>
            </a:xfrm>
          </p:grpSpPr>
          <p:pic>
            <p:nvPicPr>
              <p:cNvPr id="32" name="Picture 8">
                <a:extLst>
                  <a:ext uri="{FF2B5EF4-FFF2-40B4-BE49-F238E27FC236}">
                    <a16:creationId xmlns:a16="http://schemas.microsoft.com/office/drawing/2014/main" id="{A659685D-8317-4337-85A4-1A643784CA8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2568582" y="4687995"/>
                <a:ext cx="1496787" cy="21250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33" name="Gruppo 19">
                <a:extLst>
                  <a:ext uri="{FF2B5EF4-FFF2-40B4-BE49-F238E27FC236}">
                    <a16:creationId xmlns:a16="http://schemas.microsoft.com/office/drawing/2014/main" id="{ACAEA87A-939B-469A-9975-9167CD7EE09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07490" y="4279767"/>
                <a:ext cx="1533515" cy="2558496"/>
                <a:chOff x="3907490" y="4279767"/>
                <a:chExt cx="1533515" cy="2558496"/>
              </a:xfrm>
            </p:grpSpPr>
            <p:pic>
              <p:nvPicPr>
                <p:cNvPr id="34" name="Picture 4">
                  <a:extLst>
                    <a:ext uri="{FF2B5EF4-FFF2-40B4-BE49-F238E27FC236}">
                      <a16:creationId xmlns:a16="http://schemas.microsoft.com/office/drawing/2014/main" id="{B0F57440-F3D6-4612-91EA-131F36E6710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 cstate="print"/>
                <a:srcRect/>
                <a:stretch>
                  <a:fillRect/>
                </a:stretch>
              </p:blipFill>
              <p:spPr bwMode="auto">
                <a:xfrm>
                  <a:off x="3907490" y="4279767"/>
                  <a:ext cx="1533515" cy="121076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5" name="Immagine 1">
                  <a:extLst>
                    <a:ext uri="{FF2B5EF4-FFF2-40B4-BE49-F238E27FC236}">
                      <a16:creationId xmlns:a16="http://schemas.microsoft.com/office/drawing/2014/main" id="{9A9CA5B2-9D8F-46AD-B9AF-27180D19767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print"/>
                <a:srcRect l="13821" r="8328"/>
                <a:stretch>
                  <a:fillRect/>
                </a:stretch>
              </p:blipFill>
              <p:spPr bwMode="auto">
                <a:xfrm>
                  <a:off x="3910430" y="5349478"/>
                  <a:ext cx="1526980" cy="148878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9BADCCF0-3A17-466A-BC65-EB36C2E16DBF}"/>
                </a:ext>
              </a:extLst>
            </p:cNvPr>
            <p:cNvSpPr txBox="1"/>
            <p:nvPr/>
          </p:nvSpPr>
          <p:spPr>
            <a:xfrm>
              <a:off x="5675900" y="4581495"/>
              <a:ext cx="1269399" cy="406547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r>
                <a:rPr lang="it-IT" sz="1800" u="sng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Fotonica</a:t>
              </a:r>
            </a:p>
          </p:txBody>
        </p:sp>
      </p:grpSp>
      <p:grpSp>
        <p:nvGrpSpPr>
          <p:cNvPr id="43" name="Gruppo 1">
            <a:extLst>
              <a:ext uri="{FF2B5EF4-FFF2-40B4-BE49-F238E27FC236}">
                <a16:creationId xmlns:a16="http://schemas.microsoft.com/office/drawing/2014/main" id="{03A8B0FB-6B52-4133-ACB3-95A2081F1CB1}"/>
              </a:ext>
            </a:extLst>
          </p:cNvPr>
          <p:cNvGrpSpPr>
            <a:grpSpLocks/>
          </p:cNvGrpSpPr>
          <p:nvPr/>
        </p:nvGrpSpPr>
        <p:grpSpPr bwMode="auto">
          <a:xfrm>
            <a:off x="5129394" y="1370607"/>
            <a:ext cx="4062974" cy="2048975"/>
            <a:chOff x="5724128" y="1020164"/>
            <a:chExt cx="4063440" cy="2048845"/>
          </a:xfrm>
        </p:grpSpPr>
        <p:pic>
          <p:nvPicPr>
            <p:cNvPr id="44" name="Picture 5" descr="C:\Users\utente\Desktop\nuovo centro.jpg">
              <a:extLst>
                <a:ext uri="{FF2B5EF4-FFF2-40B4-BE49-F238E27FC236}">
                  <a16:creationId xmlns:a16="http://schemas.microsoft.com/office/drawing/2014/main" id="{AF0972A1-B5B7-4170-A2A6-43B0F6D60A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lum bright="14000" contrast="10000"/>
            </a:blip>
            <a:srcRect l="22639" t="8072" b="28499"/>
            <a:stretch>
              <a:fillRect/>
            </a:stretch>
          </p:blipFill>
          <p:spPr bwMode="auto">
            <a:xfrm>
              <a:off x="5724128" y="1052731"/>
              <a:ext cx="3412086" cy="20162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" name="Picture 47" descr="C:\Users\utente\__GM-Data\__DVG\_works\_immagini &amp; video\__Loghi\logo CNR.jpg">
              <a:extLst>
                <a:ext uri="{FF2B5EF4-FFF2-40B4-BE49-F238E27FC236}">
                  <a16:creationId xmlns:a16="http://schemas.microsoft.com/office/drawing/2014/main" id="{0519C2C2-2DDA-4584-8A43-7EE97DD3E2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8606092" y="1020164"/>
              <a:ext cx="1181476" cy="1010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" name="Gruppo 1">
            <a:extLst>
              <a:ext uri="{FF2B5EF4-FFF2-40B4-BE49-F238E27FC236}">
                <a16:creationId xmlns:a16="http://schemas.microsoft.com/office/drawing/2014/main" id="{DCA9FE36-6FDC-4244-988A-6AB3C1972296}"/>
              </a:ext>
            </a:extLst>
          </p:cNvPr>
          <p:cNvGrpSpPr/>
          <p:nvPr/>
        </p:nvGrpSpPr>
        <p:grpSpPr>
          <a:xfrm>
            <a:off x="5545266" y="3445184"/>
            <a:ext cx="3592384" cy="3408678"/>
            <a:chOff x="5545266" y="3445184"/>
            <a:chExt cx="3592384" cy="3408678"/>
          </a:xfrm>
        </p:grpSpPr>
        <p:grpSp>
          <p:nvGrpSpPr>
            <p:cNvPr id="37" name="Gruppo 2">
              <a:extLst>
                <a:ext uri="{FF2B5EF4-FFF2-40B4-BE49-F238E27FC236}">
                  <a16:creationId xmlns:a16="http://schemas.microsoft.com/office/drawing/2014/main" id="{F55F5686-10D2-427B-B35D-152E55EA56C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00703" y="3818669"/>
              <a:ext cx="3536947" cy="3035193"/>
              <a:chOff x="5855330" y="2904729"/>
              <a:chExt cx="5208581" cy="4577297"/>
            </a:xfrm>
          </p:grpSpPr>
          <p:pic>
            <p:nvPicPr>
              <p:cNvPr id="39" name="Picture 3" descr="lab-on-a-chip_1">
                <a:extLst>
                  <a:ext uri="{FF2B5EF4-FFF2-40B4-BE49-F238E27FC236}">
                    <a16:creationId xmlns:a16="http://schemas.microsoft.com/office/drawing/2014/main" id="{8EE0DEE9-458A-42BE-B5AD-A53B069FEAD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7" cstate="print"/>
              <a:srcRect b="28648"/>
              <a:stretch/>
            </p:blipFill>
            <p:spPr bwMode="auto">
              <a:xfrm>
                <a:off x="8051858" y="2904729"/>
                <a:ext cx="3012053" cy="25039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0" name="Picture 3" descr="inject">
                <a:extLst>
                  <a:ext uri="{FF2B5EF4-FFF2-40B4-BE49-F238E27FC236}">
                    <a16:creationId xmlns:a16="http://schemas.microsoft.com/office/drawing/2014/main" id="{C726D6E4-CFF4-4A01-9682-65B3E221C14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/>
              <a:srcRect/>
              <a:stretch>
                <a:fillRect/>
              </a:stretch>
            </p:blipFill>
            <p:spPr bwMode="auto">
              <a:xfrm>
                <a:off x="5855330" y="2904729"/>
                <a:ext cx="2408610" cy="29639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1" name="Picture 3" descr="neuron_160">
                <a:extLst>
                  <a:ext uri="{FF2B5EF4-FFF2-40B4-BE49-F238E27FC236}">
                    <a16:creationId xmlns:a16="http://schemas.microsoft.com/office/drawing/2014/main" id="{7BC7EF73-851D-4B94-8233-E82D0962DA1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9" cstate="print"/>
              <a:srcRect/>
              <a:stretch>
                <a:fillRect/>
              </a:stretch>
            </p:blipFill>
            <p:spPr bwMode="auto">
              <a:xfrm>
                <a:off x="5877022" y="5424969"/>
                <a:ext cx="2791021" cy="20570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38" name="CasellaDiTesto 37">
              <a:extLst>
                <a:ext uri="{FF2B5EF4-FFF2-40B4-BE49-F238E27FC236}">
                  <a16:creationId xmlns:a16="http://schemas.microsoft.com/office/drawing/2014/main" id="{BE415ED6-DA8A-4B04-B24E-DC3F1F07B6A0}"/>
                </a:ext>
              </a:extLst>
            </p:cNvPr>
            <p:cNvSpPr txBox="1"/>
            <p:nvPr/>
          </p:nvSpPr>
          <p:spPr bwMode="auto">
            <a:xfrm>
              <a:off x="5603214" y="3806321"/>
              <a:ext cx="1688906" cy="369332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r>
                <a:rPr lang="it-IT" sz="1800" u="sng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Nanomedicina</a:t>
              </a:r>
              <a:endParaRPr lang="it-IT" sz="1800" u="sng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Rettangolo 50">
              <a:extLst>
                <a:ext uri="{FF2B5EF4-FFF2-40B4-BE49-F238E27FC236}">
                  <a16:creationId xmlns:a16="http://schemas.microsoft.com/office/drawing/2014/main" id="{832253A0-9DFC-4997-A1E6-51A02CF664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5266" y="3445184"/>
              <a:ext cx="233910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r>
                <a:rPr lang="it-IT" altLang="it-IT" sz="18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 le loro applicazioni:</a:t>
              </a:r>
              <a:endParaRPr lang="it-IT" altLang="it-IT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Rettangolo 46">
              <a:extLst>
                <a:ext uri="{FF2B5EF4-FFF2-40B4-BE49-F238E27FC236}">
                  <a16:creationId xmlns:a16="http://schemas.microsoft.com/office/drawing/2014/main" id="{FCF4C468-701A-44C1-A285-3F7470E53E12}"/>
                </a:ext>
              </a:extLst>
            </p:cNvPr>
            <p:cNvSpPr/>
            <p:nvPr/>
          </p:nvSpPr>
          <p:spPr>
            <a:xfrm>
              <a:off x="7682938" y="3807873"/>
              <a:ext cx="1441450" cy="369888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r>
                <a:rPr lang="it-IT" sz="1800" u="sng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Sensoristica</a:t>
              </a:r>
              <a:endParaRPr lang="it-IT" sz="1800" u="sng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92702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CustomShape 1"/>
          <p:cNvSpPr/>
          <p:nvPr/>
        </p:nvSpPr>
        <p:spPr>
          <a:xfrm>
            <a:off x="457200" y="981000"/>
            <a:ext cx="8224200" cy="5468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9" name="CustomShape 2"/>
          <p:cNvSpPr/>
          <p:nvPr/>
        </p:nvSpPr>
        <p:spPr>
          <a:xfrm>
            <a:off x="339840" y="746732"/>
            <a:ext cx="8492400" cy="451547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en-GB" sz="2800" b="1" strike="noStrike" dirty="0">
                <a:solidFill>
                  <a:srgbClr val="FFFF00"/>
                </a:solidFill>
                <a:latin typeface="Arial"/>
                <a:ea typeface="DejaVu Sans"/>
              </a:rPr>
              <a:t>(</a:t>
            </a:r>
            <a:r>
              <a:rPr lang="en-GB" sz="2800" b="1" strike="noStrike" dirty="0" err="1">
                <a:solidFill>
                  <a:srgbClr val="FFFF00"/>
                </a:solidFill>
                <a:latin typeface="Arial"/>
                <a:ea typeface="DejaVu Sans"/>
              </a:rPr>
              <a:t>beni</a:t>
            </a:r>
            <a:r>
              <a:rPr lang="en-GB" sz="2800" b="1" strike="noStrike" dirty="0">
                <a:solidFill>
                  <a:srgbClr val="FFFF00"/>
                </a:solidFill>
                <a:latin typeface="Arial"/>
                <a:ea typeface="DejaVu Sans"/>
              </a:rPr>
              <a:t> </a:t>
            </a:r>
            <a:r>
              <a:rPr lang="en-GB" sz="2800" b="1" strike="noStrike" dirty="0" err="1">
                <a:solidFill>
                  <a:srgbClr val="FFFF00"/>
                </a:solidFill>
                <a:latin typeface="Arial"/>
                <a:ea typeface="DejaVu Sans"/>
              </a:rPr>
              <a:t>culturali</a:t>
            </a:r>
            <a:r>
              <a:rPr lang="en-GB" sz="2800" b="1" strike="noStrike" dirty="0">
                <a:solidFill>
                  <a:srgbClr val="FFFF00"/>
                </a:solidFill>
                <a:latin typeface="Arial"/>
                <a:ea typeface="DejaVu Sans"/>
              </a:rPr>
              <a:t>, </a:t>
            </a:r>
            <a:r>
              <a:rPr lang="en-GB" sz="2800" b="1" strike="noStrike" dirty="0" err="1">
                <a:solidFill>
                  <a:srgbClr val="FFFF00"/>
                </a:solidFill>
                <a:latin typeface="Arial"/>
                <a:ea typeface="DejaVu Sans"/>
              </a:rPr>
              <a:t>ambientali</a:t>
            </a:r>
            <a:r>
              <a:rPr lang="en-GB" sz="2800" b="1" strike="noStrike" dirty="0">
                <a:solidFill>
                  <a:srgbClr val="FFFF00"/>
                </a:solidFill>
                <a:latin typeface="Arial"/>
                <a:ea typeface="DejaVu Sans"/>
              </a:rPr>
              <a:t>, </a:t>
            </a:r>
            <a:r>
              <a:rPr lang="en-GB" sz="2800" b="1" strike="noStrike" dirty="0" err="1">
                <a:solidFill>
                  <a:srgbClr val="FFFF00"/>
                </a:solidFill>
                <a:latin typeface="Arial"/>
                <a:ea typeface="DejaVu Sans"/>
              </a:rPr>
              <a:t>biologia</a:t>
            </a:r>
            <a:r>
              <a:rPr lang="en-GB" sz="2800" b="1" strike="noStrike" dirty="0">
                <a:solidFill>
                  <a:srgbClr val="FFFF00"/>
                </a:solidFill>
                <a:latin typeface="Arial"/>
                <a:ea typeface="DejaVu Sans"/>
              </a:rPr>
              <a:t> e </a:t>
            </a:r>
            <a:r>
              <a:rPr lang="en-GB" sz="2800" b="1" strike="noStrike" dirty="0" err="1">
                <a:solidFill>
                  <a:srgbClr val="FFFF00"/>
                </a:solidFill>
                <a:latin typeface="Arial"/>
                <a:ea typeface="DejaVu Sans"/>
              </a:rPr>
              <a:t>medicina</a:t>
            </a:r>
            <a:r>
              <a:rPr lang="en-GB" sz="2800" b="1" strike="noStrike" dirty="0">
                <a:solidFill>
                  <a:srgbClr val="FFFF00"/>
                </a:solidFill>
                <a:latin typeface="Arial"/>
                <a:ea typeface="DejaVu Sans"/>
              </a:rPr>
              <a:t>)</a:t>
            </a:r>
            <a:endParaRPr sz="2800" dirty="0">
              <a:solidFill>
                <a:srgbClr val="FFFF00"/>
              </a:solidFill>
            </a:endParaRPr>
          </a:p>
        </p:txBody>
      </p:sp>
      <p:sp>
        <p:nvSpPr>
          <p:cNvPr id="420" name="CustomShape 3"/>
          <p:cNvSpPr/>
          <p:nvPr/>
        </p:nvSpPr>
        <p:spPr>
          <a:xfrm>
            <a:off x="457200" y="129312"/>
            <a:ext cx="8224200" cy="707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ctr">
              <a:lnSpc>
                <a:spcPct val="100000"/>
              </a:lnSpc>
            </a:pPr>
            <a:r>
              <a:rPr lang="en-GB" sz="4200" b="1" strike="noStrik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Fisica</a:t>
            </a:r>
            <a:r>
              <a:rPr lang="en-GB" sz="42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</a:t>
            </a:r>
            <a:r>
              <a:rPr lang="en-GB" sz="4200" b="1" strike="noStrik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Applicata</a:t>
            </a:r>
            <a:endParaRPr sz="4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1" name="CustomShape 4"/>
          <p:cNvSpPr/>
          <p:nvPr/>
        </p:nvSpPr>
        <p:spPr>
          <a:xfrm>
            <a:off x="31334" y="1412775"/>
            <a:ext cx="4818181" cy="218691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93000"/>
              </a:lnSpc>
            </a:pPr>
            <a:r>
              <a:rPr lang="en-GB" sz="1600" strike="noStrike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Laboratorio</a:t>
            </a:r>
            <a:r>
              <a:rPr lang="en-GB" sz="160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di </a:t>
            </a:r>
            <a:r>
              <a:rPr lang="en-GB" sz="1600" b="1" strike="noStrike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Archeometria</a:t>
            </a:r>
            <a:r>
              <a:rPr lang="en-GB" sz="1600" strike="noStrik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:</a:t>
            </a:r>
            <a:r>
              <a:rPr lang="en-GB" sz="160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br>
              <a:rPr lang="en-GB" sz="160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</a:br>
            <a:r>
              <a:rPr lang="en-GB" sz="1600" strike="noStrike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campagne</a:t>
            </a:r>
            <a:r>
              <a:rPr lang="en-GB" sz="160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di </a:t>
            </a:r>
            <a:r>
              <a:rPr lang="en-GB" sz="1600" b="1" strike="noStrik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diagnostica</a:t>
            </a:r>
            <a:r>
              <a:rPr lang="en-GB" sz="160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en-GB" sz="1600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per </a:t>
            </a:r>
            <a:br>
              <a:rPr lang="en-GB" sz="1600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</a:br>
            <a:r>
              <a:rPr lang="en-GB" sz="1600" strike="noStrik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il</a:t>
            </a:r>
            <a:r>
              <a:rPr lang="en-GB" sz="1600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en-GB" sz="1600" b="1" strike="noStrik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restauro</a:t>
            </a:r>
            <a:r>
              <a:rPr lang="en-GB" sz="160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di </a:t>
            </a:r>
            <a:r>
              <a:rPr lang="en-GB" sz="1600" strike="noStrike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opere</a:t>
            </a:r>
            <a:r>
              <a:rPr lang="en-GB" sz="160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di interesse</a:t>
            </a:r>
            <a:br>
              <a:rPr lang="en-GB" sz="160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</a:br>
            <a:r>
              <a:rPr lang="en-GB" sz="1600" b="1" strike="noStrike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storico-artistico</a:t>
            </a:r>
            <a:r>
              <a:rPr lang="en-GB" sz="160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, </a:t>
            </a:r>
            <a:r>
              <a:rPr lang="en-GB" sz="1600" strike="noStrike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quali</a:t>
            </a:r>
            <a:r>
              <a:rPr lang="en-GB" sz="160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: David di</a:t>
            </a:r>
            <a:br>
              <a:rPr lang="en-GB" sz="160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</a:br>
            <a:r>
              <a:rPr lang="en-GB" sz="160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Michelangelo (Firenze),</a:t>
            </a:r>
            <a:r>
              <a:rPr lang="en-GB" sz="105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en-GB" sz="160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Santa</a:t>
            </a:r>
            <a:br>
              <a:rPr lang="en-GB" sz="160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</a:br>
            <a:r>
              <a:rPr lang="en-GB" sz="160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Croce (Lecce), </a:t>
            </a:r>
            <a:r>
              <a:rPr lang="en-GB" sz="1600" strike="noStrike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Perseo</a:t>
            </a:r>
            <a:r>
              <a:rPr lang="en-GB" sz="160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di Cellini </a:t>
            </a:r>
            <a:br>
              <a:rPr lang="en-GB" sz="160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</a:br>
            <a:r>
              <a:rPr lang="en-GB" sz="160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(Firenze), Cappella </a:t>
            </a:r>
            <a:r>
              <a:rPr lang="en-GB" sz="1600" strike="noStrike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degli</a:t>
            </a:r>
            <a:r>
              <a:rPr lang="en-GB" sz="160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en-GB" sz="1600" strike="noStrike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Scro</a:t>
            </a:r>
            <a:r>
              <a:rPr lang="en-GB" sz="160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-</a:t>
            </a:r>
            <a:br>
              <a:rPr lang="en-GB" sz="160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</a:br>
            <a:r>
              <a:rPr lang="en-GB" sz="1600" strike="noStrike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vegni</a:t>
            </a:r>
            <a:r>
              <a:rPr lang="en-GB" sz="160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(Padova), </a:t>
            </a:r>
            <a:r>
              <a:rPr lang="en-GB" sz="1600" strike="noStrike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Bronzi</a:t>
            </a:r>
            <a:r>
              <a:rPr lang="en-GB" sz="160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di </a:t>
            </a:r>
            <a:r>
              <a:rPr lang="en-GB" sz="1600" strike="noStrike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Riace</a:t>
            </a:r>
            <a:r>
              <a:rPr lang="en-GB" sz="160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(Reggio Calabria).</a:t>
            </a:r>
            <a:endParaRPr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3000"/>
              </a:lnSpc>
            </a:pPr>
            <a:endParaRPr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2" name="CustomShape 5"/>
          <p:cNvSpPr/>
          <p:nvPr/>
        </p:nvSpPr>
        <p:spPr>
          <a:xfrm>
            <a:off x="99162" y="5416756"/>
            <a:ext cx="5581426" cy="13956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90000"/>
              </a:lnSpc>
            </a:pPr>
            <a:r>
              <a:rPr lang="en-GB" sz="160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Nel </a:t>
            </a:r>
            <a:r>
              <a:rPr lang="en-GB" sz="1600" strike="noStrike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settore</a:t>
            </a:r>
            <a:r>
              <a:rPr lang="en-GB" sz="160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en-GB" sz="1600" strike="noStrike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della</a:t>
            </a:r>
            <a:r>
              <a:rPr lang="en-GB" sz="160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en-GB" sz="1600" b="1" strike="noStrike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Medicina</a:t>
            </a:r>
            <a:r>
              <a:rPr lang="en-GB" sz="160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en-GB" sz="1600" strike="noStrike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molte</a:t>
            </a:r>
            <a:r>
              <a:rPr lang="en-GB" sz="160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en-GB" sz="1600" strike="noStrike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tecniche</a:t>
            </a:r>
            <a:r>
              <a:rPr lang="en-GB" sz="160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di </a:t>
            </a:r>
            <a:r>
              <a:rPr lang="en-GB" sz="1600" strike="noStrik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diagnostica</a:t>
            </a:r>
            <a:r>
              <a:rPr lang="en-GB" sz="1600" strike="noStrike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en-GB" sz="1600" strike="noStrike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derivano</a:t>
            </a:r>
            <a:r>
              <a:rPr lang="en-GB" sz="160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en-GB" sz="1600" strike="noStrike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dalla</a:t>
            </a:r>
            <a:r>
              <a:rPr lang="en-GB" sz="160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en-GB" sz="1600" b="1" strike="noStrike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Fisica</a:t>
            </a:r>
            <a:r>
              <a:rPr lang="en-GB" sz="160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: </a:t>
            </a:r>
            <a:r>
              <a:rPr lang="en-GB" sz="1600" strike="noStrik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Ecografia</a:t>
            </a:r>
            <a:r>
              <a:rPr lang="en-GB" sz="1600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en-GB" sz="160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(</a:t>
            </a:r>
            <a:r>
              <a:rPr lang="en-GB" sz="1600" strike="noStrike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ultrasuoni</a:t>
            </a:r>
            <a:r>
              <a:rPr lang="en-GB" sz="160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),</a:t>
            </a:r>
            <a:r>
              <a:rPr lang="en-GB" sz="1600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en-GB" sz="1600" strike="noStrik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Radiografia</a:t>
            </a:r>
            <a:r>
              <a:rPr lang="en-GB" sz="1600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en-GB" sz="1600" strike="noStrik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e</a:t>
            </a:r>
            <a:r>
              <a:rPr lang="en-GB" sz="1600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TAC </a:t>
            </a:r>
            <a:r>
              <a:rPr lang="en-GB" sz="160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(</a:t>
            </a:r>
            <a:r>
              <a:rPr lang="en-GB" sz="1600" strike="noStrike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raggi</a:t>
            </a:r>
            <a:r>
              <a:rPr lang="en-GB" sz="160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X),</a:t>
            </a:r>
            <a:r>
              <a:rPr lang="en-GB" sz="1600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en-GB" sz="1600" strike="noStrik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onde</a:t>
            </a:r>
            <a:r>
              <a:rPr lang="en-GB" sz="1600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radio, PET </a:t>
            </a:r>
            <a:r>
              <a:rPr lang="en-GB" sz="160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(</a:t>
            </a:r>
            <a:r>
              <a:rPr lang="en-GB" sz="1600" strike="noStrike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annichilazioni</a:t>
            </a:r>
            <a:r>
              <a:rPr lang="en-GB" sz="160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e</a:t>
            </a:r>
            <a:r>
              <a:rPr lang="en-GB" sz="1600" strike="noStrike" baseline="30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-</a:t>
            </a:r>
            <a:r>
              <a:rPr lang="en-GB" sz="160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e</a:t>
            </a:r>
            <a:r>
              <a:rPr lang="en-GB" sz="1600" strike="noStrike" baseline="30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+</a:t>
            </a:r>
            <a:r>
              <a:rPr lang="en-GB" sz="160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, </a:t>
            </a:r>
            <a:r>
              <a:rPr lang="en-GB" sz="1600" strike="noStrike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raggi</a:t>
            </a:r>
            <a:r>
              <a:rPr lang="en-GB" sz="160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en-GB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  <a:ea typeface="DejaVu Sans"/>
                <a:cs typeface="Arial" panose="020B0604020202020204" pitchFamily="34" charset="0"/>
              </a:rPr>
              <a:t>g</a:t>
            </a:r>
            <a:r>
              <a:rPr lang="en-GB" sz="160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),</a:t>
            </a:r>
            <a:r>
              <a:rPr lang="en-GB" sz="1600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en-GB" sz="1600" strike="noStrik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Risonanza</a:t>
            </a:r>
            <a:r>
              <a:rPr lang="en-GB" sz="1600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en-GB" sz="1600" strike="noStrik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Magnetica</a:t>
            </a:r>
            <a:r>
              <a:rPr lang="en-GB" sz="1600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en-GB" sz="160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(RM), </a:t>
            </a:r>
            <a:r>
              <a:rPr lang="en-GB" sz="1600" b="1" strike="noStrik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Radioterapia</a:t>
            </a:r>
            <a:r>
              <a:rPr lang="en-GB" sz="160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per </a:t>
            </a:r>
            <a:r>
              <a:rPr lang="en-GB" sz="1600" strike="noStrike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malattie</a:t>
            </a:r>
            <a:r>
              <a:rPr lang="en-GB" sz="160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en-GB" sz="1600" strike="noStrike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oncologiche</a:t>
            </a:r>
            <a:r>
              <a:rPr lang="en-GB" sz="160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(</a:t>
            </a:r>
            <a:r>
              <a:rPr lang="en-GB" sz="1600" strike="noStrike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medicina</a:t>
            </a:r>
            <a:r>
              <a:rPr lang="en-GB" sz="160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en-GB" sz="1600" strike="noStrike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nucleare</a:t>
            </a:r>
            <a:r>
              <a:rPr lang="en-GB" sz="160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, </a:t>
            </a:r>
            <a:r>
              <a:rPr lang="en-GB" sz="1600" strike="noStrike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raggi</a:t>
            </a:r>
            <a:r>
              <a:rPr lang="en-GB" sz="160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en-GB" sz="160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  <a:ea typeface="DejaVu Sans"/>
                <a:cs typeface="Arial" panose="020B0604020202020204" pitchFamily="34" charset="0"/>
              </a:rPr>
              <a:t>g</a:t>
            </a:r>
            <a:r>
              <a:rPr lang="en-GB" sz="160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, </a:t>
            </a:r>
            <a:r>
              <a:rPr lang="en-GB" sz="1600" strike="noStrike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adroni</a:t>
            </a:r>
            <a:r>
              <a:rPr lang="en-GB" sz="160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), </a:t>
            </a:r>
            <a:r>
              <a:rPr lang="en-GB" sz="1600" b="1" strike="noStrik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Individuazione</a:t>
            </a:r>
            <a:r>
              <a:rPr lang="en-GB" sz="16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en-GB" sz="1600" b="1" strike="noStrik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automatica</a:t>
            </a:r>
            <a:r>
              <a:rPr lang="en-GB" sz="16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en-GB" sz="160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di </a:t>
            </a:r>
            <a:r>
              <a:rPr lang="en-GB" sz="1600" strike="noStrike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patologie</a:t>
            </a:r>
            <a:r>
              <a:rPr lang="en-GB" sz="160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(</a:t>
            </a:r>
            <a:r>
              <a:rPr lang="en-GB" sz="1600" b="1" i="1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CAD </a:t>
            </a:r>
            <a:r>
              <a:rPr lang="en-GB" sz="160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software).</a:t>
            </a:r>
            <a:endParaRPr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GB" sz="160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endParaRPr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3" name="Picture 12"/>
          <p:cNvPicPr/>
          <p:nvPr/>
        </p:nvPicPr>
        <p:blipFill>
          <a:blip r:embed="rId2" cstate="print"/>
          <a:srcRect l="3826" t="7060" r="9734" b="27853"/>
          <a:stretch/>
        </p:blipFill>
        <p:spPr>
          <a:xfrm>
            <a:off x="5772944" y="5413445"/>
            <a:ext cx="1646104" cy="1395645"/>
          </a:xfrm>
          <a:prstGeom prst="rect">
            <a:avLst/>
          </a:prstGeom>
          <a:ln>
            <a:noFill/>
          </a:ln>
        </p:spPr>
      </p:pic>
      <p:pic>
        <p:nvPicPr>
          <p:cNvPr id="426" name="Picture 10"/>
          <p:cNvPicPr/>
          <p:nvPr/>
        </p:nvPicPr>
        <p:blipFill>
          <a:blip r:embed="rId3" cstate="print"/>
          <a:srcRect l="49083" t="28894" r="17630" b="27301"/>
          <a:stretch/>
        </p:blipFill>
        <p:spPr>
          <a:xfrm>
            <a:off x="3091275" y="1486259"/>
            <a:ext cx="1758240" cy="1509120"/>
          </a:xfrm>
          <a:prstGeom prst="rect">
            <a:avLst/>
          </a:prstGeom>
          <a:ln>
            <a:noFill/>
          </a:ln>
        </p:spPr>
      </p:pic>
      <p:sp>
        <p:nvSpPr>
          <p:cNvPr id="427" name="CustomShape 7"/>
          <p:cNvSpPr/>
          <p:nvPr/>
        </p:nvSpPr>
        <p:spPr>
          <a:xfrm>
            <a:off x="2039234" y="3352638"/>
            <a:ext cx="2100718" cy="209675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90000"/>
              </a:lnSpc>
            </a:pPr>
            <a:r>
              <a:rPr lang="en-GB" sz="1600" b="1" strike="noStrike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L</a:t>
            </a:r>
            <a:r>
              <a:rPr lang="en-GB" sz="1600" strike="noStrike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aboratorio</a:t>
            </a:r>
            <a:r>
              <a:rPr lang="en-GB" sz="160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di </a:t>
            </a:r>
            <a:r>
              <a:rPr lang="en-GB" sz="1600" b="1" strike="noStrike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E</a:t>
            </a:r>
            <a:r>
              <a:rPr lang="en-GB" sz="1600" strike="noStrike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lettronica</a:t>
            </a:r>
            <a:r>
              <a:rPr lang="en-GB" sz="160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</a:t>
            </a:r>
            <a:r>
              <a:rPr lang="en-GB" sz="1600" b="1" strike="noStrike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A</a:t>
            </a:r>
            <a:r>
              <a:rPr lang="en-GB" sz="1600" strike="noStrike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pplicata</a:t>
            </a:r>
            <a:r>
              <a:rPr lang="en-GB" sz="160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e </a:t>
            </a:r>
            <a:r>
              <a:rPr lang="en-GB" sz="1600" b="1" strike="noStrike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S</a:t>
            </a:r>
            <a:r>
              <a:rPr lang="en-GB" sz="1600" strike="noStrike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trumentazione</a:t>
            </a:r>
            <a:r>
              <a:rPr lang="en-GB" sz="160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: </a:t>
            </a:r>
            <a:r>
              <a:rPr lang="en-GB" sz="1600" strike="noStrike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acceleratori</a:t>
            </a:r>
            <a:r>
              <a:rPr lang="en-GB" sz="160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per </a:t>
            </a:r>
            <a:r>
              <a:rPr lang="en-GB" sz="1600" strike="noStrik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scopi</a:t>
            </a:r>
            <a:r>
              <a:rPr lang="en-GB" sz="1600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</a:t>
            </a:r>
            <a:r>
              <a:rPr lang="en-GB" sz="1600" strike="noStrik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adroterapici</a:t>
            </a:r>
            <a:r>
              <a:rPr lang="en-GB" sz="160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, laser per </a:t>
            </a:r>
            <a:r>
              <a:rPr lang="en-GB" sz="1600" strike="noStrike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ricerche</a:t>
            </a:r>
            <a:r>
              <a:rPr lang="en-GB" sz="160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in </a:t>
            </a:r>
            <a:r>
              <a:rPr lang="en-GB" sz="1600" strike="noStrike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biofisica</a:t>
            </a:r>
            <a:r>
              <a:rPr lang="en-GB" sz="160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(</a:t>
            </a:r>
            <a:r>
              <a:rPr lang="en-GB" sz="1600" strike="noStrik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antibiotici</a:t>
            </a:r>
            <a:r>
              <a:rPr lang="en-GB" sz="160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) e stress </a:t>
            </a:r>
            <a:r>
              <a:rPr lang="en-GB" sz="1600" strike="noStrike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elettro-magnetici</a:t>
            </a:r>
            <a:r>
              <a:rPr lang="en-GB" sz="160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(</a:t>
            </a:r>
            <a:r>
              <a:rPr lang="en-GB" sz="1600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DNA</a:t>
            </a:r>
            <a:r>
              <a:rPr lang="en-GB" sz="160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).</a:t>
            </a:r>
            <a:r>
              <a:rPr lang="en-GB" sz="16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</a:t>
            </a:r>
            <a:endParaRPr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28" name="Picture 19"/>
          <p:cNvPicPr/>
          <p:nvPr/>
        </p:nvPicPr>
        <p:blipFill rotWithShape="1">
          <a:blip r:embed="rId4" cstate="print"/>
          <a:srcRect b="9526"/>
          <a:stretch/>
        </p:blipFill>
        <p:spPr>
          <a:xfrm>
            <a:off x="261600" y="4300164"/>
            <a:ext cx="1777634" cy="1001045"/>
          </a:xfrm>
          <a:prstGeom prst="rect">
            <a:avLst/>
          </a:prstGeom>
          <a:ln>
            <a:noFill/>
          </a:ln>
        </p:spPr>
      </p:pic>
      <p:pic>
        <p:nvPicPr>
          <p:cNvPr id="429" name="Picture 20"/>
          <p:cNvPicPr/>
          <p:nvPr/>
        </p:nvPicPr>
        <p:blipFill>
          <a:blip r:embed="rId5" cstate="print"/>
          <a:stretch/>
        </p:blipFill>
        <p:spPr>
          <a:xfrm>
            <a:off x="251520" y="3421796"/>
            <a:ext cx="1787352" cy="881750"/>
          </a:xfrm>
          <a:prstGeom prst="rect">
            <a:avLst/>
          </a:prstGeom>
          <a:ln>
            <a:noFill/>
          </a:ln>
        </p:spPr>
      </p:pic>
      <p:sp>
        <p:nvSpPr>
          <p:cNvPr id="430" name="CustomShape 8"/>
          <p:cNvSpPr/>
          <p:nvPr/>
        </p:nvSpPr>
        <p:spPr>
          <a:xfrm>
            <a:off x="3779912" y="3469658"/>
            <a:ext cx="5298384" cy="19035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r">
              <a:lnSpc>
                <a:spcPct val="95000"/>
              </a:lnSpc>
            </a:pPr>
            <a:r>
              <a:rPr lang="en-GB" sz="155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CEDAD:</a:t>
            </a:r>
            <a:r>
              <a:rPr lang="en-GB" sz="155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</a:t>
            </a:r>
            <a:r>
              <a:rPr lang="en-GB" sz="1550" b="1" strike="noStrik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CE</a:t>
            </a:r>
            <a:r>
              <a:rPr lang="en-GB" sz="1550" b="1" strike="noStrike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ntro</a:t>
            </a:r>
            <a:r>
              <a:rPr lang="en-GB" sz="1550" b="1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di </a:t>
            </a:r>
            <a:r>
              <a:rPr lang="en-GB" sz="1550" b="1" strike="noStrik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DA</a:t>
            </a:r>
            <a:r>
              <a:rPr lang="en-GB" sz="1550" b="1" strike="noStrike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tazione</a:t>
            </a:r>
            <a:r>
              <a:rPr lang="en-GB" sz="1550" b="1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e </a:t>
            </a:r>
            <a:r>
              <a:rPr lang="en-GB" sz="1550" b="1" strike="noStrik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D</a:t>
            </a:r>
            <a:r>
              <a:rPr lang="en-GB" sz="1550" b="1" strike="noStrike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iagnostica</a:t>
            </a:r>
            <a:r>
              <a:rPr lang="en-GB" sz="1550" b="1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</a:t>
            </a:r>
          </a:p>
          <a:p>
            <a:pPr algn="r">
              <a:lnSpc>
                <a:spcPct val="95000"/>
              </a:lnSpc>
            </a:pPr>
            <a:r>
              <a:rPr lang="en-GB" sz="155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(</a:t>
            </a:r>
            <a:r>
              <a:rPr lang="en-GB" sz="1550" strike="noStrike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Laboratori</a:t>
            </a:r>
            <a:r>
              <a:rPr lang="en-GB" sz="155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</a:t>
            </a:r>
            <a:r>
              <a:rPr lang="en-GB" sz="1550" b="1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CLAMS</a:t>
            </a:r>
            <a:r>
              <a:rPr lang="en-GB" sz="155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, </a:t>
            </a:r>
            <a:r>
              <a:rPr lang="en-GB" sz="1550" b="1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OPTLAB</a:t>
            </a:r>
            <a:r>
              <a:rPr lang="en-GB" sz="155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e </a:t>
            </a:r>
            <a:r>
              <a:rPr lang="en-GB" sz="1550" strike="noStrike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acceleratore</a:t>
            </a:r>
            <a:r>
              <a:rPr lang="en-GB" sz="155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</a:t>
            </a:r>
            <a:r>
              <a:rPr lang="en-GB" sz="1550" b="1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TANDETRON</a:t>
            </a:r>
            <a:r>
              <a:rPr lang="en-GB" sz="155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): </a:t>
            </a:r>
            <a:r>
              <a:rPr lang="en-GB" sz="1550" strike="noStrike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ricerche</a:t>
            </a:r>
            <a:r>
              <a:rPr lang="en-GB" sz="155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in </a:t>
            </a:r>
            <a:r>
              <a:rPr lang="en-GB" sz="1550" strike="noStrike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Scienza</a:t>
            </a:r>
            <a:r>
              <a:rPr lang="en-GB" sz="155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</a:t>
            </a:r>
            <a:r>
              <a:rPr lang="en-GB" sz="1550" strike="noStrike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dei</a:t>
            </a:r>
            <a:r>
              <a:rPr lang="en-GB" sz="155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</a:t>
            </a:r>
            <a:r>
              <a:rPr lang="en-GB" sz="1550" strike="noStrike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Materiali</a:t>
            </a:r>
            <a:r>
              <a:rPr lang="en-GB" sz="155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, Beni </a:t>
            </a:r>
            <a:r>
              <a:rPr lang="en-GB" sz="1550" strike="noStrike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Culturali</a:t>
            </a:r>
            <a:r>
              <a:rPr lang="en-GB" sz="155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, </a:t>
            </a:r>
            <a:r>
              <a:rPr lang="en-GB" sz="1550" strike="noStrike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Scienze</a:t>
            </a:r>
            <a:r>
              <a:rPr lang="en-GB" sz="155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</a:t>
            </a:r>
            <a:r>
              <a:rPr lang="en-GB" sz="1550" strike="noStrike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Geologiche</a:t>
            </a:r>
            <a:r>
              <a:rPr lang="en-GB" sz="155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e </a:t>
            </a:r>
            <a:r>
              <a:rPr lang="en-GB" sz="1550" strike="noStrike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Ambientali</a:t>
            </a:r>
            <a:r>
              <a:rPr lang="en-GB" sz="155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, </a:t>
            </a:r>
            <a:r>
              <a:rPr lang="en-GB" sz="1550" strike="noStrike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Scienze</a:t>
            </a:r>
            <a:r>
              <a:rPr lang="en-GB" sz="155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</a:t>
            </a:r>
            <a:r>
              <a:rPr lang="en-GB" sz="1550" strike="noStrike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Biomediche</a:t>
            </a:r>
            <a:r>
              <a:rPr lang="en-GB" sz="155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e </a:t>
            </a:r>
            <a:r>
              <a:rPr lang="en-GB" sz="1550" strike="noStrike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Forensi</a:t>
            </a:r>
            <a:r>
              <a:rPr lang="en-GB" sz="155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</a:t>
            </a:r>
            <a:r>
              <a:rPr lang="en-GB" sz="1550" strike="noStrike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mediante</a:t>
            </a:r>
            <a:r>
              <a:rPr lang="en-GB" sz="155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fasci </a:t>
            </a:r>
            <a:r>
              <a:rPr lang="en-GB" sz="1550" strike="noStrike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ionici</a:t>
            </a:r>
            <a:r>
              <a:rPr lang="en-GB" sz="155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</a:t>
            </a:r>
            <a:r>
              <a:rPr lang="en-GB" sz="1550" strike="noStrike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prodotti</a:t>
            </a:r>
            <a:r>
              <a:rPr lang="en-GB" sz="155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</a:t>
            </a:r>
            <a:r>
              <a:rPr lang="en-GB" sz="1550" strike="noStrike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nell’acceleratore</a:t>
            </a:r>
            <a:r>
              <a:rPr lang="en-GB" sz="155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</a:t>
            </a:r>
            <a:r>
              <a:rPr lang="en-GB" sz="1550" strike="noStrike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Tandetron</a:t>
            </a:r>
            <a:r>
              <a:rPr lang="en-GB" sz="155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, </a:t>
            </a:r>
            <a:r>
              <a:rPr lang="en-GB" sz="1550" strike="noStrike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spettrometria</a:t>
            </a:r>
            <a:r>
              <a:rPr lang="en-GB" sz="155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di </a:t>
            </a:r>
            <a:r>
              <a:rPr lang="en-GB" sz="1550" strike="noStrike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massa</a:t>
            </a:r>
            <a:r>
              <a:rPr lang="en-GB" sz="155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di </a:t>
            </a:r>
            <a:r>
              <a:rPr lang="en-GB" sz="1550" strike="noStrike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isotopi</a:t>
            </a:r>
            <a:r>
              <a:rPr lang="en-GB" sz="155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</a:t>
            </a:r>
            <a:r>
              <a:rPr lang="en-GB" sz="1550" strike="noStrike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stabili</a:t>
            </a:r>
            <a:r>
              <a:rPr lang="en-GB" sz="155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e </a:t>
            </a:r>
            <a:r>
              <a:rPr lang="en-GB" sz="1550" strike="noStrike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radioattivi</a:t>
            </a:r>
            <a:r>
              <a:rPr lang="en-GB" sz="155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, </a:t>
            </a:r>
            <a:r>
              <a:rPr lang="en-GB" sz="1550" strike="noStrike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spettroscopie</a:t>
            </a:r>
            <a:r>
              <a:rPr lang="en-GB" sz="155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con </a:t>
            </a:r>
            <a:r>
              <a:rPr lang="en-GB" sz="1550" strike="noStrike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emissione</a:t>
            </a:r>
            <a:r>
              <a:rPr lang="en-GB" sz="155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di </a:t>
            </a:r>
            <a:r>
              <a:rPr lang="en-GB" sz="1550" strike="noStrike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raggi</a:t>
            </a:r>
            <a:r>
              <a:rPr lang="en-GB" sz="155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X e </a:t>
            </a:r>
            <a:r>
              <a:rPr lang="en-GB" sz="1550" strike="noStrike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raggi</a:t>
            </a:r>
            <a:r>
              <a:rPr lang="en-GB" sz="155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</a:t>
            </a:r>
            <a:r>
              <a:rPr lang="en-GB" sz="155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/>
                <a:ea typeface="DejaVu Sans"/>
              </a:rPr>
              <a:t>g, </a:t>
            </a:r>
            <a:r>
              <a:rPr lang="en-GB" sz="1550" strike="noStrike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datazione</a:t>
            </a:r>
            <a:r>
              <a:rPr lang="en-GB" sz="155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col </a:t>
            </a:r>
            <a:r>
              <a:rPr lang="en-GB" sz="1550" strike="noStrike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radiocarbonio</a:t>
            </a:r>
            <a:r>
              <a:rPr lang="en-GB" sz="155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.    </a:t>
            </a:r>
            <a:endParaRPr sz="15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31" name="Picture 2"/>
          <p:cNvPicPr/>
          <p:nvPr/>
        </p:nvPicPr>
        <p:blipFill>
          <a:blip r:embed="rId6" cstate="print"/>
          <a:stretch/>
        </p:blipFill>
        <p:spPr>
          <a:xfrm>
            <a:off x="4956920" y="1474334"/>
            <a:ext cx="2573820" cy="2005876"/>
          </a:xfrm>
          <a:prstGeom prst="rect">
            <a:avLst/>
          </a:prstGeom>
          <a:ln>
            <a:noFill/>
          </a:ln>
        </p:spPr>
      </p:pic>
      <p:pic>
        <p:nvPicPr>
          <p:cNvPr id="432" name="Picture 4"/>
          <p:cNvPicPr/>
          <p:nvPr/>
        </p:nvPicPr>
        <p:blipFill>
          <a:blip r:embed="rId7" cstate="print"/>
          <a:stretch/>
        </p:blipFill>
        <p:spPr>
          <a:xfrm>
            <a:off x="7523623" y="2459118"/>
            <a:ext cx="1470947" cy="1021092"/>
          </a:xfrm>
          <a:prstGeom prst="rect">
            <a:avLst/>
          </a:prstGeom>
          <a:ln>
            <a:noFill/>
          </a:ln>
        </p:spPr>
      </p:pic>
      <p:pic>
        <p:nvPicPr>
          <p:cNvPr id="433" name="Picture 6"/>
          <p:cNvPicPr/>
          <p:nvPr/>
        </p:nvPicPr>
        <p:blipFill>
          <a:blip r:embed="rId8" cstate="print">
            <a:lum bright="12000"/>
          </a:blip>
          <a:srcRect l="28023" r="24566"/>
          <a:stretch/>
        </p:blipFill>
        <p:spPr>
          <a:xfrm>
            <a:off x="7530740" y="1474334"/>
            <a:ext cx="1462674" cy="1003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1" grpId="0"/>
      <p:bldP spid="422" grpId="0"/>
      <p:bldP spid="427" grpId="0"/>
      <p:bldP spid="4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CustomShape 5"/>
          <p:cNvSpPr/>
          <p:nvPr/>
        </p:nvSpPr>
        <p:spPr>
          <a:xfrm>
            <a:off x="35497" y="341709"/>
            <a:ext cx="9073007" cy="6483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4000" b="1" strike="noStrik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Fisica</a:t>
            </a:r>
            <a:r>
              <a:rPr lang="en-GB" sz="22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</a:t>
            </a:r>
            <a:r>
              <a:rPr lang="en-GB" sz="4000" b="1" strike="noStrik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Nonlineare</a:t>
            </a:r>
            <a:r>
              <a:rPr lang="en-GB" sz="20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</a:t>
            </a:r>
            <a:r>
              <a:rPr lang="en-GB" sz="40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e</a:t>
            </a:r>
            <a:r>
              <a:rPr lang="en-GB" sz="20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</a:t>
            </a:r>
            <a:r>
              <a:rPr lang="en-GB" sz="4000" b="1" strike="noStrik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Fisica</a:t>
            </a:r>
            <a:r>
              <a:rPr lang="en-GB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</a:t>
            </a:r>
            <a:r>
              <a:rPr lang="en-GB" sz="4000" b="1" strike="noStrik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Matematica</a:t>
            </a:r>
            <a:endParaRPr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362"/>
          <p:cNvPicPr/>
          <p:nvPr/>
        </p:nvPicPr>
        <p:blipFill>
          <a:blip r:embed="rId2" cstate="print"/>
          <a:stretch/>
        </p:blipFill>
        <p:spPr>
          <a:xfrm>
            <a:off x="4803559" y="5383320"/>
            <a:ext cx="2576753" cy="1270601"/>
          </a:xfrm>
          <a:prstGeom prst="rect">
            <a:avLst/>
          </a:prstGeom>
          <a:ln>
            <a:noFill/>
          </a:ln>
        </p:spPr>
      </p:pic>
      <p:sp>
        <p:nvSpPr>
          <p:cNvPr id="13" name="Rettangolo 12"/>
          <p:cNvSpPr/>
          <p:nvPr/>
        </p:nvSpPr>
        <p:spPr>
          <a:xfrm>
            <a:off x="1918154" y="4680656"/>
            <a:ext cx="67469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it-IT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Transizioni critiche e segnali precoci in </a:t>
            </a:r>
            <a:r>
              <a:rPr lang="it-IT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sistemi complessi</a:t>
            </a:r>
            <a:r>
              <a:rPr lang="it-IT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it-IT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Desertificazione e </a:t>
            </a:r>
            <a:r>
              <a:rPr lang="it-IT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sistemi di segnalazione biologica</a:t>
            </a:r>
            <a:r>
              <a:rPr lang="it-IT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17762" name="Picture 2" descr="C:\Users\DDS~1.PC-\AppData\Local\Temp\640px-Ile_de_ré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3" y="1412776"/>
            <a:ext cx="3914942" cy="3171358"/>
          </a:xfrm>
          <a:prstGeom prst="rect">
            <a:avLst/>
          </a:prstGeom>
          <a:noFill/>
        </p:spPr>
      </p:pic>
      <p:pic>
        <p:nvPicPr>
          <p:cNvPr id="441" name="Immagine 440"/>
          <p:cNvPicPr>
            <a:picLocks noChangeAspect="1"/>
          </p:cNvPicPr>
          <p:nvPr/>
        </p:nvPicPr>
        <p:blipFill>
          <a:blip r:embed="rId4" cstate="print"/>
          <a:stretch/>
        </p:blipFill>
        <p:spPr>
          <a:xfrm>
            <a:off x="5216977" y="3304656"/>
            <a:ext cx="3952283" cy="127947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0CF2738D-FD17-7C4A-90BC-234DD0923805}"/>
                  </a:ext>
                </a:extLst>
              </p:cNvPr>
              <p:cNvSpPr txBox="1"/>
              <p:nvPr/>
            </p:nvSpPr>
            <p:spPr>
              <a:xfrm>
                <a:off x="5076055" y="2512568"/>
                <a:ext cx="4124538" cy="4242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i="1" smtClean="0">
                              <a:solidFill>
                                <a:srgbClr val="00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it-IT" sz="2000" i="1" smtClean="0">
                                  <a:solidFill>
                                    <a:srgbClr val="00FF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sz="2000" i="1" smtClean="0">
                                      <a:solidFill>
                                        <a:srgbClr val="00FF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000" b="0" i="1" smtClean="0">
                                      <a:solidFill>
                                        <a:srgbClr val="00FF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it-IT" sz="2000" b="0" i="1" smtClean="0">
                                      <a:solidFill>
                                        <a:srgbClr val="00FF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it-IT" sz="2000" b="0" i="1" smtClean="0">
                                  <a:solidFill>
                                    <a:srgbClr val="00FF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it-IT" sz="2000" b="0" i="1" smtClean="0">
                                  <a:solidFill>
                                    <a:srgbClr val="00FF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it-IT" sz="2000" b="0" i="1" smtClean="0">
                                  <a:solidFill>
                                    <a:srgbClr val="00FF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it-IT" sz="2000" i="1" smtClean="0">
                                      <a:solidFill>
                                        <a:srgbClr val="00FF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000" b="0" i="1" smtClean="0">
                                      <a:solidFill>
                                        <a:srgbClr val="00FF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it-IT" sz="2000" b="0" i="1" smtClean="0">
                                      <a:solidFill>
                                        <a:srgbClr val="00FF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it-IT" sz="2000" b="0" i="1" smtClean="0">
                                  <a:solidFill>
                                    <a:srgbClr val="00FF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+ </m:t>
                              </m:r>
                              <m:sSub>
                                <m:sSubPr>
                                  <m:ctrlPr>
                                    <a:rPr lang="it-IT" sz="2000" i="1" smtClean="0">
                                      <a:solidFill>
                                        <a:srgbClr val="00FF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000" b="0" i="1" smtClean="0">
                                      <a:solidFill>
                                        <a:srgbClr val="00FF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it-IT" sz="2000" b="0" i="1" smtClean="0">
                                      <a:solidFill>
                                        <a:srgbClr val="00FF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𝑥𝑥𝑥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it-IT" sz="2000" b="0" i="1" smtClean="0">
                              <a:solidFill>
                                <a:srgbClr val="00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it-IT" sz="2000" b="0" i="1" smtClean="0">
                          <a:solidFill>
                            <a:srgbClr val="00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it-IT" sz="2000" b="0" i="1" smtClean="0">
                          <a:solidFill>
                            <a:srgbClr val="00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it-IT" sz="2000" b="0" i="1" smtClean="0">
                          <a:solidFill>
                            <a:srgbClr val="00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it-IT" sz="2000" i="1" smtClean="0">
                              <a:solidFill>
                                <a:srgbClr val="00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solidFill>
                                <a:srgbClr val="00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it-IT" sz="2000" b="0" i="1" smtClean="0">
                              <a:solidFill>
                                <a:srgbClr val="00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𝑦𝑦</m:t>
                          </m:r>
                        </m:sub>
                      </m:sSub>
                      <m:r>
                        <a:rPr lang="it-IT" sz="2000" b="0" i="1" smtClean="0">
                          <a:solidFill>
                            <a:srgbClr val="00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it-IT" sz="2000" dirty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0CF2738D-FD17-7C4A-90BC-234DD09238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6055" y="2512568"/>
                <a:ext cx="4124538" cy="424283"/>
              </a:xfrm>
              <a:prstGeom prst="rect">
                <a:avLst/>
              </a:prstGeom>
              <a:blipFill>
                <a:blip r:embed="rId5"/>
                <a:stretch>
                  <a:fillRect b="-114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8" name="CustomShape 4"/>
          <p:cNvSpPr/>
          <p:nvPr/>
        </p:nvSpPr>
        <p:spPr>
          <a:xfrm>
            <a:off x="35497" y="1386950"/>
            <a:ext cx="5278358" cy="17212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F</a:t>
            </a:r>
            <a:r>
              <a:rPr lang="en-GB" sz="2000" b="1" strike="noStrik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enomeni</a:t>
            </a:r>
            <a:r>
              <a:rPr lang="en-GB" sz="20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en-GB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N</a:t>
            </a:r>
            <a:r>
              <a:rPr lang="en-GB" sz="20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on </a:t>
            </a:r>
            <a:r>
              <a:rPr lang="en-GB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L</a:t>
            </a:r>
            <a:r>
              <a:rPr lang="en-GB" sz="2000" b="1" strike="noStrik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ineari</a:t>
            </a:r>
            <a:r>
              <a:rPr lang="en-GB" sz="20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en-GB" sz="2000" b="1" strike="noStrik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Integrabili</a:t>
            </a:r>
            <a:br>
              <a:rPr lang="en-GB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</a:br>
            <a:r>
              <a:rPr lang="en-GB" sz="180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Le</a:t>
            </a:r>
            <a:r>
              <a:rPr lang="en-GB" sz="1800" b="1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O</a:t>
            </a:r>
            <a:r>
              <a:rPr lang="en-GB" sz="1800" strike="noStrike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nde</a:t>
            </a:r>
            <a:r>
              <a:rPr lang="en-GB" sz="180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en-GB" sz="1800" strike="noStrike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nei</a:t>
            </a:r>
            <a:r>
              <a:rPr lang="en-GB" sz="180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en-GB" sz="1800" strike="noStrike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fluidi</a:t>
            </a:r>
            <a:r>
              <a:rPr lang="en-GB" sz="180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en-GB" sz="1800" strike="noStrike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reali</a:t>
            </a:r>
            <a:r>
              <a:rPr lang="en-GB" sz="180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e</a:t>
            </a:r>
            <a:r>
              <a:rPr lang="en-GB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nei</a:t>
            </a:r>
            <a:r>
              <a:rPr lang="en-GB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en-GB" sz="1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Sistemi</a:t>
            </a:r>
            <a:r>
              <a:rPr lang="en-GB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en-GB" sz="1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Quantistici</a:t>
            </a:r>
            <a:r>
              <a:rPr lang="en-GB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en-GB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auto-</a:t>
            </a:r>
            <a:r>
              <a:rPr lang="en-GB" sz="1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interagenti</a:t>
            </a:r>
            <a:r>
              <a:rPr lang="en-GB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en-GB" sz="1800" strike="noStrike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sono</a:t>
            </a:r>
            <a:r>
              <a:rPr lang="en-GB" sz="180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en-GB" sz="1800" strike="noStrike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modellate</a:t>
            </a:r>
            <a:r>
              <a:rPr lang="en-GB" sz="180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da </a:t>
            </a:r>
            <a:r>
              <a:rPr lang="en-GB" sz="1800" b="1" strike="noStrike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equazioni</a:t>
            </a:r>
            <a:r>
              <a:rPr lang="en-GB" sz="1800" b="1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en-GB" sz="1800" b="1" strike="noStrike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differenziali</a:t>
            </a:r>
            <a:r>
              <a:rPr lang="en-GB" sz="1800" b="1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en-GB" sz="1800" b="1" strike="noStrike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alle</a:t>
            </a:r>
            <a:r>
              <a:rPr lang="en-GB" sz="1800" b="1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derivate </a:t>
            </a:r>
            <a:r>
              <a:rPr lang="en-GB" sz="1800" b="1" strike="noStrike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parziali</a:t>
            </a:r>
            <a:r>
              <a:rPr lang="en-GB" sz="1800" b="1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en-GB" sz="1800" b="1" strike="noStrike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nonlineari</a:t>
            </a:r>
            <a:r>
              <a:rPr lang="en-GB" sz="1800" b="1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. </a:t>
            </a:r>
            <a:r>
              <a:rPr lang="en-GB" sz="180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Come </a:t>
            </a:r>
            <a:r>
              <a:rPr lang="en-GB" sz="1800" strike="noStrike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si</a:t>
            </a:r>
            <a:r>
              <a:rPr lang="en-GB" sz="180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en-GB" sz="1800" strike="noStrike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risolvono</a:t>
            </a:r>
            <a:r>
              <a:rPr lang="en-GB" sz="180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? Cosa ci </a:t>
            </a:r>
            <a:r>
              <a:rPr lang="en-GB" sz="1800" strike="noStrike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consentono</a:t>
            </a:r>
            <a:r>
              <a:rPr lang="en-GB" sz="180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di 					</a:t>
            </a:r>
            <a:r>
              <a:rPr lang="en-GB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	 </a:t>
            </a:r>
            <a:r>
              <a:rPr lang="en-GB" sz="1800" strike="noStrike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prevedere</a:t>
            </a:r>
            <a:r>
              <a:rPr lang="en-GB" sz="1800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?</a:t>
            </a:r>
            <a:endParaRPr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F2BDBA1F-FA76-0A49-BD94-77C46754991B}"/>
                  </a:ext>
                </a:extLst>
              </p:cNvPr>
              <p:cNvSpPr txBox="1"/>
              <p:nvPr/>
            </p:nvSpPr>
            <p:spPr>
              <a:xfrm>
                <a:off x="5508104" y="1835532"/>
                <a:ext cx="3362599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𝜄</m:t>
                    </m:r>
                    <m:r>
                      <a:rPr lang="it-IT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it-IT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it-IT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 </m:t>
                    </m:r>
                    <m:sSup>
                      <m:sSupPr>
                        <m:ctrlPr>
                          <a:rPr lang="it-IT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it-IT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it-IT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it-IT" dirty="0">
                    <a:solidFill>
                      <a:srgbClr val="002060"/>
                    </a:solidFill>
                  </a:rPr>
                  <a:t> + 2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  <m:sSup>
                      <m:sSupPr>
                        <m:ctrlPr>
                          <a:rPr lang="it-IT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| </m:t>
                        </m:r>
                        <m:r>
                          <a:rPr lang="it-IT" b="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  <m:r>
                          <a:rPr lang="it-IT" b="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|</m:t>
                        </m:r>
                      </m:e>
                      <m:sup>
                        <m:r>
                          <a:rPr lang="it-IT" b="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it-IT" dirty="0">
                    <a:solidFill>
                      <a:srgbClr val="00206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F2BDBA1F-FA76-0A49-BD94-77C4675499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8104" y="1835532"/>
                <a:ext cx="3362599" cy="369332"/>
              </a:xfrm>
              <a:prstGeom prst="rect">
                <a:avLst/>
              </a:prstGeom>
              <a:blipFill>
                <a:blip r:embed="rId6"/>
                <a:stretch>
                  <a:fillRect l="-2359" t="-24590" b="-4918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5" name="Picture 1" descr="page1image11527312">
            <a:extLst>
              <a:ext uri="{FF2B5EF4-FFF2-40B4-BE49-F238E27FC236}">
                <a16:creationId xmlns:a16="http://schemas.microsoft.com/office/drawing/2014/main" id="{FA3C2CDA-73D3-7F43-AE7C-0899173E7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162" y="4674236"/>
            <a:ext cx="1316361" cy="2705100"/>
          </a:xfrm>
          <a:prstGeom prst="rect">
            <a:avLst/>
          </a:prstGeom>
          <a:noFill/>
          <a:ln>
            <a:noFill/>
          </a:ln>
          <a:effectLst>
            <a:glow>
              <a:schemeClr val="accent1"/>
            </a:glow>
            <a:outerShdw dist="50800" dir="5400000" algn="ctr" rotWithShape="0">
              <a:srgbClr val="000000">
                <a:alpha val="43137"/>
              </a:srgbClr>
            </a:outerShdw>
          </a:effectLst>
          <a:scene3d>
            <a:camera prst="orthographicFront">
              <a:rot lat="0" lon="0" rev="54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10D73D9-04CC-764A-A130-D80BCA8B68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281" y="2870865"/>
            <a:ext cx="1712415" cy="379942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96DD2D25-17F9-564A-9386-A12160E158CF}"/>
              </a:ext>
            </a:extLst>
          </p:cNvPr>
          <p:cNvSpPr txBox="1"/>
          <p:nvPr/>
        </p:nvSpPr>
        <p:spPr>
          <a:xfrm>
            <a:off x="1918154" y="3068960"/>
            <a:ext cx="31918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it-IT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Meccanica Statistica dei sistemi complessi </a:t>
            </a:r>
            <a:r>
              <a:rPr lang="it-IT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ed applicazioni all’</a:t>
            </a:r>
            <a:r>
              <a:rPr lang="it-IT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Intelligenza Artificiale </a:t>
            </a:r>
            <a:r>
              <a:rPr lang="it-IT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ed alla </a:t>
            </a:r>
            <a:r>
              <a:rPr lang="it-IT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complessità di reti biologiche</a:t>
            </a:r>
            <a:r>
              <a:rPr lang="it-IT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0"/>
      <p:bldP spid="438" grpId="0"/>
      <p:bldP spid="6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1"/>
          <p:cNvSpPr txBox="1">
            <a:spLocks noChangeArrowheads="1"/>
          </p:cNvSpPr>
          <p:nvPr/>
        </p:nvSpPr>
        <p:spPr bwMode="auto">
          <a:xfrm>
            <a:off x="583620" y="864498"/>
            <a:ext cx="7834510" cy="322264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/>
          <a:lstStyle/>
          <a:p>
            <a:pPr marL="446088" indent="-382588" algn="ctr" eaLnBrk="1" hangingPunct="1">
              <a:spcBef>
                <a:spcPts val="600"/>
              </a:spcBef>
              <a:buClr>
                <a:srgbClr val="2DA2BF"/>
              </a:buClr>
              <a:buSzPct val="80000"/>
              <a:buFont typeface="Times New Roman" pitchFamily="16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it-IT" sz="2200" u="sng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http://www.fisica.unisalento.it/LaureeScientificheFisica</a:t>
            </a:r>
          </a:p>
        </p:txBody>
      </p:sp>
      <p:sp>
        <p:nvSpPr>
          <p:cNvPr id="13" name="CustomShape 5">
            <a:extLst>
              <a:ext uri="{FF2B5EF4-FFF2-40B4-BE49-F238E27FC236}">
                <a16:creationId xmlns:a16="http://schemas.microsoft.com/office/drawing/2014/main" id="{72D9514F-69E8-463E-B9C7-03DEC1819912}"/>
              </a:ext>
            </a:extLst>
          </p:cNvPr>
          <p:cNvSpPr/>
          <p:nvPr/>
        </p:nvSpPr>
        <p:spPr>
          <a:xfrm>
            <a:off x="102990" y="238351"/>
            <a:ext cx="9020829" cy="9051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45000" rIns="36000" bIns="45000"/>
          <a:lstStyle/>
          <a:p>
            <a:pPr>
              <a:lnSpc>
                <a:spcPct val="100000"/>
              </a:lnSpc>
            </a:pPr>
            <a:r>
              <a:rPr lang="en-GB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Attività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</a:t>
            </a:r>
            <a:r>
              <a:rPr lang="en-GB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di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</a:t>
            </a:r>
            <a:r>
              <a:rPr lang="en-GB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formazione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</a:t>
            </a:r>
            <a:r>
              <a:rPr lang="en-GB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e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</a:t>
            </a:r>
            <a:r>
              <a:rPr lang="en-GB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orientamento</a:t>
            </a:r>
            <a:endParaRPr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67D22244-7CCC-472E-B0FE-D430D09305F6}"/>
              </a:ext>
            </a:extLst>
          </p:cNvPr>
          <p:cNvGrpSpPr/>
          <p:nvPr/>
        </p:nvGrpSpPr>
        <p:grpSpPr>
          <a:xfrm>
            <a:off x="102992" y="1465934"/>
            <a:ext cx="6545402" cy="3624897"/>
            <a:chOff x="102992" y="1465934"/>
            <a:chExt cx="6545402" cy="3624897"/>
          </a:xfrm>
        </p:grpSpPr>
        <p:pic>
          <p:nvPicPr>
            <p:cNvPr id="3" name="Immagine 2" descr="Immagine che contiene strada, persona, esterni, edificio&#10;&#10;Descrizione generata automaticamente">
              <a:extLst>
                <a:ext uri="{FF2B5EF4-FFF2-40B4-BE49-F238E27FC236}">
                  <a16:creationId xmlns:a16="http://schemas.microsoft.com/office/drawing/2014/main" id="{EEF04374-EB4D-4578-8AB7-F1AF92D4DE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" contras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33"/>
            <a:stretch/>
          </p:blipFill>
          <p:spPr>
            <a:xfrm>
              <a:off x="102992" y="1466898"/>
              <a:ext cx="6545402" cy="3623933"/>
            </a:xfrm>
            <a:prstGeom prst="rect">
              <a:avLst/>
            </a:prstGeom>
          </p:spPr>
        </p:pic>
        <p:sp>
          <p:nvSpPr>
            <p:cNvPr id="23553" name="Text Box 1"/>
            <p:cNvSpPr txBox="1">
              <a:spLocks noChangeArrowheads="1"/>
            </p:cNvSpPr>
            <p:nvPr/>
          </p:nvSpPr>
          <p:spPr bwMode="auto">
            <a:xfrm>
              <a:off x="1132325" y="1465934"/>
              <a:ext cx="2045139" cy="1473543"/>
            </a:xfrm>
            <a:prstGeom prst="rect">
              <a:avLst/>
            </a:prstGeom>
            <a:solidFill>
              <a:schemeClr val="bg1">
                <a:lumMod val="50000"/>
                <a:lumOff val="50000"/>
                <a:alpha val="54000"/>
              </a:schemeClr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lnSpc>
                  <a:spcPct val="90000"/>
                </a:lnSpc>
                <a:spcBef>
                  <a:spcPts val="0"/>
                </a:spcBef>
                <a:buClr>
                  <a:srgbClr val="2DA2BF"/>
                </a:buClr>
                <a:buSzPct val="80000"/>
                <a:buFont typeface="Times New Roman" pitchFamily="16" charset="0"/>
                <a:buNone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/>
              </a:pPr>
              <a:r>
                <a:rPr lang="it-IT" sz="20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rPr>
                <a:t>Programmi di studio </a:t>
              </a:r>
              <a:r>
                <a:rPr lang="it-IT" sz="20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rPr>
                <a:t>e</a:t>
              </a:r>
              <a:r>
                <a:rPr lang="it-IT" sz="20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rPr>
                <a:t> </a:t>
              </a:r>
              <a:r>
                <a:rPr lang="it-IT" sz="20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rPr>
                <a:t>eventi formativi </a:t>
              </a:r>
              <a:r>
                <a:rPr lang="it-IT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rPr>
                <a:t>del Piano Lauree Scientifiche</a:t>
              </a:r>
            </a:p>
          </p:txBody>
        </p:sp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9D8FF2EA-D6AA-4651-85AA-62BB6C5B8113}"/>
              </a:ext>
            </a:extLst>
          </p:cNvPr>
          <p:cNvGrpSpPr/>
          <p:nvPr/>
        </p:nvGrpSpPr>
        <p:grpSpPr>
          <a:xfrm>
            <a:off x="102990" y="4435699"/>
            <a:ext cx="5661704" cy="2305669"/>
            <a:chOff x="102993" y="4408956"/>
            <a:chExt cx="5661704" cy="2305669"/>
          </a:xfrm>
        </p:grpSpPr>
        <p:pic>
          <p:nvPicPr>
            <p:cNvPr id="10" name="Immagine 9" descr="Immagine che contiene soffitto, interni, acqua, persone&#10;&#10;Descrizione generata automaticamente">
              <a:extLst>
                <a:ext uri="{FF2B5EF4-FFF2-40B4-BE49-F238E27FC236}">
                  <a16:creationId xmlns:a16="http://schemas.microsoft.com/office/drawing/2014/main" id="{A70299C2-8617-4C51-9AC2-6070FBF1EF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183" r="3932" b="5941"/>
            <a:stretch/>
          </p:blipFill>
          <p:spPr>
            <a:xfrm>
              <a:off x="102993" y="4408956"/>
              <a:ext cx="5661704" cy="2305669"/>
            </a:xfrm>
            <a:prstGeom prst="rect">
              <a:avLst/>
            </a:prstGeom>
          </p:spPr>
        </p:pic>
        <p:sp>
          <p:nvSpPr>
            <p:cNvPr id="26" name="Text Box 1">
              <a:extLst>
                <a:ext uri="{FF2B5EF4-FFF2-40B4-BE49-F238E27FC236}">
                  <a16:creationId xmlns:a16="http://schemas.microsoft.com/office/drawing/2014/main" id="{C056163F-9ABA-4D84-A036-C1AD05395D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38735" y="6355864"/>
              <a:ext cx="3442050" cy="291978"/>
            </a:xfrm>
            <a:prstGeom prst="rect">
              <a:avLst/>
            </a:prstGeom>
            <a:solidFill>
              <a:schemeClr val="bg1">
                <a:lumMod val="50000"/>
                <a:lumOff val="50000"/>
                <a:alpha val="54000"/>
              </a:schemeClr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lnSpc>
                  <a:spcPct val="90000"/>
                </a:lnSpc>
                <a:spcBef>
                  <a:spcPts val="0"/>
                </a:spcBef>
                <a:buClr>
                  <a:srgbClr val="2DA2BF"/>
                </a:buClr>
                <a:buSzPct val="80000"/>
                <a:buFont typeface="Times New Roman" pitchFamily="16" charset="0"/>
                <a:buNone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/>
              </a:pPr>
              <a:r>
                <a:rPr lang="it-IT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Cicli di </a:t>
              </a:r>
              <a:r>
                <a:rPr lang="it-IT" sz="20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rPr>
                <a:t>seminari divulgativi</a:t>
              </a:r>
              <a:endParaRPr lang="it-IT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</p:grpSp>
      <p:grpSp>
        <p:nvGrpSpPr>
          <p:cNvPr id="4" name="Gruppo 3">
            <a:extLst>
              <a:ext uri="{FF2B5EF4-FFF2-40B4-BE49-F238E27FC236}">
                <a16:creationId xmlns:a16="http://schemas.microsoft.com/office/drawing/2014/main" id="{94D15B6D-FBAE-4AC3-B98E-BFA1579F73DD}"/>
              </a:ext>
            </a:extLst>
          </p:cNvPr>
          <p:cNvGrpSpPr/>
          <p:nvPr/>
        </p:nvGrpSpPr>
        <p:grpSpPr>
          <a:xfrm>
            <a:off x="107504" y="1433676"/>
            <a:ext cx="1044575" cy="964037"/>
            <a:chOff x="8107363" y="1362075"/>
            <a:chExt cx="1044575" cy="964037"/>
          </a:xfrm>
        </p:grpSpPr>
        <p:sp>
          <p:nvSpPr>
            <p:cNvPr id="36866" name="Rettangolo 10"/>
            <p:cNvSpPr>
              <a:spLocks noChangeArrowheads="1"/>
            </p:cNvSpPr>
            <p:nvPr/>
          </p:nvSpPr>
          <p:spPr bwMode="auto">
            <a:xfrm>
              <a:off x="8107363" y="1362075"/>
              <a:ext cx="1042987" cy="964037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it-IT" altLang="it-IT">
                <a:cs typeface="Arial" charset="0"/>
              </a:endParaRPr>
            </a:p>
          </p:txBody>
        </p:sp>
        <p:pic>
          <p:nvPicPr>
            <p:cNvPr id="36874" name="Picture 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8107363" y="1366766"/>
              <a:ext cx="1044575" cy="9366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</p:grp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BF524539-2D96-4E48-BFC0-DD262D26252A}"/>
              </a:ext>
            </a:extLst>
          </p:cNvPr>
          <p:cNvGrpSpPr/>
          <p:nvPr/>
        </p:nvGrpSpPr>
        <p:grpSpPr>
          <a:xfrm>
            <a:off x="4067944" y="3359475"/>
            <a:ext cx="4967966" cy="3381893"/>
            <a:chOff x="4067944" y="3317429"/>
            <a:chExt cx="4967966" cy="3381893"/>
          </a:xfrm>
        </p:grpSpPr>
        <p:pic>
          <p:nvPicPr>
            <p:cNvPr id="6" name="Immagine 5" descr="Immagine che contiene persona, interni, tavolo, computer&#10;&#10;Descrizione generata automaticamente">
              <a:extLst>
                <a:ext uri="{FF2B5EF4-FFF2-40B4-BE49-F238E27FC236}">
                  <a16:creationId xmlns:a16="http://schemas.microsoft.com/office/drawing/2014/main" id="{CB4C2263-C4DF-4D8E-A81F-57C51951D97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2834" y="4971130"/>
              <a:ext cx="2600741" cy="1728192"/>
            </a:xfrm>
            <a:prstGeom prst="rect">
              <a:avLst/>
            </a:prstGeom>
          </p:spPr>
        </p:pic>
        <p:pic>
          <p:nvPicPr>
            <p:cNvPr id="8" name="Immagine 7" descr="Immagine che contiene persona, interni, portatile, computer&#10;&#10;Descrizione generata automaticamente">
              <a:extLst>
                <a:ext uri="{FF2B5EF4-FFF2-40B4-BE49-F238E27FC236}">
                  <a16:creationId xmlns:a16="http://schemas.microsoft.com/office/drawing/2014/main" id="{6637F500-26CF-4FEE-93B7-70F83EEB33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70"/>
            <a:stretch/>
          </p:blipFill>
          <p:spPr>
            <a:xfrm flipH="1">
              <a:off x="6372199" y="3362639"/>
              <a:ext cx="2663709" cy="2118381"/>
            </a:xfrm>
            <a:prstGeom prst="rect">
              <a:avLst/>
            </a:prstGeom>
          </p:spPr>
        </p:pic>
        <p:pic>
          <p:nvPicPr>
            <p:cNvPr id="21" name="Immagine 20" descr="Immagine che contiene persona, posando, fotografia, vino&#10;&#10;Descrizione generata automaticamente">
              <a:extLst>
                <a:ext uri="{FF2B5EF4-FFF2-40B4-BE49-F238E27FC236}">
                  <a16:creationId xmlns:a16="http://schemas.microsoft.com/office/drawing/2014/main" id="{E693B5A1-6659-43C5-BCCA-790E52121C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15000" contras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8" t="2258"/>
            <a:stretch/>
          </p:blipFill>
          <p:spPr>
            <a:xfrm>
              <a:off x="4067944" y="3317429"/>
              <a:ext cx="2456192" cy="1693954"/>
            </a:xfrm>
            <a:prstGeom prst="rect">
              <a:avLst/>
            </a:prstGeom>
          </p:spPr>
        </p:pic>
        <p:sp>
          <p:nvSpPr>
            <p:cNvPr id="27" name="Text Box 1">
              <a:extLst>
                <a:ext uri="{FF2B5EF4-FFF2-40B4-BE49-F238E27FC236}">
                  <a16:creationId xmlns:a16="http://schemas.microsoft.com/office/drawing/2014/main" id="{2AAA5445-AC32-4C6D-94C8-98FEACE1E6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26321" y="4677237"/>
              <a:ext cx="4409589" cy="578706"/>
            </a:xfrm>
            <a:prstGeom prst="rect">
              <a:avLst/>
            </a:prstGeom>
            <a:solidFill>
              <a:schemeClr val="bg1">
                <a:lumMod val="50000"/>
                <a:lumOff val="50000"/>
                <a:alpha val="54000"/>
              </a:schemeClr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tIns="18000" bIns="18000"/>
            <a:lstStyle/>
            <a:p>
              <a:pPr algn="r" eaLnBrk="1" hangingPunct="1">
                <a:lnSpc>
                  <a:spcPct val="90000"/>
                </a:lnSpc>
                <a:spcBef>
                  <a:spcPts val="0"/>
                </a:spcBef>
                <a:buClr>
                  <a:srgbClr val="2DA2BF"/>
                </a:buClr>
                <a:buSzPct val="80000"/>
                <a:buFont typeface="Times New Roman" pitchFamily="16" charset="0"/>
                <a:buNone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/>
              </a:pPr>
              <a:r>
                <a:rPr lang="it-IT" sz="20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rPr>
                <a:t>Eventi per le scuole superiori</a:t>
              </a:r>
              <a:r>
                <a:rPr lang="it-IT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:</a:t>
              </a:r>
              <a:br>
                <a:rPr lang="it-IT" sz="105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</a:br>
              <a:r>
                <a:rPr lang="it-IT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open</a:t>
              </a:r>
              <a:r>
                <a:rPr lang="it-IT" sz="12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 </a:t>
              </a:r>
              <a:r>
                <a:rPr lang="it-IT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labs, masterclass, premi, PCTO</a:t>
              </a:r>
              <a:endParaRPr lang="it-IT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</p:grp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A5715D19-C898-434D-86AD-B3629904B78C}"/>
              </a:ext>
            </a:extLst>
          </p:cNvPr>
          <p:cNvGrpSpPr/>
          <p:nvPr/>
        </p:nvGrpSpPr>
        <p:grpSpPr>
          <a:xfrm>
            <a:off x="3140765" y="1465968"/>
            <a:ext cx="5903480" cy="1961044"/>
            <a:chOff x="3263453" y="1465968"/>
            <a:chExt cx="5780792" cy="1896671"/>
          </a:xfrm>
        </p:grpSpPr>
        <p:pic>
          <p:nvPicPr>
            <p:cNvPr id="14" name="Immagine 13" descr="Immagine che contiene esterni, strada, persona, persone&#10;&#10;Descrizione generata automaticamente">
              <a:extLst>
                <a:ext uri="{FF2B5EF4-FFF2-40B4-BE49-F238E27FC236}">
                  <a16:creationId xmlns:a16="http://schemas.microsoft.com/office/drawing/2014/main" id="{C00CD80C-CC67-4CC5-9460-A78BAAEE7F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850" b="31210"/>
            <a:stretch/>
          </p:blipFill>
          <p:spPr>
            <a:xfrm>
              <a:off x="3263453" y="1465968"/>
              <a:ext cx="5780792" cy="1896671"/>
            </a:xfrm>
            <a:prstGeom prst="rect">
              <a:avLst/>
            </a:prstGeom>
          </p:spPr>
        </p:pic>
        <p:sp>
          <p:nvSpPr>
            <p:cNvPr id="25" name="Text Box 1">
              <a:extLst>
                <a:ext uri="{FF2B5EF4-FFF2-40B4-BE49-F238E27FC236}">
                  <a16:creationId xmlns:a16="http://schemas.microsoft.com/office/drawing/2014/main" id="{DA403717-045D-4A5C-936B-DDC8057EE3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00309" y="1473693"/>
              <a:ext cx="3719698" cy="603437"/>
            </a:xfrm>
            <a:prstGeom prst="rect">
              <a:avLst/>
            </a:prstGeom>
            <a:solidFill>
              <a:schemeClr val="bg1">
                <a:lumMod val="50000"/>
                <a:lumOff val="50000"/>
                <a:alpha val="54000"/>
              </a:schemeClr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lnSpc>
                  <a:spcPct val="90000"/>
                </a:lnSpc>
                <a:spcBef>
                  <a:spcPts val="0"/>
                </a:spcBef>
                <a:buClr>
                  <a:srgbClr val="2DA2BF"/>
                </a:buClr>
                <a:buSzPct val="80000"/>
                <a:buFont typeface="Times New Roman" pitchFamily="16" charset="0"/>
                <a:buNone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/>
              </a:pPr>
              <a:r>
                <a:rPr lang="it-IT" sz="20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rPr>
                <a:t>Viaggi di istruzione</a:t>
              </a:r>
              <a:br>
                <a:rPr lang="it-IT" sz="20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rPr>
              </a:br>
              <a:r>
                <a:rPr lang="it-IT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rPr>
                <a:t>in laboratori nazionali ed esteri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">
            <a:extLst>
              <a:ext uri="{FF2B5EF4-FFF2-40B4-BE49-F238E27FC236}">
                <a16:creationId xmlns:a16="http://schemas.microsoft.com/office/drawing/2014/main" id="{49FD8593-A79C-48D7-83C2-0E077DBC03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1772816"/>
            <a:ext cx="8712968" cy="397735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/>
          <a:lstStyle/>
          <a:p>
            <a:pPr marL="66675" eaLnBrk="1" hangingPunct="1">
              <a:buSzPct val="80000"/>
              <a:tabLst>
                <a:tab pos="541338" algn="l"/>
                <a:tab pos="1462088" algn="l"/>
                <a:tab pos="2376488" algn="l"/>
                <a:tab pos="3290888" algn="l"/>
                <a:tab pos="4205288" algn="l"/>
                <a:tab pos="5119688" algn="l"/>
                <a:tab pos="6034088" algn="l"/>
                <a:tab pos="6948488" algn="l"/>
                <a:tab pos="7862888" algn="l"/>
                <a:tab pos="8777288" algn="l"/>
                <a:tab pos="9691688" algn="l"/>
              </a:tabLst>
              <a:defRPr/>
            </a:pPr>
            <a:r>
              <a:rPr lang="it-IT" sz="3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Sei portato a scegliere di iscriverti a </a:t>
            </a:r>
            <a:r>
              <a:rPr lang="it-IT" sz="3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Fisica</a:t>
            </a:r>
            <a:r>
              <a:rPr lang="it-IT" sz="3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 se hai:</a:t>
            </a:r>
          </a:p>
          <a:p>
            <a:pPr marL="66675" eaLnBrk="1" hangingPunct="1">
              <a:buSzPct val="80000"/>
              <a:tabLst>
                <a:tab pos="541338" algn="l"/>
                <a:tab pos="1462088" algn="l"/>
                <a:tab pos="2376488" algn="l"/>
                <a:tab pos="3290888" algn="l"/>
                <a:tab pos="4205288" algn="l"/>
                <a:tab pos="5119688" algn="l"/>
                <a:tab pos="6034088" algn="l"/>
                <a:tab pos="6948488" algn="l"/>
                <a:tab pos="7862888" algn="l"/>
                <a:tab pos="8777288" algn="l"/>
                <a:tab pos="9691688" algn="l"/>
              </a:tabLst>
              <a:defRPr/>
            </a:pPr>
            <a:endParaRPr lang="it-IT" sz="1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  <a:p>
            <a:pPr marL="628650" indent="-561975" eaLnBrk="1" hangingPunct="1">
              <a:buClr>
                <a:srgbClr val="2DA2BF"/>
              </a:buClr>
              <a:buSzPct val="80000"/>
              <a:buFont typeface="Wingdings" panose="05000000000000000000" pitchFamily="2" charset="2"/>
              <a:buChar char="ü"/>
              <a:tabLst>
                <a:tab pos="541338" algn="l"/>
                <a:tab pos="1462088" algn="l"/>
                <a:tab pos="2376488" algn="l"/>
                <a:tab pos="3290888" algn="l"/>
                <a:tab pos="4205288" algn="l"/>
                <a:tab pos="5119688" algn="l"/>
                <a:tab pos="6034088" algn="l"/>
                <a:tab pos="6948488" algn="l"/>
                <a:tab pos="7862888" algn="l"/>
                <a:tab pos="8777288" algn="l"/>
                <a:tab pos="9691688" algn="l"/>
              </a:tabLst>
              <a:defRPr/>
            </a:pPr>
            <a:r>
              <a:rPr lang="it-IT" sz="3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interesse</a:t>
            </a:r>
            <a:r>
              <a:rPr lang="it-IT" sz="3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 a conoscere e studiare i fenomeni osservabili in natura,</a:t>
            </a:r>
          </a:p>
          <a:p>
            <a:pPr marL="628650" indent="-561975" eaLnBrk="1" hangingPunct="1">
              <a:buClr>
                <a:srgbClr val="2DA2BF"/>
              </a:buClr>
              <a:buSzPct val="80000"/>
              <a:buFont typeface="Wingdings" panose="05000000000000000000" pitchFamily="2" charset="2"/>
              <a:buChar char="ü"/>
              <a:tabLst>
                <a:tab pos="541338" algn="l"/>
                <a:tab pos="1462088" algn="l"/>
                <a:tab pos="2376488" algn="l"/>
                <a:tab pos="3290888" algn="l"/>
                <a:tab pos="4205288" algn="l"/>
                <a:tab pos="5119688" algn="l"/>
                <a:tab pos="6034088" algn="l"/>
                <a:tab pos="6948488" algn="l"/>
                <a:tab pos="7862888" algn="l"/>
                <a:tab pos="8777288" algn="l"/>
                <a:tab pos="9691688" algn="l"/>
              </a:tabLst>
              <a:defRPr/>
            </a:pPr>
            <a:r>
              <a:rPr lang="it-IT" sz="3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spiccata </a:t>
            </a:r>
            <a:r>
              <a:rPr lang="it-IT" sz="3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curiosità</a:t>
            </a:r>
            <a:r>
              <a:rPr lang="it-IT" sz="3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 nel funzionamento delle cose che ci circondano,</a:t>
            </a:r>
          </a:p>
          <a:p>
            <a:pPr marL="628650" indent="-561975" eaLnBrk="1" hangingPunct="1">
              <a:buClr>
                <a:srgbClr val="2DA2BF"/>
              </a:buClr>
              <a:buSzPct val="80000"/>
              <a:buFont typeface="Wingdings" panose="05000000000000000000" pitchFamily="2" charset="2"/>
              <a:buChar char="ü"/>
              <a:tabLst>
                <a:tab pos="541338" algn="l"/>
                <a:tab pos="1462088" algn="l"/>
                <a:tab pos="2376488" algn="l"/>
                <a:tab pos="3290888" algn="l"/>
                <a:tab pos="4205288" algn="l"/>
                <a:tab pos="5119688" algn="l"/>
                <a:tab pos="6034088" algn="l"/>
                <a:tab pos="6948488" algn="l"/>
                <a:tab pos="7862888" algn="l"/>
                <a:tab pos="8777288" algn="l"/>
                <a:tab pos="9691688" algn="l"/>
              </a:tabLst>
              <a:defRPr/>
            </a:pPr>
            <a:r>
              <a:rPr lang="it-IT" sz="3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spirito critico </a:t>
            </a:r>
            <a:r>
              <a:rPr lang="it-IT" sz="3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nell’osservare, descrivere e riprodurre sperimentalmente </a:t>
            </a:r>
            <a:br>
              <a:rPr lang="it-IT" sz="3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</a:br>
            <a:r>
              <a:rPr lang="it-IT" sz="3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i processi fisici.</a:t>
            </a:r>
          </a:p>
          <a:p>
            <a:pPr marL="238125" indent="-171450" eaLnBrk="1" hangingPunct="1">
              <a:spcBef>
                <a:spcPts val="175"/>
              </a:spcBef>
              <a:buSzPct val="80000"/>
              <a:buFont typeface="Wingdings" panose="05000000000000000000" pitchFamily="2" charset="2"/>
              <a:buChar char="ü"/>
              <a:tabLst>
                <a:tab pos="547688" algn="l"/>
                <a:tab pos="1462088" algn="l"/>
                <a:tab pos="2376488" algn="l"/>
                <a:tab pos="3290888" algn="l"/>
                <a:tab pos="4205288" algn="l"/>
                <a:tab pos="5119688" algn="l"/>
                <a:tab pos="6034088" algn="l"/>
                <a:tab pos="6948488" algn="l"/>
                <a:tab pos="7862888" algn="l"/>
                <a:tab pos="8777288" algn="l"/>
                <a:tab pos="9691688" algn="l"/>
              </a:tabLst>
              <a:defRPr/>
            </a:pPr>
            <a:endParaRPr lang="it-IT" sz="3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16" name="CustomShape 5">
            <a:extLst>
              <a:ext uri="{FF2B5EF4-FFF2-40B4-BE49-F238E27FC236}">
                <a16:creationId xmlns:a16="http://schemas.microsoft.com/office/drawing/2014/main" id="{9D10173C-8202-41A8-8541-1FA7391A7D79}"/>
              </a:ext>
            </a:extLst>
          </p:cNvPr>
          <p:cNvSpPr/>
          <p:nvPr/>
        </p:nvSpPr>
        <p:spPr>
          <a:xfrm>
            <a:off x="458895" y="219600"/>
            <a:ext cx="8130960" cy="9051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4800" b="1" strike="noStrik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Studiare</a:t>
            </a:r>
            <a:r>
              <a:rPr lang="en-GB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</a:t>
            </a:r>
            <a:r>
              <a:rPr lang="en-GB" sz="4800" b="1" strike="noStrik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Fisica</a:t>
            </a:r>
            <a:endParaRPr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E630939C-2306-4139-83A0-01E36F42E5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38" t="39542" r="22444" b="23018"/>
          <a:stretch/>
        </p:blipFill>
        <p:spPr>
          <a:xfrm>
            <a:off x="7596336" y="6176513"/>
            <a:ext cx="1478370" cy="564856"/>
          </a:xfrm>
          <a:prstGeom prst="rect">
            <a:avLst/>
          </a:prstGeom>
        </p:spPr>
      </p:pic>
      <p:pic>
        <p:nvPicPr>
          <p:cNvPr id="19" name="Picture 7" descr="C:\Users\ventura\Documents\Logo_MAT_FIS_GOLD.jpg">
            <a:extLst>
              <a:ext uri="{FF2B5EF4-FFF2-40B4-BE49-F238E27FC236}">
                <a16:creationId xmlns:a16="http://schemas.microsoft.com/office/drawing/2014/main" id="{6371128B-7C7E-4ABD-B03F-2038E6326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718953"/>
            <a:ext cx="1478371" cy="48385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5"/>
          <p:cNvSpPr/>
          <p:nvPr/>
        </p:nvSpPr>
        <p:spPr>
          <a:xfrm>
            <a:off x="323528" y="260648"/>
            <a:ext cx="8383432" cy="7920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4000" b="1" strike="noStrik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Alcune</a:t>
            </a:r>
            <a:r>
              <a:rPr lang="en-GB" sz="40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</a:t>
            </a:r>
            <a:r>
              <a:rPr lang="en-GB" sz="4000" b="1" strike="noStrik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strutture</a:t>
            </a:r>
            <a:r>
              <a:rPr lang="en-GB" sz="40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del </a:t>
            </a:r>
            <a:r>
              <a:rPr lang="en-GB" sz="4000" b="1" strike="noStrik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Dipartimento</a:t>
            </a:r>
            <a:endParaRPr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95A21516-06D7-4EE1-9CF2-9AFAEA6FC4E1}"/>
              </a:ext>
            </a:extLst>
          </p:cNvPr>
          <p:cNvGrpSpPr/>
          <p:nvPr/>
        </p:nvGrpSpPr>
        <p:grpSpPr>
          <a:xfrm>
            <a:off x="280509" y="4057589"/>
            <a:ext cx="3715427" cy="2473714"/>
            <a:chOff x="280509" y="4057589"/>
            <a:chExt cx="3715427" cy="2473714"/>
          </a:xfrm>
        </p:grpSpPr>
        <p:pic>
          <p:nvPicPr>
            <p:cNvPr id="10" name="Immagine 9" descr="Immagine che contiene persona, interni, edificio, inpiedi&#10;&#10;Descrizione generata automaticamente">
              <a:extLst>
                <a:ext uri="{FF2B5EF4-FFF2-40B4-BE49-F238E27FC236}">
                  <a16:creationId xmlns:a16="http://schemas.microsoft.com/office/drawing/2014/main" id="{2CE04F05-D0CF-4730-9CBD-9E82650AA8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31" r="8960" b="6521"/>
            <a:stretch/>
          </p:blipFill>
          <p:spPr>
            <a:xfrm>
              <a:off x="280509" y="4057589"/>
              <a:ext cx="3715427" cy="247371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" name="Text Box 1">
              <a:extLst>
                <a:ext uri="{FF2B5EF4-FFF2-40B4-BE49-F238E27FC236}">
                  <a16:creationId xmlns:a16="http://schemas.microsoft.com/office/drawing/2014/main" id="{806F547B-AA69-437E-8ACF-03573B3D55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9815" y="4103888"/>
              <a:ext cx="2381986" cy="397281"/>
            </a:xfrm>
            <a:prstGeom prst="rect">
              <a:avLst/>
            </a:prstGeom>
            <a:solidFill>
              <a:schemeClr val="bg1">
                <a:lumMod val="50000"/>
                <a:lumOff val="50000"/>
                <a:alpha val="54000"/>
              </a:schemeClr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lnSpc>
                  <a:spcPct val="90000"/>
                </a:lnSpc>
                <a:spcBef>
                  <a:spcPts val="0"/>
                </a:spcBef>
                <a:buClr>
                  <a:srgbClr val="2DA2BF"/>
                </a:buClr>
                <a:buSzPct val="80000"/>
                <a:buFont typeface="Times New Roman" pitchFamily="16" charset="0"/>
                <a:buNone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/>
              </a:pPr>
              <a:r>
                <a:rPr lang="it-IT" i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rPr>
                <a:t>Laser Nano Lab</a:t>
              </a:r>
            </a:p>
          </p:txBody>
        </p:sp>
      </p:grp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BAB37005-7A27-4651-8A09-19928221B672}"/>
              </a:ext>
            </a:extLst>
          </p:cNvPr>
          <p:cNvGrpSpPr/>
          <p:nvPr/>
        </p:nvGrpSpPr>
        <p:grpSpPr>
          <a:xfrm>
            <a:off x="280509" y="1516588"/>
            <a:ext cx="4579523" cy="2394763"/>
            <a:chOff x="280509" y="1516588"/>
            <a:chExt cx="4579523" cy="2394763"/>
          </a:xfrm>
        </p:grpSpPr>
        <p:pic>
          <p:nvPicPr>
            <p:cNvPr id="6" name="Immagine 5" descr="Immagine che contiene persona, interni, edificio, tavolo&#10;&#10;Descrizione generata automaticamente">
              <a:extLst>
                <a:ext uri="{FF2B5EF4-FFF2-40B4-BE49-F238E27FC236}">
                  <a16:creationId xmlns:a16="http://schemas.microsoft.com/office/drawing/2014/main" id="{EEADB92F-DCF2-44FE-B27A-766C08447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509" y="1516588"/>
              <a:ext cx="4579523" cy="23947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Text Box 1">
              <a:extLst>
                <a:ext uri="{FF2B5EF4-FFF2-40B4-BE49-F238E27FC236}">
                  <a16:creationId xmlns:a16="http://schemas.microsoft.com/office/drawing/2014/main" id="{44E54314-FB6E-4224-B620-02BA9FCD20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5536" y="1607461"/>
              <a:ext cx="3528392" cy="397281"/>
            </a:xfrm>
            <a:prstGeom prst="rect">
              <a:avLst/>
            </a:prstGeom>
            <a:solidFill>
              <a:schemeClr val="bg1">
                <a:lumMod val="50000"/>
                <a:lumOff val="50000"/>
                <a:alpha val="54000"/>
              </a:schemeClr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lnSpc>
                  <a:spcPct val="90000"/>
                </a:lnSpc>
                <a:spcBef>
                  <a:spcPts val="0"/>
                </a:spcBef>
                <a:buClr>
                  <a:srgbClr val="2DA2BF"/>
                </a:buClr>
                <a:buSzPct val="80000"/>
                <a:buFont typeface="Times New Roman" pitchFamily="16" charset="0"/>
                <a:buNone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/>
              </a:pPr>
              <a:r>
                <a:rPr lang="it-IT" i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rPr>
                <a:t>Laboratorio Alte Energie</a:t>
              </a:r>
            </a:p>
          </p:txBody>
        </p:sp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C198281C-41CF-424E-B5AC-F03C939CC798}"/>
              </a:ext>
            </a:extLst>
          </p:cNvPr>
          <p:cNvGrpSpPr/>
          <p:nvPr/>
        </p:nvGrpSpPr>
        <p:grpSpPr>
          <a:xfrm>
            <a:off x="5034187" y="1596871"/>
            <a:ext cx="3829304" cy="2544572"/>
            <a:chOff x="5034187" y="1596871"/>
            <a:chExt cx="3829304" cy="2544572"/>
          </a:xfrm>
        </p:grpSpPr>
        <p:pic>
          <p:nvPicPr>
            <p:cNvPr id="8" name="Immagine 7" descr="Immagine che contiene interni, persona, inpiedi, uomo&#10;&#10;Descrizione generata automaticamente">
              <a:extLst>
                <a:ext uri="{FF2B5EF4-FFF2-40B4-BE49-F238E27FC236}">
                  <a16:creationId xmlns:a16="http://schemas.microsoft.com/office/drawing/2014/main" id="{A30FDCF9-8359-4485-90EC-5C8FF1199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4187" y="1596871"/>
              <a:ext cx="3829304" cy="254457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Text Box 1">
              <a:extLst>
                <a:ext uri="{FF2B5EF4-FFF2-40B4-BE49-F238E27FC236}">
                  <a16:creationId xmlns:a16="http://schemas.microsoft.com/office/drawing/2014/main" id="{9267F40B-B0FB-4C6A-83E9-0EA22C9B4F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19249" y="1684906"/>
              <a:ext cx="2129215" cy="720080"/>
            </a:xfrm>
            <a:prstGeom prst="rect">
              <a:avLst/>
            </a:prstGeom>
            <a:solidFill>
              <a:schemeClr val="bg1">
                <a:lumMod val="50000"/>
                <a:lumOff val="50000"/>
                <a:alpha val="54000"/>
              </a:schemeClr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r" eaLnBrk="1" hangingPunct="1">
                <a:lnSpc>
                  <a:spcPct val="90000"/>
                </a:lnSpc>
                <a:spcBef>
                  <a:spcPts val="0"/>
                </a:spcBef>
                <a:buClr>
                  <a:srgbClr val="2DA2BF"/>
                </a:buClr>
                <a:buSzPct val="80000"/>
                <a:buFont typeface="Times New Roman" pitchFamily="16" charset="0"/>
                <a:buNone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/>
              </a:pPr>
              <a:r>
                <a:rPr lang="it-IT" i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rPr>
                <a:t>Auger</a:t>
              </a:r>
              <a:r>
                <a:rPr lang="it-IT" i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rPr>
                <a:t> </a:t>
              </a:r>
              <a:br>
                <a:rPr lang="it-IT" i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rPr>
              </a:br>
              <a:r>
                <a:rPr lang="it-IT" i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rPr>
                <a:t>Control Room</a:t>
              </a:r>
            </a:p>
          </p:txBody>
        </p:sp>
      </p:grp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F3084C41-53FD-45AB-8ED4-4286D0CCB902}"/>
              </a:ext>
            </a:extLst>
          </p:cNvPr>
          <p:cNvGrpSpPr/>
          <p:nvPr/>
        </p:nvGrpSpPr>
        <p:grpSpPr>
          <a:xfrm>
            <a:off x="4123416" y="4277821"/>
            <a:ext cx="3369949" cy="2231172"/>
            <a:chOff x="4123416" y="4277821"/>
            <a:chExt cx="3369949" cy="2231172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B91F40DD-98C5-46BC-9BED-84764609B7C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" b="15254"/>
            <a:stretch/>
          </p:blipFill>
          <p:spPr bwMode="auto">
            <a:xfrm>
              <a:off x="4123416" y="4277821"/>
              <a:ext cx="3369949" cy="223117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 Box 1">
              <a:extLst>
                <a:ext uri="{FF2B5EF4-FFF2-40B4-BE49-F238E27FC236}">
                  <a16:creationId xmlns:a16="http://schemas.microsoft.com/office/drawing/2014/main" id="{5CD4F83E-7FC1-4ADF-9F79-C13A3CD7B2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20194" y="5965182"/>
              <a:ext cx="1939745" cy="397281"/>
            </a:xfrm>
            <a:prstGeom prst="rect">
              <a:avLst/>
            </a:prstGeom>
            <a:solidFill>
              <a:schemeClr val="bg1">
                <a:lumMod val="50000"/>
                <a:lumOff val="50000"/>
                <a:alpha val="54000"/>
              </a:schemeClr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lnSpc>
                  <a:spcPct val="90000"/>
                </a:lnSpc>
                <a:spcBef>
                  <a:spcPts val="0"/>
                </a:spcBef>
                <a:buClr>
                  <a:srgbClr val="2DA2BF"/>
                </a:buClr>
                <a:buSzPct val="80000"/>
                <a:buFont typeface="Times New Roman" pitchFamily="16" charset="0"/>
                <a:buNone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/>
              </a:pPr>
              <a:r>
                <a:rPr lang="it-IT" i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rPr>
                <a:t>Osservatorio</a:t>
              </a:r>
            </a:p>
          </p:txBody>
        </p:sp>
      </p:grpSp>
      <p:pic>
        <p:nvPicPr>
          <p:cNvPr id="19" name="Immagine 18">
            <a:extLst>
              <a:ext uri="{FF2B5EF4-FFF2-40B4-BE49-F238E27FC236}">
                <a16:creationId xmlns:a16="http://schemas.microsoft.com/office/drawing/2014/main" id="{6913C8F0-6421-4925-A894-FF5AA838F4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438" y="969351"/>
            <a:ext cx="3888432" cy="25838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magine 4" descr="Immagine che contiene interni, tavolo, sedendo, computer&#10;&#10;Descrizione generata automaticamente">
            <a:extLst>
              <a:ext uri="{FF2B5EF4-FFF2-40B4-BE49-F238E27FC236}">
                <a16:creationId xmlns:a16="http://schemas.microsoft.com/office/drawing/2014/main" id="{9471BB0E-80E9-49E6-B1A8-E2DA273E296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723" y="3717032"/>
            <a:ext cx="3888432" cy="29185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2191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5"/>
          <p:cNvSpPr/>
          <p:nvPr/>
        </p:nvSpPr>
        <p:spPr>
          <a:xfrm>
            <a:off x="323528" y="260648"/>
            <a:ext cx="8383432" cy="7920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4000" b="1" strike="noStrik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Alcune</a:t>
            </a:r>
            <a:r>
              <a:rPr lang="en-GB" sz="40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</a:t>
            </a:r>
            <a:r>
              <a:rPr lang="en-GB" sz="4000" b="1" strike="noStrik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strutture</a:t>
            </a:r>
            <a:r>
              <a:rPr lang="en-GB" sz="40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del </a:t>
            </a:r>
            <a:r>
              <a:rPr lang="en-GB" sz="4000" b="1" strike="noStrik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Dipartimento</a:t>
            </a:r>
            <a:endParaRPr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2EFA1F0E-954C-4315-85FF-C791FA2C2407}"/>
              </a:ext>
            </a:extLst>
          </p:cNvPr>
          <p:cNvGrpSpPr/>
          <p:nvPr/>
        </p:nvGrpSpPr>
        <p:grpSpPr>
          <a:xfrm>
            <a:off x="187463" y="1548436"/>
            <a:ext cx="4210312" cy="2744660"/>
            <a:chOff x="187463" y="1548436"/>
            <a:chExt cx="4210312" cy="2744660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65498635-8D8C-4F2A-899E-590F42848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" contrast="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463" y="1548436"/>
              <a:ext cx="4210312" cy="274466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Text Box 1">
              <a:extLst>
                <a:ext uri="{FF2B5EF4-FFF2-40B4-BE49-F238E27FC236}">
                  <a16:creationId xmlns:a16="http://schemas.microsoft.com/office/drawing/2014/main" id="{E9268BDC-0DE3-4577-B54A-F23CD033BD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5577" y="1655616"/>
              <a:ext cx="2808312" cy="397281"/>
            </a:xfrm>
            <a:prstGeom prst="rect">
              <a:avLst/>
            </a:prstGeom>
            <a:solidFill>
              <a:schemeClr val="bg1">
                <a:lumMod val="50000"/>
                <a:lumOff val="50000"/>
                <a:alpha val="54000"/>
              </a:schemeClr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lnSpc>
                  <a:spcPct val="90000"/>
                </a:lnSpc>
                <a:spcBef>
                  <a:spcPts val="0"/>
                </a:spcBef>
                <a:buClr>
                  <a:srgbClr val="2DA2BF"/>
                </a:buClr>
                <a:buSzPct val="80000"/>
                <a:buFont typeface="Times New Roman" pitchFamily="16" charset="0"/>
                <a:buNone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/>
              </a:pPr>
              <a:r>
                <a:rPr lang="it-IT" i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rPr>
                <a:t>Laboratori Didattici</a:t>
              </a:r>
            </a:p>
          </p:txBody>
        </p:sp>
      </p:grp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24460B1D-DB88-4E93-9681-0E541B24A5E4}"/>
              </a:ext>
            </a:extLst>
          </p:cNvPr>
          <p:cNvGrpSpPr/>
          <p:nvPr/>
        </p:nvGrpSpPr>
        <p:grpSpPr>
          <a:xfrm>
            <a:off x="4572000" y="1556792"/>
            <a:ext cx="4432017" cy="2664296"/>
            <a:chOff x="4572000" y="1556792"/>
            <a:chExt cx="4432017" cy="2664296"/>
          </a:xfrm>
        </p:grpSpPr>
        <p:pic>
          <p:nvPicPr>
            <p:cNvPr id="21" name="Immagine 20">
              <a:extLst>
                <a:ext uri="{FF2B5EF4-FFF2-40B4-BE49-F238E27FC236}">
                  <a16:creationId xmlns:a16="http://schemas.microsoft.com/office/drawing/2014/main" id="{5F970CCB-CB3F-48FE-8791-43CAFCB10C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84" b="4192"/>
            <a:stretch/>
          </p:blipFill>
          <p:spPr>
            <a:xfrm>
              <a:off x="4572000" y="1556792"/>
              <a:ext cx="4432017" cy="266429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Text Box 1">
              <a:extLst>
                <a:ext uri="{FF2B5EF4-FFF2-40B4-BE49-F238E27FC236}">
                  <a16:creationId xmlns:a16="http://schemas.microsoft.com/office/drawing/2014/main" id="{21F199CE-CAD9-4875-AEE8-3C43A816E6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10049" y="1623812"/>
              <a:ext cx="4370790" cy="397281"/>
            </a:xfrm>
            <a:prstGeom prst="rect">
              <a:avLst/>
            </a:prstGeom>
            <a:solidFill>
              <a:schemeClr val="bg1">
                <a:lumMod val="50000"/>
                <a:lumOff val="50000"/>
                <a:alpha val="54000"/>
              </a:schemeClr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lnSpc>
                  <a:spcPct val="90000"/>
                </a:lnSpc>
                <a:spcBef>
                  <a:spcPts val="0"/>
                </a:spcBef>
                <a:buClr>
                  <a:srgbClr val="2DA2BF"/>
                </a:buClr>
                <a:buSzPct val="80000"/>
                <a:buFont typeface="Times New Roman" pitchFamily="16" charset="0"/>
                <a:buNone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/>
              </a:pPr>
              <a:r>
                <a:rPr lang="it-IT" i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rPr>
                <a:t>Mostra strumentazioni storiche</a:t>
              </a:r>
            </a:p>
          </p:txBody>
        </p:sp>
      </p:grpSp>
      <p:grpSp>
        <p:nvGrpSpPr>
          <p:cNvPr id="28" name="Gruppo 27">
            <a:extLst>
              <a:ext uri="{FF2B5EF4-FFF2-40B4-BE49-F238E27FC236}">
                <a16:creationId xmlns:a16="http://schemas.microsoft.com/office/drawing/2014/main" id="{238A0D81-D50B-4F30-8B7F-09EB4B9AE3A6}"/>
              </a:ext>
            </a:extLst>
          </p:cNvPr>
          <p:cNvGrpSpPr/>
          <p:nvPr/>
        </p:nvGrpSpPr>
        <p:grpSpPr>
          <a:xfrm>
            <a:off x="170208" y="4483888"/>
            <a:ext cx="3919323" cy="2153219"/>
            <a:chOff x="170208" y="4483888"/>
            <a:chExt cx="3919323" cy="2153219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586E7722-2C06-4F07-A69F-21E1A2B982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2000" contras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02" r="3883"/>
            <a:stretch/>
          </p:blipFill>
          <p:spPr>
            <a:xfrm>
              <a:off x="170208" y="4483888"/>
              <a:ext cx="3919323" cy="215321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 Box 1">
              <a:extLst>
                <a:ext uri="{FF2B5EF4-FFF2-40B4-BE49-F238E27FC236}">
                  <a16:creationId xmlns:a16="http://schemas.microsoft.com/office/drawing/2014/main" id="{8FFBA65C-FF7B-4E9E-94FE-7C517C7A07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54083" y="4549324"/>
              <a:ext cx="2509151" cy="397281"/>
            </a:xfrm>
            <a:prstGeom prst="rect">
              <a:avLst/>
            </a:prstGeom>
            <a:solidFill>
              <a:schemeClr val="bg1">
                <a:lumMod val="50000"/>
                <a:lumOff val="50000"/>
                <a:alpha val="54000"/>
              </a:schemeClr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lnSpc>
                  <a:spcPct val="90000"/>
                </a:lnSpc>
                <a:spcBef>
                  <a:spcPts val="0"/>
                </a:spcBef>
                <a:buClr>
                  <a:srgbClr val="2DA2BF"/>
                </a:buClr>
                <a:buSzPct val="80000"/>
                <a:buFont typeface="Times New Roman" pitchFamily="16" charset="0"/>
                <a:buNone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/>
              </a:pPr>
              <a:r>
                <a:rPr lang="it-IT" i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rPr>
                <a:t>Aula informatica</a:t>
              </a:r>
            </a:p>
          </p:txBody>
        </p:sp>
      </p:grpSp>
      <p:grpSp>
        <p:nvGrpSpPr>
          <p:cNvPr id="29" name="Gruppo 28">
            <a:extLst>
              <a:ext uri="{FF2B5EF4-FFF2-40B4-BE49-F238E27FC236}">
                <a16:creationId xmlns:a16="http://schemas.microsoft.com/office/drawing/2014/main" id="{3B3907F8-DDD9-4846-AB91-9A384664EA0D}"/>
              </a:ext>
            </a:extLst>
          </p:cNvPr>
          <p:cNvGrpSpPr/>
          <p:nvPr/>
        </p:nvGrpSpPr>
        <p:grpSpPr>
          <a:xfrm>
            <a:off x="4220359" y="4487743"/>
            <a:ext cx="3240360" cy="2153219"/>
            <a:chOff x="4220359" y="4487743"/>
            <a:chExt cx="3240360" cy="2153219"/>
          </a:xfrm>
        </p:grpSpPr>
        <p:pic>
          <p:nvPicPr>
            <p:cNvPr id="19" name="Immagine 18">
              <a:extLst>
                <a:ext uri="{FF2B5EF4-FFF2-40B4-BE49-F238E27FC236}">
                  <a16:creationId xmlns:a16="http://schemas.microsoft.com/office/drawing/2014/main" id="{A221D839-F2A8-4820-9825-77E02A36E14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0359" y="4487743"/>
              <a:ext cx="3240360" cy="215321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Text Box 1">
              <a:extLst>
                <a:ext uri="{FF2B5EF4-FFF2-40B4-BE49-F238E27FC236}">
                  <a16:creationId xmlns:a16="http://schemas.microsoft.com/office/drawing/2014/main" id="{121262F4-5F47-4483-B6A1-1E27CB8471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60193" y="4548173"/>
              <a:ext cx="1522271" cy="686015"/>
            </a:xfrm>
            <a:prstGeom prst="rect">
              <a:avLst/>
            </a:prstGeom>
            <a:solidFill>
              <a:schemeClr val="bg1">
                <a:lumMod val="50000"/>
                <a:lumOff val="50000"/>
                <a:alpha val="54000"/>
              </a:schemeClr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r" eaLnBrk="1" hangingPunct="1">
                <a:lnSpc>
                  <a:spcPct val="90000"/>
                </a:lnSpc>
                <a:spcBef>
                  <a:spcPts val="0"/>
                </a:spcBef>
                <a:buClr>
                  <a:srgbClr val="2DA2BF"/>
                </a:buClr>
                <a:buSzPct val="80000"/>
                <a:buFont typeface="Times New Roman" pitchFamily="16" charset="0"/>
                <a:buNone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/>
              </a:pPr>
              <a:r>
                <a:rPr lang="it-IT" i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rPr>
                <a:t>Centro </a:t>
              </a:r>
              <a:br>
                <a:rPr lang="it-IT" i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rPr>
              </a:br>
              <a:r>
                <a:rPr lang="it-IT" i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rPr>
                <a:t>di calcolo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745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5"/>
          <p:cNvSpPr/>
          <p:nvPr/>
        </p:nvSpPr>
        <p:spPr>
          <a:xfrm>
            <a:off x="576000" y="116632"/>
            <a:ext cx="8130960" cy="126518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34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I </a:t>
            </a:r>
            <a:r>
              <a:rPr lang="en-GB" sz="3400" b="1" strike="noStrik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docenti</a:t>
            </a:r>
            <a:r>
              <a:rPr lang="en-GB" sz="34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del </a:t>
            </a:r>
            <a:r>
              <a:rPr lang="en-GB" sz="3400" b="1" strike="noStrik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Dipartimento</a:t>
            </a:r>
            <a:r>
              <a:rPr lang="en-GB" sz="34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di </a:t>
            </a:r>
            <a:r>
              <a:rPr lang="en-GB" sz="3400" b="1" strike="noStrik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Matematica</a:t>
            </a:r>
            <a:r>
              <a:rPr lang="en-GB" sz="34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e </a:t>
            </a:r>
            <a:r>
              <a:rPr lang="en-GB" sz="3400" b="1" strike="noStrik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Fisica</a:t>
            </a:r>
            <a:r>
              <a:rPr lang="en-GB" sz="34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“E. De Giorgi”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" t="9412" r="388" b="7090"/>
          <a:stretch/>
        </p:blipFill>
        <p:spPr>
          <a:xfrm>
            <a:off x="11194" y="1365914"/>
            <a:ext cx="9144000" cy="4234158"/>
          </a:xfrm>
          <a:prstGeom prst="rect">
            <a:avLst/>
          </a:prstGeom>
        </p:spPr>
      </p:pic>
      <p:sp>
        <p:nvSpPr>
          <p:cNvPr id="4" name="Text Box 1">
            <a:extLst>
              <a:ext uri="{FF2B5EF4-FFF2-40B4-BE49-F238E27FC236}">
                <a16:creationId xmlns:a16="http://schemas.microsoft.com/office/drawing/2014/main" id="{806F547B-AA69-437E-8ACF-03573B3D55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6013337"/>
            <a:ext cx="6120680" cy="432048"/>
          </a:xfrm>
          <a:prstGeom prst="rect">
            <a:avLst/>
          </a:prstGeom>
          <a:solidFill>
            <a:schemeClr val="bg1">
              <a:lumMod val="50000"/>
              <a:lumOff val="50000"/>
              <a:alpha val="54000"/>
            </a:schemeClr>
          </a:solidFill>
          <a:ln w="9525" cap="flat">
            <a:noFill/>
            <a:round/>
            <a:headEnd/>
            <a:tailEnd/>
          </a:ln>
          <a:effectLst/>
        </p:spPr>
        <p:txBody>
          <a:bodyPr/>
          <a:lstStyle/>
          <a:p>
            <a:pPr algn="ctr" eaLnBrk="1" hangingPunct="1">
              <a:lnSpc>
                <a:spcPct val="90000"/>
              </a:lnSpc>
              <a:spcBef>
                <a:spcPts val="0"/>
              </a:spcBef>
              <a:buClr>
                <a:srgbClr val="2DA2BF"/>
              </a:buClr>
              <a:buSzPct val="80000"/>
              <a:buFont typeface="Times New Roman" pitchFamily="16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it-IT" sz="28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Ex-collegio Fiorini, Febbraio 2017</a:t>
            </a:r>
          </a:p>
        </p:txBody>
      </p:sp>
    </p:spTree>
    <p:extLst>
      <p:ext uri="{BB962C8B-B14F-4D97-AF65-F5344CB8AC3E}">
        <p14:creationId xmlns:p14="http://schemas.microsoft.com/office/powerpoint/2010/main" val="391722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ipartimento di Matematica e Fisica &quot;Ennio De Giorgi&quot; - UniSalento ...">
            <a:extLst>
              <a:ext uri="{FF2B5EF4-FFF2-40B4-BE49-F238E27FC236}">
                <a16:creationId xmlns:a16="http://schemas.microsoft.com/office/drawing/2014/main" id="{7F27246B-790F-4EB2-A710-3BB7B46E7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628800"/>
            <a:ext cx="4680520" cy="328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8232454E-7CFD-4C70-B1C1-558DA65E3F59}"/>
              </a:ext>
            </a:extLst>
          </p:cNvPr>
          <p:cNvSpPr txBox="1"/>
          <p:nvPr/>
        </p:nvSpPr>
        <p:spPr>
          <a:xfrm>
            <a:off x="97054" y="5638022"/>
            <a:ext cx="74992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andrea.ventura@unisalento.it</a:t>
            </a:r>
            <a:endParaRPr lang="it-IT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maurizio.martino@unisalento.it</a:t>
            </a:r>
            <a:r>
              <a:rPr lang="it-IT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(Presidente Corso di Laurea)</a:t>
            </a:r>
          </a:p>
          <a:p>
            <a:r>
              <a:rPr lang="it-IT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marialuisa.degiorgi@unisalento.it</a:t>
            </a:r>
            <a:r>
              <a:rPr lang="it-IT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it-IT" sz="20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(Ref. orientamento - PLS)</a:t>
            </a:r>
            <a:endParaRPr lang="it-IT" sz="2100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464FBB8-1CC8-4551-9E59-1AA32BF89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30" y="4972518"/>
            <a:ext cx="8112583" cy="58695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3200" i="1" u="sng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https://www.scienzemfn.unisalento.it/cdl_fisica</a:t>
            </a:r>
            <a:endParaRPr lang="it-IT" sz="3200" i="1" u="sng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6" name="CustomShape 5">
            <a:extLst>
              <a:ext uri="{FF2B5EF4-FFF2-40B4-BE49-F238E27FC236}">
                <a16:creationId xmlns:a16="http://schemas.microsoft.com/office/drawing/2014/main" id="{B3CCD174-B671-42DE-8E6E-5B57F0B12851}"/>
              </a:ext>
            </a:extLst>
          </p:cNvPr>
          <p:cNvSpPr/>
          <p:nvPr/>
        </p:nvSpPr>
        <p:spPr>
          <a:xfrm>
            <a:off x="323528" y="260648"/>
            <a:ext cx="8383432" cy="7920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4000" b="1" strike="noStrik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Sito</a:t>
            </a:r>
            <a:r>
              <a:rPr lang="en-GB" sz="40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web e </a:t>
            </a:r>
            <a:r>
              <a:rPr lang="en-GB" sz="4000" b="1" strike="noStrik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contatti</a:t>
            </a:r>
            <a:endParaRPr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0356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">
            <a:extLst>
              <a:ext uri="{FF2B5EF4-FFF2-40B4-BE49-F238E27FC236}">
                <a16:creationId xmlns:a16="http://schemas.microsoft.com/office/drawing/2014/main" id="{49FD8593-A79C-48D7-83C2-0E077DBC03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55483"/>
            <a:ext cx="9144000" cy="48273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/>
          <a:lstStyle/>
          <a:p>
            <a:pPr marL="376238" indent="-196850" eaLnBrk="1" hangingPunct="1">
              <a:buSzPct val="100000"/>
              <a:buFont typeface="Arial" panose="020B0604020202020204" pitchFamily="34" charset="0"/>
              <a:buChar char="•"/>
              <a:tabLst>
                <a:tab pos="547688" algn="l"/>
                <a:tab pos="1462088" algn="l"/>
                <a:tab pos="2376488" algn="l"/>
                <a:tab pos="3290888" algn="l"/>
                <a:tab pos="4205288" algn="l"/>
                <a:tab pos="5119688" algn="l"/>
                <a:tab pos="6034088" algn="l"/>
                <a:tab pos="6948488" algn="l"/>
                <a:tab pos="7862888" algn="l"/>
                <a:tab pos="8777288" algn="l"/>
                <a:tab pos="9691688" algn="l"/>
              </a:tabLst>
              <a:defRPr/>
            </a:pPr>
            <a:r>
              <a:rPr lang="it-IT" sz="2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L’iscrizione al </a:t>
            </a:r>
            <a:r>
              <a:rPr lang="it-IT" sz="2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Corso di Laurea Triennale in Fisica</a:t>
            </a:r>
            <a:r>
              <a:rPr lang="it-IT" sz="2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 richiede un </a:t>
            </a:r>
            <a:r>
              <a:rPr lang="it-IT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test d’ingresso</a:t>
            </a:r>
            <a:r>
              <a:rPr lang="it-IT" sz="2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 (non selettivo) su capacità di ragionamento e di risoluzione di quesiti logico-matematici.</a:t>
            </a:r>
            <a:br>
              <a:rPr lang="it-IT" sz="2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</a:br>
            <a:r>
              <a:rPr lang="it-IT" sz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 </a:t>
            </a:r>
            <a:endParaRPr lang="it-IT" sz="2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  <a:p>
            <a:pPr marL="376238" indent="-196850" eaLnBrk="1" hangingPunct="1">
              <a:buSzPct val="100000"/>
              <a:buFont typeface="Arial" panose="020B0604020202020204" pitchFamily="34" charset="0"/>
              <a:buChar char="•"/>
              <a:tabLst>
                <a:tab pos="547688" algn="l"/>
                <a:tab pos="1462088" algn="l"/>
                <a:tab pos="2376488" algn="l"/>
                <a:tab pos="3290888" algn="l"/>
                <a:tab pos="4205288" algn="l"/>
                <a:tab pos="5119688" algn="l"/>
                <a:tab pos="6034088" algn="l"/>
                <a:tab pos="6948488" algn="l"/>
                <a:tab pos="7862888" algn="l"/>
                <a:tab pos="8777288" algn="l"/>
                <a:tab pos="9691688" algn="l"/>
              </a:tabLst>
              <a:defRPr/>
            </a:pPr>
            <a:r>
              <a:rPr lang="it-IT" sz="2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I test d’ingresso si tengono nel periodo estivo (di norma   in luglio e in settembre), ma è possibile partecipare ai    </a:t>
            </a:r>
            <a:r>
              <a:rPr lang="it-IT" sz="2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test anticipati d’ingresso</a:t>
            </a:r>
            <a:r>
              <a:rPr lang="it-IT" sz="2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 </a:t>
            </a:r>
            <a:r>
              <a:rPr lang="it-IT" sz="2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(organizzati nell’ambito del   Piano Lauree Scientifiche) già nel periodo primaverile.</a:t>
            </a:r>
          </a:p>
          <a:p>
            <a:pPr marL="376238" indent="-196850" eaLnBrk="1" hangingPunct="1">
              <a:buSzPct val="100000"/>
              <a:buFont typeface="Arial" panose="020B0604020202020204" pitchFamily="34" charset="0"/>
              <a:buChar char="•"/>
              <a:tabLst>
                <a:tab pos="547688" algn="l"/>
                <a:tab pos="1462088" algn="l"/>
                <a:tab pos="2376488" algn="l"/>
                <a:tab pos="3290888" algn="l"/>
                <a:tab pos="4205288" algn="l"/>
                <a:tab pos="5119688" algn="l"/>
                <a:tab pos="6034088" algn="l"/>
                <a:tab pos="6948488" algn="l"/>
                <a:tab pos="7862888" algn="l"/>
                <a:tab pos="8777288" algn="l"/>
                <a:tab pos="9691688" algn="l"/>
              </a:tabLst>
              <a:defRPr/>
            </a:pPr>
            <a:endParaRPr lang="it-IT" sz="11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  <a:p>
            <a:pPr marL="376238" indent="-196850" eaLnBrk="1" hangingPunct="1">
              <a:buSzPct val="100000"/>
              <a:buFont typeface="Arial" panose="020B0604020202020204" pitchFamily="34" charset="0"/>
              <a:buChar char="•"/>
              <a:tabLst>
                <a:tab pos="547688" algn="l"/>
                <a:tab pos="1462088" algn="l"/>
                <a:tab pos="2376488" algn="l"/>
                <a:tab pos="3290888" algn="l"/>
                <a:tab pos="4205288" algn="l"/>
                <a:tab pos="5119688" algn="l"/>
                <a:tab pos="6034088" algn="l"/>
                <a:tab pos="6948488" algn="l"/>
                <a:tab pos="7862888" algn="l"/>
                <a:tab pos="8777288" algn="l"/>
                <a:tab pos="9691688" algn="l"/>
              </a:tabLst>
              <a:defRPr/>
            </a:pPr>
            <a:r>
              <a:rPr lang="it-IT" sz="2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Tutte le informazioni aggiornate al link:</a:t>
            </a:r>
            <a:br>
              <a:rPr lang="it-IT" sz="2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</a:br>
            <a:r>
              <a:rPr lang="it-IT" sz="2500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https://www.scienzemfn.unisalento.it/bandiammissionecds</a:t>
            </a:r>
            <a:endParaRPr lang="it-IT" sz="2500" dirty="0"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76238" indent="-196850" eaLnBrk="1" hangingPunct="1">
              <a:buSzPct val="100000"/>
              <a:buFont typeface="Arial" panose="020B0604020202020204" pitchFamily="34" charset="0"/>
              <a:buChar char="•"/>
              <a:tabLst>
                <a:tab pos="547688" algn="l"/>
                <a:tab pos="1462088" algn="l"/>
                <a:tab pos="2376488" algn="l"/>
                <a:tab pos="3290888" algn="l"/>
                <a:tab pos="4205288" algn="l"/>
                <a:tab pos="5119688" algn="l"/>
                <a:tab pos="6034088" algn="l"/>
                <a:tab pos="6948488" algn="l"/>
                <a:tab pos="7862888" algn="l"/>
                <a:tab pos="8777288" algn="l"/>
                <a:tab pos="9691688" algn="l"/>
              </a:tabLst>
              <a:defRPr/>
            </a:pPr>
            <a:endParaRPr lang="it-IT" sz="2500" dirty="0"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D340658F-4FA7-4C61-B10D-5C14067DEF38}"/>
              </a:ext>
            </a:extLst>
          </p:cNvPr>
          <p:cNvGrpSpPr>
            <a:grpSpLocks/>
          </p:cNvGrpSpPr>
          <p:nvPr/>
        </p:nvGrpSpPr>
        <p:grpSpPr bwMode="auto">
          <a:xfrm>
            <a:off x="1043608" y="5564938"/>
            <a:ext cx="3096344" cy="1121168"/>
            <a:chOff x="340" y="3341"/>
            <a:chExt cx="2585" cy="978"/>
          </a:xfrm>
        </p:grpSpPr>
        <p:sp>
          <p:nvSpPr>
            <p:cNvPr id="10" name="Rectangle 5">
              <a:extLst>
                <a:ext uri="{FF2B5EF4-FFF2-40B4-BE49-F238E27FC236}">
                  <a16:creationId xmlns:a16="http://schemas.microsoft.com/office/drawing/2014/main" id="{E0969B6D-2355-441F-B00B-E84774BE3F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" y="3341"/>
              <a:ext cx="2585" cy="978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it-IT" altLang="it-IT">
                <a:cs typeface="Arial" charset="0"/>
              </a:endParaRPr>
            </a:p>
          </p:txBody>
        </p:sp>
        <p:pic>
          <p:nvPicPr>
            <p:cNvPr id="11" name="Picture 6">
              <a:extLst>
                <a:ext uri="{FF2B5EF4-FFF2-40B4-BE49-F238E27FC236}">
                  <a16:creationId xmlns:a16="http://schemas.microsoft.com/office/drawing/2014/main" id="{259FE5D9-D3D1-4730-881E-19BBF7C91D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708" y="3341"/>
              <a:ext cx="855" cy="76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12" name="Picture 7">
              <a:extLst>
                <a:ext uri="{FF2B5EF4-FFF2-40B4-BE49-F238E27FC236}">
                  <a16:creationId xmlns:a16="http://schemas.microsoft.com/office/drawing/2014/main" id="{F6DB026E-C82D-434C-989F-FAF9071198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20" y="3448"/>
              <a:ext cx="855" cy="79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13" name="Picture 8">
              <a:extLst>
                <a:ext uri="{FF2B5EF4-FFF2-40B4-BE49-F238E27FC236}">
                  <a16:creationId xmlns:a16="http://schemas.microsoft.com/office/drawing/2014/main" id="{B51D428F-2E8F-4F30-88E2-0DAC5E2217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503" y="4060"/>
              <a:ext cx="1344" cy="19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</p:grpSp>
      <p:sp>
        <p:nvSpPr>
          <p:cNvPr id="15" name="CustomShape 5">
            <a:extLst>
              <a:ext uri="{FF2B5EF4-FFF2-40B4-BE49-F238E27FC236}">
                <a16:creationId xmlns:a16="http://schemas.microsoft.com/office/drawing/2014/main" id="{0C2AF838-2F5E-4D02-99BA-11F741CBF6F8}"/>
              </a:ext>
            </a:extLst>
          </p:cNvPr>
          <p:cNvSpPr/>
          <p:nvPr/>
        </p:nvSpPr>
        <p:spPr>
          <a:xfrm>
            <a:off x="458895" y="219600"/>
            <a:ext cx="8130960" cy="9051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Come </a:t>
            </a:r>
            <a:r>
              <a:rPr lang="en-GB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i</a:t>
            </a:r>
            <a:r>
              <a:rPr lang="en-GB" sz="4800" b="1" strike="noStrik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scriversi</a:t>
            </a:r>
            <a:r>
              <a:rPr lang="en-GB" sz="48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a </a:t>
            </a:r>
            <a:r>
              <a:rPr lang="en-GB" sz="4800" b="1" strike="noStrik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Fisica</a:t>
            </a:r>
            <a:endParaRPr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88491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ext Box 1"/>
          <p:cNvSpPr txBox="1">
            <a:spLocks noChangeArrowheads="1"/>
          </p:cNvSpPr>
          <p:nvPr/>
        </p:nvSpPr>
        <p:spPr bwMode="auto">
          <a:xfrm>
            <a:off x="282450" y="1364621"/>
            <a:ext cx="8682038" cy="20950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Ha una durata di </a:t>
            </a:r>
            <a:r>
              <a:rPr lang="it-IT" sz="2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tre</a:t>
            </a:r>
            <a:r>
              <a:rPr lang="it-IT" sz="2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anni.</a:t>
            </a:r>
          </a:p>
          <a:p>
            <a:pP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Consente una solida preparazione di base per:</a:t>
            </a:r>
          </a:p>
          <a:p>
            <a:pPr>
              <a:buClr>
                <a:srgbClr val="FFFFFF"/>
              </a:buClr>
              <a:buSzPct val="100000"/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 Inserirsi nel mondo del lavoro essendo preparati</a:t>
            </a:r>
          </a:p>
          <a:p>
            <a:pP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  alle innovazioni scientifiche e tecnologiche</a:t>
            </a:r>
          </a:p>
          <a:p>
            <a:pPr>
              <a:buClr>
                <a:srgbClr val="FFFFFF"/>
              </a:buClr>
              <a:buSzPct val="100000"/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 Accedere alle Lauree Magistrali tecnico-scientifiche.</a:t>
            </a:r>
          </a:p>
        </p:txBody>
      </p:sp>
      <p:sp>
        <p:nvSpPr>
          <p:cNvPr id="10245" name="Text Box 4"/>
          <p:cNvSpPr txBox="1">
            <a:spLocks noChangeArrowheads="1"/>
          </p:cNvSpPr>
          <p:nvPr/>
        </p:nvSpPr>
        <p:spPr bwMode="auto">
          <a:xfrm>
            <a:off x="3059832" y="3493692"/>
            <a:ext cx="5184775" cy="306301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358775" indent="-358775">
              <a:lnSpc>
                <a:spcPct val="95000"/>
              </a:lnSpc>
              <a:spcBef>
                <a:spcPts val="600"/>
              </a:spcBef>
              <a:buClr>
                <a:srgbClr val="00FF00"/>
              </a:buClr>
              <a:buSzPct val="100000"/>
              <a:buFont typeface="Wingdings" pitchFamily="2" charset="2"/>
              <a:buChar char=""/>
              <a:tabLst>
                <a:tab pos="358775" algn="l"/>
                <a:tab pos="1273175" algn="l"/>
                <a:tab pos="2187575" algn="l"/>
                <a:tab pos="3101975" algn="l"/>
                <a:tab pos="4016375" algn="l"/>
                <a:tab pos="4930775" algn="l"/>
                <a:tab pos="5845175" algn="l"/>
                <a:tab pos="6759575" algn="l"/>
                <a:tab pos="7673975" algn="l"/>
                <a:tab pos="8588375" algn="l"/>
                <a:tab pos="9502775" algn="l"/>
                <a:tab pos="10417175" algn="l"/>
              </a:tabLst>
              <a:defRPr/>
            </a:pPr>
            <a:r>
              <a:rPr lang="en-US" sz="2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Il </a:t>
            </a:r>
            <a:r>
              <a:rPr lang="en-US" sz="2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corso</a:t>
            </a:r>
            <a:r>
              <a:rPr lang="en-US" sz="2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di</a:t>
            </a:r>
            <a:r>
              <a:rPr lang="en-US" sz="2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studio </a:t>
            </a:r>
            <a:r>
              <a:rPr lang="en-US" sz="2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universitario</a:t>
            </a:r>
            <a:r>
              <a:rPr lang="en-US" sz="2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di</a:t>
            </a:r>
            <a:r>
              <a:rPr lang="en-US" sz="2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Fisica</a:t>
            </a:r>
            <a:r>
              <a:rPr lang="en-US" sz="2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a Lecce </a:t>
            </a:r>
            <a:r>
              <a:rPr lang="en-US" sz="2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esiste</a:t>
            </a:r>
            <a:r>
              <a:rPr lang="en-US" sz="2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dal</a:t>
            </a:r>
            <a:r>
              <a:rPr lang="en-US" sz="2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1967</a:t>
            </a:r>
          </a:p>
          <a:p>
            <a:pPr marL="358775" indent="-358775">
              <a:lnSpc>
                <a:spcPct val="95000"/>
              </a:lnSpc>
              <a:spcBef>
                <a:spcPts val="600"/>
              </a:spcBef>
              <a:buClr>
                <a:srgbClr val="00FF00"/>
              </a:buClr>
              <a:buSzPct val="100000"/>
              <a:buFont typeface="Wingdings" pitchFamily="2" charset="2"/>
              <a:buChar char=""/>
              <a:tabLst>
                <a:tab pos="358775" algn="l"/>
                <a:tab pos="1273175" algn="l"/>
                <a:tab pos="2187575" algn="l"/>
                <a:tab pos="3101975" algn="l"/>
                <a:tab pos="4016375" algn="l"/>
                <a:tab pos="4930775" algn="l"/>
                <a:tab pos="5845175" algn="l"/>
                <a:tab pos="6759575" algn="l"/>
                <a:tab pos="7673975" algn="l"/>
                <a:tab pos="8588375" algn="l"/>
                <a:tab pos="9502775" algn="l"/>
                <a:tab pos="10417175" algn="l"/>
              </a:tabLst>
              <a:defRPr/>
            </a:pPr>
            <a:r>
              <a:rPr lang="en-US" sz="2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Ottimale</a:t>
            </a:r>
            <a:r>
              <a:rPr lang="en-US" sz="2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rapporto</a:t>
            </a:r>
            <a:r>
              <a:rPr lang="en-US" sz="2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numerico</a:t>
            </a:r>
            <a:r>
              <a:rPr lang="en-US" sz="2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studenti</a:t>
            </a:r>
            <a:r>
              <a:rPr lang="en-US" sz="2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/</a:t>
            </a:r>
            <a:r>
              <a:rPr lang="en-US" sz="2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docenti</a:t>
            </a:r>
            <a:r>
              <a:rPr lang="en-US" sz="2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per </a:t>
            </a:r>
            <a:r>
              <a:rPr lang="en-US" sz="2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studiare</a:t>
            </a:r>
            <a:endParaRPr lang="en-US" sz="2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marL="358775" indent="-358775">
              <a:lnSpc>
                <a:spcPct val="95000"/>
              </a:lnSpc>
              <a:spcBef>
                <a:spcPts val="600"/>
              </a:spcBef>
              <a:buClr>
                <a:srgbClr val="00FF00"/>
              </a:buClr>
              <a:buSzPct val="100000"/>
              <a:buFont typeface="Wingdings" pitchFamily="2" charset="2"/>
              <a:buChar char=""/>
              <a:tabLst>
                <a:tab pos="358775" algn="l"/>
                <a:tab pos="1273175" algn="l"/>
                <a:tab pos="2187575" algn="l"/>
                <a:tab pos="3101975" algn="l"/>
                <a:tab pos="4016375" algn="l"/>
                <a:tab pos="4930775" algn="l"/>
                <a:tab pos="5845175" algn="l"/>
                <a:tab pos="6759575" algn="l"/>
                <a:tab pos="7673975" algn="l"/>
                <a:tab pos="8588375" algn="l"/>
                <a:tab pos="9502775" algn="l"/>
                <a:tab pos="10417175" algn="l"/>
              </a:tabLst>
              <a:defRPr/>
            </a:pPr>
            <a:r>
              <a:rPr lang="en-US" sz="2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Continuo </a:t>
            </a:r>
            <a:r>
              <a:rPr lang="en-US" sz="2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contatto</a:t>
            </a:r>
            <a:r>
              <a:rPr lang="en-US" sz="2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con </a:t>
            </a:r>
            <a:r>
              <a:rPr lang="en-US" sz="2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i</a:t>
            </a:r>
            <a:r>
              <a:rPr lang="en-US" sz="2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docenti</a:t>
            </a:r>
            <a:endParaRPr lang="en-US" sz="2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marL="358775" indent="-358775">
              <a:lnSpc>
                <a:spcPct val="95000"/>
              </a:lnSpc>
              <a:spcBef>
                <a:spcPts val="600"/>
              </a:spcBef>
              <a:buClr>
                <a:srgbClr val="00FF00"/>
              </a:buClr>
              <a:buSzPct val="100000"/>
              <a:buFont typeface="Wingdings" pitchFamily="2" charset="2"/>
              <a:buChar char=""/>
              <a:tabLst>
                <a:tab pos="358775" algn="l"/>
                <a:tab pos="1273175" algn="l"/>
                <a:tab pos="2187575" algn="l"/>
                <a:tab pos="3101975" algn="l"/>
                <a:tab pos="4016375" algn="l"/>
                <a:tab pos="4930775" algn="l"/>
                <a:tab pos="5845175" algn="l"/>
                <a:tab pos="6759575" algn="l"/>
                <a:tab pos="7673975" algn="l"/>
                <a:tab pos="8588375" algn="l"/>
                <a:tab pos="9502775" algn="l"/>
                <a:tab pos="10417175" algn="l"/>
              </a:tabLst>
              <a:defRPr/>
            </a:pPr>
            <a:r>
              <a:rPr lang="en-US" sz="2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Attività</a:t>
            </a:r>
            <a:r>
              <a:rPr lang="en-US" sz="2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di </a:t>
            </a:r>
            <a:r>
              <a:rPr lang="en-US" sz="2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tutorato</a:t>
            </a:r>
            <a:endParaRPr lang="en-US" sz="2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marL="358775" indent="-358775">
              <a:lnSpc>
                <a:spcPct val="95000"/>
              </a:lnSpc>
              <a:spcBef>
                <a:spcPts val="600"/>
              </a:spcBef>
              <a:buClr>
                <a:srgbClr val="00FF00"/>
              </a:buClr>
              <a:buSzPct val="100000"/>
              <a:buFont typeface="Wingdings" pitchFamily="2" charset="2"/>
              <a:buChar char=""/>
              <a:tabLst>
                <a:tab pos="358775" algn="l"/>
                <a:tab pos="1273175" algn="l"/>
                <a:tab pos="2187575" algn="l"/>
                <a:tab pos="3101975" algn="l"/>
                <a:tab pos="4016375" algn="l"/>
                <a:tab pos="4930775" algn="l"/>
                <a:tab pos="5845175" algn="l"/>
                <a:tab pos="6759575" algn="l"/>
                <a:tab pos="7673975" algn="l"/>
                <a:tab pos="8588375" algn="l"/>
                <a:tab pos="9502775" algn="l"/>
                <a:tab pos="10417175" algn="l"/>
              </a:tabLst>
              <a:defRPr/>
            </a:pPr>
            <a:r>
              <a:rPr lang="en-US" sz="2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Verifica</a:t>
            </a:r>
            <a:r>
              <a:rPr lang="en-US" sz="2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in </a:t>
            </a:r>
            <a:r>
              <a:rPr lang="en-US" sz="2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itinere</a:t>
            </a:r>
            <a:endParaRPr lang="en-US" sz="2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6" name="CustomShape 5">
            <a:extLst>
              <a:ext uri="{FF2B5EF4-FFF2-40B4-BE49-F238E27FC236}">
                <a16:creationId xmlns:a16="http://schemas.microsoft.com/office/drawing/2014/main" id="{BF9AFEAA-300D-4753-9BC5-677206981ABA}"/>
              </a:ext>
            </a:extLst>
          </p:cNvPr>
          <p:cNvSpPr/>
          <p:nvPr/>
        </p:nvSpPr>
        <p:spPr>
          <a:xfrm>
            <a:off x="458895" y="219600"/>
            <a:ext cx="8130960" cy="9051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Laurea</a:t>
            </a:r>
            <a:r>
              <a:rPr lang="en-GB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Triennale in </a:t>
            </a:r>
            <a:r>
              <a:rPr lang="en-GB" sz="4800" b="1" strike="noStrik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Fisica</a:t>
            </a:r>
            <a:endParaRPr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0760B49-1484-422C-8730-739EF0F65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40" y="3459683"/>
            <a:ext cx="2345783" cy="312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85703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5" grpId="0"/>
      <p:bldP spid="1024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323528" y="1412776"/>
            <a:ext cx="8633498" cy="217200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7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Ha durata di </a:t>
            </a:r>
            <a:r>
              <a:rPr lang="it-IT" sz="27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due</a:t>
            </a:r>
            <a:r>
              <a:rPr lang="it-IT" sz="27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anni. Arricchisce il bagaglio culturale e consente una maggiore specializzazione in Fisica, spendibile in ambito </a:t>
            </a:r>
            <a:r>
              <a:rPr lang="it-IT" sz="27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lavorativo</a:t>
            </a:r>
            <a:r>
              <a:rPr lang="it-IT" sz="27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, </a:t>
            </a:r>
            <a:r>
              <a:rPr lang="it-IT" sz="27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formativo</a:t>
            </a:r>
            <a:r>
              <a:rPr lang="it-IT" sz="27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it-IT" sz="2700" dirty="0">
                <a:solidFill>
                  <a:srgbClr val="DADAD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(</a:t>
            </a:r>
            <a:r>
              <a:rPr lang="it-IT" sz="27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Scuola di Eccellenza </a:t>
            </a:r>
            <a:r>
              <a:rPr lang="it-IT" sz="2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ISUFI</a:t>
            </a:r>
            <a:r>
              <a:rPr lang="it-IT" sz="2700" dirty="0">
                <a:solidFill>
                  <a:srgbClr val="DADAD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) </a:t>
            </a:r>
            <a:r>
              <a:rPr lang="it-IT" sz="27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o </a:t>
            </a:r>
            <a:r>
              <a:rPr lang="it-IT" sz="27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accademico</a:t>
            </a:r>
            <a:r>
              <a:rPr lang="it-IT" sz="27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it-IT" sz="2700" dirty="0">
                <a:solidFill>
                  <a:srgbClr val="DADAD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(</a:t>
            </a:r>
            <a:r>
              <a:rPr lang="it-IT" sz="27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Dottorati di Ricerca in </a:t>
            </a:r>
            <a:r>
              <a:rPr lang="it-IT" sz="2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Fisica e Nanoscienze</a:t>
            </a:r>
            <a:r>
              <a:rPr lang="it-IT" sz="27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e in </a:t>
            </a:r>
            <a:r>
              <a:rPr lang="it-IT" sz="2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Nanotecnologie</a:t>
            </a:r>
            <a:r>
              <a:rPr lang="it-IT" sz="2700" dirty="0">
                <a:solidFill>
                  <a:srgbClr val="DADAD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)</a:t>
            </a:r>
            <a:r>
              <a:rPr lang="it-IT" sz="27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5076056" y="3627947"/>
            <a:ext cx="4032448" cy="30192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2550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60000"/>
                  <a:lumOff val="40000"/>
                </a:schemeClr>
              </a:buClr>
              <a:buSzPct val="120000"/>
              <a:tabLst>
                <a:tab pos="179388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Tre curricula</a:t>
            </a:r>
          </a:p>
          <a:p>
            <a:pPr marL="360363" indent="-277813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60000"/>
                  <a:lumOff val="40000"/>
                </a:schemeClr>
              </a:buClr>
              <a:buSzPct val="120000"/>
              <a:buFont typeface="Wingdings" pitchFamily="2" charset="2"/>
              <a:buChar char="§"/>
              <a:tabLst>
                <a:tab pos="179388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2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Astrofisica</a:t>
            </a:r>
            <a:r>
              <a:rPr lang="en-US" sz="2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e </a:t>
            </a:r>
            <a:r>
              <a:rPr lang="en-US" sz="2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Fisica</a:t>
            </a:r>
            <a:r>
              <a:rPr lang="en-US" sz="2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Teorica</a:t>
            </a:r>
            <a:endParaRPr lang="en-US" sz="22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360363" indent="-277813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60000"/>
                  <a:lumOff val="40000"/>
                </a:schemeClr>
              </a:buClr>
              <a:buSzPct val="120000"/>
              <a:buFont typeface="Wingdings" pitchFamily="2" charset="2"/>
              <a:buChar char="§"/>
              <a:tabLst>
                <a:tab pos="82550" algn="l"/>
                <a:tab pos="263525" algn="l"/>
                <a:tab pos="53975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2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Fisica</a:t>
            </a:r>
            <a:r>
              <a:rPr lang="en-US" sz="2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Sperimentale</a:t>
            </a:r>
            <a:r>
              <a:rPr lang="en-US" sz="2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delle</a:t>
            </a:r>
            <a:r>
              <a:rPr lang="en-US" sz="2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 </a:t>
            </a:r>
            <a:r>
              <a:rPr lang="en-US" sz="2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Interazioni</a:t>
            </a:r>
            <a:r>
              <a:rPr lang="en-US" sz="2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Fondamentali</a:t>
            </a:r>
            <a:endParaRPr lang="en-US" sz="22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360363" indent="-277813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60000"/>
                  <a:lumOff val="40000"/>
                </a:schemeClr>
              </a:buClr>
              <a:buSzPct val="120000"/>
              <a:buFont typeface="Wingdings" pitchFamily="2" charset="2"/>
              <a:buChar char="§"/>
              <a:tabLst>
                <a:tab pos="179388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2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Nanotecnologie</a:t>
            </a:r>
            <a:r>
              <a:rPr lang="en-US" sz="2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, </a:t>
            </a:r>
            <a:br>
              <a:rPr lang="en-US" sz="2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</a:br>
            <a:r>
              <a:rPr lang="en-US" sz="2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Fisica</a:t>
            </a:r>
            <a:r>
              <a:rPr lang="en-US" sz="2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della</a:t>
            </a:r>
            <a:r>
              <a:rPr lang="en-US" sz="2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br>
              <a:rPr lang="en-US" sz="2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</a:br>
            <a:r>
              <a:rPr lang="en-US" sz="2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Materia e </a:t>
            </a:r>
            <a:br>
              <a:rPr lang="en-US" sz="2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</a:br>
            <a:r>
              <a:rPr lang="en-US" sz="2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Applicata</a:t>
            </a:r>
            <a:endParaRPr lang="en-US" sz="22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7" name="CustomShape 5">
            <a:extLst>
              <a:ext uri="{FF2B5EF4-FFF2-40B4-BE49-F238E27FC236}">
                <a16:creationId xmlns:a16="http://schemas.microsoft.com/office/drawing/2014/main" id="{A2B44A8A-08C2-49CB-AB64-ADB96BDCB72E}"/>
              </a:ext>
            </a:extLst>
          </p:cNvPr>
          <p:cNvSpPr/>
          <p:nvPr/>
        </p:nvSpPr>
        <p:spPr>
          <a:xfrm>
            <a:off x="458895" y="219600"/>
            <a:ext cx="8130960" cy="9051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Laurea</a:t>
            </a:r>
            <a:r>
              <a:rPr lang="en-GB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</a:t>
            </a:r>
            <a:r>
              <a:rPr lang="en-GB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Magistrale</a:t>
            </a:r>
            <a:r>
              <a:rPr lang="en-GB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in </a:t>
            </a:r>
            <a:r>
              <a:rPr lang="en-GB" sz="4800" b="1" strike="noStrik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Fisica</a:t>
            </a:r>
            <a:endParaRPr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magine 2" descr="Immagine che contiene persona, interni, persone, gruppo&#10;&#10;Descrizione generata automaticamente">
            <a:extLst>
              <a:ext uri="{FF2B5EF4-FFF2-40B4-BE49-F238E27FC236}">
                <a16:creationId xmlns:a16="http://schemas.microsoft.com/office/drawing/2014/main" id="{E73A51A9-A22D-43AE-A15A-45AEE1E5F4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5" t="1404"/>
          <a:stretch/>
        </p:blipFill>
        <p:spPr>
          <a:xfrm>
            <a:off x="323528" y="3678930"/>
            <a:ext cx="4673058" cy="295700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27">
            <a:extLst>
              <a:ext uri="{FF2B5EF4-FFF2-40B4-BE49-F238E27FC236}">
                <a16:creationId xmlns:a16="http://schemas.microsoft.com/office/drawing/2014/main" id="{8E150D00-B9B1-41A9-8B10-03F43267E6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830" y="1416020"/>
            <a:ext cx="893864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it-IT" altLang="it-IT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 settori basati sulla Fisica sono quelli che di più contribuiscono allo sviluppo dell’</a:t>
            </a:r>
            <a:r>
              <a:rPr lang="it-IT" altLang="it-IT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economia italiana</a:t>
            </a:r>
            <a:r>
              <a:rPr lang="it-IT" altLang="it-IT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 danno occupazione a 1.5 milioni di persone e rappresentano il 7.4% del PIL nazionale.</a:t>
            </a:r>
            <a:endParaRPr lang="it-IT" altLang="it-IT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CustomShape 5">
            <a:extLst>
              <a:ext uri="{FF2B5EF4-FFF2-40B4-BE49-F238E27FC236}">
                <a16:creationId xmlns:a16="http://schemas.microsoft.com/office/drawing/2014/main" id="{8BF3EE11-478D-4B6B-ABE5-19BDA41FA216}"/>
              </a:ext>
            </a:extLst>
          </p:cNvPr>
          <p:cNvSpPr/>
          <p:nvPr/>
        </p:nvSpPr>
        <p:spPr>
          <a:xfrm>
            <a:off x="458894" y="219600"/>
            <a:ext cx="8515243" cy="9051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I </a:t>
            </a:r>
            <a:r>
              <a:rPr lang="en-GB" sz="4800" b="1" strike="noStrik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Fisici</a:t>
            </a:r>
            <a:r>
              <a:rPr lang="en-GB" sz="48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</a:t>
            </a:r>
            <a:r>
              <a:rPr lang="en-GB" sz="4800" b="1" strike="noStrik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nel</a:t>
            </a:r>
            <a:r>
              <a:rPr lang="en-GB" sz="48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</a:t>
            </a:r>
            <a:r>
              <a:rPr lang="en-GB" sz="4800" b="1" strike="noStrik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mondo</a:t>
            </a:r>
            <a:r>
              <a:rPr lang="en-GB" sz="48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del </a:t>
            </a:r>
            <a:r>
              <a:rPr lang="en-GB" sz="4800" b="1" strike="noStrik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lavoro</a:t>
            </a:r>
            <a:endParaRPr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E574E343-ED53-44B0-B903-59E934CC7287}"/>
              </a:ext>
            </a:extLst>
          </p:cNvPr>
          <p:cNvGrpSpPr/>
          <p:nvPr/>
        </p:nvGrpSpPr>
        <p:grpSpPr>
          <a:xfrm>
            <a:off x="-1587" y="2577763"/>
            <a:ext cx="9139237" cy="4280237"/>
            <a:chOff x="-1587" y="2577763"/>
            <a:chExt cx="9139237" cy="4280237"/>
          </a:xfrm>
        </p:grpSpPr>
        <p:pic>
          <p:nvPicPr>
            <p:cNvPr id="8" name="Picture 12" descr="http://afinemesh.files.wordpress.com/2013/12/sc-tetra_gt6_001.jpg">
              <a:extLst>
                <a:ext uri="{FF2B5EF4-FFF2-40B4-BE49-F238E27FC236}">
                  <a16:creationId xmlns:a16="http://schemas.microsoft.com/office/drawing/2014/main" id="{68585C1E-DA48-4132-BC71-EF44713728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1587" y="5229200"/>
              <a:ext cx="3221038" cy="162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4" descr="http://www.phys.soton.ac.uk/sites/www.phys.soton.ac.uk/files/research.jpg">
              <a:extLst>
                <a:ext uri="{FF2B5EF4-FFF2-40B4-BE49-F238E27FC236}">
                  <a16:creationId xmlns:a16="http://schemas.microsoft.com/office/drawing/2014/main" id="{D6DD5798-DE48-42D6-839B-11AFEC22BB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 r="3748"/>
            <a:stretch>
              <a:fillRect/>
            </a:stretch>
          </p:blipFill>
          <p:spPr bwMode="auto">
            <a:xfrm>
              <a:off x="0" y="2666206"/>
              <a:ext cx="2771775" cy="1525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6" descr="http://upload.wikimedia.org/wikipedia/commons/d/dd/STMicroelectronics.png">
              <a:extLst>
                <a:ext uri="{FF2B5EF4-FFF2-40B4-BE49-F238E27FC236}">
                  <a16:creationId xmlns:a16="http://schemas.microsoft.com/office/drawing/2014/main" id="{156CF8B1-6BEE-45D8-8376-34EE7439B1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139952" y="4128616"/>
              <a:ext cx="1698625" cy="1244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8" descr="http://gamaxlabsol.com/wp-content/uploads/COMSOL_4_3.png">
              <a:extLst>
                <a:ext uri="{FF2B5EF4-FFF2-40B4-BE49-F238E27FC236}">
                  <a16:creationId xmlns:a16="http://schemas.microsoft.com/office/drawing/2014/main" id="{BCA9FD08-F4D5-4DB0-8605-35DF71CD76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481636" y="5399075"/>
              <a:ext cx="2232025" cy="1289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15" descr="Laser Data Blasters Inside Your Computer?">
              <a:extLst>
                <a:ext uri="{FF2B5EF4-FFF2-40B4-BE49-F238E27FC236}">
                  <a16:creationId xmlns:a16="http://schemas.microsoft.com/office/drawing/2014/main" id="{19DE5CD6-8F25-4329-B3DD-AC69D38DFE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665288" y="3789363"/>
              <a:ext cx="2263775" cy="1511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2" descr="http://rpi.edu/dept/phys/image/six_leds.jpg">
              <a:hlinkClick r:id="rId8"/>
              <a:extLst>
                <a:ext uri="{FF2B5EF4-FFF2-40B4-BE49-F238E27FC236}">
                  <a16:creationId xmlns:a16="http://schemas.microsoft.com/office/drawing/2014/main" id="{68AA9B6A-B6F5-4F49-B8D8-83A0BCD522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350" y="4151313"/>
              <a:ext cx="1689100" cy="1441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7" descr="http://upload.wikimedia.org/wikipedia/commons/1/13/Composite_3d.png">
              <a:hlinkClick r:id="rId10"/>
              <a:extLst>
                <a:ext uri="{FF2B5EF4-FFF2-40B4-BE49-F238E27FC236}">
                  <a16:creationId xmlns:a16="http://schemas.microsoft.com/office/drawing/2014/main" id="{77A2B428-6B1F-4663-924C-3F30D9F119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5588001" y="5229200"/>
              <a:ext cx="2086771" cy="1565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2" descr="http://a.mytrend.it/prp/2014/07/532723/o.246186.jpg">
              <a:extLst>
                <a:ext uri="{FF2B5EF4-FFF2-40B4-BE49-F238E27FC236}">
                  <a16:creationId xmlns:a16="http://schemas.microsoft.com/office/drawing/2014/main" id="{8052FF87-324E-41B3-AF88-06816D3159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/>
            <a:srcRect t="34038" r="26611" b="28342"/>
            <a:stretch>
              <a:fillRect/>
            </a:stretch>
          </p:blipFill>
          <p:spPr bwMode="auto">
            <a:xfrm>
              <a:off x="6487013" y="2577763"/>
              <a:ext cx="2650637" cy="906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14" descr="http://www.engineering.com/Portals/0/BlogFiles/Electronics%20Design/stmicroelectronics-lis331dlx.jpg">
              <a:extLst>
                <a:ext uri="{FF2B5EF4-FFF2-40B4-BE49-F238E27FC236}">
                  <a16:creationId xmlns:a16="http://schemas.microsoft.com/office/drawing/2014/main" id="{BA09F600-5A59-4120-8639-5BD41DE289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6365875" y="3449002"/>
              <a:ext cx="2771775" cy="18522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Text Box 8">
              <a:extLst>
                <a:ext uri="{FF2B5EF4-FFF2-40B4-BE49-F238E27FC236}">
                  <a16:creationId xmlns:a16="http://schemas.microsoft.com/office/drawing/2014/main" id="{659DA137-7011-4980-B543-935C01AE3F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3923" y="2682677"/>
              <a:ext cx="3890490" cy="1322387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r>
                <a:rPr lang="en-US" sz="2000" b="1" u="sng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INDUSTRIA</a:t>
              </a:r>
              <a:r>
                <a:rPr lang="en-US" sz="2000" b="1" dirty="0">
                  <a:solidFill>
                    <a:schemeClr val="bg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: </a:t>
              </a:r>
              <a:r>
                <a:rPr lang="en-US" altLang="it-IT" sz="2000" dirty="0" err="1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sviluppo</a:t>
              </a:r>
              <a:r>
                <a:rPr lang="en-US" altLang="it-IT" sz="2000" dirty="0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 </a:t>
              </a:r>
              <a:r>
                <a:rPr lang="en-US" altLang="it-IT" sz="2000" dirty="0" err="1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di</a:t>
              </a:r>
              <a:r>
                <a:rPr lang="en-US" altLang="it-IT" sz="2000" dirty="0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 </a:t>
              </a:r>
              <a:r>
                <a:rPr lang="en-US" altLang="it-IT" sz="2000" b="1" dirty="0" err="1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nuove</a:t>
              </a:r>
              <a:r>
                <a:rPr lang="en-US" altLang="it-IT" sz="2000" b="1" dirty="0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 </a:t>
              </a:r>
              <a:r>
                <a:rPr lang="en-US" altLang="it-IT" sz="2000" b="1" dirty="0" err="1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tecnologie</a:t>
              </a:r>
              <a:r>
                <a:rPr lang="en-US" altLang="it-IT" sz="2000" dirty="0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 e </a:t>
              </a:r>
              <a:r>
                <a:rPr lang="en-US" altLang="it-IT" sz="2000" dirty="0" err="1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di</a:t>
              </a:r>
              <a:r>
                <a:rPr lang="en-US" altLang="it-IT" sz="2000" dirty="0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 </a:t>
              </a:r>
              <a:r>
                <a:rPr lang="en-US" altLang="it-IT" sz="2000" b="1" dirty="0" err="1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nuovi</a:t>
              </a:r>
              <a:r>
                <a:rPr lang="en-US" altLang="it-IT" sz="2000" b="1" dirty="0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 </a:t>
              </a:r>
              <a:r>
                <a:rPr lang="en-US" altLang="it-IT" sz="2000" b="1" dirty="0" err="1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materiali</a:t>
              </a:r>
              <a:r>
                <a:rPr lang="en-US" altLang="it-IT" sz="2000" dirty="0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, </a:t>
              </a:r>
              <a:r>
                <a:rPr lang="en-US" altLang="it-IT" sz="2000" b="1" dirty="0" err="1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processi</a:t>
              </a:r>
              <a:r>
                <a:rPr lang="en-US" altLang="it-IT" sz="2000" b="1" dirty="0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 </a:t>
              </a:r>
              <a:r>
                <a:rPr lang="en-US" altLang="it-IT" sz="2000" b="1" dirty="0" err="1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produttivi</a:t>
              </a:r>
              <a:r>
                <a:rPr lang="en-US" altLang="it-IT" sz="2000" dirty="0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, </a:t>
              </a:r>
              <a:r>
                <a:rPr lang="en-US" altLang="it-IT" sz="2000" b="1" dirty="0" err="1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progettazione</a:t>
              </a:r>
              <a:r>
                <a:rPr lang="en-US" altLang="it-IT" sz="2000" dirty="0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, </a:t>
              </a:r>
              <a:r>
                <a:rPr lang="en-US" altLang="it-IT" sz="2000" b="1" dirty="0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management</a:t>
              </a:r>
              <a:r>
                <a:rPr lang="en-US" altLang="it-IT" sz="2000" dirty="0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...</a:t>
              </a:r>
            </a:p>
          </p:txBody>
        </p:sp>
        <p:sp>
          <p:nvSpPr>
            <p:cNvPr id="15" name="Rettangolo 27">
              <a:extLst>
                <a:ext uri="{FF2B5EF4-FFF2-40B4-BE49-F238E27FC236}">
                  <a16:creationId xmlns:a16="http://schemas.microsoft.com/office/drawing/2014/main" id="{F0E768B9-0DF8-455D-A5DC-690EBFF821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9060" y="2597649"/>
              <a:ext cx="4186238" cy="339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it-IT" altLang="it-IT" sz="1600" dirty="0">
                  <a:solidFill>
                    <a:srgbClr val="FFFF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Fonte: </a:t>
              </a:r>
              <a:r>
                <a:rPr lang="it-IT" altLang="it-IT" sz="1600" b="1" dirty="0">
                  <a:solidFill>
                    <a:srgbClr val="FFFF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Studio SIF-Deloitte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69072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ustomShape 5">
            <a:extLst>
              <a:ext uri="{FF2B5EF4-FFF2-40B4-BE49-F238E27FC236}">
                <a16:creationId xmlns:a16="http://schemas.microsoft.com/office/drawing/2014/main" id="{8BF3EE11-478D-4B6B-ABE5-19BDA41FA216}"/>
              </a:ext>
            </a:extLst>
          </p:cNvPr>
          <p:cNvSpPr/>
          <p:nvPr/>
        </p:nvSpPr>
        <p:spPr>
          <a:xfrm>
            <a:off x="458894" y="219600"/>
            <a:ext cx="8515243" cy="9051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I </a:t>
            </a:r>
            <a:r>
              <a:rPr lang="en-GB" sz="4800" b="1" strike="noStrik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Fisici</a:t>
            </a:r>
            <a:r>
              <a:rPr lang="en-GB" sz="48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</a:t>
            </a:r>
            <a:r>
              <a:rPr lang="en-GB" sz="4800" b="1" strike="noStrik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nel</a:t>
            </a:r>
            <a:r>
              <a:rPr lang="en-GB" sz="48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</a:t>
            </a:r>
            <a:r>
              <a:rPr lang="en-GB" sz="4800" b="1" strike="noStrik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mondo</a:t>
            </a:r>
            <a:r>
              <a:rPr lang="en-GB" sz="48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del </a:t>
            </a:r>
            <a:r>
              <a:rPr lang="en-GB" sz="4800" b="1" strike="noStrik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lavoro</a:t>
            </a:r>
            <a:endParaRPr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 Box 7">
            <a:extLst>
              <a:ext uri="{FF2B5EF4-FFF2-40B4-BE49-F238E27FC236}">
                <a16:creationId xmlns:a16="http://schemas.microsoft.com/office/drawing/2014/main" id="{DD96EE74-DE37-47BB-87CE-5EF5FE900C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928" y="1282592"/>
            <a:ext cx="6609802" cy="400110"/>
          </a:xfrm>
          <a:prstGeom prst="rect">
            <a:avLst/>
          </a:prstGeom>
          <a:solidFill>
            <a:srgbClr val="FFFF99"/>
          </a:solidFill>
          <a:ln w="9525">
            <a:solidFill>
              <a:srgbClr val="FFFF9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sz="2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RICERCA</a:t>
            </a:r>
            <a:r>
              <a:rPr lang="en-US" sz="2000" b="1" dirty="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 </a:t>
            </a:r>
            <a:r>
              <a:rPr lang="en-US" altLang="it-IT" sz="2000" dirty="0" err="1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Università</a:t>
            </a:r>
            <a:r>
              <a:rPr lang="en-US" altLang="it-IT" sz="2000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, </a:t>
            </a:r>
            <a:r>
              <a:rPr lang="en-US" altLang="it-IT" sz="2000" dirty="0" err="1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Enti</a:t>
            </a:r>
            <a:r>
              <a:rPr lang="en-US" altLang="it-IT" sz="2000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di </a:t>
            </a:r>
            <a:r>
              <a:rPr lang="en-US" altLang="it-IT" sz="2000" dirty="0" err="1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Ricerca</a:t>
            </a:r>
            <a:r>
              <a:rPr lang="en-US" altLang="it-IT" sz="2000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it-IT" sz="2000" dirty="0" err="1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nazionali</a:t>
            </a:r>
            <a:r>
              <a:rPr lang="en-US" altLang="it-IT" sz="2000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ed </a:t>
            </a:r>
            <a:r>
              <a:rPr lang="en-US" altLang="it-IT" sz="2000" dirty="0" err="1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esteri</a:t>
            </a:r>
            <a:endParaRPr lang="en-US" altLang="it-IT" sz="2000" dirty="0">
              <a:solidFill>
                <a:srgbClr val="00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23" name="Picture 2" descr="http://www.b2match.eu/system/proposersday2011/organisations/4095/logos/mid.jpg?1304868732">
            <a:hlinkClick r:id="rId3"/>
            <a:extLst>
              <a:ext uri="{FF2B5EF4-FFF2-40B4-BE49-F238E27FC236}">
                <a16:creationId xmlns:a16="http://schemas.microsoft.com/office/drawing/2014/main" id="{D185A4D4-D1CA-4997-98B9-834C5B8DB3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r="6298" b="3967"/>
          <a:stretch/>
        </p:blipFill>
        <p:spPr bwMode="auto">
          <a:xfrm>
            <a:off x="457566" y="2978839"/>
            <a:ext cx="1008112" cy="1071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4" descr="http://oggiscienza.files.wordpress.com/2012/07/logo_infn.png">
            <a:hlinkClick r:id="rId5"/>
            <a:extLst>
              <a:ext uri="{FF2B5EF4-FFF2-40B4-BE49-F238E27FC236}">
                <a16:creationId xmlns:a16="http://schemas.microsoft.com/office/drawing/2014/main" id="{EDD73D68-7AB4-4105-99D7-F6EDEFAFC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2736" y="1825385"/>
            <a:ext cx="1601426" cy="99133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7" name="Picture 6" descr="http://www.cittadellascienza.it/wp-content/uploads/logo-cnr.png">
            <a:hlinkClick r:id="rId7"/>
            <a:extLst>
              <a:ext uri="{FF2B5EF4-FFF2-40B4-BE49-F238E27FC236}">
                <a16:creationId xmlns:a16="http://schemas.microsoft.com/office/drawing/2014/main" id="{C2723618-996E-482F-9E39-6635B373D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6066" y="1768600"/>
            <a:ext cx="2861614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12" descr="http://newsgo.it/wp-content/uploads/2013/11/ENEA.gif">
            <a:hlinkClick r:id="rId9"/>
            <a:extLst>
              <a:ext uri="{FF2B5EF4-FFF2-40B4-BE49-F238E27FC236}">
                <a16:creationId xmlns:a16="http://schemas.microsoft.com/office/drawing/2014/main" id="{1A755B53-A8A8-45BD-924F-DCDFD3BD8B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/>
          <a:srcRect l="9802" r="11310" b="18797"/>
          <a:stretch/>
        </p:blipFill>
        <p:spPr bwMode="auto">
          <a:xfrm>
            <a:off x="1547664" y="2990579"/>
            <a:ext cx="1944216" cy="106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" name="Gruppo 38">
            <a:extLst>
              <a:ext uri="{FF2B5EF4-FFF2-40B4-BE49-F238E27FC236}">
                <a16:creationId xmlns:a16="http://schemas.microsoft.com/office/drawing/2014/main" id="{BB5ACC66-B203-4BCA-8F5B-F8792750E278}"/>
              </a:ext>
            </a:extLst>
          </p:cNvPr>
          <p:cNvGrpSpPr>
            <a:grpSpLocks/>
          </p:cNvGrpSpPr>
          <p:nvPr/>
        </p:nvGrpSpPr>
        <p:grpSpPr bwMode="auto">
          <a:xfrm>
            <a:off x="457565" y="4157626"/>
            <a:ext cx="2828339" cy="1260855"/>
            <a:chOff x="3714005" y="5373215"/>
            <a:chExt cx="2899244" cy="1384861"/>
          </a:xfrm>
        </p:grpSpPr>
        <p:pic>
          <p:nvPicPr>
            <p:cNvPr id="30" name="Picture 8" descr="http://www.inaf.it/it/notizie-inaf/cda-inaf-del-13-febbraio/image">
              <a:hlinkClick r:id="rId11"/>
              <a:extLst>
                <a:ext uri="{FF2B5EF4-FFF2-40B4-BE49-F238E27FC236}">
                  <a16:creationId xmlns:a16="http://schemas.microsoft.com/office/drawing/2014/main" id="{F114F34C-838C-406F-9222-16C541635A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714005" y="5373215"/>
              <a:ext cx="1377153" cy="13848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" name="Picture 18" descr="https://pbs.twimg.com/profile_images/188302352/nasalogo_twitter_400x400.jpg">
              <a:hlinkClick r:id="rId13"/>
              <a:extLst>
                <a:ext uri="{FF2B5EF4-FFF2-40B4-BE49-F238E27FC236}">
                  <a16:creationId xmlns:a16="http://schemas.microsoft.com/office/drawing/2014/main" id="{B1933671-CBD2-4EA3-B2FA-5A4FE0CE33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5245097" y="5387729"/>
              <a:ext cx="1368152" cy="1368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3" name="Picture 20" descr="http://wisecareers.com/sites/wisecareers.com/files/styles/article_image_full_node/public/brafton_images/How-to-Become--a-High-School-Physics-Teacher_1115_564746_1_14042551_500.jpg?itok=FrA0QM9T">
            <a:hlinkClick r:id="rId15"/>
            <a:extLst>
              <a:ext uri="{FF2B5EF4-FFF2-40B4-BE49-F238E27FC236}">
                <a16:creationId xmlns:a16="http://schemas.microsoft.com/office/drawing/2014/main" id="{EA2E796D-60FD-4E55-ACA7-3E6EFA39A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873076" y="4037139"/>
            <a:ext cx="2596477" cy="2641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Text Box 10">
            <a:extLst>
              <a:ext uri="{FF2B5EF4-FFF2-40B4-BE49-F238E27FC236}">
                <a16:creationId xmlns:a16="http://schemas.microsoft.com/office/drawing/2014/main" id="{E982C2B7-5678-4C98-B08C-D523051C3F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3061" y="2966488"/>
            <a:ext cx="3084093" cy="984258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sz="2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FORMAZIONE</a:t>
            </a:r>
            <a:r>
              <a:rPr lang="en-US" sz="2000" b="1" dirty="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 </a:t>
            </a:r>
            <a:r>
              <a:rPr lang="en-US" altLang="it-IT" sz="1800" dirty="0" err="1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insegnamento</a:t>
            </a:r>
            <a:r>
              <a:rPr lang="en-US" altLang="it-IT" sz="1800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, </a:t>
            </a:r>
            <a:r>
              <a:rPr lang="en-US" altLang="it-IT" sz="1800" dirty="0" err="1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divulgazione</a:t>
            </a:r>
            <a:r>
              <a:rPr lang="en-US" altLang="it-IT" sz="1800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, </a:t>
            </a:r>
            <a:r>
              <a:rPr lang="en-US" altLang="it-IT" sz="1800" dirty="0" err="1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giornalismo</a:t>
            </a:r>
            <a:r>
              <a:rPr lang="en-US" altLang="it-IT" sz="1800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it-IT" sz="1800" dirty="0" err="1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scientifico</a:t>
            </a:r>
            <a:r>
              <a:rPr lang="en-US" altLang="it-IT" sz="2000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</a:p>
        </p:txBody>
      </p:sp>
      <p:pic>
        <p:nvPicPr>
          <p:cNvPr id="35" name="Picture 24" descr="http://www.gfxtra.net/uploads/posts_images/1/7/179483/f7788d81fc483f9deb7f7fbd0d2da431.jpg">
            <a:hlinkClick r:id="rId17"/>
            <a:extLst>
              <a:ext uri="{FF2B5EF4-FFF2-40B4-BE49-F238E27FC236}">
                <a16:creationId xmlns:a16="http://schemas.microsoft.com/office/drawing/2014/main" id="{5BE53BD9-E014-485F-A8EA-5563B6142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027987" y="2999550"/>
            <a:ext cx="1648469" cy="22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22" descr="http://www.spsnational.org/about/images/logos/SPS-2013-Artwork.jpg">
            <a:hlinkClick r:id="rId19"/>
            <a:extLst>
              <a:ext uri="{FF2B5EF4-FFF2-40B4-BE49-F238E27FC236}">
                <a16:creationId xmlns:a16="http://schemas.microsoft.com/office/drawing/2014/main" id="{71976E0C-DAED-4A84-AB95-239EC1AA2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6594612" y="4803788"/>
            <a:ext cx="2081844" cy="802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26" descr="http://www.cloudmobile.it/documenti/images/cloud-mobile_collaborazioni-universita-italiane.jpg">
            <a:hlinkClick r:id="rId21"/>
            <a:extLst>
              <a:ext uri="{FF2B5EF4-FFF2-40B4-BE49-F238E27FC236}">
                <a16:creationId xmlns:a16="http://schemas.microsoft.com/office/drawing/2014/main" id="{65B3773A-67C9-4455-BA14-0492EB340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/>
          <a:srcRect t="5548" b="5682"/>
          <a:stretch>
            <a:fillRect/>
          </a:stretch>
        </p:blipFill>
        <p:spPr bwMode="auto">
          <a:xfrm>
            <a:off x="6918768" y="1282591"/>
            <a:ext cx="1966108" cy="1597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2" descr="http://www.logotypes101.com/logos/121/7A053212811A1D074BF0BCB43F6AEB82/ESA28.png">
            <a:extLst>
              <a:ext uri="{FF2B5EF4-FFF2-40B4-BE49-F238E27FC236}">
                <a16:creationId xmlns:a16="http://schemas.microsoft.com/office/drawing/2014/main" id="{7BA80C8E-0307-431E-8350-343958070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/>
          <a:srcRect t="27721" b="26921"/>
          <a:stretch>
            <a:fillRect/>
          </a:stretch>
        </p:blipFill>
        <p:spPr bwMode="auto">
          <a:xfrm>
            <a:off x="457566" y="5526285"/>
            <a:ext cx="2747839" cy="1166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uppo 3">
            <a:extLst>
              <a:ext uri="{FF2B5EF4-FFF2-40B4-BE49-F238E27FC236}">
                <a16:creationId xmlns:a16="http://schemas.microsoft.com/office/drawing/2014/main" id="{57F159C7-AC84-4785-9D71-0C4D1F3568B3}"/>
              </a:ext>
            </a:extLst>
          </p:cNvPr>
          <p:cNvGrpSpPr/>
          <p:nvPr/>
        </p:nvGrpSpPr>
        <p:grpSpPr>
          <a:xfrm>
            <a:off x="5258576" y="1807427"/>
            <a:ext cx="1149420" cy="1072668"/>
            <a:chOff x="4211960" y="1000937"/>
            <a:chExt cx="1356260" cy="1242668"/>
          </a:xfrm>
        </p:grpSpPr>
        <p:sp>
          <p:nvSpPr>
            <p:cNvPr id="3" name="Rettangolo 2">
              <a:extLst>
                <a:ext uri="{FF2B5EF4-FFF2-40B4-BE49-F238E27FC236}">
                  <a16:creationId xmlns:a16="http://schemas.microsoft.com/office/drawing/2014/main" id="{78CCE40E-5070-49C3-820A-45713DB68B42}"/>
                </a:ext>
              </a:extLst>
            </p:cNvPr>
            <p:cNvSpPr/>
            <p:nvPr/>
          </p:nvSpPr>
          <p:spPr>
            <a:xfrm>
              <a:off x="4211960" y="1000937"/>
              <a:ext cx="1356260" cy="124266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39" name="Picture 4" descr="http://3.bp.blogspot.com/-UJIY5waTUIQ/TpSHFFuc00I/AAAAAAAACig/lzfpUei5Uqo/s320/208px-CERN_logo.svg.png">
              <a:extLst>
                <a:ext uri="{FF2B5EF4-FFF2-40B4-BE49-F238E27FC236}">
                  <a16:creationId xmlns:a16="http://schemas.microsoft.com/office/drawing/2014/main" id="{FE9F3DD4-840F-4677-AFB9-E73063CD3D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4293190" y="1036534"/>
              <a:ext cx="1193800" cy="1176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822405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ustomShape 5">
            <a:extLst>
              <a:ext uri="{FF2B5EF4-FFF2-40B4-BE49-F238E27FC236}">
                <a16:creationId xmlns:a16="http://schemas.microsoft.com/office/drawing/2014/main" id="{8BF3EE11-478D-4B6B-ABE5-19BDA41FA216}"/>
              </a:ext>
            </a:extLst>
          </p:cNvPr>
          <p:cNvSpPr/>
          <p:nvPr/>
        </p:nvSpPr>
        <p:spPr>
          <a:xfrm>
            <a:off x="458894" y="219600"/>
            <a:ext cx="8515243" cy="9051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I </a:t>
            </a:r>
            <a:r>
              <a:rPr lang="en-GB" sz="4800" b="1" strike="noStrik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Fisici</a:t>
            </a:r>
            <a:r>
              <a:rPr lang="en-GB" sz="48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</a:t>
            </a:r>
            <a:r>
              <a:rPr lang="en-GB" sz="4800" b="1" strike="noStrik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nel</a:t>
            </a:r>
            <a:r>
              <a:rPr lang="en-GB" sz="48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</a:t>
            </a:r>
            <a:r>
              <a:rPr lang="en-GB" sz="4800" b="1" strike="noStrik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mondo</a:t>
            </a:r>
            <a:r>
              <a:rPr lang="en-GB" sz="48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del </a:t>
            </a:r>
            <a:r>
              <a:rPr lang="en-GB" sz="4800" b="1" strike="noStrik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lavoro</a:t>
            </a:r>
            <a:endParaRPr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26F9F953-BC30-4BA1-A49A-FD1B25E40F31}"/>
              </a:ext>
            </a:extLst>
          </p:cNvPr>
          <p:cNvGrpSpPr/>
          <p:nvPr/>
        </p:nvGrpSpPr>
        <p:grpSpPr>
          <a:xfrm>
            <a:off x="-19105" y="3859813"/>
            <a:ext cx="5815241" cy="3010887"/>
            <a:chOff x="-19105" y="3859813"/>
            <a:chExt cx="5815241" cy="3010887"/>
          </a:xfrm>
        </p:grpSpPr>
        <p:pic>
          <p:nvPicPr>
            <p:cNvPr id="43" name="Picture 9" descr="http://www.iop.org/education/teacher/resources/teaching-medical-physics/img_mid_56424.jpg">
              <a:hlinkClick r:id="rId3"/>
              <a:extLst>
                <a:ext uri="{FF2B5EF4-FFF2-40B4-BE49-F238E27FC236}">
                  <a16:creationId xmlns:a16="http://schemas.microsoft.com/office/drawing/2014/main" id="{0E538019-C9CE-4450-992F-2F8CA930CF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013743" y="4891680"/>
              <a:ext cx="2229332" cy="19790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" name="Picture 13" descr="http://www.accelerators-for-society.org/Images/Page/7/5-John_Prior-Cancer_Poumon-WB_for_Paul_2.jpg">
              <a:hlinkClick r:id="rId5"/>
              <a:extLst>
                <a:ext uri="{FF2B5EF4-FFF2-40B4-BE49-F238E27FC236}">
                  <a16:creationId xmlns:a16="http://schemas.microsoft.com/office/drawing/2014/main" id="{0FAB7E00-AF0F-4A12-9144-96EBC38BCC9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/>
            <a:srcRect r="33585"/>
            <a:stretch/>
          </p:blipFill>
          <p:spPr bwMode="auto">
            <a:xfrm>
              <a:off x="-7938" y="4854021"/>
              <a:ext cx="2131665" cy="2016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" name="Picture 11" descr="http://www.iaea.org/newscenter/images/physicist_300x200.jpg">
              <a:hlinkClick r:id="rId7"/>
              <a:extLst>
                <a:ext uri="{FF2B5EF4-FFF2-40B4-BE49-F238E27FC236}">
                  <a16:creationId xmlns:a16="http://schemas.microsoft.com/office/drawing/2014/main" id="{36DDFE45-8BBC-473B-B7AF-E3DE59964D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 l="9756"/>
            <a:stretch>
              <a:fillRect/>
            </a:stretch>
          </p:blipFill>
          <p:spPr bwMode="auto">
            <a:xfrm>
              <a:off x="3240211" y="3859813"/>
              <a:ext cx="2555925" cy="1631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Text Box 9">
              <a:extLst>
                <a:ext uri="{FF2B5EF4-FFF2-40B4-BE49-F238E27FC236}">
                  <a16:creationId xmlns:a16="http://schemas.microsoft.com/office/drawing/2014/main" id="{BCDE9F83-0002-438A-8CE1-2C55038A0C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9105" y="3866628"/>
              <a:ext cx="3284538" cy="1016000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r>
                <a:rPr lang="en-US" sz="2000" b="1" u="sng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SANITÀ</a:t>
              </a:r>
              <a:r>
                <a:rPr lang="en-US" sz="2000" b="1" dirty="0">
                  <a:solidFill>
                    <a:schemeClr val="bg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: </a:t>
              </a:r>
              <a:r>
                <a:rPr lang="en-US" altLang="it-IT" sz="2000" dirty="0" err="1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tecnologie</a:t>
              </a:r>
              <a:r>
                <a:rPr lang="en-US" altLang="it-IT" sz="2000" dirty="0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 </a:t>
              </a:r>
              <a:r>
                <a:rPr lang="en-US" altLang="it-IT" sz="2000" dirty="0" err="1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diagnostiche</a:t>
              </a:r>
              <a:r>
                <a:rPr lang="en-US" altLang="it-IT" sz="2000" dirty="0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, </a:t>
              </a:r>
              <a:r>
                <a:rPr lang="en-US" altLang="it-IT" sz="2000" dirty="0" err="1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radioterapia</a:t>
              </a:r>
              <a:r>
                <a:rPr lang="en-US" altLang="it-IT" sz="2000" dirty="0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, </a:t>
              </a:r>
              <a:r>
                <a:rPr lang="en-US" altLang="it-IT" sz="2000" dirty="0" err="1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applicazioni</a:t>
              </a:r>
              <a:r>
                <a:rPr lang="en-US" altLang="it-IT" sz="2000" dirty="0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 </a:t>
              </a:r>
              <a:r>
                <a:rPr lang="en-US" altLang="it-IT" sz="2000" dirty="0" err="1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biomediche</a:t>
              </a:r>
              <a:endParaRPr lang="en-US" altLang="it-IT" sz="2000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</p:grpSp>
      <p:grpSp>
        <p:nvGrpSpPr>
          <p:cNvPr id="7" name="Gruppo 6">
            <a:extLst>
              <a:ext uri="{FF2B5EF4-FFF2-40B4-BE49-F238E27FC236}">
                <a16:creationId xmlns:a16="http://schemas.microsoft.com/office/drawing/2014/main" id="{5A8CB7B4-DCE9-40C3-80F8-5FF71639DD77}"/>
              </a:ext>
            </a:extLst>
          </p:cNvPr>
          <p:cNvGrpSpPr/>
          <p:nvPr/>
        </p:nvGrpSpPr>
        <p:grpSpPr>
          <a:xfrm>
            <a:off x="-13236" y="1246642"/>
            <a:ext cx="9189107" cy="2672446"/>
            <a:chOff x="-13236" y="1246642"/>
            <a:chExt cx="9189107" cy="2672446"/>
          </a:xfrm>
        </p:grpSpPr>
        <p:pic>
          <p:nvPicPr>
            <p:cNvPr id="22" name="Picture 17" descr="http://thumbs.dreamstime.com/z/concetto-di-software-nube-delle-icone-di-programma-24761940.jpg">
              <a:hlinkClick r:id="rId9"/>
              <a:extLst>
                <a:ext uri="{FF2B5EF4-FFF2-40B4-BE49-F238E27FC236}">
                  <a16:creationId xmlns:a16="http://schemas.microsoft.com/office/drawing/2014/main" id="{8CFF2267-0A85-457C-BAA8-C50902D911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/>
            <a:srcRect b="9302"/>
            <a:stretch>
              <a:fillRect/>
            </a:stretch>
          </p:blipFill>
          <p:spPr bwMode="auto">
            <a:xfrm>
              <a:off x="4417957" y="2157466"/>
              <a:ext cx="1871663" cy="1739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19" descr="http://stat.fmipa.ugm.ac.id/wp-content/uploads/2013/02/statistika-keuangan-300x194.jpg">
              <a:hlinkClick r:id="rId11"/>
              <a:extLst>
                <a:ext uri="{FF2B5EF4-FFF2-40B4-BE49-F238E27FC236}">
                  <a16:creationId xmlns:a16="http://schemas.microsoft.com/office/drawing/2014/main" id="{80992F29-FA95-4A8A-A24A-7FFC4F17FC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973120" y="2151556"/>
              <a:ext cx="2576513" cy="1728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21" descr="http://www.clevermarketing.it/wp-content/uploads/2014/07/databases.jpg">
              <a:hlinkClick r:id="rId13"/>
              <a:extLst>
                <a:ext uri="{FF2B5EF4-FFF2-40B4-BE49-F238E27FC236}">
                  <a16:creationId xmlns:a16="http://schemas.microsoft.com/office/drawing/2014/main" id="{8FE4BFB9-3F10-470C-9C9A-7EBF1F0CE9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/>
            <a:srcRect b="5164"/>
            <a:stretch>
              <a:fillRect/>
            </a:stretch>
          </p:blipFill>
          <p:spPr bwMode="auto">
            <a:xfrm>
              <a:off x="6289621" y="1986747"/>
              <a:ext cx="2854380" cy="15584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" name="Picture 23" descr="http://www.studiotecnicorossoni.com/certificazione_energetica_classaa1.jpg">
              <a:hlinkClick r:id="rId15"/>
              <a:extLst>
                <a:ext uri="{FF2B5EF4-FFF2-40B4-BE49-F238E27FC236}">
                  <a16:creationId xmlns:a16="http://schemas.microsoft.com/office/drawing/2014/main" id="{4BEFABFA-CAF6-4977-88ED-1615142B2B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-13236" y="2494467"/>
              <a:ext cx="1560900" cy="13965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4" name="Text Box 14">
              <a:extLst>
                <a:ext uri="{FF2B5EF4-FFF2-40B4-BE49-F238E27FC236}">
                  <a16:creationId xmlns:a16="http://schemas.microsoft.com/office/drawing/2014/main" id="{524C509D-BE4A-46B4-BC77-466E4743DF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7937" y="1268059"/>
              <a:ext cx="8180338" cy="1015663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54000" rIns="36000">
              <a:spAutoFit/>
            </a:bodyPr>
            <a:lstStyle/>
            <a:p>
              <a:pPr>
                <a:spcBef>
                  <a:spcPct val="500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r>
                <a:rPr lang="en-US" sz="2000" b="1" u="sng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PROFESSIONE FISICO</a:t>
              </a:r>
              <a:r>
                <a:rPr lang="en-US" sz="2000" b="1" dirty="0">
                  <a:solidFill>
                    <a:schemeClr val="bg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: </a:t>
              </a:r>
              <a:r>
                <a:rPr lang="en-US" altLang="it-IT" sz="2000" dirty="0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Libera </a:t>
              </a:r>
              <a:r>
                <a:rPr lang="en-US" altLang="it-IT" sz="2000" dirty="0" err="1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professione</a:t>
              </a:r>
              <a:r>
                <a:rPr lang="en-US" altLang="it-IT" sz="2000" dirty="0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 </a:t>
              </a:r>
              <a:r>
                <a:rPr lang="en-US" altLang="it-IT" sz="2000" dirty="0">
                  <a:solidFill>
                    <a:srgbClr val="006666"/>
                  </a:solidFill>
                  <a:latin typeface="Arial" charset="0"/>
                  <a:cs typeface="Arial" charset="0"/>
                </a:rPr>
                <a:t>(</a:t>
              </a:r>
              <a:r>
                <a:rPr lang="en-US" altLang="it-IT" sz="2000" b="1" dirty="0" err="1">
                  <a:solidFill>
                    <a:srgbClr val="006666"/>
                  </a:solidFill>
                  <a:latin typeface="Arial" charset="0"/>
                  <a:cs typeface="Arial" charset="0"/>
                </a:rPr>
                <a:t>Federazione</a:t>
              </a:r>
              <a:r>
                <a:rPr lang="en-US" altLang="it-IT" sz="2000" b="1" dirty="0">
                  <a:solidFill>
                    <a:srgbClr val="006666"/>
                  </a:solidFill>
                  <a:latin typeface="Arial" charset="0"/>
                  <a:cs typeface="Arial" charset="0"/>
                </a:rPr>
                <a:t> Nazionale </a:t>
              </a:r>
              <a:r>
                <a:rPr lang="en-US" altLang="it-IT" sz="2000" b="1" dirty="0" err="1">
                  <a:solidFill>
                    <a:srgbClr val="006666"/>
                  </a:solidFill>
                  <a:latin typeface="Arial" charset="0"/>
                  <a:cs typeface="Arial" charset="0"/>
                </a:rPr>
                <a:t>degli</a:t>
              </a:r>
              <a:r>
                <a:rPr lang="en-US" altLang="it-IT" sz="2000" b="1" dirty="0">
                  <a:solidFill>
                    <a:srgbClr val="006666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altLang="it-IT" sz="2000" b="1" dirty="0" err="1">
                  <a:solidFill>
                    <a:srgbClr val="006666"/>
                  </a:solidFill>
                  <a:latin typeface="Arial" charset="0"/>
                  <a:cs typeface="Arial" charset="0"/>
                </a:rPr>
                <a:t>Ordini</a:t>
              </a:r>
              <a:r>
                <a:rPr lang="en-US" altLang="it-IT" sz="2000" b="1" dirty="0">
                  <a:solidFill>
                    <a:srgbClr val="006666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altLang="it-IT" sz="2000" b="1" dirty="0" err="1">
                  <a:solidFill>
                    <a:srgbClr val="006666"/>
                  </a:solidFill>
                  <a:latin typeface="Arial" charset="0"/>
                  <a:cs typeface="Arial" charset="0"/>
                </a:rPr>
                <a:t>dei</a:t>
              </a:r>
              <a:r>
                <a:rPr lang="en-US" altLang="it-IT" sz="2000" b="1" dirty="0">
                  <a:solidFill>
                    <a:srgbClr val="006666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altLang="it-IT" sz="2000" b="1" dirty="0" err="1">
                  <a:solidFill>
                    <a:srgbClr val="006666"/>
                  </a:solidFill>
                  <a:latin typeface="Arial" charset="0"/>
                  <a:cs typeface="Arial" charset="0"/>
                </a:rPr>
                <a:t>Chimici</a:t>
              </a:r>
              <a:r>
                <a:rPr lang="en-US" altLang="it-IT" sz="2000" b="1" dirty="0">
                  <a:solidFill>
                    <a:srgbClr val="006666"/>
                  </a:solidFill>
                  <a:latin typeface="Arial" charset="0"/>
                  <a:cs typeface="Arial" charset="0"/>
                </a:rPr>
                <a:t> e </a:t>
              </a:r>
              <a:r>
                <a:rPr lang="en-US" altLang="it-IT" sz="2000" b="1" dirty="0" err="1">
                  <a:solidFill>
                    <a:srgbClr val="006666"/>
                  </a:solidFill>
                  <a:latin typeface="Arial" charset="0"/>
                  <a:cs typeface="Arial" charset="0"/>
                </a:rPr>
                <a:t>dei</a:t>
              </a:r>
              <a:r>
                <a:rPr lang="en-US" altLang="it-IT" sz="2000" b="1" dirty="0">
                  <a:solidFill>
                    <a:srgbClr val="006666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altLang="it-IT" sz="2000" b="1" dirty="0" err="1">
                  <a:solidFill>
                    <a:srgbClr val="006666"/>
                  </a:solidFill>
                  <a:latin typeface="Arial" charset="0"/>
                  <a:cs typeface="Arial" charset="0"/>
                </a:rPr>
                <a:t>Fisici</a:t>
              </a:r>
              <a:r>
                <a:rPr lang="en-US" altLang="it-IT" sz="2000" dirty="0">
                  <a:solidFill>
                    <a:srgbClr val="006666"/>
                  </a:solidFill>
                  <a:latin typeface="Arial" charset="0"/>
                  <a:cs typeface="Arial" charset="0"/>
                </a:rPr>
                <a:t>), </a:t>
              </a:r>
              <a:r>
                <a:rPr lang="en-US" altLang="it-IT" sz="2000" dirty="0" err="1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certificazione</a:t>
              </a:r>
              <a:r>
                <a:rPr lang="en-US" altLang="it-IT" sz="2000" dirty="0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 </a:t>
              </a:r>
              <a:r>
                <a:rPr lang="en-US" altLang="it-IT" sz="2000" dirty="0" err="1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energetica</a:t>
              </a:r>
              <a:r>
                <a:rPr lang="en-US" altLang="it-IT" sz="2000" dirty="0">
                  <a:solidFill>
                    <a:srgbClr val="006666"/>
                  </a:solidFill>
                  <a:latin typeface="Arial" charset="0"/>
                  <a:cs typeface="Arial" charset="0"/>
                </a:rPr>
                <a:t>, </a:t>
              </a:r>
              <a:r>
                <a:rPr lang="it-IT" altLang="it-IT" sz="2000" b="1" dirty="0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informatica</a:t>
              </a:r>
              <a:r>
                <a:rPr lang="it-IT" altLang="it-IT" sz="2000" dirty="0">
                  <a:solidFill>
                    <a:srgbClr val="006666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altLang="it-IT" sz="2000" dirty="0">
                  <a:solidFill>
                    <a:srgbClr val="006666"/>
                  </a:solidFill>
                  <a:latin typeface="Arial" charset="0"/>
                  <a:cs typeface="Arial" charset="0"/>
                </a:rPr>
                <a:t>(</a:t>
              </a:r>
              <a:r>
                <a:rPr lang="it-IT" altLang="it-IT" sz="2000" dirty="0">
                  <a:solidFill>
                    <a:srgbClr val="006666"/>
                  </a:solidFill>
                  <a:latin typeface="Arial" charset="0"/>
                  <a:cs typeface="Arial" charset="0"/>
                </a:rPr>
                <a:t>software manager), </a:t>
              </a:r>
              <a:r>
                <a:rPr lang="en-US" altLang="it-IT" sz="2000" b="1" dirty="0" err="1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sicurezza</a:t>
              </a:r>
              <a:r>
                <a:rPr lang="en-US" altLang="it-IT" sz="2000" dirty="0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 </a:t>
              </a:r>
              <a:r>
                <a:rPr lang="en-US" altLang="it-IT" sz="2000" dirty="0">
                  <a:solidFill>
                    <a:srgbClr val="006666"/>
                  </a:solidFill>
                  <a:latin typeface="Arial" charset="0"/>
                  <a:cs typeface="Arial" charset="0"/>
                </a:rPr>
                <a:t>(</a:t>
              </a:r>
              <a:r>
                <a:rPr lang="en-US" altLang="it-IT" sz="2000" dirty="0" err="1">
                  <a:solidFill>
                    <a:srgbClr val="006666"/>
                  </a:solidFill>
                  <a:latin typeface="Arial" charset="0"/>
                  <a:cs typeface="Arial" charset="0"/>
                </a:rPr>
                <a:t>polizia</a:t>
              </a:r>
              <a:r>
                <a:rPr lang="en-US" altLang="it-IT" sz="2000" dirty="0">
                  <a:solidFill>
                    <a:srgbClr val="006666"/>
                  </a:solidFill>
                  <a:latin typeface="Arial" charset="0"/>
                  <a:cs typeface="Arial" charset="0"/>
                </a:rPr>
                <a:t>, </a:t>
              </a:r>
              <a:r>
                <a:rPr lang="en-US" altLang="it-IT" sz="2000" dirty="0" err="1">
                  <a:solidFill>
                    <a:srgbClr val="006666"/>
                  </a:solidFill>
                  <a:latin typeface="Arial" charset="0"/>
                  <a:cs typeface="Arial" charset="0"/>
                </a:rPr>
                <a:t>forze</a:t>
              </a:r>
              <a:r>
                <a:rPr lang="en-US" altLang="it-IT" sz="2000" dirty="0">
                  <a:solidFill>
                    <a:srgbClr val="006666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altLang="it-IT" sz="2000" dirty="0" err="1">
                  <a:solidFill>
                    <a:srgbClr val="006666"/>
                  </a:solidFill>
                  <a:latin typeface="Arial" charset="0"/>
                  <a:cs typeface="Arial" charset="0"/>
                </a:rPr>
                <a:t>armate</a:t>
              </a:r>
              <a:r>
                <a:rPr lang="en-US" altLang="it-IT" sz="2000" dirty="0">
                  <a:solidFill>
                    <a:srgbClr val="006666"/>
                  </a:solidFill>
                  <a:latin typeface="Arial" charset="0"/>
                  <a:cs typeface="Arial" charset="0"/>
                </a:rPr>
                <a:t>, RIS), </a:t>
              </a:r>
            </a:p>
          </p:txBody>
        </p:sp>
        <p:pic>
          <p:nvPicPr>
            <p:cNvPr id="45" name="Picture 21" descr="http://www.fregiperbasco.it/_/rsrc/1287322300111/esercito/arma-del-genio-e-specialita/genio_pionieri.JPG">
              <a:extLst>
                <a:ext uri="{FF2B5EF4-FFF2-40B4-BE49-F238E27FC236}">
                  <a16:creationId xmlns:a16="http://schemas.microsoft.com/office/drawing/2014/main" id="{AFC554B2-EA78-4770-90FA-E79634B8E5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459962" y="2564295"/>
              <a:ext cx="1354793" cy="13547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" name="Picture 2" descr="Federazione nazionale degli ordini dei chimici e dei fisici Logo">
              <a:extLst>
                <a:ext uri="{FF2B5EF4-FFF2-40B4-BE49-F238E27FC236}">
                  <a16:creationId xmlns:a16="http://schemas.microsoft.com/office/drawing/2014/main" id="{9F8F6ADA-F0E3-4AF6-9B67-F244B37AEE2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793" b="373"/>
            <a:stretch/>
          </p:blipFill>
          <p:spPr bwMode="auto">
            <a:xfrm>
              <a:off x="8130012" y="1246642"/>
              <a:ext cx="1045859" cy="10570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Text Box 12">
              <a:extLst>
                <a:ext uri="{FF2B5EF4-FFF2-40B4-BE49-F238E27FC236}">
                  <a16:creationId xmlns:a16="http://schemas.microsoft.com/office/drawing/2014/main" id="{1C6A7C71-28A2-4B43-AB19-211D63D1F7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6475" y="2213917"/>
              <a:ext cx="3714379" cy="400110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72000">
              <a:spAutoFit/>
            </a:bodyPr>
            <a:lstStyle/>
            <a:p>
              <a:pPr>
                <a:spcBef>
                  <a:spcPct val="500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r>
                <a:rPr lang="en-US" altLang="it-IT" sz="2000" b="1" dirty="0" err="1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finanza</a:t>
              </a:r>
              <a:r>
                <a:rPr lang="en-US" altLang="it-IT" sz="2000" dirty="0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 </a:t>
              </a:r>
              <a:r>
                <a:rPr lang="en-US" altLang="it-IT" sz="2000" dirty="0">
                  <a:solidFill>
                    <a:srgbClr val="006666"/>
                  </a:solidFill>
                  <a:latin typeface="Arial" charset="0"/>
                  <a:cs typeface="Arial" charset="0"/>
                </a:rPr>
                <a:t>(</a:t>
              </a:r>
              <a:r>
                <a:rPr lang="en-US" altLang="it-IT" sz="2000" dirty="0" err="1">
                  <a:solidFill>
                    <a:srgbClr val="006666"/>
                  </a:solidFill>
                  <a:latin typeface="Arial" charset="0"/>
                  <a:cs typeface="Arial" charset="0"/>
                </a:rPr>
                <a:t>banche</a:t>
              </a:r>
              <a:r>
                <a:rPr lang="en-US" altLang="it-IT" sz="2000" dirty="0">
                  <a:solidFill>
                    <a:srgbClr val="006666"/>
                  </a:solidFill>
                  <a:latin typeface="Arial" charset="0"/>
                  <a:cs typeface="Arial" charset="0"/>
                </a:rPr>
                <a:t>, e-commerce)</a:t>
              </a:r>
            </a:p>
          </p:txBody>
        </p:sp>
      </p:grpSp>
      <p:grpSp>
        <p:nvGrpSpPr>
          <p:cNvPr id="8" name="Gruppo 7">
            <a:extLst>
              <a:ext uri="{FF2B5EF4-FFF2-40B4-BE49-F238E27FC236}">
                <a16:creationId xmlns:a16="http://schemas.microsoft.com/office/drawing/2014/main" id="{36A0EBD0-C1E0-4159-9D0C-45A2E2D45A38}"/>
              </a:ext>
            </a:extLst>
          </p:cNvPr>
          <p:cNvGrpSpPr/>
          <p:nvPr/>
        </p:nvGrpSpPr>
        <p:grpSpPr>
          <a:xfrm>
            <a:off x="4253211" y="3489784"/>
            <a:ext cx="4882036" cy="3380916"/>
            <a:chOff x="4253211" y="3489784"/>
            <a:chExt cx="4882036" cy="3380916"/>
          </a:xfrm>
        </p:grpSpPr>
        <p:pic>
          <p:nvPicPr>
            <p:cNvPr id="40" name="Picture 8" descr="http://www.epa.vic.gov.au/our-work/%7E/media/Images/Your%20env/Land/EPADay815244_500x298.jpg?mh=300&amp;mw=500">
              <a:hlinkClick r:id="rId19"/>
              <a:extLst>
                <a:ext uri="{FF2B5EF4-FFF2-40B4-BE49-F238E27FC236}">
                  <a16:creationId xmlns:a16="http://schemas.microsoft.com/office/drawing/2014/main" id="{ED0A640E-EA2E-4A41-8409-02183A10FD9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0" cstate="print"/>
            <a:srcRect b="6976"/>
            <a:stretch/>
          </p:blipFill>
          <p:spPr bwMode="auto">
            <a:xfrm>
              <a:off x="5789813" y="4035404"/>
              <a:ext cx="3345434" cy="1575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" name="Picture 4" descr="http://www.norsonic.com/filestore/Products_photo/Nor140/Nor140_photos/Nor140-traffic-train.jpg?size=800x600">
              <a:hlinkClick r:id="rId21"/>
              <a:extLst>
                <a:ext uri="{FF2B5EF4-FFF2-40B4-BE49-F238E27FC236}">
                  <a16:creationId xmlns:a16="http://schemas.microsoft.com/office/drawing/2014/main" id="{CCBFD887-C7B0-4FF2-B5AE-B9D95B17F5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2" cstate="print"/>
            <a:srcRect l="-1" r="-4498"/>
            <a:stretch/>
          </p:blipFill>
          <p:spPr bwMode="auto">
            <a:xfrm>
              <a:off x="5451408" y="5469052"/>
              <a:ext cx="2032168" cy="1376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" name="Picture 15" descr="http://www.ambienteambienti.com/wp-content/uploads/2012/12/arpa_puglia_accordo_provincia_taranto.jpg">
              <a:hlinkClick r:id="rId23"/>
              <a:extLst>
                <a:ext uri="{FF2B5EF4-FFF2-40B4-BE49-F238E27FC236}">
                  <a16:creationId xmlns:a16="http://schemas.microsoft.com/office/drawing/2014/main" id="{14674573-FDFA-43C1-B5D1-58B9067725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4256881" y="6056313"/>
              <a:ext cx="1193800" cy="814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" name="Picture 27" descr="http://cronologia.meglio.it/img/eventi/01000/01307_1.jpg">
              <a:hlinkClick r:id="rId25"/>
              <a:extLst>
                <a:ext uri="{FF2B5EF4-FFF2-40B4-BE49-F238E27FC236}">
                  <a16:creationId xmlns:a16="http://schemas.microsoft.com/office/drawing/2014/main" id="{CCADE4B7-65CC-448A-B79C-D2F06D8D9E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4253211" y="5140881"/>
              <a:ext cx="1193800" cy="928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0" name="Text Box 12">
              <a:extLst>
                <a:ext uri="{FF2B5EF4-FFF2-40B4-BE49-F238E27FC236}">
                  <a16:creationId xmlns:a16="http://schemas.microsoft.com/office/drawing/2014/main" id="{660150E6-AD98-4FF7-BC54-8B8F5F0C35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05420" y="3489784"/>
              <a:ext cx="4125913" cy="708025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r>
                <a:rPr lang="en-US" sz="2000" b="1" u="sng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AMBIENTE</a:t>
              </a:r>
              <a:r>
                <a:rPr lang="en-US" sz="2000" b="1" dirty="0">
                  <a:solidFill>
                    <a:schemeClr val="bg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:</a:t>
              </a:r>
              <a:r>
                <a:rPr lang="en-US" altLang="it-IT" sz="2000" dirty="0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 </a:t>
              </a:r>
              <a:r>
                <a:rPr lang="en-US" altLang="it-IT" sz="2000" dirty="0" err="1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monitoraggio</a:t>
              </a:r>
              <a:r>
                <a:rPr lang="en-US" altLang="it-IT" sz="2000" dirty="0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, </a:t>
              </a:r>
              <a:r>
                <a:rPr lang="en-US" altLang="it-IT" sz="2000" dirty="0" err="1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misure</a:t>
              </a:r>
              <a:r>
                <a:rPr lang="en-US" altLang="it-IT" sz="2000" dirty="0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 di radon, </a:t>
              </a:r>
              <a:r>
                <a:rPr lang="en-US" altLang="it-IT" sz="2000" dirty="0" err="1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inquinamento</a:t>
              </a:r>
              <a:r>
                <a:rPr lang="en-US" altLang="it-IT" sz="2000" dirty="0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 </a:t>
              </a:r>
              <a:r>
                <a:rPr lang="en-US" altLang="it-IT" sz="2000" dirty="0" err="1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acustico</a:t>
              </a:r>
              <a:r>
                <a:rPr lang="en-US" altLang="it-IT" sz="2000" dirty="0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 </a:t>
              </a:r>
              <a:r>
                <a:rPr lang="en-US" altLang="it-IT" sz="2000" dirty="0" err="1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ed</a:t>
              </a:r>
              <a:endParaRPr lang="en-US" altLang="it-IT" sz="2000" dirty="0">
                <a:solidFill>
                  <a:srgbClr val="006666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9" name="Text Box 12">
              <a:extLst>
                <a:ext uri="{FF2B5EF4-FFF2-40B4-BE49-F238E27FC236}">
                  <a16:creationId xmlns:a16="http://schemas.microsoft.com/office/drawing/2014/main" id="{4CF5BEF2-F59D-4AEE-9C66-E9E9010E46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03800" y="4131985"/>
              <a:ext cx="2132013" cy="400050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r>
                <a:rPr lang="en-US" altLang="it-IT" sz="2000" dirty="0" err="1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elettromagnetico</a:t>
              </a:r>
              <a:endParaRPr lang="en-US" altLang="it-IT" sz="2000" dirty="0">
                <a:solidFill>
                  <a:srgbClr val="006666"/>
                </a:solidFill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58876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3274530"/>
              </p:ext>
            </p:extLst>
          </p:nvPr>
        </p:nvGraphicFramePr>
        <p:xfrm>
          <a:off x="676275" y="1593367"/>
          <a:ext cx="7992826" cy="25967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04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80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32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08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304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06404">
                <a:tc>
                  <a:txBody>
                    <a:bodyPr/>
                    <a:lstStyle/>
                    <a:p>
                      <a:pPr algn="ctr"/>
                      <a:r>
                        <a:rPr lang="it-IT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Laurea</a:t>
                      </a:r>
                    </a:p>
                  </a:txBody>
                  <a:tcPr marL="91439" marR="91439" marT="45727" marB="45727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Occupati a 5 anni dalla laurea</a:t>
                      </a:r>
                    </a:p>
                  </a:txBody>
                  <a:tcPr marL="91439" marR="91439" marT="45727" marB="45727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Settore pubblico</a:t>
                      </a:r>
                    </a:p>
                  </a:txBody>
                  <a:tcPr marL="91439" marR="91439" marT="45727" marB="45727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Settore</a:t>
                      </a:r>
                    </a:p>
                    <a:p>
                      <a:pPr algn="ctr"/>
                      <a:r>
                        <a:rPr lang="it-IT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privato</a:t>
                      </a:r>
                    </a:p>
                  </a:txBody>
                  <a:tcPr marL="91439" marR="91439" marT="45727" marB="45727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Efficacia della laurea nel lavoro</a:t>
                      </a:r>
                    </a:p>
                  </a:txBody>
                  <a:tcPr marL="91439" marR="91439" marT="45727" marB="45727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7583">
                <a:tc>
                  <a:txBody>
                    <a:bodyPr/>
                    <a:lstStyle/>
                    <a:p>
                      <a:r>
                        <a:rPr lang="it-IT" sz="2000" b="1" dirty="0"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Fisica</a:t>
                      </a:r>
                    </a:p>
                  </a:txBody>
                  <a:tcPr marL="91439" marR="91439" marT="45727" marB="45727"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1" dirty="0"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80.7%</a:t>
                      </a:r>
                    </a:p>
                  </a:txBody>
                  <a:tcPr marL="91439" marR="91439" marT="45727" marB="45727"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1" dirty="0"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39.9%</a:t>
                      </a:r>
                    </a:p>
                  </a:txBody>
                  <a:tcPr marL="91439" marR="91439" marT="45727" marB="45727"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b="1" dirty="0"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57.3%</a:t>
                      </a:r>
                    </a:p>
                  </a:txBody>
                  <a:tcPr marL="91439" marR="91439" marT="45727" marB="45727"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1" dirty="0"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80.0%</a:t>
                      </a:r>
                    </a:p>
                  </a:txBody>
                  <a:tcPr marL="91439" marR="91439" marT="45727" marB="45727"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7583">
                <a:tc>
                  <a:txBody>
                    <a:bodyPr/>
                    <a:lstStyle/>
                    <a:p>
                      <a:r>
                        <a:rPr lang="it-IT" sz="20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Matematica</a:t>
                      </a:r>
                    </a:p>
                  </a:txBody>
                  <a:tcPr marL="91439" marR="91439" marT="45727" marB="45727"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80.1%</a:t>
                      </a:r>
                    </a:p>
                  </a:txBody>
                  <a:tcPr marL="91439" marR="91439" marT="45727" marB="45727"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32.4%</a:t>
                      </a:r>
                    </a:p>
                  </a:txBody>
                  <a:tcPr marL="91439" marR="91439" marT="45727" marB="45727"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67.1%</a:t>
                      </a:r>
                    </a:p>
                  </a:txBody>
                  <a:tcPr marL="91439" marR="91439" marT="45727" marB="45727"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50.0%</a:t>
                      </a:r>
                    </a:p>
                  </a:txBody>
                  <a:tcPr marL="91439" marR="91439" marT="45727" marB="45727"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7583">
                <a:tc>
                  <a:txBody>
                    <a:bodyPr/>
                    <a:lstStyle/>
                    <a:p>
                      <a:r>
                        <a:rPr lang="it-IT" sz="20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Biologia</a:t>
                      </a:r>
                    </a:p>
                  </a:txBody>
                  <a:tcPr marL="91439" marR="91439" marT="45727" marB="45727"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77.7%</a:t>
                      </a:r>
                    </a:p>
                  </a:txBody>
                  <a:tcPr marL="91439" marR="91439" marT="45727" marB="45727"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27.2%</a:t>
                      </a:r>
                    </a:p>
                  </a:txBody>
                  <a:tcPr marL="91439" marR="91439" marT="45727" marB="45727"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68.0%</a:t>
                      </a:r>
                    </a:p>
                  </a:txBody>
                  <a:tcPr marL="91439" marR="91439" marT="45727" marB="45727"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38.2%</a:t>
                      </a:r>
                    </a:p>
                  </a:txBody>
                  <a:tcPr marL="91439" marR="91439" marT="45727" marB="45727"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7583">
                <a:tc>
                  <a:txBody>
                    <a:bodyPr/>
                    <a:lstStyle/>
                    <a:p>
                      <a:r>
                        <a:rPr lang="it-IT" sz="20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Ingegneria</a:t>
                      </a:r>
                    </a:p>
                  </a:txBody>
                  <a:tcPr marL="91439" marR="91439" marT="45727" marB="45727"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97.0%</a:t>
                      </a:r>
                    </a:p>
                  </a:txBody>
                  <a:tcPr marL="91439" marR="91439" marT="45727" marB="45727"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6.1%</a:t>
                      </a:r>
                    </a:p>
                  </a:txBody>
                  <a:tcPr marL="91439" marR="91439" marT="45727" marB="45727"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93.2%</a:t>
                      </a:r>
                    </a:p>
                  </a:txBody>
                  <a:tcPr marL="91439" marR="91439" marT="45727" marB="45727"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65.9%</a:t>
                      </a:r>
                    </a:p>
                  </a:txBody>
                  <a:tcPr marL="91439" marR="91439" marT="45727" marB="45727"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CasellaDiTesto 3"/>
          <p:cNvSpPr txBox="1"/>
          <p:nvPr/>
        </p:nvSpPr>
        <p:spPr>
          <a:xfrm>
            <a:off x="295275" y="4444157"/>
            <a:ext cx="7992826" cy="22161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3525" indent="-263525">
              <a:buClr>
                <a:schemeClr val="accent1">
                  <a:lumMod val="60000"/>
                  <a:lumOff val="40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it-IT" sz="2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Più</a:t>
            </a:r>
            <a:r>
              <a:rPr lang="it-IT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 </a:t>
            </a:r>
            <a:r>
              <a:rPr lang="it-IT" sz="2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alto tasso di occupazione </a:t>
            </a:r>
            <a:r>
              <a:rPr lang="it-IT" sz="2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e più </a:t>
            </a:r>
            <a:r>
              <a:rPr lang="it-IT" sz="2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alto stipendio medio </a:t>
            </a:r>
            <a:r>
              <a:rPr lang="it-IT" sz="2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tra le discipline scientifiche</a:t>
            </a:r>
          </a:p>
          <a:p>
            <a:pPr marL="263525" indent="-263525">
              <a:buClr>
                <a:schemeClr val="accent1">
                  <a:lumMod val="60000"/>
                  <a:lumOff val="40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it-IT" sz="2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Laurea spendibile sia nel</a:t>
            </a:r>
            <a:r>
              <a:rPr lang="it-IT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 </a:t>
            </a:r>
            <a:r>
              <a:rPr lang="it-IT" sz="23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pubblico</a:t>
            </a:r>
            <a:r>
              <a:rPr lang="it-IT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 </a:t>
            </a:r>
            <a:r>
              <a:rPr lang="it-IT" sz="2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che nel </a:t>
            </a:r>
            <a:r>
              <a:rPr lang="it-IT" sz="23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privato</a:t>
            </a:r>
          </a:p>
          <a:p>
            <a:pPr marL="263525" indent="-263525">
              <a:buClr>
                <a:schemeClr val="accent1">
                  <a:lumMod val="60000"/>
                  <a:lumOff val="40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it-IT" sz="2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Migliore impatto </a:t>
            </a:r>
            <a:r>
              <a:rPr lang="it-IT" sz="2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della laurea sul livello del </a:t>
            </a:r>
            <a:br>
              <a:rPr lang="it-IT" sz="2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</a:br>
            <a:r>
              <a:rPr lang="it-IT" sz="2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lavoro svolto (l’efficacia è intesa come </a:t>
            </a:r>
            <a:br>
              <a:rPr lang="it-IT" sz="2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</a:br>
            <a:r>
              <a:rPr lang="it-IT" sz="2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miglioramento nel lavoro dovuto alla laurea)</a:t>
            </a:r>
          </a:p>
        </p:txBody>
      </p:sp>
      <p:sp>
        <p:nvSpPr>
          <p:cNvPr id="5" name="Rettangolo 4"/>
          <p:cNvSpPr/>
          <p:nvPr/>
        </p:nvSpPr>
        <p:spPr>
          <a:xfrm>
            <a:off x="6462713" y="4204379"/>
            <a:ext cx="2286000" cy="2778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it-IT" sz="1200" dirty="0">
                <a:solidFill>
                  <a:srgbClr val="FFFFCC"/>
                </a:solidFill>
                <a:latin typeface="+mn-lt"/>
                <a:cs typeface="+mn-cs"/>
              </a:rPr>
              <a:t>Fonte: </a:t>
            </a:r>
            <a:r>
              <a:rPr lang="it-IT" sz="1200" b="1" dirty="0">
                <a:solidFill>
                  <a:srgbClr val="FFFFCC"/>
                </a:solidFill>
                <a:latin typeface="+mn-lt"/>
                <a:cs typeface="+mn-cs"/>
              </a:rPr>
              <a:t>Almalaurea</a:t>
            </a:r>
          </a:p>
        </p:txBody>
      </p:sp>
      <p:sp>
        <p:nvSpPr>
          <p:cNvPr id="6" name="CustomShape 5">
            <a:extLst>
              <a:ext uri="{FF2B5EF4-FFF2-40B4-BE49-F238E27FC236}">
                <a16:creationId xmlns:a16="http://schemas.microsoft.com/office/drawing/2014/main" id="{84F894B7-E770-4E6A-A62B-CBA562FD5128}"/>
              </a:ext>
            </a:extLst>
          </p:cNvPr>
          <p:cNvSpPr/>
          <p:nvPr/>
        </p:nvSpPr>
        <p:spPr>
          <a:xfrm>
            <a:off x="458894" y="219600"/>
            <a:ext cx="8515243" cy="9051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I </a:t>
            </a:r>
            <a:r>
              <a:rPr lang="en-GB" sz="4800" b="1" strike="noStrik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Fisici</a:t>
            </a:r>
            <a:r>
              <a:rPr lang="en-GB" sz="48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</a:t>
            </a:r>
            <a:r>
              <a:rPr lang="en-GB" sz="4800" b="1" strike="noStrik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nel</a:t>
            </a:r>
            <a:r>
              <a:rPr lang="en-GB" sz="48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</a:t>
            </a:r>
            <a:r>
              <a:rPr lang="en-GB" sz="4800" b="1" strike="noStrik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mondo</a:t>
            </a:r>
            <a:r>
              <a:rPr lang="en-GB" sz="48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del </a:t>
            </a:r>
            <a:r>
              <a:rPr lang="en-GB" sz="4800" b="1" strike="noStrik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lavoro</a:t>
            </a:r>
            <a:endParaRPr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1_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Century Gothic"/>
        <a:ea typeface="DejaVu Sans"/>
        <a:cs typeface="DejaVu Sans"/>
      </a:majorFont>
      <a:minorFont>
        <a:latin typeface="Century Gothic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Century Gothic"/>
        <a:ea typeface="DejaVu Sans"/>
        <a:cs typeface="DejaVu Sans"/>
      </a:majorFont>
      <a:minorFont>
        <a:latin typeface="Century Gothic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Century Gothic"/>
        <a:ea typeface="DejaVu Sans"/>
        <a:cs typeface="DejaVu Sans"/>
      </a:majorFont>
      <a:minorFont>
        <a:latin typeface="Century Gothic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Century Gothic"/>
        <a:ea typeface="DejaVu Sans"/>
        <a:cs typeface="DejaVu Sans"/>
      </a:majorFont>
      <a:minorFont>
        <a:latin typeface="Century Gothic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Century Gothic"/>
        <a:ea typeface="DejaVu Sans"/>
        <a:cs typeface="DejaVu Sans"/>
      </a:majorFont>
      <a:minorFont>
        <a:latin typeface="Century Gothic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Sezione">
  <a:themeElements>
    <a:clrScheme name="Sezion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zion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zion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7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2083</Words>
  <Application>Microsoft Office PowerPoint</Application>
  <PresentationFormat>Presentazione su schermo (4:3)</PresentationFormat>
  <Paragraphs>219</Paragraphs>
  <Slides>23</Slides>
  <Notes>15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6</vt:i4>
      </vt:variant>
      <vt:variant>
        <vt:lpstr>Titoli diapositive</vt:lpstr>
      </vt:variant>
      <vt:variant>
        <vt:i4>23</vt:i4>
      </vt:variant>
    </vt:vector>
  </HeadingPairs>
  <TitlesOfParts>
    <vt:vector size="37" baseType="lpstr">
      <vt:lpstr>Arial</vt:lpstr>
      <vt:lpstr>Cambria Math</vt:lpstr>
      <vt:lpstr>Century Gothic</vt:lpstr>
      <vt:lpstr>Comic Sans MS</vt:lpstr>
      <vt:lpstr>Symbol</vt:lpstr>
      <vt:lpstr>Times New Roman</vt:lpstr>
      <vt:lpstr>Wingdings</vt:lpstr>
      <vt:lpstr>Wingdings 3</vt:lpstr>
      <vt:lpstr>1_Tema di Office</vt:lpstr>
      <vt:lpstr>3_Tema di Office</vt:lpstr>
      <vt:lpstr>4_Tema di Office</vt:lpstr>
      <vt:lpstr>5_Tema di Office</vt:lpstr>
      <vt:lpstr>6_Tema di Office</vt:lpstr>
      <vt:lpstr>Sezione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C0RSO DI LAUREA  IN  MATEMATICA</dc:title>
  <dc:creator>ventura</dc:creator>
  <cp:lastModifiedBy>Andrea Ventura</cp:lastModifiedBy>
  <cp:revision>414</cp:revision>
  <cp:lastPrinted>1601-01-01T00:00:00Z</cp:lastPrinted>
  <dcterms:created xsi:type="dcterms:W3CDTF">1601-01-01T00:00:00Z</dcterms:created>
  <dcterms:modified xsi:type="dcterms:W3CDTF">2020-05-22T09:20:34Z</dcterms:modified>
</cp:coreProperties>
</file>