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3" r:id="rId1"/>
  </p:sldMasterIdLst>
  <p:notesMasterIdLst>
    <p:notesMasterId r:id="rId31"/>
  </p:notesMasterIdLst>
  <p:sldIdLst>
    <p:sldId id="256" r:id="rId2"/>
    <p:sldId id="265" r:id="rId3"/>
    <p:sldId id="266" r:id="rId4"/>
    <p:sldId id="306" r:id="rId5"/>
    <p:sldId id="300" r:id="rId6"/>
    <p:sldId id="307" r:id="rId7"/>
    <p:sldId id="274" r:id="rId8"/>
    <p:sldId id="276" r:id="rId9"/>
    <p:sldId id="278" r:id="rId10"/>
    <p:sldId id="280" r:id="rId11"/>
    <p:sldId id="281" r:id="rId12"/>
    <p:sldId id="271" r:id="rId13"/>
    <p:sldId id="272" r:id="rId14"/>
    <p:sldId id="282" r:id="rId15"/>
    <p:sldId id="330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24" r:id="rId25"/>
    <p:sldId id="326" r:id="rId26"/>
    <p:sldId id="327" r:id="rId27"/>
    <p:sldId id="328" r:id="rId28"/>
    <p:sldId id="329" r:id="rId29"/>
    <p:sldId id="325" r:id="rId3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 autoAdjust="0"/>
    <p:restoredTop sz="94656" autoAdjust="0"/>
  </p:normalViewPr>
  <p:slideViewPr>
    <p:cSldViewPr snapToGrid="0" snapToObjects="1">
      <p:cViewPr varScale="1">
        <p:scale>
          <a:sx n="58" d="100"/>
          <a:sy n="58" d="100"/>
        </p:scale>
        <p:origin x="1449" y="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2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57228-212F-234F-91B7-F9A9996D3586}" type="datetimeFigureOut">
              <a:rPr lang="it-IT" smtClean="0"/>
              <a:t>19/02/2018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16476-1A8B-8642-9834-9A8F19BE4E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1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1200" dirty="0"/>
              <a:t>Senza</a:t>
            </a:r>
            <a:r>
              <a:rPr lang="it-IT" sz="1200" baseline="0" dirty="0"/>
              <a:t> esaurire tutti i rami di ricerca dell’area Matematica, voglio illustrare due esempi:</a:t>
            </a:r>
            <a:endParaRPr lang="it-IT" sz="1200" dirty="0"/>
          </a:p>
          <a:p>
            <a:pPr marL="0" indent="0">
              <a:buNone/>
            </a:pPr>
            <a:r>
              <a:rPr lang="it-IT" sz="1200" b="1" dirty="0">
                <a:solidFill>
                  <a:srgbClr val="C00000"/>
                </a:solidFill>
              </a:rPr>
              <a:t>Sulla parte sinistra LA REALTA’ .</a:t>
            </a:r>
          </a:p>
          <a:p>
            <a:r>
              <a:rPr lang="it-IT" sz="1200" dirty="0"/>
              <a:t>Viene schematizzato un processo elettrochimico: </a:t>
            </a:r>
          </a:p>
          <a:p>
            <a:pPr marL="0" indent="0">
              <a:buNone/>
            </a:pPr>
            <a:r>
              <a:rPr lang="it-IT" sz="1200" dirty="0"/>
              <a:t>un metallo disciolto in soluzione acquosa (elettrolita) viene depositato grazie al passaggio di corrente elettrica su un oggetto posto nel CATODO. In parole povere, si </a:t>
            </a:r>
            <a:r>
              <a:rPr lang="it-IT" sz="1200" dirty="0" err="1"/>
              <a:t>puo'</a:t>
            </a:r>
            <a:r>
              <a:rPr lang="it-IT" sz="1200" dirty="0"/>
              <a:t> dire che con l'elettrodeposizione si "pitturano di metallo" gli oggetti, vari oggetti di uso quotidiano (come quelli in figura, es. i 5cent ricoperti di rame) ma anche ad es. automobili ed aerei. L'obiettivo </a:t>
            </a:r>
            <a:r>
              <a:rPr lang="it-IT" sz="1200" dirty="0" err="1"/>
              <a:t>e'</a:t>
            </a:r>
            <a:r>
              <a:rPr lang="it-IT" sz="1200" dirty="0"/>
              <a:t> sia estetico sia di protezione (ad esempio la zincatura contro la ruggine ).</a:t>
            </a:r>
          </a:p>
          <a:p>
            <a:r>
              <a:rPr lang="it-IT" sz="1200" dirty="0"/>
              <a:t>In </a:t>
            </a:r>
            <a:r>
              <a:rPr lang="it-IT" sz="1200" dirty="0" err="1"/>
              <a:t>realta'</a:t>
            </a:r>
            <a:r>
              <a:rPr lang="it-IT" sz="1200" dirty="0"/>
              <a:t> a livello </a:t>
            </a:r>
            <a:r>
              <a:rPr lang="it-IT" sz="1200" dirty="0" err="1"/>
              <a:t>miscroscopico</a:t>
            </a:r>
            <a:r>
              <a:rPr lang="it-IT" sz="1200" dirty="0"/>
              <a:t> i rivestimenti presentano diverse strutture=pattern, nella slide alcuni esempi di immagini al microscopio. </a:t>
            </a:r>
            <a:br>
              <a:rPr lang="it-IT" sz="1200" dirty="0"/>
            </a:br>
            <a:endParaRPr lang="it-IT" sz="1200" dirty="0"/>
          </a:p>
          <a:p>
            <a:pPr marL="0" indent="0">
              <a:buNone/>
            </a:pPr>
            <a:r>
              <a:rPr lang="it-IT" sz="1200" dirty="0"/>
              <a:t>Notiamo che al variare di parametri sperimentali (es. </a:t>
            </a:r>
            <a:r>
              <a:rPr lang="it-IT" sz="1200" dirty="0" err="1"/>
              <a:t>velocita'</a:t>
            </a:r>
            <a:r>
              <a:rPr lang="it-IT" sz="1200" dirty="0"/>
              <a:t> di reazione, </a:t>
            </a:r>
            <a:r>
              <a:rPr lang="it-IT" sz="1200" dirty="0" err="1"/>
              <a:t>qunatita</a:t>
            </a:r>
            <a:r>
              <a:rPr lang="it-IT" sz="1200" dirty="0"/>
              <a:t>' di additivo, potenziale elettrico, etc..), si hanno strutture di tipo "</a:t>
            </a:r>
            <a:r>
              <a:rPr lang="it-IT" sz="1200" dirty="0" err="1"/>
              <a:t>pois"-spot</a:t>
            </a:r>
            <a:r>
              <a:rPr lang="it-IT" sz="1200" dirty="0"/>
              <a:t>, labirinti, spirali, </a:t>
            </a:r>
            <a:r>
              <a:rPr lang="it-IT" sz="1200" dirty="0" err="1"/>
              <a:t>worms</a:t>
            </a:r>
            <a:r>
              <a:rPr lang="it-IT" sz="1200" dirty="0"/>
              <a:t>, </a:t>
            </a:r>
            <a:r>
              <a:rPr lang="it-IT" sz="1200" dirty="0" err="1"/>
              <a:t>etc</a:t>
            </a:r>
            <a:r>
              <a:rPr lang="it-IT" sz="1200" dirty="0"/>
              <a:t>, etc.. Tipicamente </a:t>
            </a:r>
            <a:r>
              <a:rPr lang="it-IT" sz="1200" dirty="0" err="1"/>
              <a:t>pero'</a:t>
            </a:r>
            <a:r>
              <a:rPr lang="it-IT" sz="1200" dirty="0"/>
              <a:t> si vogliono rivestimenti "lisci" e per questo si usano nel bagno chimico degli additivi, spesso nocivi (tipo nichel nella gioielleria).</a:t>
            </a:r>
          </a:p>
          <a:p>
            <a:pPr marL="0" indent="0">
              <a:buNone/>
            </a:pPr>
            <a:r>
              <a:rPr lang="it-IT" sz="1200" dirty="0"/>
              <a:t>%%%%%%%%%%%%%%%%%%%%%</a:t>
            </a:r>
          </a:p>
          <a:p>
            <a:pPr marL="0" indent="0">
              <a:buNone/>
            </a:pPr>
            <a:r>
              <a:rPr lang="it-IT" sz="1200" b="1" dirty="0">
                <a:solidFill>
                  <a:srgbClr val="C00000"/>
                </a:solidFill>
              </a:rPr>
              <a:t>Sulla parte destra della slide "La MATEMATICA" che studiamo: a cosa serve?</a:t>
            </a:r>
          </a:p>
          <a:p>
            <a:r>
              <a:rPr lang="it-IT" sz="1200" dirty="0"/>
              <a:t>Per razionalizzare mediante equazioni (SISTEMA REAZIONE-DIFFUSIONE) il processo fisico-chimico che accade durante l'elettrodeposizione. </a:t>
            </a:r>
            <a:br>
              <a:rPr lang="it-IT" sz="1200" dirty="0"/>
            </a:br>
            <a:endParaRPr lang="it-IT" sz="1200" dirty="0"/>
          </a:p>
          <a:p>
            <a:r>
              <a:rPr lang="it-IT" sz="1200" dirty="0"/>
              <a:t>Queste equazioni, dipendenti da parametri matematici che descrivono quelli sperimentali, vengono studiate dal punto di vista teorico e poi risolte al computer mediante opportuni metodi matematici.  </a:t>
            </a:r>
          </a:p>
          <a:p>
            <a:pPr marL="0" indent="0">
              <a:buNone/>
            </a:pPr>
            <a:r>
              <a:rPr lang="it-IT" sz="1200" dirty="0"/>
              <a:t>A destra sono mostrate le SOLUZIONI NUMERICHE=SIMULAZIONI ottenute al computer al variare dei parametri matematici (come fossero opportune manopole) : sono i cosiddetti PATTERN di TURING e le ONDE a SPIRALE.</a:t>
            </a:r>
          </a:p>
          <a:p>
            <a:pPr marL="0" indent="0">
              <a:buNone/>
            </a:pPr>
            <a:r>
              <a:rPr lang="it-IT" sz="1200" dirty="0"/>
              <a:t>Notiamo la somiglianza qualitativa fra ESPERIMENTI e SIMULAZIONI.</a:t>
            </a:r>
          </a:p>
          <a:p>
            <a:r>
              <a:rPr lang="it-IT" sz="1200" dirty="0"/>
              <a:t>Obiettivo finale: Strategia di controllo. </a:t>
            </a:r>
            <a:r>
              <a:rPr lang="it-IT" sz="1200" dirty="0" err="1"/>
              <a:t>Cioe’</a:t>
            </a:r>
            <a:r>
              <a:rPr lang="it-IT" sz="1200" dirty="0"/>
              <a:t>: Usare i risultati matematici per GUIDARE gli esperimenti al fine di ottenere un pattern desiderato scelto  a priori (voglio gli </a:t>
            </a:r>
            <a:r>
              <a:rPr lang="it-IT" sz="1200" dirty="0" err="1"/>
              <a:t>spots</a:t>
            </a:r>
            <a:r>
              <a:rPr lang="it-IT" sz="1200" dirty="0"/>
              <a:t>, ad es.). Infatti, attualmente la gestione di un processo elettrochimico viene fatta in base a protocolli guidati essenzialmente solo dall'esperienza.</a:t>
            </a:r>
          </a:p>
          <a:p>
            <a:pPr marL="0" indent="0">
              <a:buNone/>
            </a:pPr>
            <a:br>
              <a:rPr lang="it-IT" sz="1100" dirty="0"/>
            </a:br>
            <a:endParaRPr lang="it-IT" sz="110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6476-1A8B-8642-9834-9A8F19BE4E1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0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18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4198014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6044E8C-4A7B-415A-869B-E20ACF58FEE5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19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4125601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4" tIns="45002" rIns="90004" bIns="45002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00B5BA73-BC78-4C5B-B11C-0706A524F495}" type="slidenum">
              <a:rPr lang="en-GB" altLang="it-IT"/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20</a:t>
            </a:fld>
            <a:endParaRPr lang="en-GB" altLang="it-IT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6400" cy="4114800"/>
          </a:xfrm>
          <a:noFill/>
          <a:ln/>
        </p:spPr>
        <p:txBody>
          <a:bodyPr/>
          <a:lstStyle/>
          <a:p>
            <a:r>
              <a:rPr lang="it-IT" altLang="it-IT">
                <a:latin typeface="Times New Roman" pitchFamily="18" charset="0"/>
              </a:rPr>
              <a:t>La fisica genera ricchezza: nel 2011 in Italia ha permesso di creare un milione e mezzo di posti di lavoro, pari al 6% del totale, e 118 miliardi di euro di Pil, pari al 7,4% del Prodotto interno lordo nazionale. I maggiori contributi della fisica vanno al settore manifatturiero, seguito da quello dei trasporti e comunicazioni e le infrastrutture. </a:t>
            </a:r>
          </a:p>
          <a:p>
            <a:r>
              <a:rPr lang="it-IT" altLang="it-IT">
                <a:latin typeface="Times New Roman" pitchFamily="18" charset="0"/>
              </a:rPr>
              <a:t>I settori basati sulla fisica sono i maggiori contribuenti per l’economia italiana: offrono occupazione a 1,5 milioni di persone e rappresentano il 7,4% del Pil nazionale.</a:t>
            </a:r>
          </a:p>
        </p:txBody>
      </p:sp>
    </p:spTree>
    <p:extLst>
      <p:ext uri="{BB962C8B-B14F-4D97-AF65-F5344CB8AC3E}">
        <p14:creationId xmlns:p14="http://schemas.microsoft.com/office/powerpoint/2010/main" val="1558453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4" tIns="45002" rIns="90004" bIns="45002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D9023B59-9535-438A-B799-FD5E08F01FD6}" type="slidenum">
              <a:rPr lang="en-GB" altLang="it-IT"/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21</a:t>
            </a:fld>
            <a:endParaRPr lang="en-GB" altLang="it-IT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6400" cy="4114800"/>
          </a:xfrm>
          <a:noFill/>
          <a:ln/>
        </p:spPr>
        <p:txBody>
          <a:bodyPr/>
          <a:lstStyle/>
          <a:p>
            <a:endParaRPr lang="en-US" altLang="it-IT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75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4" tIns="45002" rIns="90004" bIns="45002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545ADEE7-335F-4EED-9DAD-A98CA6C41E90}" type="slidenum">
              <a:rPr lang="en-GB" altLang="it-IT"/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22</a:t>
            </a:fld>
            <a:endParaRPr lang="en-GB" altLang="it-IT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6400" cy="4114800"/>
          </a:xfrm>
          <a:noFill/>
          <a:ln/>
        </p:spPr>
        <p:txBody>
          <a:bodyPr/>
          <a:lstStyle/>
          <a:p>
            <a:pPr algn="just"/>
            <a:r>
              <a:rPr lang="it-IT" altLang="it-IT">
                <a:latin typeface="Times New Roman" pitchFamily="18" charset="0"/>
              </a:rPr>
              <a:t>proposta l’emissione di una specifica norma UNI per i fisici che permetterà di soddisfare l'esigenza di essere riconosciuti e apprezzati nel mondo del lavoro per quello che sanno fare e non solo per la loro buona preparazione generale</a:t>
            </a:r>
          </a:p>
          <a:p>
            <a:pPr algn="just"/>
            <a:r>
              <a:rPr lang="it-IT" altLang="it-IT">
                <a:latin typeface="Times New Roman" pitchFamily="18" charset="0"/>
              </a:rPr>
              <a:t>Norma tecnica UNI: costituiscono principi e criteri generali che disciplinano l'esercizio dell'attività professionale e ne assicurano la qualificazione</a:t>
            </a:r>
          </a:p>
        </p:txBody>
      </p:sp>
    </p:spTree>
    <p:extLst>
      <p:ext uri="{BB962C8B-B14F-4D97-AF65-F5344CB8AC3E}">
        <p14:creationId xmlns:p14="http://schemas.microsoft.com/office/powerpoint/2010/main" val="207368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2EC96FB-2BC7-49A6-B4A8-C5446C795EBB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23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687388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9816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849350" y="303213"/>
            <a:ext cx="27700288" cy="20775612"/>
          </a:xfrm>
          <a:ln/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59237"/>
          </a:xfrm>
          <a:noFill/>
          <a:ln/>
        </p:spPr>
        <p:txBody>
          <a:bodyPr wrap="none" anchor="ctr"/>
          <a:lstStyle/>
          <a:p>
            <a:endParaRPr lang="it-IT" altLang="it-IT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30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4CE42457-8835-460A-B536-377C0CA2C3FC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4" tIns="45002" rIns="90004" bIns="45002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fld id="{04577DAB-6A60-49A0-92D6-8A1CFFA20045}" type="slidenum">
              <a:rPr lang="en-GB" altLang="it-IT"/>
              <a:pPr/>
              <a:t>25</a:t>
            </a:fld>
            <a:endParaRPr lang="en-GB" altLang="it-IT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C7462FB7-DCD3-4AD0-88AF-3D1930594A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23994E9D-3EF4-417B-995A-A10E8AB5E0A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42039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7C9B4726-3A9B-4E68-829A-076E7555BBEC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4" tIns="45002" rIns="90004" bIns="45002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fld id="{DD29CBBA-572C-47B5-B6F3-7BBC6EF3153B}" type="slidenum">
              <a:rPr lang="en-GB" altLang="it-IT"/>
              <a:pPr/>
              <a:t>26</a:t>
            </a:fld>
            <a:endParaRPr lang="en-GB" altLang="it-IT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0FCF8448-1252-40C9-AA6F-DB20008378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552D8F5F-0E85-4B7F-81BC-CC1B620CC1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z="800" b="1" i="1">
                <a:solidFill>
                  <a:srgbClr val="0033CC"/>
                </a:solidFill>
              </a:rPr>
              <a:t>è la scienza che studia il processo visivo allo scopo di ricercare, attuare, impiegare ogni metodologia non medica  preventiva, compensativa, educativa, rieducativa, atta a mantenerne o ripristinarne l’efficienza in rapporto alle richieste che l’ambiente esercita sull’individuo in quanto creatura attiva e dinamica, in grado di produrre una risposta intellettuale, verbale, sensoriale, motoria ad ogni stimolo incidente sul suo sistema nervoso.</a:t>
            </a:r>
            <a:endParaRPr lang="it-IT" altLang="it-IT" sz="80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068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B77C34CA-3CBE-48C8-B0F4-995BF9352564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4" tIns="45002" rIns="90004" bIns="45002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fld id="{3AD3AC7F-72C6-47EF-8AD1-DC0FA60276E3}" type="slidenum">
              <a:rPr lang="en-GB" altLang="it-IT"/>
              <a:pPr/>
              <a:t>27</a:t>
            </a:fld>
            <a:endParaRPr lang="en-GB" altLang="it-IT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CA473FB0-64E6-4432-ABB4-9B2E1F050B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AAEFBBA6-CC98-48EB-B014-EFEDE923C06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4281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segmentazione di un’immagine consiste nella scomposizione dell’immagine per </a:t>
            </a:r>
            <a:r>
              <a:rPr lang="it-IT" dirty="0" err="1"/>
              <a:t>eveidenziarne</a:t>
            </a:r>
            <a:r>
              <a:rPr lang="it-IT" dirty="0"/>
              <a:t> le linee di maggiore discontinuità dell’intensità luminosa. Alcuni approcci alla segmentazione sono basati sulla minimizzazione di un’opportuna energia, che vedete nella</a:t>
            </a:r>
            <a:r>
              <a:rPr lang="it-IT" baseline="0" dirty="0"/>
              <a:t> formula a </a:t>
            </a:r>
            <a:r>
              <a:rPr lang="it-IT" baseline="0" dirty="0" err="1"/>
              <a:t>adestra</a:t>
            </a:r>
            <a:r>
              <a:rPr lang="it-IT" baseline="0" dirty="0"/>
              <a:t>, e rientrano nella classe dei problemi cosiddetti a discontinuità libera, introdotti da Ennio De Giorgi.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6476-1A8B-8642-9834-9A8F19BE4E1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6866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390C439E-EE0D-4DFA-A2D3-9EF6FA2B83A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4" tIns="45002" rIns="90004" bIns="45002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fld id="{C519708F-2BE4-4EC3-9BAB-9453236141E7}" type="slidenum">
              <a:rPr lang="en-GB" altLang="it-IT"/>
              <a:pPr/>
              <a:t>28</a:t>
            </a:fld>
            <a:endParaRPr lang="en-GB" altLang="it-IT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11F108CC-329C-4928-89CF-6496462036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2DF2A629-E4D3-47B8-8AB3-3674EA9503D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898525" y="4359275"/>
            <a:ext cx="5011738" cy="4135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/>
              <a:t>Cambiato il titolo</a:t>
            </a:r>
          </a:p>
          <a:p>
            <a:r>
              <a:rPr lang="en-US" altLang="it-IT"/>
              <a:t>Invertito l’ordine delle ultime slides</a:t>
            </a:r>
          </a:p>
        </p:txBody>
      </p:sp>
    </p:spTree>
    <p:extLst>
      <p:ext uri="{BB962C8B-B14F-4D97-AF65-F5344CB8AC3E}">
        <p14:creationId xmlns:p14="http://schemas.microsoft.com/office/powerpoint/2010/main" val="3224139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Qual</a:t>
            </a:r>
            <a:r>
              <a:rPr lang="it-IT" baseline="0" dirty="0"/>
              <a:t>  è la differenza tra matematica pura ed applicata. Le considerazioni proprio di Ennio De Giorgi sul tema mi sembrano illuminanti.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6476-1A8B-8642-9834-9A8F19BE4E1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7331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corso di laurea si articola in 2 curricula che</a:t>
            </a:r>
            <a:r>
              <a:rPr lang="it-IT" baseline="0" dirty="0"/>
              <a:t> si differenziano per il diverso peso dato alla formazione teorica ed alla formazione modellistico applicativa.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6476-1A8B-8642-9834-9A8F19BE4E1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1486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Un laureato magistrale deve</a:t>
            </a:r>
            <a:r>
              <a:rPr lang="it-IT" baseline="0" dirty="0"/>
              <a:t> essere in grado di </a:t>
            </a:r>
            <a:r>
              <a:rPr lang="is-IS" baseline="0" dirty="0"/>
              <a:t>…..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6476-1A8B-8642-9834-9A8F19BE4E1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690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Sicuramente uno dei punti di forza del Corso</a:t>
            </a:r>
            <a:r>
              <a:rPr lang="it-IT" baseline="0" dirty="0"/>
              <a:t> di Laurea sono i rapporti tra gli studenti e tra gli studenti ed i docenti. Ciò è dovuto sicuramente ai numeri non </a:t>
            </a:r>
            <a:r>
              <a:rPr lang="it-IT" baseline="0" dirty="0" err="1"/>
              <a:t>eccssivi</a:t>
            </a:r>
            <a:r>
              <a:rPr lang="it-IT" baseline="0" dirty="0"/>
              <a:t> di </a:t>
            </a:r>
            <a:r>
              <a:rPr lang="it-IT" baseline="0" dirty="0" err="1"/>
              <a:t>stduenti</a:t>
            </a:r>
            <a:r>
              <a:rPr lang="it-IT" baseline="0" dirty="0"/>
              <a:t> ed anche ad una attenzione all’organizzazione </a:t>
            </a:r>
            <a:r>
              <a:rPr lang="it-IT" baseline="0" dirty="0" err="1"/>
              <a:t>ddiattica</a:t>
            </a:r>
            <a:r>
              <a:rPr lang="it-IT" baseline="0" dirty="0"/>
              <a:t> e ad un tutoraggio capillare.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6476-1A8B-8642-9834-9A8F19BE4E1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015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Si</a:t>
            </a:r>
            <a:r>
              <a:rPr lang="it-IT" baseline="0" dirty="0"/>
              <a:t> tenga conto che gli studenti di </a:t>
            </a:r>
            <a:r>
              <a:rPr lang="it-IT" baseline="0" dirty="0" err="1"/>
              <a:t>Unisalento</a:t>
            </a:r>
            <a:r>
              <a:rPr lang="it-IT" baseline="0" dirty="0"/>
              <a:t> incidono per circa l’1% su tutti gli </a:t>
            </a:r>
            <a:r>
              <a:rPr lang="it-IT" baseline="0" dirty="0" err="1"/>
              <a:t>stduenti</a:t>
            </a:r>
            <a:r>
              <a:rPr lang="it-IT" baseline="0" dirty="0"/>
              <a:t> italiani</a:t>
            </a:r>
          </a:p>
          <a:p>
            <a:r>
              <a:rPr lang="it-IT" baseline="0" dirty="0"/>
              <a:t>Come studenti di  Matematica, incidiamo quasi come il 2% sugli studenti di </a:t>
            </a:r>
            <a:r>
              <a:rPr lang="it-IT" baseline="0" dirty="0" err="1"/>
              <a:t>Mateamtica</a:t>
            </a:r>
            <a:r>
              <a:rPr lang="it-IT" baseline="0" dirty="0"/>
              <a:t> italiani.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6476-1A8B-8642-9834-9A8F19BE4E1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580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2722855-2FD2-4382-9BAC-13941163F2E8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16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2037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849350" y="303213"/>
            <a:ext cx="27700288" cy="20775612"/>
          </a:xfrm>
          <a:ln/>
        </p:spPr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59237"/>
          </a:xfrm>
          <a:noFill/>
          <a:ln/>
        </p:spPr>
        <p:txBody>
          <a:bodyPr wrap="none" anchor="ctr"/>
          <a:lstStyle/>
          <a:p>
            <a:endParaRPr lang="it-IT" altLang="it-IT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40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19/02/2018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19/02/2018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‹N›</a:t>
            </a:fld>
            <a:endParaRPr lang="it-IT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488950"/>
            <a:ext cx="7767638" cy="56372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9482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19/02/2018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‹N›</a:t>
            </a:fld>
            <a:endParaRPr lang="it-IT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19/02/2018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19/02/2018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19/02/2018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19/02/2018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19/02/2018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‹N›</a:t>
            </a:fld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8C0F-ADA8-F341-A71A-5B7AE9C0AF22}" type="datetimeFigureOut">
              <a:rPr lang="it-IT" smtClean="0"/>
              <a:t>19/02/2018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6873E-B156-5948-AE00-91F555EE5166}" type="slidenum">
              <a:rPr lang="it-IT" smtClean="0"/>
              <a:t>‹N›</a:t>
            </a:fld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AC98C0F-ADA8-F341-A71A-5B7AE9C0AF22}" type="datetimeFigureOut">
              <a:rPr lang="it-IT" smtClean="0"/>
              <a:t>19/02/2018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166873E-B156-5948-AE00-91F555EE5166}" type="slidenum">
              <a:rPr lang="it-IT" smtClean="0"/>
              <a:t>‹N›</a:t>
            </a:fld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lsole24ore.com/art/notizie/2018-02-13/diamo-numeri-perche-le-aziende-ora-assumono-matematici-174611.shtml?uuid=AEUjlXzD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ilsole24ore.com/art/commenti-e-idee/2018-02-13/il-matematico-che-sa-imparare-183250.shtml?uuid=AEY4TZz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hyperlink" Target="http://en.wikipedia.org/wiki/Composite_material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hyperlink" Target="http://www.google.it/url?sa=i&amp;rct=j&amp;q=&amp;esrc=s&amp;source=images&amp;cd=&amp;cad=rja&amp;uact=8&amp;ved=0CAcQjRw&amp;url=http://rpi.edu/dept/phys/research/&amp;ei=C_RGVMiKHcjJPLbygagJ&amp;bvm=bv.77880786,d.bGQ&amp;psig=AFQjCNHUTOEEL_i72R47o3FqPx-ICY8kRw&amp;ust=1414022524952944" TargetMode="External"/><Relationship Id="rId5" Type="http://schemas.openxmlformats.org/officeDocument/2006/relationships/image" Target="../media/image25.png"/><Relationship Id="rId15" Type="http://schemas.openxmlformats.org/officeDocument/2006/relationships/image" Target="../media/image33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hyperlink" Target="https://twitter.com/NASA" TargetMode="External"/><Relationship Id="rId18" Type="http://schemas.openxmlformats.org/officeDocument/2006/relationships/image" Target="../media/image42.jpeg"/><Relationship Id="rId3" Type="http://schemas.openxmlformats.org/officeDocument/2006/relationships/hyperlink" Target="http://www.b2match.eu/proposersday2011/participants/228" TargetMode="External"/><Relationship Id="rId21" Type="http://schemas.openxmlformats.org/officeDocument/2006/relationships/hyperlink" Target="http://www.cloudmobile.it/cloud-mobile/collaborazioni-universita-italiane.html" TargetMode="External"/><Relationship Id="rId7" Type="http://schemas.openxmlformats.org/officeDocument/2006/relationships/hyperlink" Target="http://minerva.mlib.cnr.it/" TargetMode="External"/><Relationship Id="rId12" Type="http://schemas.openxmlformats.org/officeDocument/2006/relationships/image" Target="../media/image39.png"/><Relationship Id="rId17" Type="http://schemas.openxmlformats.org/officeDocument/2006/relationships/hyperlink" Target="http://www.spsnational.org/partnerships/" TargetMode="External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1.jpe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hyperlink" Target="http://www.inaf.it/it/notizie-inaf/cda-inaf-del-13-febbraio" TargetMode="External"/><Relationship Id="rId24" Type="http://schemas.openxmlformats.org/officeDocument/2006/relationships/image" Target="../media/image45.png"/><Relationship Id="rId5" Type="http://schemas.openxmlformats.org/officeDocument/2006/relationships/hyperlink" Target="http://oggiscienza.wordpress.com/2012/07/20/appello-infn/" TargetMode="External"/><Relationship Id="rId15" Type="http://schemas.openxmlformats.org/officeDocument/2006/relationships/hyperlink" Target="http://wisecareers.com/articles/education/how-become-high-school-physics-teacher" TargetMode="External"/><Relationship Id="rId23" Type="http://schemas.openxmlformats.org/officeDocument/2006/relationships/image" Target="../media/image30.png"/><Relationship Id="rId10" Type="http://schemas.openxmlformats.org/officeDocument/2006/relationships/image" Target="../media/image38.png"/><Relationship Id="rId19" Type="http://schemas.openxmlformats.org/officeDocument/2006/relationships/hyperlink" Target="http://www.gfxtra.net/dl/Le+Scienze" TargetMode="External"/><Relationship Id="rId4" Type="http://schemas.openxmlformats.org/officeDocument/2006/relationships/image" Target="../media/image35.jpeg"/><Relationship Id="rId9" Type="http://schemas.openxmlformats.org/officeDocument/2006/relationships/hyperlink" Target="http://newsgo.it/2013/11/pompei-enea-collaborera-alla-messa-sicurezza-della-villa-dei-misteri/" TargetMode="External"/><Relationship Id="rId14" Type="http://schemas.openxmlformats.org/officeDocument/2006/relationships/image" Target="../media/image40.jpeg"/><Relationship Id="rId22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hyperlink" Target="http://www.nord-stream.com/press-info/images/environmental-monitoring-infographic-element-benthic-fauna-2937/" TargetMode="External"/><Relationship Id="rId18" Type="http://schemas.openxmlformats.org/officeDocument/2006/relationships/hyperlink" Target="http://www.teachingmedicalphysics.org.uk/" TargetMode="External"/><Relationship Id="rId26" Type="http://schemas.openxmlformats.org/officeDocument/2006/relationships/hyperlink" Target="http://www.iaea.org/newscenter/news/2012/workerprotection.html" TargetMode="External"/><Relationship Id="rId3" Type="http://schemas.openxmlformats.org/officeDocument/2006/relationships/hyperlink" Target="http://it.dreamstime.com/immagini-stock-libere-da-diritti-programma-di-software-image6909" TargetMode="External"/><Relationship Id="rId21" Type="http://schemas.openxmlformats.org/officeDocument/2006/relationships/image" Target="../media/image56.jpeg"/><Relationship Id="rId7" Type="http://schemas.openxmlformats.org/officeDocument/2006/relationships/hyperlink" Target="http://www.clevermarketing.it/web-marketing-creare-database/" TargetMode="External"/><Relationship Id="rId12" Type="http://schemas.openxmlformats.org/officeDocument/2006/relationships/image" Target="../media/image51.jpeg"/><Relationship Id="rId17" Type="http://schemas.openxmlformats.org/officeDocument/2006/relationships/image" Target="../media/image30.png"/><Relationship Id="rId25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3.jpeg"/><Relationship Id="rId20" Type="http://schemas.openxmlformats.org/officeDocument/2006/relationships/image" Target="../media/image55.jpeg"/><Relationship Id="rId29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hyperlink" Target="http://www.epa.vic.gov.au/our-work/monitoring-the-environment" TargetMode="External"/><Relationship Id="rId24" Type="http://schemas.openxmlformats.org/officeDocument/2006/relationships/hyperlink" Target="http://www.ambienteambienti.com/news/2012/12/news/arpa-puglia-a-taranto-la-riunione-degli-stati-generali-85949.html" TargetMode="External"/><Relationship Id="rId5" Type="http://schemas.openxmlformats.org/officeDocument/2006/relationships/hyperlink" Target="http://s1stat.fmipa.ugm.ac.id/minat/" TargetMode="External"/><Relationship Id="rId15" Type="http://schemas.openxmlformats.org/officeDocument/2006/relationships/hyperlink" Target="http://www.norsonic.com/en/products/sound_level_meters/sound_analyser_nor140/Sound+Analyser+Nor140+-+%22MULTI-TOOL%22.9UFRjQYk.ips" TargetMode="External"/><Relationship Id="rId23" Type="http://schemas.openxmlformats.org/officeDocument/2006/relationships/image" Target="../media/image57.jpeg"/><Relationship Id="rId28" Type="http://schemas.openxmlformats.org/officeDocument/2006/relationships/hyperlink" Target="http://www.tesionline.it/news/cronologia.jsp?evid=1307" TargetMode="External"/><Relationship Id="rId10" Type="http://schemas.openxmlformats.org/officeDocument/2006/relationships/image" Target="../media/image50.jpeg"/><Relationship Id="rId19" Type="http://schemas.openxmlformats.org/officeDocument/2006/relationships/image" Target="../media/image54.jpeg"/><Relationship Id="rId4" Type="http://schemas.openxmlformats.org/officeDocument/2006/relationships/image" Target="../media/image47.jpeg"/><Relationship Id="rId9" Type="http://schemas.openxmlformats.org/officeDocument/2006/relationships/hyperlink" Target="http://www.studiotecnicorossoni.com/" TargetMode="External"/><Relationship Id="rId14" Type="http://schemas.openxmlformats.org/officeDocument/2006/relationships/image" Target="../media/image52.jpeg"/><Relationship Id="rId22" Type="http://schemas.openxmlformats.org/officeDocument/2006/relationships/hyperlink" Target="http://www.accelerators-for-society.org/health/index.php?id=7" TargetMode="External"/><Relationship Id="rId27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hyperlink" Target="http://www.oculista.it/images/glaucoma/comefunziona.jpg" TargetMode="External"/><Relationship Id="rId18" Type="http://schemas.openxmlformats.org/officeDocument/2006/relationships/image" Target="../media/image67.png"/><Relationship Id="rId3" Type="http://schemas.openxmlformats.org/officeDocument/2006/relationships/hyperlink" Target="http://images.google.it/imgres?imgurl=http://www.ioda-it.com/grafica/bifo.JPG&amp;imgrefurl=http://www.ioda-it.com/prodotti/l_bifo.html&amp;h=91&amp;w=84&amp;sz=5&amp;hl=it&amp;start=16&amp;tbnid=nY0KwD0nRP_tlM:&amp;tbnh=79&amp;tbnw=73&amp;prev=/images?q%3DLENTI%2BBIFOCALI%26ndsp%3D20%26svnum%3D10%26hl%3Dit%26lr%3D%26sa%3DN" TargetMode="External"/><Relationship Id="rId7" Type="http://schemas.openxmlformats.org/officeDocument/2006/relationships/hyperlink" Target="http://images.google.it/imgres?imgurl=http://www.olent.it/immagini/ESV2.jpg&amp;imgrefurl=http://www.olent.it/computerandvisione.html&amp;h=153&amp;w=250&amp;sz=6&amp;hl=it&amp;start=1&amp;tbnid=3ZVI_4DmXQ5LgM:&amp;tbnh=68&amp;tbnw=111&amp;prev=/images?q%3DLENTI%2BDEGRESSIVE%26svnum%3D10%26hl%3Dit%26lr%3D" TargetMode="External"/><Relationship Id="rId12" Type="http://schemas.openxmlformats.org/officeDocument/2006/relationships/image" Target="../media/image73.jpeg"/><Relationship Id="rId17" Type="http://schemas.openxmlformats.org/officeDocument/2006/relationships/image" Target="../media/image77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2.jpeg"/><Relationship Id="rId5" Type="http://schemas.openxmlformats.org/officeDocument/2006/relationships/hyperlink" Target="http://images.google.it/imgres?imgurl=http://www.vediamoci.it/oftal_mont/progressiva_08.gif&amp;imgrefurl=http://www.vediamoci.it/oftal_mont/lenti_progressive.htm&amp;h=148&amp;w=159&amp;sz=3&amp;hl=it&amp;start=24&amp;tbnid=aZw9mfJn0tF3kM:&amp;tbnh=90&amp;tbnw=97&amp;prev=/images?q%3DLENTI%2BPROGRESSIVE%26start%3D20%26ndsp%3D20%26svnum%3D10%26hl%3Dit%26lr%3D%26sa%3DN" TargetMode="External"/><Relationship Id="rId15" Type="http://schemas.openxmlformats.org/officeDocument/2006/relationships/image" Target="../media/image75.jpeg"/><Relationship Id="rId10" Type="http://schemas.openxmlformats.org/officeDocument/2006/relationships/image" Target="../media/image71.jpeg"/><Relationship Id="rId4" Type="http://schemas.openxmlformats.org/officeDocument/2006/relationships/image" Target="../media/image68.jpeg"/><Relationship Id="rId9" Type="http://schemas.openxmlformats.org/officeDocument/2006/relationships/hyperlink" Target="http://images.google.it/imgres?imgurl=http://www.optovista.com/immagini/prodotti/alti-indici/hyper/hyper16_scheda.gif&amp;imgrefurl=http://www.optovista.com/lenti_alto_indice_hyper.htm&amp;h=212&amp;w=350&amp;sz=9&amp;hl=it&amp;start=1&amp;tbnid=vziTDVUkTas3uM:&amp;tbnh=73&amp;tbnw=120&amp;prev=/images?q%3DLENTI%2BALTO%2BINDICE%26svnum%3D10%26hl%3Dit%26lr%3D" TargetMode="External"/><Relationship Id="rId1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48725" y="999738"/>
            <a:ext cx="6498158" cy="3255904"/>
          </a:xfrm>
        </p:spPr>
        <p:txBody>
          <a:bodyPr/>
          <a:lstStyle/>
          <a:p>
            <a:r>
              <a:rPr lang="it-IT" b="1" dirty="0"/>
              <a:t>I Corsi di Laurea in Matematica dell’Università del Salento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90" y="5302512"/>
            <a:ext cx="4388357" cy="141357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909" y="5497629"/>
            <a:ext cx="3409289" cy="121845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85887" y="676572"/>
            <a:ext cx="6514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</a:rPr>
              <a:t>La Matematica di Unisalento incontra il Territorio</a:t>
            </a:r>
          </a:p>
        </p:txBody>
      </p:sp>
    </p:spTree>
    <p:extLst>
      <p:ext uri="{BB962C8B-B14F-4D97-AF65-F5344CB8AC3E}">
        <p14:creationId xmlns:p14="http://schemas.microsoft.com/office/powerpoint/2010/main" val="30437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europemax1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21" y="1037093"/>
            <a:ext cx="6802127" cy="566514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78190" y="1221619"/>
            <a:ext cx="213851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Spagna: </a:t>
            </a:r>
          </a:p>
          <a:p>
            <a:r>
              <a:rPr lang="it-IT" dirty="0"/>
              <a:t>Salamanca, </a:t>
            </a:r>
          </a:p>
          <a:p>
            <a:r>
              <a:rPr lang="it-IT" dirty="0"/>
              <a:t>Valencia</a:t>
            </a:r>
          </a:p>
          <a:p>
            <a:endParaRPr lang="it-IT" dirty="0"/>
          </a:p>
          <a:p>
            <a:r>
              <a:rPr lang="it-IT" b="1" dirty="0"/>
              <a:t>Germania:</a:t>
            </a:r>
          </a:p>
          <a:p>
            <a:r>
              <a:rPr lang="it-IT" dirty="0" err="1"/>
              <a:t>Ulm</a:t>
            </a:r>
            <a:endParaRPr lang="it-IT" dirty="0"/>
          </a:p>
          <a:p>
            <a:r>
              <a:rPr lang="it-IT" dirty="0" err="1"/>
              <a:t>Tubingen</a:t>
            </a:r>
            <a:endParaRPr lang="it-IT" dirty="0"/>
          </a:p>
          <a:p>
            <a:endParaRPr lang="it-IT" dirty="0"/>
          </a:p>
          <a:p>
            <a:r>
              <a:rPr lang="it-IT" b="1" dirty="0"/>
              <a:t>Repubblica Ceca:</a:t>
            </a:r>
          </a:p>
          <a:p>
            <a:r>
              <a:rPr lang="it-IT" dirty="0"/>
              <a:t>Brno</a:t>
            </a:r>
          </a:p>
          <a:p>
            <a:r>
              <a:rPr lang="it-IT" dirty="0" err="1"/>
              <a:t>Opava</a:t>
            </a:r>
            <a:endParaRPr lang="it-IT" dirty="0"/>
          </a:p>
          <a:p>
            <a:endParaRPr lang="it-IT" dirty="0"/>
          </a:p>
          <a:p>
            <a:r>
              <a:rPr lang="it-IT" b="1" dirty="0"/>
              <a:t>Belgio: </a:t>
            </a:r>
          </a:p>
          <a:p>
            <a:r>
              <a:rPr lang="it-IT" dirty="0" err="1"/>
              <a:t>Mons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3705" y="220285"/>
            <a:ext cx="8042276" cy="1509938"/>
          </a:xfrm>
        </p:spPr>
        <p:txBody>
          <a:bodyPr/>
          <a:lstStyle/>
          <a:p>
            <a:r>
              <a:rPr lang="it-IT" sz="4800" b="1" dirty="0"/>
              <a:t>Accordi Erasmus+</a:t>
            </a:r>
            <a:br>
              <a:rPr lang="it-IT" sz="4800" b="1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11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9467" y="399143"/>
            <a:ext cx="8042276" cy="622056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Vita al Fiorini</a:t>
            </a:r>
          </a:p>
        </p:txBody>
      </p:sp>
      <p:pic>
        <p:nvPicPr>
          <p:cNvPr id="4" name="Immagine 4" descr="IMG-20160202-WA00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67" y="1284803"/>
            <a:ext cx="4140200" cy="2328863"/>
          </a:xfrm>
          <a:prstGeom prst="rect">
            <a:avLst/>
          </a:prstGeom>
          <a:noFill/>
          <a:ln w="38100" cmpd="sng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6" descr="locandin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24" y="1284803"/>
            <a:ext cx="3452813" cy="4886325"/>
          </a:xfrm>
          <a:prstGeom prst="rect">
            <a:avLst/>
          </a:prstGeom>
          <a:noFill/>
          <a:ln w="38100" cmpd="sng">
            <a:solidFill>
              <a:srgbClr val="073E8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67" y="3822646"/>
            <a:ext cx="4145492" cy="2775999"/>
          </a:xfrm>
          <a:prstGeom prst="rect">
            <a:avLst/>
          </a:prstGeom>
          <a:ln w="38100" cmpd="sng">
            <a:solidFill>
              <a:srgbClr val="073E87"/>
            </a:solidFill>
          </a:ln>
        </p:spPr>
      </p:pic>
    </p:spTree>
    <p:extLst>
      <p:ext uri="{BB962C8B-B14F-4D97-AF65-F5344CB8AC3E}">
        <p14:creationId xmlns:p14="http://schemas.microsoft.com/office/powerpoint/2010/main" val="1256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955415"/>
              </p:ext>
            </p:extLst>
          </p:nvPr>
        </p:nvGraphicFramePr>
        <p:xfrm>
          <a:off x="730696" y="1179297"/>
          <a:ext cx="7873897" cy="2030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4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2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7597">
                <a:tc>
                  <a:txBody>
                    <a:bodyPr/>
                    <a:lstStyle/>
                    <a:p>
                      <a:r>
                        <a:rPr lang="it-IT" dirty="0"/>
                        <a:t>MATEMATICA</a:t>
                      </a:r>
                      <a:r>
                        <a:rPr lang="it-IT" baseline="0" dirty="0"/>
                        <a:t> </a:t>
                      </a:r>
                      <a:r>
                        <a:rPr lang="it-IT" dirty="0"/>
                        <a:t>TRIENNALE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UNISALENTO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ITALIA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296">
                <a:tc>
                  <a:txBody>
                    <a:bodyPr/>
                    <a:lstStyle/>
                    <a:p>
                      <a:r>
                        <a:rPr lang="it-IT" dirty="0"/>
                        <a:t>Iscritti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8306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296">
                <a:tc>
                  <a:txBody>
                    <a:bodyPr/>
                    <a:lstStyle/>
                    <a:p>
                      <a:r>
                        <a:rPr lang="it-IT" dirty="0"/>
                        <a:t>Voto medio laurea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99,9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518">
                <a:tc>
                  <a:txBody>
                    <a:bodyPr/>
                    <a:lstStyle/>
                    <a:p>
                      <a:r>
                        <a:rPr lang="it-IT" dirty="0"/>
                        <a:t>Durata</a:t>
                      </a:r>
                      <a:r>
                        <a:rPr lang="it-IT" baseline="0" dirty="0"/>
                        <a:t> media degli studi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974369"/>
              </p:ext>
            </p:extLst>
          </p:nvPr>
        </p:nvGraphicFramePr>
        <p:xfrm>
          <a:off x="730696" y="3855023"/>
          <a:ext cx="785170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4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4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26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7122">
                <a:tc>
                  <a:txBody>
                    <a:bodyPr/>
                    <a:lstStyle/>
                    <a:p>
                      <a:r>
                        <a:rPr lang="it-IT" dirty="0"/>
                        <a:t>MATEMATICA</a:t>
                      </a:r>
                    </a:p>
                    <a:p>
                      <a:r>
                        <a:rPr lang="it-IT" dirty="0"/>
                        <a:t>MAGISTRALE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UNISALENTO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ITALIA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Iscritti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3260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Voto medio laurea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108,1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109,5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Durata</a:t>
                      </a:r>
                      <a:r>
                        <a:rPr lang="it-IT" baseline="0" dirty="0"/>
                        <a:t> media degli studi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2630621" y="476994"/>
            <a:ext cx="3643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2"/>
                </a:solidFill>
              </a:rPr>
              <a:t>QUALCHE NUMERO </a:t>
            </a:r>
            <a:r>
              <a:rPr lang="is-IS" sz="2800" b="1" dirty="0">
                <a:solidFill>
                  <a:schemeClr val="tx2"/>
                </a:solidFill>
              </a:rPr>
              <a:t>…</a:t>
            </a:r>
            <a:endParaRPr lang="it-IT" sz="2800" b="1" dirty="0">
              <a:solidFill>
                <a:schemeClr val="tx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94613" y="6342892"/>
            <a:ext cx="778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FONTI: Almalaurea – Indagine 2015 (2016),  Anagrafe Studenti MIUR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20069" y="3307368"/>
            <a:ext cx="4785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20° posto su 37 atenei per numero iscritti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920069" y="5909281"/>
            <a:ext cx="4785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27° posto su 37 atenei per numero iscritti</a:t>
            </a:r>
          </a:p>
        </p:txBody>
      </p:sp>
    </p:spTree>
    <p:extLst>
      <p:ext uri="{BB962C8B-B14F-4D97-AF65-F5344CB8AC3E}">
        <p14:creationId xmlns:p14="http://schemas.microsoft.com/office/powerpoint/2010/main" val="155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485413"/>
              </p:ext>
            </p:extLst>
          </p:nvPr>
        </p:nvGraphicFramePr>
        <p:xfrm>
          <a:off x="551830" y="1535987"/>
          <a:ext cx="8130515" cy="4473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7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4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7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7961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Laureati a 1 anno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Laureati a 3 anni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Laureati a 5 anni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0057">
                <a:tc>
                  <a:txBody>
                    <a:bodyPr/>
                    <a:lstStyle/>
                    <a:p>
                      <a:r>
                        <a:rPr lang="it-IT" dirty="0"/>
                        <a:t>Tasso</a:t>
                      </a:r>
                      <a:r>
                        <a:rPr lang="it-IT" baseline="0" dirty="0"/>
                        <a:t> </a:t>
                      </a:r>
                      <a:r>
                        <a:rPr lang="it-IT" dirty="0"/>
                        <a:t> di occupazione(Istat)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60,9   (82,6)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62,5   (88,9)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87,5    (81,8)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301">
                <a:tc>
                  <a:txBody>
                    <a:bodyPr/>
                    <a:lstStyle/>
                    <a:p>
                      <a:r>
                        <a:rPr lang="it-IT" dirty="0"/>
                        <a:t>Pubblico</a:t>
                      </a:r>
                    </a:p>
                  </a:txBody>
                  <a:tcP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----      (16,5)</a:t>
                      </a:r>
                    </a:p>
                  </a:txBody>
                  <a:tcP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50      (29,2)</a:t>
                      </a:r>
                    </a:p>
                  </a:txBody>
                  <a:tcP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16,7    (33,7)</a:t>
                      </a:r>
                    </a:p>
                  </a:txBody>
                  <a:tcP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301">
                <a:tc>
                  <a:txBody>
                    <a:bodyPr/>
                    <a:lstStyle/>
                    <a:p>
                      <a:r>
                        <a:rPr lang="it-IT" dirty="0"/>
                        <a:t>Privato</a:t>
                      </a:r>
                    </a:p>
                  </a:txBody>
                  <a:tcP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100    (82,2)</a:t>
                      </a:r>
                    </a:p>
                  </a:txBody>
                  <a:tcP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50      (68,7)</a:t>
                      </a:r>
                    </a:p>
                  </a:txBody>
                  <a:tcP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83,3    (68)</a:t>
                      </a:r>
                    </a:p>
                  </a:txBody>
                  <a:tcP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617">
                <a:tc>
                  <a:txBody>
                    <a:bodyPr/>
                    <a:lstStyle/>
                    <a:p>
                      <a:r>
                        <a:rPr lang="it-IT" dirty="0"/>
                        <a:t>Credito, assicurazioni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      (11,1)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---       (11,3)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16,7    (15,5)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301">
                <a:tc>
                  <a:txBody>
                    <a:bodyPr/>
                    <a:lstStyle/>
                    <a:p>
                      <a:r>
                        <a:rPr lang="it-IT" dirty="0"/>
                        <a:t>Industria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---       (5)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25       (8,9)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          (6,9)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301">
                <a:tc>
                  <a:txBody>
                    <a:bodyPr/>
                    <a:lstStyle/>
                    <a:p>
                      <a:r>
                        <a:rPr lang="it-IT" dirty="0"/>
                        <a:t>Informatica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40      (23,3)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25       (17,4)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33,3     (16,2)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836">
                <a:tc>
                  <a:txBody>
                    <a:bodyPr/>
                    <a:lstStyle/>
                    <a:p>
                      <a:r>
                        <a:rPr lang="it-IT" dirty="0"/>
                        <a:t>Istruzione e Ricerca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50      (37,4)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50       (45,9)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33,3     (45,9)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4836">
                <a:tc>
                  <a:txBody>
                    <a:bodyPr/>
                    <a:lstStyle/>
                    <a:p>
                      <a:r>
                        <a:rPr lang="it-IT" dirty="0"/>
                        <a:t>Guadagno mensile (in Euro)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975 (1060)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1063 (1248)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1850  (1483)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492432" y="365592"/>
            <a:ext cx="818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73E87"/>
                </a:solidFill>
              </a:rPr>
              <a:t>Dati sull’occupazione in percentuale dei  Laureati Magistrali in Matematica di </a:t>
            </a:r>
            <a:r>
              <a:rPr lang="it-IT" sz="2800" b="1" dirty="0" err="1">
                <a:solidFill>
                  <a:srgbClr val="073E87"/>
                </a:solidFill>
              </a:rPr>
              <a:t>Unisalento</a:t>
            </a:r>
            <a:endParaRPr lang="it-IT" sz="2800" b="1" dirty="0">
              <a:solidFill>
                <a:srgbClr val="073E87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52718" y="6227058"/>
            <a:ext cx="3993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 dirty="0"/>
              <a:t>Fonte: Almalaurea – Indagine 2015 (2016)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/>
              <a:t>Tra parentesi il dato nazionale</a:t>
            </a:r>
          </a:p>
        </p:txBody>
      </p:sp>
    </p:spTree>
    <p:extLst>
      <p:ext uri="{BB962C8B-B14F-4D97-AF65-F5344CB8AC3E}">
        <p14:creationId xmlns:p14="http://schemas.microsoft.com/office/powerpoint/2010/main" val="90065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600263"/>
              </p:ext>
            </p:extLst>
          </p:nvPr>
        </p:nvGraphicFramePr>
        <p:xfrm>
          <a:off x="695597" y="1351885"/>
          <a:ext cx="7923692" cy="2238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0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09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5422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Laureati a 1 anno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Laureati a 3 anni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Laureati a 5 anni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Utilizzo competenze acquisite con la laurea in</a:t>
                      </a:r>
                      <a:r>
                        <a:rPr lang="it-IT" baseline="0" dirty="0"/>
                        <a:t> maniera elevata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30% (30%)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25% (31,1%)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16,7% (39,9%)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1132437" y="4265015"/>
            <a:ext cx="6948902" cy="2246769"/>
          </a:xfrm>
          <a:prstGeom prst="rect">
            <a:avLst/>
          </a:prstGeom>
          <a:ln w="57150" cmpd="sng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2800" dirty="0"/>
              <a:t>La forza del laureato in Matematica sono la </a:t>
            </a:r>
            <a:r>
              <a:rPr lang="it-IT" sz="2800" i="1" dirty="0"/>
              <a:t>forma mentis</a:t>
            </a:r>
            <a:r>
              <a:rPr lang="it-IT" sz="2800" dirty="0"/>
              <a:t>  e la capacità di studio, che permettono di affrontare nuovi contenuti ed inserirsi nel modo del lavoro nel giro di pochi anni.  </a:t>
            </a:r>
          </a:p>
        </p:txBody>
      </p:sp>
    </p:spTree>
    <p:extLst>
      <p:ext uri="{BB962C8B-B14F-4D97-AF65-F5344CB8AC3E}">
        <p14:creationId xmlns:p14="http://schemas.microsoft.com/office/powerpoint/2010/main" val="424801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D7CC24-8BC5-4CE5-80DF-4F35F6A98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2"/>
                </a:solidFill>
              </a:rPr>
              <a:t>Cosa dice la stampa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6F7E68E-0CCD-4B57-A694-F4FF55B2E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5" t="17287" r="16847" b="12723"/>
          <a:stretch/>
        </p:blipFill>
        <p:spPr>
          <a:xfrm>
            <a:off x="358346" y="2080916"/>
            <a:ext cx="6285470" cy="359993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B3A26FB-425D-40D7-97B1-4238C14B5FA7}"/>
              </a:ext>
            </a:extLst>
          </p:cNvPr>
          <p:cNvSpPr/>
          <p:nvPr/>
        </p:nvSpPr>
        <p:spPr>
          <a:xfrm>
            <a:off x="4979772" y="3339583"/>
            <a:ext cx="3797643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400" dirty="0">
                <a:hlinkClick r:id="rId3"/>
              </a:rPr>
              <a:t>http://www.ilsole24ore.com/art/notizie/2018-02-13/diamo-numeri-perche-le-aziende-ora-assumono-matematici-174611.shtml?uuid=AEUjlXzD</a:t>
            </a:r>
            <a:endParaRPr lang="it-IT" sz="24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BD6F1F4-ABE8-43FF-904F-D88CFBE6BA7E}"/>
              </a:ext>
            </a:extLst>
          </p:cNvPr>
          <p:cNvSpPr/>
          <p:nvPr/>
        </p:nvSpPr>
        <p:spPr>
          <a:xfrm>
            <a:off x="399533" y="5850578"/>
            <a:ext cx="8431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hlinkClick r:id="rId4"/>
              </a:rPr>
              <a:t>http://www.ilsole24ore.com/art/commenti-e-idee/2018-02-13/il-matematico-che-sa-imparare-183250.shtml?uuid=AEY4TZzD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713068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7759">
            <a:off x="-34199" y="2022695"/>
            <a:ext cx="6507026" cy="45954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scene3d>
            <a:camera prst="orthographicFront">
              <a:rot lat="300000" lon="0" rev="0"/>
            </a:camera>
            <a:lightRig rig="threePt" dir="t"/>
          </a:scene3d>
          <a:sp3d z="101600"/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940425" y="2060575"/>
            <a:ext cx="2820988" cy="1373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Laurea</a:t>
            </a:r>
            <a:r>
              <a:rPr lang="en-US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Triennale in </a:t>
            </a:r>
            <a:r>
              <a:rPr lang="en-US" sz="28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 rot="20674543">
            <a:off x="176213" y="5805488"/>
            <a:ext cx="3148012" cy="398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i="1" u="sng" dirty="0">
                <a:solidFill>
                  <a:srgbClr val="A6DD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http://cl.fisica.unisalento.it/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924300" y="5499100"/>
            <a:ext cx="4845050" cy="947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Dottorato di Ricerca in </a:t>
            </a:r>
            <a:r>
              <a:rPr lang="en-US" sz="28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 E NANOSCIENZE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795963" y="3844925"/>
            <a:ext cx="2965450" cy="1373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Laurea</a:t>
            </a:r>
            <a:r>
              <a:rPr lang="en-US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Magistrale in </a:t>
            </a:r>
            <a:r>
              <a:rPr lang="en-US" sz="28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427985" y="230205"/>
            <a:ext cx="4464495" cy="129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44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Studiare</a:t>
            </a:r>
            <a:r>
              <a:rPr lang="en-US" sz="44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4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Fisica</a:t>
            </a:r>
            <a:r>
              <a:rPr lang="en-US" sz="44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@</a:t>
            </a:r>
            <a:r>
              <a:rPr lang="en-US" sz="16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4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UniSalento</a:t>
            </a:r>
            <a:endParaRPr lang="en-US" sz="44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160338"/>
            <a:ext cx="4067175" cy="144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it-IT"/>
          </a:p>
        </p:txBody>
      </p:sp>
      <p:pic>
        <p:nvPicPr>
          <p:cNvPr id="9225" name="Picture 10" descr="http://www.sudnews.it/image_resize.php?image_path=/srv/sudnews.it/upload/img/risorse/Universit%C3%A0-del-Salento.jpg&amp;max_width=350&amp;max_height=248"/>
          <p:cNvPicPr>
            <a:picLocks noChangeAspect="1" noChangeArrowheads="1"/>
          </p:cNvPicPr>
          <p:nvPr/>
        </p:nvPicPr>
        <p:blipFill>
          <a:blip r:embed="rId4" cstate="print"/>
          <a:srcRect t="15303" b="32664"/>
          <a:stretch>
            <a:fillRect/>
          </a:stretch>
        </p:blipFill>
        <p:spPr bwMode="auto">
          <a:xfrm>
            <a:off x="215900" y="188913"/>
            <a:ext cx="3779838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0397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368300" y="852488"/>
            <a:ext cx="8524875" cy="4465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82550" indent="-15875" eaLnBrk="1" hangingPunct="1">
              <a:buSzPct val="80000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400" dirty="0">
                <a:latin typeface="Arial" charset="0"/>
                <a:cs typeface="+mn-cs"/>
              </a:rPr>
              <a:t>Chi intende iscriversi al Corso di Laurea in Fisica di solito ha:</a:t>
            </a:r>
          </a:p>
          <a:p>
            <a:pPr marL="80963" indent="-17463" eaLnBrk="1" hangingPunct="1">
              <a:buClr>
                <a:srgbClr val="2DA2BF"/>
              </a:buClr>
              <a:buSzPct val="80000"/>
              <a:buFont typeface="Wingdings 2" pitchFamily="16" charset="2"/>
              <a:buChar char="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400" dirty="0">
                <a:latin typeface="Arial" charset="0"/>
                <a:cs typeface="+mn-cs"/>
              </a:rPr>
              <a:t> interesse a conoscere e studiare i fenomeni naturali</a:t>
            </a:r>
          </a:p>
          <a:p>
            <a:pPr marL="80963" indent="-17463" eaLnBrk="1" hangingPunct="1">
              <a:buClr>
                <a:srgbClr val="2DA2BF"/>
              </a:buClr>
              <a:buSzPct val="80000"/>
              <a:buFont typeface="Wingdings 2" pitchFamily="16" charset="2"/>
              <a:buChar char="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400" dirty="0">
                <a:latin typeface="Arial" charset="0"/>
                <a:cs typeface="+mn-cs"/>
              </a:rPr>
              <a:t> spiccata curiosità nel funzionamento delle cose</a:t>
            </a:r>
          </a:p>
          <a:p>
            <a:pPr marL="80963" indent="-17463" eaLnBrk="1" hangingPunct="1">
              <a:buClr>
                <a:srgbClr val="2DA2BF"/>
              </a:buClr>
              <a:buSzPct val="80000"/>
              <a:buFont typeface="Wingdings 2" pitchFamily="16" charset="2"/>
              <a:buChar char="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400" dirty="0">
                <a:latin typeface="Arial" charset="0"/>
                <a:cs typeface="+mn-cs"/>
              </a:rPr>
              <a:t> spirito critico nell’osservare e riprodurre i processi fisici.</a:t>
            </a:r>
          </a:p>
          <a:p>
            <a:pPr marL="82550" indent="-15875" eaLnBrk="1" hangingPunct="1">
              <a:spcBef>
                <a:spcPts val="175"/>
              </a:spcBef>
              <a:buSzPct val="80000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900" dirty="0">
              <a:latin typeface="Arial" charset="0"/>
              <a:cs typeface="+mn-cs"/>
            </a:endParaRPr>
          </a:p>
          <a:p>
            <a:pPr marL="82550" indent="-15875" eaLnBrk="1" hangingPunct="1">
              <a:buSzPct val="80000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400" dirty="0">
                <a:latin typeface="Arial" charset="0"/>
                <a:cs typeface="+mn-cs"/>
              </a:rPr>
              <a:t>Per iscriversi al </a:t>
            </a:r>
            <a:r>
              <a:rPr lang="it-IT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Corso di Laurea Triennale in Fisica</a:t>
            </a: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it-IT" sz="2400" dirty="0">
                <a:latin typeface="Arial" charset="0"/>
                <a:cs typeface="+mn-cs"/>
              </a:rPr>
              <a:t>occorre sostenere un test d’ingresso per valutare le capacità di ragionamento e di risoluzione di quesiti logico-matematici. Esso si svolge all’inizio di settembre, ma è possibile iscriversi ai test anticipati d’ingresso, che si tengono già in marzo.</a:t>
            </a:r>
          </a:p>
          <a:p>
            <a:pPr marL="82550" indent="-15875" eaLnBrk="1" hangingPunct="1">
              <a:spcBef>
                <a:spcPts val="150"/>
              </a:spcBef>
              <a:buSzPct val="80000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800" dirty="0">
              <a:latin typeface="Arial" charset="0"/>
              <a:cs typeface="+mn-cs"/>
            </a:endParaRPr>
          </a:p>
          <a:p>
            <a:pPr marL="82550" indent="-15875" eaLnBrk="1" hangingPunct="1">
              <a:buSzPct val="80000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sz="2400" dirty="0">
                <a:latin typeface="Arial" charset="0"/>
                <a:cs typeface="+mn-cs"/>
              </a:rPr>
              <a:t>Tali test hanno valore per tutti i Corsi di Laurea scientifici senza numero programmato: www.testingressoscienze.org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88" y="66675"/>
            <a:ext cx="8399462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539750" y="5303838"/>
            <a:ext cx="7991475" cy="1552575"/>
            <a:chOff x="340" y="3341"/>
            <a:chExt cx="5034" cy="978"/>
          </a:xfrm>
        </p:grpSpPr>
        <p:grpSp>
          <p:nvGrpSpPr>
            <p:cNvPr id="11269" name="Group 4"/>
            <p:cNvGrpSpPr>
              <a:grpSpLocks/>
            </p:cNvGrpSpPr>
            <p:nvPr/>
          </p:nvGrpSpPr>
          <p:grpSpPr bwMode="auto">
            <a:xfrm>
              <a:off x="340" y="3341"/>
              <a:ext cx="5034" cy="978"/>
              <a:chOff x="340" y="3341"/>
              <a:chExt cx="5034" cy="978"/>
            </a:xfrm>
          </p:grpSpPr>
          <p:sp>
            <p:nvSpPr>
              <p:cNvPr id="11271" name="Rectangle 5"/>
              <p:cNvSpPr>
                <a:spLocks noChangeArrowheads="1"/>
              </p:cNvSpPr>
              <p:nvPr/>
            </p:nvSpPr>
            <p:spPr bwMode="auto">
              <a:xfrm>
                <a:off x="340" y="3341"/>
                <a:ext cx="5034" cy="97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it-IT" altLang="it-IT">
                  <a:cs typeface="Arial" charset="0"/>
                </a:endParaRPr>
              </a:p>
            </p:txBody>
          </p:sp>
          <p:pic>
            <p:nvPicPr>
              <p:cNvPr id="11272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196" y="3363"/>
                <a:ext cx="855" cy="76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11273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8" y="3448"/>
                <a:ext cx="855" cy="79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11274" name="Picture 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983" y="4106"/>
                <a:ext cx="1344" cy="19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</p:grpSp>
        <p:pic>
          <p:nvPicPr>
            <p:cNvPr id="11270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 t="15302" b="32669"/>
            <a:stretch>
              <a:fillRect/>
            </a:stretch>
          </p:blipFill>
          <p:spPr bwMode="auto">
            <a:xfrm>
              <a:off x="1746" y="3430"/>
              <a:ext cx="2099" cy="77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6719429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282575" y="908050"/>
            <a:ext cx="8682038" cy="2227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Ha una durata di </a:t>
            </a:r>
            <a:r>
              <a:rPr 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tre</a:t>
            </a: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anni.</a:t>
            </a:r>
          </a:p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Consente un solida preparazione di base per:</a:t>
            </a:r>
          </a:p>
          <a:p>
            <a:pPr>
              <a:buClr>
                <a:srgbClr val="FFFFFF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Inserirsi nel mondo del lavoro essendo preparati</a:t>
            </a:r>
          </a:p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alle innovazioni scientifiche e tecnologiche</a:t>
            </a:r>
          </a:p>
          <a:p>
            <a:pPr>
              <a:buClr>
                <a:srgbClr val="FFFFFF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Accedere alle Lauree Magistrali tecnico-scientifiche.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88" y="66675"/>
            <a:ext cx="8399462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525" y="3319463"/>
            <a:ext cx="3502025" cy="3571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3635375" y="3336925"/>
            <a:ext cx="5184775" cy="3201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58775" indent="-358775">
              <a:spcBef>
                <a:spcPts val="600"/>
              </a:spcBef>
              <a:buClr>
                <a:srgbClr val="00FF00"/>
              </a:buClr>
              <a:buSzPct val="100000"/>
              <a:buFont typeface="Wingdings" pitchFamily="2" charset="2"/>
              <a:buChar char=""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Il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corso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studio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universitario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Fisica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a Lecce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esiste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dal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1967</a:t>
            </a:r>
          </a:p>
          <a:p>
            <a:pPr marL="358775" indent="-358775">
              <a:spcBef>
                <a:spcPts val="600"/>
              </a:spcBef>
              <a:buClr>
                <a:srgbClr val="00FF00"/>
              </a:buClr>
              <a:buSzPct val="100000"/>
              <a:buFont typeface="Wingdings" pitchFamily="2" charset="2"/>
              <a:buChar char=""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Rapporto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numerico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ottimale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studenti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docenti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per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studiare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58775" indent="-358775">
              <a:spcBef>
                <a:spcPts val="600"/>
              </a:spcBef>
              <a:buClr>
                <a:srgbClr val="00FF00"/>
              </a:buClr>
              <a:buSzPct val="100000"/>
              <a:buFont typeface="Wingdings" pitchFamily="2" charset="2"/>
              <a:buChar char=""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Continuo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contatto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con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docenti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58775" indent="-358775">
              <a:spcBef>
                <a:spcPts val="600"/>
              </a:spcBef>
              <a:buClr>
                <a:srgbClr val="00FF00"/>
              </a:buClr>
              <a:buSzPct val="100000"/>
              <a:buFont typeface="Wingdings" pitchFamily="2" charset="2"/>
              <a:buChar char=""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Attività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tutorato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e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sostegno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58775" indent="-358775">
              <a:spcBef>
                <a:spcPts val="600"/>
              </a:spcBef>
              <a:buClr>
                <a:srgbClr val="00FF00"/>
              </a:buClr>
              <a:buSzPct val="100000"/>
              <a:buFont typeface="Wingdings" pitchFamily="2" charset="2"/>
              <a:buChar char=""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Verifica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in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itinere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dei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progressi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34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88" y="66675"/>
            <a:ext cx="8399462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82575" y="915988"/>
            <a:ext cx="8682038" cy="3787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Ha una durata di </a:t>
            </a:r>
            <a:r>
              <a:rPr 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due</a:t>
            </a: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anni.</a:t>
            </a:r>
          </a:p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Dopo la Triennale, arricchisce il bagaglio culturale e consente una maggiore specializzazione in Fisica, spendibile in ambito </a:t>
            </a:r>
            <a:r>
              <a:rPr 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lavorativo</a:t>
            </a: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formativo</a:t>
            </a: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(tramite la Scuola di Eccellenza </a:t>
            </a:r>
            <a:r>
              <a:rPr 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ISUFI</a:t>
            </a: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) o </a:t>
            </a:r>
            <a:r>
              <a:rPr 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accademico</a:t>
            </a: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(tramite il Dottorato di Ricerca in </a:t>
            </a:r>
            <a:r>
              <a:rPr 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 e </a:t>
            </a:r>
            <a:r>
              <a:rPr lang="it-IT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Nanoscienze</a:t>
            </a: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).</a:t>
            </a:r>
          </a:p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Vi sono </a:t>
            </a:r>
            <a:r>
              <a:rPr 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tre</a:t>
            </a: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distinti </a:t>
            </a:r>
            <a:r>
              <a:rPr lang="it-IT" sz="2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curricula</a:t>
            </a:r>
            <a:r>
              <a:rPr lang="it-IT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:</a:t>
            </a:r>
          </a:p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8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5364" name="Picture 5" descr="C:\Users\ventura\Documents\stu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1588" y="3933825"/>
            <a:ext cx="4062412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287338" y="4365625"/>
            <a:ext cx="4716462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0363" indent="-277813">
              <a:spcBef>
                <a:spcPts val="1200"/>
              </a:spcBef>
              <a:buClr>
                <a:schemeClr val="accent1">
                  <a:lumMod val="60000"/>
                  <a:lumOff val="40000"/>
                </a:schemeClr>
              </a:buClr>
              <a:buSzPct val="120000"/>
              <a:buFont typeface="Wingdings" pitchFamily="2" charset="2"/>
              <a:buChar char="§"/>
              <a:tabLst>
                <a:tab pos="17938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Astrofisica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e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Teorica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60363" indent="-277813">
              <a:spcBef>
                <a:spcPts val="1200"/>
              </a:spcBef>
              <a:buClr>
                <a:schemeClr val="accent1">
                  <a:lumMod val="60000"/>
                  <a:lumOff val="40000"/>
                </a:schemeClr>
              </a:buClr>
              <a:buSzPct val="120000"/>
              <a:buFont typeface="Wingdings" pitchFamily="2" charset="2"/>
              <a:buChar char="§"/>
              <a:tabLst>
                <a:tab pos="82550" algn="l"/>
                <a:tab pos="263525" algn="l"/>
                <a:tab pos="5397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Sperimentale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delle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Interazioni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Fondamentali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60363" indent="-277813">
              <a:spcBef>
                <a:spcPts val="1200"/>
              </a:spcBef>
              <a:buClr>
                <a:schemeClr val="accent1">
                  <a:lumMod val="60000"/>
                  <a:lumOff val="40000"/>
                </a:schemeClr>
              </a:buClr>
              <a:buSzPct val="120000"/>
              <a:buFont typeface="Wingdings" pitchFamily="2" charset="2"/>
              <a:buChar char="§"/>
              <a:tabLst>
                <a:tab pos="17938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Nanotecnologie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della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Materia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e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Applicata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934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9175" y="1768559"/>
            <a:ext cx="87471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it-IT" sz="3200" dirty="0"/>
              <a:t>1 dicembre 1967: iniziano le attività del Corso di Laurea in Matematica (quadriennale) dell’Università di Lecce. </a:t>
            </a:r>
          </a:p>
          <a:p>
            <a:pPr marL="285750" indent="-285750" algn="just">
              <a:buFont typeface="Arial"/>
              <a:buChar char="•"/>
            </a:pPr>
            <a:endParaRPr lang="it-IT" sz="3200" dirty="0"/>
          </a:p>
          <a:p>
            <a:pPr marL="285750" indent="-285750">
              <a:buFont typeface="Arial"/>
              <a:buChar char="•"/>
            </a:pPr>
            <a:r>
              <a:rPr lang="it-IT" sz="3200" dirty="0"/>
              <a:t>A.A. 2000/2001:  3 + 2 (D.M. 509/99) </a:t>
            </a:r>
          </a:p>
          <a:p>
            <a:pPr marL="285750" indent="-285750">
              <a:buFont typeface="Arial"/>
              <a:buChar char="•"/>
            </a:pPr>
            <a:endParaRPr lang="it-IT" sz="3200" dirty="0"/>
          </a:p>
          <a:p>
            <a:pPr marL="285750" indent="-285750">
              <a:buFont typeface="Arial"/>
              <a:buChar char="•"/>
            </a:pPr>
            <a:r>
              <a:rPr lang="it-IT" sz="3200" dirty="0"/>
              <a:t>A.A. 2008/2009</a:t>
            </a:r>
            <a:r>
              <a:rPr lang="is-IS" sz="3200" dirty="0"/>
              <a:t>:   3 + 2  (D.M. 270/04)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Breve storia di un lungo percorso</a:t>
            </a:r>
          </a:p>
        </p:txBody>
      </p:sp>
    </p:spTree>
    <p:extLst>
      <p:ext uri="{BB962C8B-B14F-4D97-AF65-F5344CB8AC3E}">
        <p14:creationId xmlns:p14="http://schemas.microsoft.com/office/powerpoint/2010/main" val="27358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2" descr="http://afinemesh.files.wordpress.com/2013/12/sc-tetra_gt6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4550" y="5084763"/>
            <a:ext cx="322103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2786063" y="2484438"/>
            <a:ext cx="4033837" cy="132238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INDUSTRIA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sviluppo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nuove</a:t>
            </a:r>
            <a:r>
              <a:rPr lang="en-US" altLang="it-IT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tecnologie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e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nuovi</a:t>
            </a:r>
            <a:r>
              <a:rPr lang="en-US" altLang="it-IT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materiali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processi</a:t>
            </a:r>
            <a:r>
              <a:rPr lang="en-US" altLang="it-IT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produttivi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progettazione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it-IT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management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...</a:t>
            </a:r>
          </a:p>
        </p:txBody>
      </p:sp>
      <p:pic>
        <p:nvPicPr>
          <p:cNvPr id="17412" name="Picture 4" descr="http://www.phys.soton.ac.uk/sites/www.phys.soton.ac.uk/files/research.jpg"/>
          <p:cNvPicPr>
            <a:picLocks noChangeAspect="1" noChangeArrowheads="1"/>
          </p:cNvPicPr>
          <p:nvPr/>
        </p:nvPicPr>
        <p:blipFill>
          <a:blip r:embed="rId4" cstate="print"/>
          <a:srcRect r="3748"/>
          <a:stretch>
            <a:fillRect/>
          </a:stretch>
        </p:blipFill>
        <p:spPr bwMode="auto">
          <a:xfrm>
            <a:off x="0" y="2479675"/>
            <a:ext cx="2771775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http://upload.wikimedia.org/wikipedia/commons/d/dd/STMicroelectronic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1800" y="3903663"/>
            <a:ext cx="169862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 descr="http://gamaxlabsol.com/wp-content/uploads/COMSOL_4_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5453063"/>
            <a:ext cx="2232025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Rettangolo 27"/>
          <p:cNvSpPr>
            <a:spLocks noChangeArrowheads="1"/>
          </p:cNvSpPr>
          <p:nvPr/>
        </p:nvSpPr>
        <p:spPr bwMode="auto">
          <a:xfrm>
            <a:off x="179388" y="763588"/>
            <a:ext cx="87137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altLang="it-IT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I settori basati sulla Fisica sono quelli che maggiormente contribuiscono allo sviluppo dell’</a:t>
            </a:r>
            <a:r>
              <a:rPr lang="it-IT" altLang="it-IT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economia italiana</a:t>
            </a:r>
            <a:r>
              <a:rPr lang="it-IT" altLang="it-IT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: danno occupazione a 1,5 milioni di persone e rappresentano il 7,4% del Pil nazionale.</a:t>
            </a:r>
            <a:endParaRPr lang="it-IT" altLang="it-IT" sz="16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6" name="Picture 15" descr="Laser Data Blasters Inside Your Computer?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5288" y="3789363"/>
            <a:ext cx="22637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7" name="Gruppo 1"/>
          <p:cNvGrpSpPr>
            <a:grpSpLocks/>
          </p:cNvGrpSpPr>
          <p:nvPr/>
        </p:nvGrpSpPr>
        <p:grpSpPr bwMode="auto">
          <a:xfrm>
            <a:off x="-323850" y="7245350"/>
            <a:ext cx="15428913" cy="10183813"/>
            <a:chOff x="-684585" y="401318"/>
            <a:chExt cx="15430500" cy="10183790"/>
          </a:xfrm>
        </p:grpSpPr>
        <p:pic>
          <p:nvPicPr>
            <p:cNvPr id="17427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612576" y="401318"/>
              <a:ext cx="12934950" cy="779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8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-684585" y="1193458"/>
              <a:ext cx="15430500" cy="93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419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3188" y="66675"/>
            <a:ext cx="8864600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20" name="Picture 2" descr="http://rpi.edu/dept/phys/image/six_leds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63" y="3989388"/>
            <a:ext cx="16891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1" name="Rettangolo 27"/>
          <p:cNvSpPr>
            <a:spLocks noChangeArrowheads="1"/>
          </p:cNvSpPr>
          <p:nvPr/>
        </p:nvSpPr>
        <p:spPr bwMode="auto">
          <a:xfrm>
            <a:off x="4787900" y="2030413"/>
            <a:ext cx="41862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1600">
                <a:solidFill>
                  <a:srgbClr val="FFFFCC"/>
                </a:solidFill>
                <a:latin typeface="Arial" charset="0"/>
                <a:cs typeface="Arial" charset="0"/>
              </a:rPr>
              <a:t>Fonte: </a:t>
            </a:r>
            <a:r>
              <a:rPr lang="it-IT" altLang="it-IT" sz="1600" b="1">
                <a:solidFill>
                  <a:srgbClr val="FFFFCC"/>
                </a:solidFill>
                <a:latin typeface="Arial" charset="0"/>
                <a:cs typeface="Arial" charset="0"/>
              </a:rPr>
              <a:t>Studio SIF-Deloitte, 2011</a:t>
            </a:r>
          </a:p>
        </p:txBody>
      </p:sp>
      <p:pic>
        <p:nvPicPr>
          <p:cNvPr id="17422" name="Picture 17" descr="http://upload.wikimedia.org/wikipedia/commons/1/13/Composite_3d.pn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7875" y="5229225"/>
            <a:ext cx="2370138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2" descr="http://a.mytrend.it/prp/2014/07/532723/o.246186.jpg"/>
          <p:cNvPicPr>
            <a:picLocks noChangeAspect="1" noChangeArrowheads="1"/>
          </p:cNvPicPr>
          <p:nvPr/>
        </p:nvPicPr>
        <p:blipFill>
          <a:blip r:embed="rId15" cstate="print"/>
          <a:srcRect t="34038" r="26611" b="28342"/>
          <a:stretch>
            <a:fillRect/>
          </a:stretch>
        </p:blipFill>
        <p:spPr bwMode="auto">
          <a:xfrm>
            <a:off x="6659563" y="2465388"/>
            <a:ext cx="2484437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4" descr="http://www.engineering.com/Portals/0/BlogFiles/Electronics%20Design/stmicroelectronics-lis331dlx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43663" y="3287713"/>
            <a:ext cx="26939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394337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-7938" y="850900"/>
            <a:ext cx="7100888" cy="862013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RICERCA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Università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Enti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Ricerca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nazionali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ed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esteri</a:t>
            </a:r>
            <a:endParaRPr lang="en-US" altLang="it-IT" sz="20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it-IT" sz="20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9459" name="Rettangolo 25"/>
          <p:cNvSpPr>
            <a:spLocks noChangeArrowheads="1"/>
          </p:cNvSpPr>
          <p:nvPr/>
        </p:nvSpPr>
        <p:spPr bwMode="auto">
          <a:xfrm>
            <a:off x="-14288" y="1384300"/>
            <a:ext cx="3506788" cy="54737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pic>
        <p:nvPicPr>
          <p:cNvPr id="19460" name="Picture 2" descr="http://www.b2match.eu/system/proposersday2011/organisations/4095/logos/mid.jpg?130486873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88" y="2774950"/>
            <a:ext cx="1255712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1" name="Gruppo 23"/>
          <p:cNvGrpSpPr>
            <a:grpSpLocks/>
          </p:cNvGrpSpPr>
          <p:nvPr/>
        </p:nvGrpSpPr>
        <p:grpSpPr bwMode="auto">
          <a:xfrm>
            <a:off x="3117850" y="1384300"/>
            <a:ext cx="6026150" cy="1339850"/>
            <a:chOff x="3131840" y="1396235"/>
            <a:chExt cx="5380555" cy="1152128"/>
          </a:xfrm>
        </p:grpSpPr>
        <p:sp>
          <p:nvSpPr>
            <p:cNvPr id="19477" name="Rettangolo 22"/>
            <p:cNvSpPr>
              <a:spLocks noChangeArrowheads="1"/>
            </p:cNvSpPr>
            <p:nvPr/>
          </p:nvSpPr>
          <p:spPr bwMode="auto">
            <a:xfrm>
              <a:off x="3131840" y="1396235"/>
              <a:ext cx="5380555" cy="115212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altLang="it-IT"/>
            </a:p>
          </p:txBody>
        </p:sp>
        <p:pic>
          <p:nvPicPr>
            <p:cNvPr id="19478" name="Picture 4" descr="http://oggiscienza.files.wordpress.com/2012/07/logo_infn.p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88773" y="1519656"/>
              <a:ext cx="1494601" cy="891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462" name="Picture 6" descr="http://www.cittadellascienza.it/wp-content/uploads/logo-cnr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6075" y="1498600"/>
            <a:ext cx="2786063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2" descr="http://newsgo.it/wp-content/uploads/2013/11/ENEA.gif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l="8682" r="9512" b="18797"/>
          <a:stretch>
            <a:fillRect/>
          </a:stretch>
        </p:blipFill>
        <p:spPr bwMode="auto">
          <a:xfrm>
            <a:off x="1417638" y="2906713"/>
            <a:ext cx="2016125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308850" y="8469313"/>
            <a:ext cx="4721225" cy="1016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INDUSTRIA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sviluppo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di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nuove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tecnologie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,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materiali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,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processi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produttivi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,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progettazione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, management</a:t>
            </a:r>
          </a:p>
        </p:txBody>
      </p:sp>
      <p:grpSp>
        <p:nvGrpSpPr>
          <p:cNvPr id="19465" name="Gruppo 38"/>
          <p:cNvGrpSpPr>
            <a:grpSpLocks/>
          </p:cNvGrpSpPr>
          <p:nvPr/>
        </p:nvGrpSpPr>
        <p:grpSpPr bwMode="auto">
          <a:xfrm>
            <a:off x="309563" y="4149725"/>
            <a:ext cx="2967037" cy="1384300"/>
            <a:chOff x="3563888" y="5373215"/>
            <a:chExt cx="2966843" cy="1384861"/>
          </a:xfrm>
        </p:grpSpPr>
        <p:pic>
          <p:nvPicPr>
            <p:cNvPr id="19475" name="Picture 8" descr="http://www.inaf.it/it/notizie-inaf/cda-inaf-del-13-febbraio/image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563888" y="5373215"/>
              <a:ext cx="1377153" cy="1384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6" name="Picture 18" descr="https://pbs.twimg.com/profile_images/188302352/nasalogo_twitter_400x400.jpg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162579" y="5387729"/>
              <a:ext cx="1368152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6" name="Gruppo 41"/>
          <p:cNvGrpSpPr>
            <a:grpSpLocks/>
          </p:cNvGrpSpPr>
          <p:nvPr/>
        </p:nvGrpSpPr>
        <p:grpSpPr bwMode="auto">
          <a:xfrm>
            <a:off x="3616325" y="2836863"/>
            <a:ext cx="5505450" cy="4033837"/>
            <a:chOff x="-468560" y="4365104"/>
            <a:chExt cx="5505738" cy="4032448"/>
          </a:xfrm>
        </p:grpSpPr>
        <p:pic>
          <p:nvPicPr>
            <p:cNvPr id="19471" name="Picture 20" descr="http://wisecareers.com/sites/wisecareers.com/files/styles/article_image_full_node/public/brafton_images/How-to-Become--a-High-School-Physics-Teacher_1115_564746_1_14042551_500.jpg?itok=FrA0QM9T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468560" y="5301208"/>
              <a:ext cx="3096344" cy="309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2" name="Picture 22" descr="http://www.spsnational.org/about/images/logos/SPS-2013-Artwork.jpg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517135" y="4365104"/>
              <a:ext cx="2512808" cy="95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3" name="Picture 24" descr="http://www.gfxtra.net/uploads/posts_images/1/7/179483/f7788d81fc483f9deb7f7fbd0d2da431.jpg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627785" y="5229200"/>
              <a:ext cx="2409393" cy="316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7" name="Text Box 10"/>
            <p:cNvSpPr txBox="1">
              <a:spLocks noChangeArrowheads="1"/>
            </p:cNvSpPr>
            <p:nvPr/>
          </p:nvSpPr>
          <p:spPr bwMode="auto">
            <a:xfrm>
              <a:off x="-468560" y="4365104"/>
              <a:ext cx="3095787" cy="98391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20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FORMAZIONE</a:t>
              </a:r>
              <a:r>
                <a:rPr lang="en-US" sz="2000" b="1" dirty="0">
                  <a:solidFill>
                    <a:schemeClr val="bg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altLang="it-IT" sz="18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insegnamento</a:t>
              </a:r>
              <a:r>
                <a:rPr lang="en-US" altLang="it-IT" sz="18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, </a:t>
              </a:r>
              <a:r>
                <a:rPr lang="en-US" altLang="it-IT" sz="18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divulgazione</a:t>
              </a:r>
              <a:r>
                <a:rPr lang="en-US" altLang="it-IT" sz="18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, </a:t>
              </a:r>
              <a:r>
                <a:rPr lang="en-US" altLang="it-IT" sz="18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giornalismo</a:t>
              </a:r>
              <a:r>
                <a:rPr lang="en-US" altLang="it-IT" sz="18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it-IT" sz="18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scientifico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</a:p>
          </p:txBody>
        </p:sp>
      </p:grpSp>
      <p:pic>
        <p:nvPicPr>
          <p:cNvPr id="19467" name="Picture 26" descr="http://www.cloudmobile.it/documenti/images/cloud-mobile_collaborazioni-universita-italiane.jpg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/>
          <a:srcRect t="5548" b="5682"/>
          <a:stretch>
            <a:fillRect/>
          </a:stretch>
        </p:blipFill>
        <p:spPr bwMode="auto">
          <a:xfrm>
            <a:off x="7078663" y="854075"/>
            <a:ext cx="205105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03188" y="66675"/>
            <a:ext cx="8864600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69" name="Picture 2" descr="http://www.logotypes101.com/logos/121/7A053212811A1D074BF0BCB43F6AEB82/ESA28.png"/>
          <p:cNvPicPr>
            <a:picLocks noChangeAspect="1" noChangeArrowheads="1"/>
          </p:cNvPicPr>
          <p:nvPr/>
        </p:nvPicPr>
        <p:blipFill>
          <a:blip r:embed="rId24" cstate="print"/>
          <a:srcRect t="27721" b="26921"/>
          <a:stretch>
            <a:fillRect/>
          </a:stretch>
        </p:blipFill>
        <p:spPr bwMode="auto">
          <a:xfrm>
            <a:off x="368300" y="5689600"/>
            <a:ext cx="2474913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4" descr="http://3.bp.blogspot.com/-UJIY5waTUIQ/TpSHFFuc00I/AAAAAAAACig/lzfpUei5Uqo/s320/208px-CERN_logo.svg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538788" y="1471613"/>
            <a:ext cx="11938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391214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-7938" y="3565525"/>
            <a:ext cx="3284538" cy="1016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SANITÀ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tecnologie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diagnostiche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radioterapia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applicazioni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biomediche</a:t>
            </a:r>
            <a:endParaRPr lang="en-US" altLang="it-IT" sz="20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1507" name="Picture 17" descr="http://thumbs.dreamstime.com/z/concetto-di-software-nube-delle-icone-di-programma-2476194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b="9302"/>
          <a:stretch>
            <a:fillRect/>
          </a:stretch>
        </p:blipFill>
        <p:spPr bwMode="auto">
          <a:xfrm>
            <a:off x="4514850" y="1833563"/>
            <a:ext cx="187166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9" descr="http://stat.fmipa.ugm.ac.id/wp-content/uploads/2013/02/statistika-keuangan-300x194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36750" y="1844675"/>
            <a:ext cx="257651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1" descr="http://www.clevermarketing.it/wp-content/uploads/2014/07/database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b="5164"/>
          <a:stretch>
            <a:fillRect/>
          </a:stretch>
        </p:blipFill>
        <p:spPr bwMode="auto">
          <a:xfrm>
            <a:off x="6383338" y="1844675"/>
            <a:ext cx="27400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3" descr="http://www.studiotecnicorossoni.com/certificazione_energetica_classaa1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0" y="1833563"/>
            <a:ext cx="19446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8" descr="http://www.epa.vic.gov.au/our-work/%7E/media/Images/Your%20env/Land/EPADay815244_500x298.jpg?mh=300&amp;mw=500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95963" y="4005263"/>
            <a:ext cx="3325812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2" descr="http://www.nord-stream.com/download/file/picture_library/cmyk/en/2011/04/environmental-monitoring-infographic-element-benthic-fauna_2937_20110418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 t="14088" r="12646" b="12646"/>
          <a:stretch>
            <a:fillRect/>
          </a:stretch>
        </p:blipFill>
        <p:spPr bwMode="auto">
          <a:xfrm>
            <a:off x="7491413" y="5487988"/>
            <a:ext cx="16319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4" descr="http://www.norsonic.com/filestore/Products_photo/Nor140/Nor140_photos/Nor140-traffic-train.jpg?size=800x600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81675" y="5481638"/>
            <a:ext cx="1944688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3188" y="66675"/>
            <a:ext cx="8864600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15" name="Picture 9" descr="http://www.iop.org/education/teacher/resources/teaching-medical-physics/img_mid_56424.jp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606800" y="5380038"/>
            <a:ext cx="1703388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350" y="858838"/>
            <a:ext cx="8166100" cy="1016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PROFESSIONE FISICO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: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Libera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professione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(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albo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professionale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  <a:sym typeface="Symbol" pitchFamily="16" charset="2"/>
              </a:rPr>
              <a:t> </a:t>
            </a:r>
            <a:r>
              <a:rPr lang="en-US" altLang="it-IT" sz="2000" b="1" dirty="0" err="1">
                <a:solidFill>
                  <a:srgbClr val="006666"/>
                </a:solidFill>
                <a:latin typeface="Arial" charset="0"/>
                <a:cs typeface="Arial" charset="0"/>
              </a:rPr>
              <a:t>ANFeA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),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certificazione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energetica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, </a:t>
            </a:r>
            <a:r>
              <a:rPr lang="it-IT" altLang="it-IT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informatica</a:t>
            </a:r>
            <a:r>
              <a:rPr lang="it-IT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(</a:t>
            </a:r>
            <a:r>
              <a:rPr lang="it-IT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software manager),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sicurezza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(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polizia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,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forze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armate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, RIS),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finanza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(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banche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, e-commerce)</a:t>
            </a:r>
          </a:p>
        </p:txBody>
      </p:sp>
      <p:pic>
        <p:nvPicPr>
          <p:cNvPr id="21517" name="Picture 21" descr="logo ANFEA - Associazione Nazionale Fisica e Applicazioni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064500" y="850900"/>
            <a:ext cx="1065213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21" descr="http://www.fregiperbasco.it/_/rsrc/1287322300111/esercito/arma-del-genio-e-specialita/genio_pionieri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936750" y="2565400"/>
            <a:ext cx="10080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3" descr="http://www.accelerators-for-society.org/Images/Page/7/5-John_Prior-Cancer_Poumon-WB_for_Paul_2.jpg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-7938" y="4581525"/>
            <a:ext cx="364331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15" descr="http://www.ambienteambienti.com/wp-content/uploads/2012/12/arpa_puglia_accordo_provincia_taranto.jpg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219700" y="6043613"/>
            <a:ext cx="1193800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11" descr="http://www.iaea.org/newscenter/images/physicist_300x200.jpg">
            <a:hlinkClick r:id="rId26"/>
          </p:cNvPr>
          <p:cNvPicPr>
            <a:picLocks noChangeAspect="1" noChangeArrowheads="1"/>
          </p:cNvPicPr>
          <p:nvPr/>
        </p:nvPicPr>
        <p:blipFill>
          <a:blip r:embed="rId27" cstate="print"/>
          <a:srcRect l="9756"/>
          <a:stretch>
            <a:fillRect/>
          </a:stretch>
        </p:blipFill>
        <p:spPr bwMode="auto">
          <a:xfrm>
            <a:off x="3132138" y="3559175"/>
            <a:ext cx="26638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5003800" y="4076700"/>
            <a:ext cx="2132013" cy="4000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elettromagnetico</a:t>
            </a:r>
            <a:endParaRPr lang="en-US" altLang="it-IT" sz="2000" dirty="0">
              <a:solidFill>
                <a:srgbClr val="006666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003800" y="3457575"/>
            <a:ext cx="4125913" cy="7080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AMBIENTE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monitoraggio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misure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radon,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inquinamento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acustico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ed</a:t>
            </a:r>
            <a:endParaRPr lang="en-US" altLang="it-IT" sz="2000" dirty="0">
              <a:solidFill>
                <a:srgbClr val="006666"/>
              </a:solidFill>
              <a:latin typeface="Arial" charset="0"/>
              <a:cs typeface="Arial" charset="0"/>
            </a:endParaRPr>
          </a:p>
        </p:txBody>
      </p:sp>
      <p:pic>
        <p:nvPicPr>
          <p:cNvPr id="21524" name="Picture 27" descr="http://cronologia.meglio.it/img/eventi/01000/01307_1.jpg">
            <a:hlinkClick r:id="rId28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219700" y="5257800"/>
            <a:ext cx="102076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32105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88" y="66675"/>
            <a:ext cx="8864600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97291"/>
              </p:ext>
            </p:extLst>
          </p:nvPr>
        </p:nvGraphicFramePr>
        <p:xfrm>
          <a:off x="676275" y="1071563"/>
          <a:ext cx="7992826" cy="2900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0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3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08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04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71193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tx1"/>
                          </a:solidFill>
                        </a:rPr>
                        <a:t>Laurea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tx1"/>
                          </a:solidFill>
                        </a:rPr>
                        <a:t> Occupati a 5 anni dalla laurea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tx1"/>
                          </a:solidFill>
                        </a:rPr>
                        <a:t>Settore pubblico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tx1"/>
                          </a:solidFill>
                        </a:rPr>
                        <a:t>Settore</a:t>
                      </a:r>
                    </a:p>
                    <a:p>
                      <a:pPr algn="ctr"/>
                      <a:r>
                        <a:rPr lang="it-IT" sz="2000" dirty="0">
                          <a:solidFill>
                            <a:schemeClr val="tx1"/>
                          </a:solidFill>
                        </a:rPr>
                        <a:t>privato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tx1"/>
                          </a:solidFill>
                        </a:rPr>
                        <a:t>Efficacia della laurea nel lavoro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92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Fisica</a:t>
                      </a:r>
                    </a:p>
                  </a:txBody>
                  <a:tcPr marL="91439" marR="91439" marT="45727" marB="4572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80.7%</a:t>
                      </a:r>
                    </a:p>
                  </a:txBody>
                  <a:tcPr marL="91439" marR="91439" marT="45727" marB="4572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39.9%</a:t>
                      </a:r>
                    </a:p>
                  </a:txBody>
                  <a:tcPr marL="91439" marR="91439" marT="45727" marB="4572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57.3%</a:t>
                      </a:r>
                    </a:p>
                  </a:txBody>
                  <a:tcPr marL="91439" marR="91439" marT="45727" marB="4572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80.0%</a:t>
                      </a:r>
                    </a:p>
                  </a:txBody>
                  <a:tcPr marL="91439" marR="91439" marT="45727" marB="4572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92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Matematica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80.1%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32.4%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67.1%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50.0%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92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Biologia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77.7%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27.2%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68.0%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38.2%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92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Ingegneria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97.0%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6.1%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93.2%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65.9%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295275" y="4306888"/>
            <a:ext cx="8497888" cy="221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63525" indent="-263525"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it-IT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Più </a:t>
            </a:r>
            <a:r>
              <a:rPr lang="it-IT" sz="2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alto tasso di occupazione </a:t>
            </a:r>
            <a:r>
              <a:rPr lang="it-IT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e più </a:t>
            </a:r>
            <a:r>
              <a:rPr lang="it-IT" sz="2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alto stipendio medio </a:t>
            </a:r>
            <a:r>
              <a:rPr lang="it-IT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tra le discipline scientifiche (Matematica, Fisica e Biologia)</a:t>
            </a:r>
          </a:p>
          <a:p>
            <a:pPr marL="263525" indent="-263525"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it-IT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Laurea spendibile sia nel </a:t>
            </a:r>
            <a:r>
              <a:rPr lang="it-IT" sz="2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pubblico</a:t>
            </a:r>
            <a:r>
              <a:rPr lang="it-IT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che nel </a:t>
            </a:r>
            <a:r>
              <a:rPr lang="it-IT" sz="2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privato</a:t>
            </a:r>
          </a:p>
          <a:p>
            <a:pPr marL="263525" indent="-263525"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it-IT" sz="2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Migliore impatto </a:t>
            </a:r>
            <a:r>
              <a:rPr lang="it-IT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della laurea sul livello del lavoro svolto (l’efficacia è intesa come miglioramento nel proprio lavoro dovuto alla laurea)</a:t>
            </a:r>
          </a:p>
        </p:txBody>
      </p:sp>
      <p:sp>
        <p:nvSpPr>
          <p:cNvPr id="5" name="Rettangolo 4"/>
          <p:cNvSpPr/>
          <p:nvPr/>
        </p:nvSpPr>
        <p:spPr>
          <a:xfrm>
            <a:off x="6462713" y="3998913"/>
            <a:ext cx="2286000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200" dirty="0">
                <a:solidFill>
                  <a:srgbClr val="FFFFCC"/>
                </a:solidFill>
                <a:latin typeface="+mn-lt"/>
                <a:cs typeface="+mn-cs"/>
              </a:rPr>
              <a:t>Fonte: </a:t>
            </a:r>
            <a:r>
              <a:rPr lang="it-IT" sz="1200" b="1" dirty="0" err="1">
                <a:solidFill>
                  <a:srgbClr val="FFFFCC"/>
                </a:solidFill>
                <a:latin typeface="+mn-lt"/>
                <a:cs typeface="+mn-cs"/>
              </a:rPr>
              <a:t>Almalaurea</a:t>
            </a:r>
            <a:r>
              <a:rPr lang="it-IT" sz="1200" b="1" dirty="0">
                <a:solidFill>
                  <a:srgbClr val="FFFFCC"/>
                </a:solidFill>
                <a:latin typeface="+mn-lt"/>
                <a:cs typeface="+mn-cs"/>
              </a:rPr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516333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ttangolo 10"/>
          <p:cNvSpPr>
            <a:spLocks noChangeArrowheads="1"/>
          </p:cNvSpPr>
          <p:nvPr/>
        </p:nvSpPr>
        <p:spPr bwMode="auto">
          <a:xfrm>
            <a:off x="8107363" y="1362075"/>
            <a:ext cx="1042987" cy="108108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cs typeface="Arial" charset="0"/>
            </a:endParaRPr>
          </a:p>
        </p:txBody>
      </p:sp>
      <p:sp>
        <p:nvSpPr>
          <p:cNvPr id="36867" name="Rettangolo 9"/>
          <p:cNvSpPr>
            <a:spLocks noChangeArrowheads="1"/>
          </p:cNvSpPr>
          <p:nvPr/>
        </p:nvSpPr>
        <p:spPr bwMode="auto">
          <a:xfrm>
            <a:off x="0" y="1362075"/>
            <a:ext cx="1042988" cy="108108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cs typeface="Arial" charset="0"/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798513" y="1350963"/>
            <a:ext cx="7138987" cy="1225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446088" indent="-382588" eaLnBrk="1" hangingPunct="1">
              <a:lnSpc>
                <a:spcPct val="90000"/>
              </a:lnSpc>
              <a:spcBef>
                <a:spcPts val="0"/>
              </a:spcBef>
              <a:buClr>
                <a:srgbClr val="2DA2BF"/>
              </a:buClr>
              <a:buSzPct val="80000"/>
              <a:buFont typeface="Times New Roman" pitchFamily="16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it-IT" sz="2200" dirty="0">
                <a:latin typeface="Arial" charset="0"/>
                <a:cs typeface="+mn-cs"/>
              </a:rPr>
              <a:t>	Organizzazione di </a:t>
            </a:r>
            <a:r>
              <a:rPr lang="it-IT" sz="2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eventi formativi </a:t>
            </a:r>
            <a:r>
              <a:rPr lang="it-IT" sz="2200" dirty="0">
                <a:latin typeface="Arial" charset="0"/>
                <a:cs typeface="+mn-cs"/>
              </a:rPr>
              <a:t>in sede e </a:t>
            </a:r>
            <a:r>
              <a:rPr lang="it-IT" sz="2200" b="1" dirty="0">
                <a:latin typeface="Arial" charset="0"/>
                <a:cs typeface="+mn-cs"/>
              </a:rPr>
              <a:t>viaggi di istruzione </a:t>
            </a:r>
            <a:r>
              <a:rPr lang="it-IT" sz="2200" dirty="0">
                <a:latin typeface="Arial" charset="0"/>
                <a:cs typeface="+mn-cs"/>
              </a:rPr>
              <a:t>in Laboratori nazionali ed esteri grazie a programmi di studio e di orientamento dedicati.</a:t>
            </a:r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0" y="36513"/>
            <a:ext cx="8242300" cy="725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4" cstate="print"/>
          <a:srcRect t="7736" b="25955"/>
          <a:stretch>
            <a:fillRect/>
          </a:stretch>
        </p:blipFill>
        <p:spPr bwMode="auto">
          <a:xfrm>
            <a:off x="4159250" y="4437063"/>
            <a:ext cx="4984750" cy="2406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71" name="Picture 4"/>
          <p:cNvPicPr>
            <a:picLocks noChangeAspect="1" noChangeArrowheads="1"/>
          </p:cNvPicPr>
          <p:nvPr/>
        </p:nvPicPr>
        <p:blipFill>
          <a:blip r:embed="rId5" cstate="print"/>
          <a:srcRect l="3358" t="10596" r="-151" b="4239"/>
          <a:stretch>
            <a:fillRect/>
          </a:stretch>
        </p:blipFill>
        <p:spPr bwMode="auto">
          <a:xfrm>
            <a:off x="0" y="2417763"/>
            <a:ext cx="4859338" cy="2851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72" name="Picture 5"/>
          <p:cNvPicPr>
            <a:picLocks noChangeAspect="1" noChangeArrowheads="1"/>
          </p:cNvPicPr>
          <p:nvPr/>
        </p:nvPicPr>
        <p:blipFill>
          <a:blip r:embed="rId6" cstate="print"/>
          <a:srcRect t="16521"/>
          <a:stretch>
            <a:fillRect/>
          </a:stretch>
        </p:blipFill>
        <p:spPr bwMode="auto">
          <a:xfrm>
            <a:off x="4787900" y="2417763"/>
            <a:ext cx="4356100" cy="226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6988" y="5300663"/>
            <a:ext cx="4113212" cy="14398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447675" indent="-381000" algn="r" eaLnBrk="1" hangingPunct="1">
              <a:spcBef>
                <a:spcPts val="450"/>
              </a:spcBef>
              <a:buSzPct val="80000"/>
              <a:tabLst>
                <a:tab pos="447675" algn="l"/>
                <a:tab pos="1362075" algn="l"/>
                <a:tab pos="2276475" algn="l"/>
                <a:tab pos="3190875" algn="l"/>
                <a:tab pos="4105275" algn="l"/>
                <a:tab pos="5019675" algn="l"/>
                <a:tab pos="5934075" algn="l"/>
                <a:tab pos="6848475" algn="l"/>
                <a:tab pos="7762875" algn="l"/>
                <a:tab pos="8677275" algn="l"/>
                <a:tab pos="9591675" algn="l"/>
                <a:tab pos="10506075" algn="l"/>
              </a:tabLst>
              <a:defRPr/>
            </a:pPr>
            <a:r>
              <a:rPr lang="it-IT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Cicli di seminari divulgativi</a:t>
            </a:r>
          </a:p>
          <a:p>
            <a:pPr marL="447675" indent="-381000" algn="r" eaLnBrk="1" hangingPunct="1">
              <a:spcBef>
                <a:spcPts val="450"/>
              </a:spcBef>
              <a:buSzPct val="80000"/>
              <a:tabLst>
                <a:tab pos="447675" algn="l"/>
                <a:tab pos="1362075" algn="l"/>
                <a:tab pos="2276475" algn="l"/>
                <a:tab pos="3190875" algn="l"/>
                <a:tab pos="4105275" algn="l"/>
                <a:tab pos="5019675" algn="l"/>
                <a:tab pos="5934075" algn="l"/>
                <a:tab pos="6848475" algn="l"/>
                <a:tab pos="7762875" algn="l"/>
                <a:tab pos="8677275" algn="l"/>
                <a:tab pos="9591675" algn="l"/>
                <a:tab pos="10506075" algn="l"/>
              </a:tabLst>
              <a:defRPr/>
            </a:pPr>
            <a:r>
              <a:rPr lang="it-IT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Notte dei Ricercatori e Open </a:t>
            </a:r>
            <a:r>
              <a:rPr lang="it-IT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Labs</a:t>
            </a:r>
            <a:endParaRPr lang="it-IT" sz="1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marL="447675" indent="-381000" algn="r" eaLnBrk="1" hangingPunct="1">
              <a:spcBef>
                <a:spcPts val="450"/>
              </a:spcBef>
              <a:buSzPct val="80000"/>
              <a:tabLst>
                <a:tab pos="447675" algn="l"/>
                <a:tab pos="1362075" algn="l"/>
                <a:tab pos="2276475" algn="l"/>
                <a:tab pos="3190875" algn="l"/>
                <a:tab pos="4105275" algn="l"/>
                <a:tab pos="5019675" algn="l"/>
                <a:tab pos="5934075" algn="l"/>
                <a:tab pos="6848475" algn="l"/>
                <a:tab pos="7762875" algn="l"/>
                <a:tab pos="8677275" algn="l"/>
                <a:tab pos="9591675" algn="l"/>
                <a:tab pos="10506075" algn="l"/>
              </a:tabLst>
              <a:defRPr/>
            </a:pPr>
            <a:r>
              <a:rPr lang="it-IT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Visite guidate a grandi laboratori</a:t>
            </a:r>
          </a:p>
          <a:p>
            <a:pPr marL="447675" indent="-381000" algn="r" eaLnBrk="1" hangingPunct="1">
              <a:lnSpc>
                <a:spcPct val="80000"/>
              </a:lnSpc>
              <a:spcBef>
                <a:spcPts val="450"/>
              </a:spcBef>
              <a:buSzPct val="80000"/>
              <a:tabLst>
                <a:tab pos="447675" algn="l"/>
                <a:tab pos="1362075" algn="l"/>
                <a:tab pos="2276475" algn="l"/>
                <a:tab pos="3190875" algn="l"/>
                <a:tab pos="4105275" algn="l"/>
                <a:tab pos="5019675" algn="l"/>
                <a:tab pos="5934075" algn="l"/>
                <a:tab pos="6848475" algn="l"/>
                <a:tab pos="7762875" algn="l"/>
                <a:tab pos="8677275" algn="l"/>
                <a:tab pos="9591675" algn="l"/>
                <a:tab pos="10506075" algn="l"/>
              </a:tabLst>
              <a:defRPr/>
            </a:pPr>
            <a:r>
              <a:rPr lang="it-IT" sz="1800" dirty="0">
                <a:latin typeface="Arial" charset="0"/>
                <a:cs typeface="+mn-cs"/>
              </a:rPr>
              <a:t>(CERN, Frascati, Gran Sasso, etc.)</a:t>
            </a:r>
          </a:p>
        </p:txBody>
      </p:sp>
      <p:pic>
        <p:nvPicPr>
          <p:cNvPr id="368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10538" y="1417638"/>
            <a:ext cx="1044575" cy="936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75" name="Picture 9"/>
          <p:cNvPicPr>
            <a:picLocks noChangeAspect="1" noChangeArrowheads="1"/>
          </p:cNvPicPr>
          <p:nvPr/>
        </p:nvPicPr>
        <p:blipFill>
          <a:blip r:embed="rId8" cstate="print"/>
          <a:srcRect t="15302" r="67586" b="37122"/>
          <a:stretch>
            <a:fillRect/>
          </a:stretch>
        </p:blipFill>
        <p:spPr bwMode="auto">
          <a:xfrm>
            <a:off x="26988" y="1362075"/>
            <a:ext cx="974725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583620" y="650875"/>
            <a:ext cx="7834510" cy="647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446088" indent="-382588" algn="ctr" eaLnBrk="1" hangingPunct="1">
              <a:spcBef>
                <a:spcPts val="600"/>
              </a:spcBef>
              <a:buClr>
                <a:srgbClr val="2DA2BF"/>
              </a:buClr>
              <a:buSzPct val="80000"/>
              <a:buFont typeface="Times New Roman" pitchFamily="16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it-IT" u="sng" dirty="0">
                <a:solidFill>
                  <a:srgbClr val="002060"/>
                </a:solidFill>
                <a:latin typeface="Arial" charset="0"/>
                <a:cs typeface="+mn-cs"/>
              </a:rPr>
              <a:t>http://www.fisica.unisalento.it/LaureeScientificheFisica</a:t>
            </a:r>
          </a:p>
        </p:txBody>
      </p:sp>
    </p:spTree>
    <p:extLst>
      <p:ext uri="{BB962C8B-B14F-4D97-AF65-F5344CB8AC3E}">
        <p14:creationId xmlns:p14="http://schemas.microsoft.com/office/powerpoint/2010/main" val="29028856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Text Box 2">
            <a:extLst>
              <a:ext uri="{FF2B5EF4-FFF2-40B4-BE49-F238E27FC236}">
                <a16:creationId xmlns:a16="http://schemas.microsoft.com/office/drawing/2014/main" id="{681ABF63-01F3-460C-BE6D-B11BC8E66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404813"/>
            <a:ext cx="6407150" cy="122396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anchor="b"/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CORSO DI LAUREA IN </a:t>
            </a:r>
            <a:b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OTTICA ED OPTOMETRIA</a:t>
            </a:r>
          </a:p>
        </p:txBody>
      </p:sp>
      <p:pic>
        <p:nvPicPr>
          <p:cNvPr id="32771" name="Picture 3" descr="for2">
            <a:extLst>
              <a:ext uri="{FF2B5EF4-FFF2-40B4-BE49-F238E27FC236}">
                <a16:creationId xmlns:a16="http://schemas.microsoft.com/office/drawing/2014/main" id="{D150D4F2-8068-4EB1-BD24-9C587CD505F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3429000"/>
            <a:ext cx="3859212" cy="3284538"/>
          </a:xfrm>
          <a:noFill/>
        </p:spPr>
      </p:pic>
      <p:sp>
        <p:nvSpPr>
          <p:cNvPr id="318468" name="Text Box 4">
            <a:extLst>
              <a:ext uri="{FF2B5EF4-FFF2-40B4-BE49-F238E27FC236}">
                <a16:creationId xmlns:a16="http://schemas.microsoft.com/office/drawing/2014/main" id="{2DF83B4B-C499-4643-84C9-CC6364237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2052638"/>
            <a:ext cx="5846763" cy="1160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LAUREA</a:t>
            </a: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TRIENNALE</a:t>
            </a:r>
            <a:r>
              <a:rPr lang="en-US" sz="2800">
                <a:solidFill>
                  <a:srgbClr val="FFFF00"/>
                </a:solidFill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333399"/>
                </a:solidFill>
              </a:rPr>
              <a:t>dall’anno accademico 2004-2005</a:t>
            </a:r>
          </a:p>
        </p:txBody>
      </p:sp>
      <p:pic>
        <p:nvPicPr>
          <p:cNvPr id="32774" name="Picture 3">
            <a:extLst>
              <a:ext uri="{FF2B5EF4-FFF2-40B4-BE49-F238E27FC236}">
                <a16:creationId xmlns:a16="http://schemas.microsoft.com/office/drawing/2014/main" id="{0420B5C4-6127-4B5F-A080-DD0F4ECC9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13480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5" name="Text Box 5">
            <a:extLst>
              <a:ext uri="{FF2B5EF4-FFF2-40B4-BE49-F238E27FC236}">
                <a16:creationId xmlns:a16="http://schemas.microsoft.com/office/drawing/2014/main" id="{FE7F2680-5CB6-4D9F-AFAB-CBB8FBE95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12875"/>
            <a:ext cx="8353425" cy="2282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i="1">
                <a:solidFill>
                  <a:srgbClr val="FFFF00"/>
                </a:solidFill>
              </a:rPr>
              <a:t> </a:t>
            </a:r>
            <a:r>
              <a:rPr lang="it-IT" altLang="it-IT" i="1">
                <a:solidFill>
                  <a:schemeClr val="accent2"/>
                </a:solidFill>
              </a:rPr>
              <a:t>E’ la scienza che studia il processo visivo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i="1">
                <a:solidFill>
                  <a:schemeClr val="accent2"/>
                </a:solidFill>
              </a:rPr>
              <a:t> Si avvale di metodologie non mediche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i="1">
                <a:solidFill>
                  <a:schemeClr val="accent2"/>
                </a:solidFill>
              </a:rPr>
              <a:t> </a:t>
            </a:r>
            <a:r>
              <a:rPr lang="it-IT" altLang="it-IT" i="1">
                <a:solidFill>
                  <a:srgbClr val="FF0000"/>
                </a:solidFill>
              </a:rPr>
              <a:t>Ha per obiettivo il mantenimento o il ripristino dell’efficienza del processo visivo</a:t>
            </a:r>
            <a:r>
              <a:rPr lang="it-IT" altLang="it-IT" i="1">
                <a:solidFill>
                  <a:schemeClr val="accent2"/>
                </a:solidFill>
              </a:rPr>
              <a:t> in rapporto alle richieste che l’ambiente esercita sull’individuo</a:t>
            </a:r>
          </a:p>
        </p:txBody>
      </p:sp>
      <p:sp>
        <p:nvSpPr>
          <p:cNvPr id="33795" name="Text Box 7">
            <a:extLst>
              <a:ext uri="{FF2B5EF4-FFF2-40B4-BE49-F238E27FC236}">
                <a16:creationId xmlns:a16="http://schemas.microsoft.com/office/drawing/2014/main" id="{5F89C630-0591-49AB-A940-2F7495565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173038"/>
            <a:ext cx="3271838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it-IT" altLang="it-IT" sz="4400">
                <a:solidFill>
                  <a:srgbClr val="FF0000"/>
                </a:solidFill>
              </a:rPr>
              <a:t>L’ optometria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387777F2-3EE2-4A3B-8EAD-1194E589E6E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4010025"/>
            <a:ext cx="8610600" cy="2659063"/>
            <a:chOff x="113" y="2526"/>
            <a:chExt cx="5424" cy="1675"/>
          </a:xfrm>
        </p:grpSpPr>
        <p:sp>
          <p:nvSpPr>
            <p:cNvPr id="33798" name="Text Box 8">
              <a:extLst>
                <a:ext uri="{FF2B5EF4-FFF2-40B4-BE49-F238E27FC236}">
                  <a16:creationId xmlns:a16="http://schemas.microsoft.com/office/drawing/2014/main" id="{97F01EA0-3059-4D6A-A60C-2F03D38822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8" y="2526"/>
              <a:ext cx="3120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2800">
                  <a:solidFill>
                    <a:schemeClr val="tx1"/>
                  </a:solidFill>
                </a:rPr>
                <a:t>FISICA</a:t>
              </a:r>
              <a:r>
                <a:rPr lang="it-IT" altLang="it-IT" sz="2800" i="1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</a:p>
            <a:p>
              <a:pPr>
                <a:spcBef>
                  <a:spcPct val="50000"/>
                </a:spcBef>
              </a:pPr>
              <a:r>
                <a:rPr lang="it-IT" altLang="it-IT" sz="1800">
                  <a:solidFill>
                    <a:schemeClr val="tx1"/>
                  </a:solidFill>
                  <a:sym typeface="Wingdings" panose="05000000000000000000" pitchFamily="2" charset="2"/>
                </a:rPr>
                <a:t></a:t>
              </a:r>
              <a:endParaRPr lang="it-IT" altLang="it-IT" sz="2000">
                <a:solidFill>
                  <a:schemeClr val="tx1"/>
                </a:solidFill>
              </a:endParaRPr>
            </a:p>
          </p:txBody>
        </p:sp>
        <p:sp>
          <p:nvSpPr>
            <p:cNvPr id="33799" name="Text Box 9">
              <a:extLst>
                <a:ext uri="{FF2B5EF4-FFF2-40B4-BE49-F238E27FC236}">
                  <a16:creationId xmlns:a16="http://schemas.microsoft.com/office/drawing/2014/main" id="{B609B0FD-7D15-494F-8268-C03DC37126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7" y="3104"/>
              <a:ext cx="3408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it-IT" altLang="it-IT" sz="2000">
                  <a:solidFill>
                    <a:schemeClr val="tx1"/>
                  </a:solidFill>
                </a:rPr>
                <a:t>SCIENZA OTTICA</a:t>
              </a:r>
              <a:endParaRPr lang="it-IT" altLang="it-IT" sz="2000" i="1">
                <a:solidFill>
                  <a:schemeClr val="tx1"/>
                </a:solidFill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it-IT" altLang="it-IT" sz="3200">
                  <a:solidFill>
                    <a:schemeClr val="tx1"/>
                  </a:solidFill>
                  <a:sym typeface="Wingdings" panose="05000000000000000000" pitchFamily="2" charset="2"/>
                </a:rPr>
                <a:t></a:t>
              </a:r>
              <a:endParaRPr lang="it-IT" altLang="it-IT" sz="4000">
                <a:solidFill>
                  <a:schemeClr val="tx1"/>
                </a:solidFill>
              </a:endParaRPr>
            </a:p>
          </p:txBody>
        </p:sp>
        <p:sp>
          <p:nvSpPr>
            <p:cNvPr id="33800" name="Text Box 10">
              <a:extLst>
                <a:ext uri="{FF2B5EF4-FFF2-40B4-BE49-F238E27FC236}">
                  <a16:creationId xmlns:a16="http://schemas.microsoft.com/office/drawing/2014/main" id="{13151904-5F64-4223-A5B3-C85A4D0FF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3874"/>
              <a:ext cx="542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i="1">
                  <a:solidFill>
                    <a:schemeClr val="tx1"/>
                  </a:solidFill>
                </a:rPr>
                <a:t>Altre discipline</a:t>
              </a:r>
              <a:r>
                <a:rPr lang="it-IT" altLang="it-IT" sz="2800" i="1">
                  <a:solidFill>
                    <a:schemeClr val="tx1"/>
                  </a:solidFill>
                </a:rPr>
                <a:t> </a:t>
              </a:r>
              <a:r>
                <a:rPr lang="it-IT" altLang="it-IT" sz="2800" i="1">
                  <a:solidFill>
                    <a:schemeClr val="tx1"/>
                  </a:solidFill>
                  <a:sym typeface="Symbol" panose="05050102010706020507" pitchFamily="18" charset="2"/>
                </a:rPr>
                <a:t>  </a:t>
              </a:r>
              <a:r>
                <a:rPr lang="it-IT" altLang="it-IT" sz="2800" i="1">
                  <a:solidFill>
                    <a:schemeClr val="tx1"/>
                  </a:solidFill>
                  <a:sym typeface="Wingdings" panose="05000000000000000000" pitchFamily="2" charset="2"/>
                </a:rPr>
                <a:t></a:t>
              </a:r>
              <a:r>
                <a:rPr lang="it-IT" altLang="it-IT" sz="2800" i="1">
                  <a:solidFill>
                    <a:schemeClr val="tx1"/>
                  </a:solidFill>
                  <a:sym typeface="Symbol" panose="05050102010706020507" pitchFamily="18" charset="2"/>
                </a:rPr>
                <a:t>                        </a:t>
              </a:r>
              <a:r>
                <a:rPr lang="it-IT" altLang="it-IT" sz="2800" i="1">
                  <a:solidFill>
                    <a:schemeClr val="tx1"/>
                  </a:solidFill>
                  <a:sym typeface="Wingdings" panose="05000000000000000000" pitchFamily="2" charset="2"/>
                </a:rPr>
                <a:t></a:t>
              </a:r>
              <a:r>
                <a:rPr lang="it-IT" altLang="it-IT" sz="2800" i="1">
                  <a:solidFill>
                    <a:schemeClr val="tx1"/>
                  </a:solidFill>
                  <a:sym typeface="Symbol" panose="05050102010706020507" pitchFamily="18" charset="2"/>
                </a:rPr>
                <a:t>   </a:t>
              </a:r>
              <a:r>
                <a:rPr lang="it-IT" altLang="it-IT" i="1">
                  <a:solidFill>
                    <a:schemeClr val="tx1"/>
                  </a:solidFill>
                  <a:sym typeface="Symbol" panose="05050102010706020507" pitchFamily="18" charset="2"/>
                </a:rPr>
                <a:t>Medicina</a:t>
              </a:r>
              <a:endParaRPr lang="it-IT" altLang="it-IT" sz="3600" i="1">
                <a:solidFill>
                  <a:schemeClr val="tx1"/>
                </a:solidFill>
              </a:endParaRPr>
            </a:p>
          </p:txBody>
        </p:sp>
        <p:sp>
          <p:nvSpPr>
            <p:cNvPr id="322571" name="Text Box 11">
              <a:extLst>
                <a:ext uri="{FF2B5EF4-FFF2-40B4-BE49-F238E27FC236}">
                  <a16:creationId xmlns:a16="http://schemas.microsoft.com/office/drawing/2014/main" id="{BB232A9B-F4F2-440B-BA00-833466AF5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3" y="3511"/>
              <a:ext cx="360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2800" dirty="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OPTOMETRIA</a:t>
              </a:r>
              <a:endParaRPr lang="it-IT" sz="3600" i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  <p:pic>
        <p:nvPicPr>
          <p:cNvPr id="33797" name="Picture 3">
            <a:extLst>
              <a:ext uri="{FF2B5EF4-FFF2-40B4-BE49-F238E27FC236}">
                <a16:creationId xmlns:a16="http://schemas.microsoft.com/office/drawing/2014/main" id="{A6D329B4-9AA1-4460-8673-0D745B3E0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904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2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2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56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>
            <a:extLst>
              <a:ext uri="{FF2B5EF4-FFF2-40B4-BE49-F238E27FC236}">
                <a16:creationId xmlns:a16="http://schemas.microsoft.com/office/drawing/2014/main" id="{BD97A1F5-2A10-4020-A994-0B2A6C4D0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33375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COMPENSAZIONE DELLE AMETROPIE</a:t>
            </a:r>
          </a:p>
        </p:txBody>
      </p:sp>
      <p:sp>
        <p:nvSpPr>
          <p:cNvPr id="328708" name="Text Box 4">
            <a:extLst>
              <a:ext uri="{FF2B5EF4-FFF2-40B4-BE49-F238E27FC236}">
                <a16:creationId xmlns:a16="http://schemas.microsoft.com/office/drawing/2014/main" id="{725AC3F7-8363-45C5-8EFA-2EA441FE1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39863"/>
            <a:ext cx="4249738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OCCHIALI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  MATERIALI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it-IT" altLang="it-IT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it-IT" altLang="it-IT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  SISTEMI OTTICI PERSONALIZZATI</a:t>
            </a:r>
          </a:p>
        </p:txBody>
      </p:sp>
      <p:pic>
        <p:nvPicPr>
          <p:cNvPr id="328709" name="Picture 5" descr="bifo">
            <a:hlinkClick r:id="rId3"/>
            <a:extLst>
              <a:ext uri="{FF2B5EF4-FFF2-40B4-BE49-F238E27FC236}">
                <a16:creationId xmlns:a16="http://schemas.microsoft.com/office/drawing/2014/main" id="{E91DEBE0-4950-4A91-89AB-C58A0F4AD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00213"/>
            <a:ext cx="6953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710" name="Picture 6" descr="progressiva_08">
            <a:hlinkClick r:id="rId5"/>
            <a:extLst>
              <a:ext uri="{FF2B5EF4-FFF2-40B4-BE49-F238E27FC236}">
                <a16:creationId xmlns:a16="http://schemas.microsoft.com/office/drawing/2014/main" id="{2E5DFE11-3203-46D1-BE7F-B3A77EFF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1628775"/>
            <a:ext cx="8636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711" name="Picture 7" descr="ESV2">
            <a:hlinkClick r:id="rId7"/>
            <a:extLst>
              <a:ext uri="{FF2B5EF4-FFF2-40B4-BE49-F238E27FC236}">
                <a16:creationId xmlns:a16="http://schemas.microsoft.com/office/drawing/2014/main" id="{08FF1D90-0559-4791-8577-DC1AA7AD1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3" y="1628775"/>
            <a:ext cx="129698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712" name="Picture 8" descr="hyper16_scheda">
            <a:hlinkClick r:id="rId9"/>
            <a:extLst>
              <a:ext uri="{FF2B5EF4-FFF2-40B4-BE49-F238E27FC236}">
                <a16:creationId xmlns:a16="http://schemas.microsoft.com/office/drawing/2014/main" id="{46F9C5FA-F1FD-42B0-A285-7CDF7BDB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1339850"/>
            <a:ext cx="1943100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713" name="Text Box 9">
            <a:extLst>
              <a:ext uri="{FF2B5EF4-FFF2-40B4-BE49-F238E27FC236}">
                <a16:creationId xmlns:a16="http://schemas.microsoft.com/office/drawing/2014/main" id="{1D61CBC4-94AD-499A-88AF-24D85C66F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3140075"/>
            <a:ext cx="352901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LENTI A CONTATTO</a:t>
            </a:r>
          </a:p>
          <a:p>
            <a:pPr>
              <a:spcBef>
                <a:spcPct val="50000"/>
              </a:spcBef>
            </a:pPr>
            <a:endParaRPr lang="it-IT" altLang="it-IT" sz="9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it-IT" altLang="it-IT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  ERRORI REFRATTIVI</a:t>
            </a:r>
          </a:p>
          <a:p>
            <a:pPr>
              <a:buFontTx/>
              <a:buChar char="•"/>
            </a:pPr>
            <a:r>
              <a:rPr lang="it-IT" altLang="it-IT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  COSMESI</a:t>
            </a:r>
          </a:p>
          <a:p>
            <a:pPr>
              <a:buFontTx/>
              <a:buChar char="•"/>
            </a:pPr>
            <a:r>
              <a:rPr lang="it-IT" altLang="it-IT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  ORTOKERATOLOGIA</a:t>
            </a:r>
          </a:p>
        </p:txBody>
      </p:sp>
      <p:pic>
        <p:nvPicPr>
          <p:cNvPr id="328714" name="Picture 10" descr="images[46]">
            <a:extLst>
              <a:ext uri="{FF2B5EF4-FFF2-40B4-BE49-F238E27FC236}">
                <a16:creationId xmlns:a16="http://schemas.microsoft.com/office/drawing/2014/main" id="{41608329-6298-4AFA-8B95-649774E63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3227388"/>
            <a:ext cx="15113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715" name="Picture 11" descr="images[43]">
            <a:extLst>
              <a:ext uri="{FF2B5EF4-FFF2-40B4-BE49-F238E27FC236}">
                <a16:creationId xmlns:a16="http://schemas.microsoft.com/office/drawing/2014/main" id="{4D4EE290-0309-4B06-A6C5-16A61D60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4148138"/>
            <a:ext cx="20161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716" name="Picture 12" descr="comefunziona">
            <a:hlinkClick r:id="rId13"/>
            <a:extLst>
              <a:ext uri="{FF2B5EF4-FFF2-40B4-BE49-F238E27FC236}">
                <a16:creationId xmlns:a16="http://schemas.microsoft.com/office/drawing/2014/main" id="{84D9DED4-A5F5-4BEA-A7DD-1022CDFFF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3357563"/>
            <a:ext cx="122396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717" name="Picture 13" descr="images[39]">
            <a:extLst>
              <a:ext uri="{FF2B5EF4-FFF2-40B4-BE49-F238E27FC236}">
                <a16:creationId xmlns:a16="http://schemas.microsoft.com/office/drawing/2014/main" id="{94A74E21-25FE-4EC8-8AE3-91D18711A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5" y="3140075"/>
            <a:ext cx="13684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718" name="Text Box 14">
            <a:extLst>
              <a:ext uri="{FF2B5EF4-FFF2-40B4-BE49-F238E27FC236}">
                <a16:creationId xmlns:a16="http://schemas.microsoft.com/office/drawing/2014/main" id="{1ADF044D-1934-4EFF-8A51-E90E0261E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4954588"/>
            <a:ext cx="35274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IPOVISIONE</a:t>
            </a:r>
          </a:p>
          <a:p>
            <a:pPr>
              <a:spcBef>
                <a:spcPct val="50000"/>
              </a:spcBef>
            </a:pPr>
            <a:endParaRPr lang="it-IT" altLang="it-IT" sz="9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it-IT" altLang="it-IT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  SISTEMI INGRANDENTI</a:t>
            </a:r>
          </a:p>
          <a:p>
            <a:pPr>
              <a:buFontTx/>
              <a:buChar char="•"/>
            </a:pPr>
            <a:r>
              <a:rPr lang="it-IT" altLang="it-IT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  TRAINING</a:t>
            </a:r>
          </a:p>
        </p:txBody>
      </p:sp>
      <p:pic>
        <p:nvPicPr>
          <p:cNvPr id="328719" name="Picture 15" descr="images[10]">
            <a:extLst>
              <a:ext uri="{FF2B5EF4-FFF2-40B4-BE49-F238E27FC236}">
                <a16:creationId xmlns:a16="http://schemas.microsoft.com/office/drawing/2014/main" id="{33253CB4-9899-43E1-BA0F-69E9A9909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4654550"/>
            <a:ext cx="13525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720" name="Picture 16" descr="STRUMENTI">
            <a:extLst>
              <a:ext uri="{FF2B5EF4-FFF2-40B4-BE49-F238E27FC236}">
                <a16:creationId xmlns:a16="http://schemas.microsoft.com/office/drawing/2014/main" id="{15B346D6-F0A0-4D27-909C-EFC30D41F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097463"/>
            <a:ext cx="1560513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3">
            <a:extLst>
              <a:ext uri="{FF2B5EF4-FFF2-40B4-BE49-F238E27FC236}">
                <a16:creationId xmlns:a16="http://schemas.microsoft.com/office/drawing/2014/main" id="{371A405D-4E1F-48CF-8F96-5707D76EB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469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8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8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8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8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8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28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28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8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8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" presetClass="entr" presetSubtype="8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8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28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" presetClass="entr" presetSubtype="8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28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28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" presetClass="entr" presetSubtype="8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28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28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1" presetID="2" presetClass="entr" presetSubtype="8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287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287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8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2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2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28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28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28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28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8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28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328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28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28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8" grpId="0" build="p"/>
      <p:bldP spid="328713" grpId="0" build="p"/>
      <p:bldP spid="32871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>
            <a:extLst>
              <a:ext uri="{FF2B5EF4-FFF2-40B4-BE49-F238E27FC236}">
                <a16:creationId xmlns:a16="http://schemas.microsoft.com/office/drawing/2014/main" id="{5ED4895A-23F5-4B69-ACE5-F9455C177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908050"/>
            <a:ext cx="8456613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25000"/>
              </a:spcBef>
            </a:pPr>
            <a:endParaRPr lang="it-IT" altLang="it-IT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ct val="25000"/>
              </a:spcBef>
              <a:buFontTx/>
              <a:buAutoNum type="alphaLcParenR"/>
            </a:pP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formazione generale nei diversi settori della fisica classica e moderna</a:t>
            </a:r>
          </a:p>
          <a:p>
            <a:pPr>
              <a:spcBef>
                <a:spcPct val="25000"/>
              </a:spcBef>
              <a:buFontTx/>
              <a:buAutoNum type="alphaLcParenR"/>
            </a:pP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conoscenze in materie tecniche specifiche nei settori dell’ottica e dell’optometria</a:t>
            </a:r>
          </a:p>
          <a:p>
            <a:pPr>
              <a:spcBef>
                <a:spcPct val="25000"/>
              </a:spcBef>
              <a:buFontTx/>
              <a:buAutoNum type="alphaLcParenR"/>
            </a:pP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competenze operative di laboratorio sia di base che specialistiche</a:t>
            </a:r>
          </a:p>
          <a:p>
            <a:pPr>
              <a:spcBef>
                <a:spcPct val="25000"/>
              </a:spcBef>
              <a:buFontTx/>
              <a:buAutoNum type="alphaLcParenR"/>
            </a:pP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conoscenze di matematica, chimica, biologia, medicina, informatica e statistica</a:t>
            </a:r>
          </a:p>
          <a:p>
            <a:pPr>
              <a:spcBef>
                <a:spcPct val="25000"/>
              </a:spcBef>
              <a:buFontTx/>
              <a:buAutoNum type="alphaLcParenR"/>
            </a:pP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conoscenze di una lingua dell’Unione Europea e degli strumenti per la comunicazione e la gestione dell’informazione</a:t>
            </a:r>
          </a:p>
        </p:txBody>
      </p:sp>
      <p:sp>
        <p:nvSpPr>
          <p:cNvPr id="351235" name="Text Box 3">
            <a:extLst>
              <a:ext uri="{FF2B5EF4-FFF2-40B4-BE49-F238E27FC236}">
                <a16:creationId xmlns:a16="http://schemas.microsoft.com/office/drawing/2014/main" id="{CC50A517-896D-46B8-A330-27FDD250F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188912"/>
            <a:ext cx="6913563" cy="11715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b"/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COMPETENZE DI UN LAUREATO</a:t>
            </a: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OTTICO-OPTOMETRISTA</a:t>
            </a:r>
            <a:endParaRPr lang="en-US" sz="3200" dirty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35844" name="Picture 3">
            <a:extLst>
              <a:ext uri="{FF2B5EF4-FFF2-40B4-BE49-F238E27FC236}">
                <a16:creationId xmlns:a16="http://schemas.microsoft.com/office/drawing/2014/main" id="{53157990-729A-4614-8267-CC78E98B5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18084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5"/>
          <p:cNvSpPr/>
          <p:nvPr/>
        </p:nvSpPr>
        <p:spPr>
          <a:xfrm>
            <a:off x="576000" y="219600"/>
            <a:ext cx="8130960" cy="12651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I </a:t>
            </a:r>
            <a:r>
              <a:rPr lang="en-GB" sz="34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docenti</a:t>
            </a:r>
            <a:r>
              <a:rPr lang="en-GB" sz="3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del </a:t>
            </a:r>
            <a:r>
              <a:rPr lang="en-GB" sz="34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Dipartimento</a:t>
            </a:r>
            <a:r>
              <a:rPr lang="en-GB" sz="3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di </a:t>
            </a:r>
            <a:r>
              <a:rPr lang="en-GB" sz="34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Matematica</a:t>
            </a:r>
            <a:r>
              <a:rPr lang="en-GB" sz="3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e </a:t>
            </a:r>
            <a:r>
              <a:rPr lang="en-GB" sz="34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Fisica</a:t>
            </a:r>
            <a:r>
              <a:rPr lang="en-GB" sz="3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 “E. De Giorgi”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r="388"/>
          <a:stretch/>
        </p:blipFill>
        <p:spPr>
          <a:xfrm>
            <a:off x="0" y="1484784"/>
            <a:ext cx="9144000" cy="507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91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585420"/>
            <a:ext cx="8042276" cy="1336956"/>
          </a:xfrm>
        </p:spPr>
        <p:txBody>
          <a:bodyPr/>
          <a:lstStyle/>
          <a:p>
            <a:r>
              <a:rPr lang="it-IT" dirty="0"/>
              <a:t>Situazione attuale </a:t>
            </a:r>
            <a:r>
              <a:rPr lang="it-IT" dirty="0" err="1"/>
              <a:t>Unisalento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23884" y="2174143"/>
            <a:ext cx="85787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3200" dirty="0"/>
              <a:t>Laurea Triennale in Matematica (3 anni)</a:t>
            </a:r>
          </a:p>
          <a:p>
            <a:pPr marL="285750" indent="-285750">
              <a:buFont typeface="Arial"/>
              <a:buChar char="•"/>
            </a:pPr>
            <a:endParaRPr lang="it-IT" sz="3200" dirty="0"/>
          </a:p>
          <a:p>
            <a:pPr marL="285750" indent="-285750">
              <a:buFont typeface="Arial"/>
              <a:buChar char="•"/>
            </a:pPr>
            <a:r>
              <a:rPr lang="it-IT" sz="3200" dirty="0"/>
              <a:t>Laurea Magistrale in Matematica (2 anni)</a:t>
            </a:r>
          </a:p>
          <a:p>
            <a:pPr marL="285750" indent="-285750">
              <a:buFont typeface="Arial"/>
              <a:buChar char="•"/>
            </a:pPr>
            <a:endParaRPr lang="it-IT" sz="3200" dirty="0"/>
          </a:p>
          <a:p>
            <a:pPr marL="285750" indent="-285750" algn="just">
              <a:buFont typeface="Arial"/>
              <a:buChar char="•"/>
            </a:pPr>
            <a:r>
              <a:rPr lang="it-IT" sz="3200" dirty="0"/>
              <a:t>Dottorato di Ricerca in Matematica e </a:t>
            </a:r>
          </a:p>
          <a:p>
            <a:pPr algn="just"/>
            <a:r>
              <a:rPr lang="it-IT" sz="3200" dirty="0"/>
              <a:t>Informatica (in convenzione con l’Università della Basilicata) </a:t>
            </a:r>
          </a:p>
        </p:txBody>
      </p:sp>
    </p:spTree>
    <p:extLst>
      <p:ext uri="{BB962C8B-B14F-4D97-AF65-F5344CB8AC3E}">
        <p14:creationId xmlns:p14="http://schemas.microsoft.com/office/powerpoint/2010/main" val="377523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iapositiv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t="17765" r="-503" b="139"/>
          <a:stretch/>
        </p:blipFill>
        <p:spPr>
          <a:xfrm>
            <a:off x="615814" y="1212850"/>
            <a:ext cx="7993062" cy="4634448"/>
          </a:xfrm>
          <a:prstGeom prst="rect">
            <a:avLst/>
          </a:prstGeom>
          <a:noFill/>
          <a:ln w="57150" cmpd="sng">
            <a:solidFill>
              <a:schemeClr val="accent1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789937" y="628742"/>
            <a:ext cx="8255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2"/>
                </a:solidFill>
              </a:rPr>
              <a:t>Calcolo delle Variazioni e Segmentazione d’immagini</a:t>
            </a:r>
          </a:p>
        </p:txBody>
      </p:sp>
      <p:pic>
        <p:nvPicPr>
          <p:cNvPr id="4" name="Immagine 3"/>
          <p:cNvPicPr/>
          <p:nvPr/>
        </p:nvPicPr>
        <p:blipFill>
          <a:blip r:embed="rId4"/>
          <a:stretch/>
        </p:blipFill>
        <p:spPr>
          <a:xfrm>
            <a:off x="4652154" y="3005384"/>
            <a:ext cx="3181070" cy="3407781"/>
          </a:xfrm>
          <a:prstGeom prst="rect">
            <a:avLst/>
          </a:prstGeom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014557" y="5879851"/>
            <a:ext cx="3637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A32323"/>
                </a:solidFill>
              </a:rPr>
              <a:t>Ennio De Giorgi </a:t>
            </a:r>
          </a:p>
          <a:p>
            <a:r>
              <a:rPr lang="it-IT" sz="2000" b="1" dirty="0">
                <a:solidFill>
                  <a:srgbClr val="A32323"/>
                </a:solidFill>
              </a:rPr>
              <a:t>(Lecce 1928 – Pisa 1996)</a:t>
            </a:r>
          </a:p>
        </p:txBody>
      </p:sp>
    </p:spTree>
    <p:extLst>
      <p:ext uri="{BB962C8B-B14F-4D97-AF65-F5344CB8AC3E}">
        <p14:creationId xmlns:p14="http://schemas.microsoft.com/office/powerpoint/2010/main" val="203465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20316" y="1732183"/>
            <a:ext cx="8246088" cy="4247317"/>
          </a:xfrm>
          <a:prstGeom prst="rect">
            <a:avLst/>
          </a:prstGeom>
          <a:noFill/>
          <a:ln w="5715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“I confini tra matematica pura ed applicata sono labili.</a:t>
            </a:r>
            <a:br>
              <a:rPr lang="it-IT" sz="2400" dirty="0"/>
            </a:br>
            <a:endParaRPr lang="it-IT" sz="2400" dirty="0"/>
          </a:p>
          <a:p>
            <a:pPr algn="just"/>
            <a:r>
              <a:rPr lang="it-IT" sz="2400" dirty="0"/>
              <a:t>Alla matematica pura si domanda la coerenza interna dei suoi enunciati,  alla matematica applicata la capacità di rappresentare diverse realtà  esterne alla matematica stessa. 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La distinzione tra matematica pura ed applicata non risiede nella diversa qualità dei teoremi che vi si dimostrano, ma nei diversi criteri di interesse che inizialmente le ispirano.“</a:t>
            </a:r>
          </a:p>
          <a:p>
            <a:endParaRPr lang="it-IT" i="1" dirty="0"/>
          </a:p>
          <a:p>
            <a:endParaRPr lang="it-IT" i="1" dirty="0"/>
          </a:p>
          <a:p>
            <a:r>
              <a:rPr lang="it-IT" i="1" dirty="0"/>
              <a:t>			E. De Giorgi, Riflessioni su Matematica e Sapienza, 1996 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109671" y="757158"/>
            <a:ext cx="6455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2"/>
                </a:solidFill>
              </a:rPr>
              <a:t>Matematica pura? Matematica applicata?</a:t>
            </a:r>
          </a:p>
        </p:txBody>
      </p:sp>
    </p:spTree>
    <p:extLst>
      <p:ext uri="{BB962C8B-B14F-4D97-AF65-F5344CB8AC3E}">
        <p14:creationId xmlns:p14="http://schemas.microsoft.com/office/powerpoint/2010/main" val="42286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549275" y="1765699"/>
            <a:ext cx="8042276" cy="4901552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pPr>
              <a:buFont typeface="Wingdings" charset="2"/>
              <a:buChar char="Ø"/>
            </a:pPr>
            <a:r>
              <a:rPr lang="it-IT" sz="7200" b="1" dirty="0">
                <a:solidFill>
                  <a:srgbClr val="FF0000"/>
                </a:solidFill>
              </a:rPr>
              <a:t>Matematica teorica ( 96 CFU )</a:t>
            </a:r>
            <a:r>
              <a:rPr lang="it-IT" sz="7200" dirty="0"/>
              <a:t>: conoscenze di base in ambito  algebrico, analitico e geometrico;</a:t>
            </a:r>
          </a:p>
          <a:p>
            <a:pPr>
              <a:buFont typeface="Wingdings" charset="2"/>
              <a:buChar char="Ø"/>
            </a:pPr>
            <a:endParaRPr lang="it-IT" sz="7200" dirty="0"/>
          </a:p>
          <a:p>
            <a:pPr algn="just">
              <a:buFont typeface="Wingdings" charset="2"/>
              <a:buChar char="Ø"/>
            </a:pPr>
            <a:r>
              <a:rPr lang="it-IT" sz="7200" b="1" dirty="0">
                <a:solidFill>
                  <a:srgbClr val="FF0000"/>
                </a:solidFill>
              </a:rPr>
              <a:t>Matematica modellistico-applicativa  ( 39 CFU )</a:t>
            </a:r>
            <a:r>
              <a:rPr lang="it-IT" sz="7200" b="1" dirty="0">
                <a:solidFill>
                  <a:srgbClr val="A32323"/>
                </a:solidFill>
              </a:rPr>
              <a:t>:</a:t>
            </a:r>
            <a:r>
              <a:rPr lang="it-IT" sz="7200" dirty="0"/>
              <a:t>  conoscenze di base nell'ambito della fisica matematica, del calcolo numerico, della probabilità, della ricerca operativa, della statistica e dell'informatica;</a:t>
            </a:r>
          </a:p>
          <a:p>
            <a:pPr algn="just">
              <a:buFont typeface="Wingdings" charset="2"/>
              <a:buChar char="Ø"/>
            </a:pPr>
            <a:endParaRPr lang="it-IT" sz="7200" dirty="0"/>
          </a:p>
          <a:p>
            <a:pPr algn="just">
              <a:buFont typeface="Wingdings" charset="2"/>
              <a:buChar char="Ø"/>
            </a:pPr>
            <a:r>
              <a:rPr lang="it-IT" sz="7200" b="1" dirty="0">
                <a:solidFill>
                  <a:srgbClr val="FF0000"/>
                </a:solidFill>
              </a:rPr>
              <a:t>Fisica ( 21 CFU ) </a:t>
            </a:r>
            <a:r>
              <a:rPr lang="it-IT" sz="7200" dirty="0"/>
              <a:t>: acquisizione di una solida conoscenza dei principi di base della Fisica classica </a:t>
            </a:r>
          </a:p>
          <a:p>
            <a:pPr algn="just">
              <a:buFont typeface="Wingdings" charset="2"/>
              <a:buChar char="Ø"/>
            </a:pPr>
            <a:endParaRPr lang="it-IT" sz="7200" dirty="0"/>
          </a:p>
          <a:p>
            <a:pPr>
              <a:buFont typeface="Wingdings" charset="2"/>
              <a:buChar char="Ø"/>
            </a:pPr>
            <a:r>
              <a:rPr lang="it-IT" sz="7200" b="1" dirty="0">
                <a:solidFill>
                  <a:srgbClr val="FF0000"/>
                </a:solidFill>
              </a:rPr>
              <a:t>Tesi  di laurea </a:t>
            </a:r>
            <a:r>
              <a:rPr lang="it-IT" sz="7200" dirty="0"/>
              <a:t>(6 CFU)</a:t>
            </a:r>
          </a:p>
          <a:p>
            <a:pPr>
              <a:buFont typeface="Wingdings" charset="2"/>
              <a:buChar char="Ø"/>
            </a:pPr>
            <a:endParaRPr lang="it-IT" sz="7200" dirty="0"/>
          </a:p>
          <a:p>
            <a:pPr>
              <a:buFont typeface="Wingdings" charset="2"/>
              <a:buChar char="Ø"/>
            </a:pPr>
            <a:r>
              <a:rPr lang="it-IT" sz="7200" b="1" dirty="0">
                <a:solidFill>
                  <a:srgbClr val="FF0000"/>
                </a:solidFill>
              </a:rPr>
              <a:t>Esami a scelta </a:t>
            </a:r>
            <a:r>
              <a:rPr lang="it-IT" sz="7200" dirty="0"/>
              <a:t>(12 CFU)</a:t>
            </a:r>
          </a:p>
          <a:p>
            <a:pPr>
              <a:buFont typeface="Wingdings" charset="2"/>
              <a:buChar char="Ø"/>
            </a:pPr>
            <a:endParaRPr lang="it-IT" sz="7200" dirty="0"/>
          </a:p>
          <a:p>
            <a:pPr>
              <a:buFont typeface="Wingdings" charset="2"/>
              <a:buChar char="Ø"/>
            </a:pPr>
            <a:r>
              <a:rPr lang="it-IT" sz="7200" b="1" dirty="0">
                <a:solidFill>
                  <a:srgbClr val="FF0000"/>
                </a:solidFill>
              </a:rPr>
              <a:t>Lingua Inglese </a:t>
            </a:r>
            <a:r>
              <a:rPr lang="it-IT" sz="7200" dirty="0"/>
              <a:t>(3 CFU)</a:t>
            </a:r>
          </a:p>
          <a:p>
            <a:pPr>
              <a:buFont typeface="Wingdings" charset="2"/>
              <a:buChar char="Ø"/>
            </a:pPr>
            <a:endParaRPr lang="it-IT" sz="7200" dirty="0"/>
          </a:p>
          <a:p>
            <a:pPr>
              <a:buFont typeface="Wingdings" charset="2"/>
              <a:buChar char="Ø"/>
            </a:pPr>
            <a:r>
              <a:rPr lang="it-IT" sz="7200" b="1" dirty="0">
                <a:solidFill>
                  <a:srgbClr val="FF0000"/>
                </a:solidFill>
              </a:rPr>
              <a:t>Altre attività formative</a:t>
            </a:r>
            <a:r>
              <a:rPr lang="it-IT" sz="7200" b="1" dirty="0">
                <a:solidFill>
                  <a:srgbClr val="A32323"/>
                </a:solidFill>
              </a:rPr>
              <a:t> </a:t>
            </a:r>
            <a:r>
              <a:rPr lang="it-IT" sz="7200" dirty="0"/>
              <a:t>(3 CFU): Ulteriori conoscenze linguistiche, stage, </a:t>
            </a:r>
            <a:r>
              <a:rPr lang="it-IT" sz="7200" dirty="0" err="1"/>
              <a:t>lattività</a:t>
            </a:r>
            <a:r>
              <a:rPr lang="it-IT" sz="7200" dirty="0"/>
              <a:t> laboratoriali, etc. </a:t>
            </a:r>
          </a:p>
          <a:p>
            <a:endParaRPr lang="it-IT" sz="7200" dirty="0"/>
          </a:p>
          <a:p>
            <a:endParaRPr lang="it-IT" sz="7200" dirty="0"/>
          </a:p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203429"/>
            <a:ext cx="8042276" cy="1336956"/>
          </a:xfrm>
        </p:spPr>
        <p:txBody>
          <a:bodyPr>
            <a:normAutofit fontScale="90000"/>
          </a:bodyPr>
          <a:lstStyle/>
          <a:p>
            <a:r>
              <a:rPr lang="it-IT" dirty="0"/>
              <a:t>La Laurea Triennale in Matematica di </a:t>
            </a:r>
            <a:r>
              <a:rPr lang="it-IT" dirty="0" err="1"/>
              <a:t>Unisalento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722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335227"/>
            <a:ext cx="8042276" cy="1336956"/>
          </a:xfrm>
        </p:spPr>
        <p:txBody>
          <a:bodyPr>
            <a:normAutofit fontScale="90000"/>
          </a:bodyPr>
          <a:lstStyle/>
          <a:p>
            <a:r>
              <a:rPr lang="it-IT" dirty="0"/>
              <a:t>La Laurea Magistrale in Matematica di </a:t>
            </a:r>
            <a:r>
              <a:rPr lang="it-IT" dirty="0" err="1"/>
              <a:t>Unisalento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05860" y="1791896"/>
            <a:ext cx="8739329" cy="4616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6"/>
              </a:buClr>
              <a:buFont typeface="Wingdings" charset="2"/>
              <a:buChar char="Ø"/>
            </a:pPr>
            <a:r>
              <a:rPr lang="it-IT" sz="2000" b="1" dirty="0">
                <a:solidFill>
                  <a:srgbClr val="FF0000"/>
                </a:solidFill>
              </a:rPr>
              <a:t>Formazione teorica avanzata (36-63 CFU)</a:t>
            </a:r>
            <a:r>
              <a:rPr lang="it-IT" sz="2000" dirty="0"/>
              <a:t>:  </a:t>
            </a:r>
            <a:r>
              <a:rPr lang="it-IT" dirty="0"/>
              <a:t>Conoscere gli sviluppi più avanzati nei settori di Algebra, Geometria, Analisi Matematica.</a:t>
            </a:r>
          </a:p>
          <a:p>
            <a:pPr algn="just"/>
            <a:endParaRPr lang="it-IT" dirty="0"/>
          </a:p>
          <a:p>
            <a:pPr marL="285750" indent="-285750" algn="just">
              <a:buClr>
                <a:schemeClr val="accent6"/>
              </a:buClr>
              <a:buFont typeface="Wingdings" charset="2"/>
              <a:buChar char="Ø"/>
            </a:pPr>
            <a:r>
              <a:rPr lang="it-IT" sz="2000" b="1" dirty="0">
                <a:solidFill>
                  <a:srgbClr val="FF0000"/>
                </a:solidFill>
              </a:rPr>
              <a:t>Formazione modellistico-applicativa (9-36 CFU)</a:t>
            </a:r>
            <a:r>
              <a:rPr lang="it-IT" sz="2000" b="1" dirty="0">
                <a:solidFill>
                  <a:srgbClr val="A32323"/>
                </a:solidFill>
              </a:rPr>
              <a:t>: </a:t>
            </a:r>
            <a:r>
              <a:rPr lang="it-IT" dirty="0"/>
              <a:t>Conoscere gli sviluppi più avanzati  negli ambiti dell’Analisi Numerica, Fisica Matematica, Probabilità, Statistica Matematica, Ricerca Operativa.</a:t>
            </a:r>
          </a:p>
          <a:p>
            <a:pPr algn="just">
              <a:buClr>
                <a:schemeClr val="accent6"/>
              </a:buClr>
            </a:pPr>
            <a:endParaRPr lang="it-IT" dirty="0"/>
          </a:p>
          <a:p>
            <a:pPr marL="285750" indent="-285750" algn="just">
              <a:buClr>
                <a:schemeClr val="accent6"/>
              </a:buClr>
              <a:buFont typeface="Wingdings" charset="2"/>
              <a:buChar char="Ø"/>
            </a:pPr>
            <a:r>
              <a:rPr lang="it-IT" sz="2000" b="1" dirty="0">
                <a:solidFill>
                  <a:srgbClr val="FF0000"/>
                </a:solidFill>
              </a:rPr>
              <a:t>Discipline Affini (18 CFU)</a:t>
            </a:r>
            <a:r>
              <a:rPr lang="it-IT" dirty="0"/>
              <a:t>: Informatica, Fisica Moderna, Metodi matematici per la Finanza ed il </a:t>
            </a:r>
            <a:r>
              <a:rPr lang="it-IT" dirty="0" err="1"/>
              <a:t>Risk</a:t>
            </a:r>
            <a:r>
              <a:rPr lang="it-IT" dirty="0"/>
              <a:t> Management, Teoria Algoritmica dei Giochi, Data </a:t>
            </a:r>
            <a:r>
              <a:rPr lang="it-IT" dirty="0" err="1"/>
              <a:t>Mining</a:t>
            </a:r>
            <a:r>
              <a:rPr lang="it-IT" dirty="0"/>
              <a:t>, Metodi matematici per l’automazione</a:t>
            </a:r>
          </a:p>
          <a:p>
            <a:pPr marL="285750" indent="-285750" algn="just">
              <a:buClr>
                <a:schemeClr val="accent6"/>
              </a:buClr>
              <a:buFont typeface="Wingdings" charset="2"/>
              <a:buChar char="Ø"/>
            </a:pPr>
            <a:endParaRPr lang="it-IT" dirty="0"/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r>
              <a:rPr lang="it-IT" b="1" dirty="0">
                <a:solidFill>
                  <a:srgbClr val="FF0000"/>
                </a:solidFill>
              </a:rPr>
              <a:t>Tesi di Laurea </a:t>
            </a:r>
            <a:r>
              <a:rPr lang="it-IT" dirty="0"/>
              <a:t>(24 CFU)</a:t>
            </a:r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endParaRPr lang="it-IT" dirty="0"/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r>
              <a:rPr lang="it-IT" b="1" dirty="0">
                <a:solidFill>
                  <a:srgbClr val="FF0000"/>
                </a:solidFill>
              </a:rPr>
              <a:t>Esame a scelta </a:t>
            </a:r>
            <a:r>
              <a:rPr lang="it-IT" dirty="0"/>
              <a:t>(9 CFU)</a:t>
            </a:r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endParaRPr lang="it-IT" dirty="0"/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r>
              <a:rPr lang="it-IT" b="1" dirty="0">
                <a:solidFill>
                  <a:srgbClr val="FF0000"/>
                </a:solidFill>
              </a:rPr>
              <a:t>Altre attività formative</a:t>
            </a:r>
            <a:r>
              <a:rPr lang="it-IT" dirty="0">
                <a:solidFill>
                  <a:srgbClr val="A32323"/>
                </a:solidFill>
              </a:rPr>
              <a:t> </a:t>
            </a:r>
            <a:r>
              <a:rPr lang="it-IT" dirty="0"/>
              <a:t>(Ulteriori conoscenze linguistiche, stage, etc.): 3 CFU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912730" y="6334780"/>
            <a:ext cx="5407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2 curricula: Applicativo e Generale</a:t>
            </a:r>
          </a:p>
        </p:txBody>
      </p:sp>
    </p:spTree>
    <p:extLst>
      <p:ext uri="{BB962C8B-B14F-4D97-AF65-F5344CB8AC3E}">
        <p14:creationId xmlns:p14="http://schemas.microsoft.com/office/powerpoint/2010/main" val="273262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Competenze in uscita</a:t>
            </a:r>
            <a:r>
              <a:rPr lang="is-IS" dirty="0"/>
              <a:t>…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59130" y="1781176"/>
            <a:ext cx="78158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6"/>
              </a:buClr>
              <a:buFont typeface="Wingdings" charset="2"/>
              <a:buChar char="Ø"/>
            </a:pPr>
            <a:r>
              <a:rPr lang="it-IT" sz="2400" dirty="0"/>
              <a:t>utilizzare con piena maturità le varie tecniche dimostrative.</a:t>
            </a:r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endParaRPr lang="it-IT" sz="2400" dirty="0"/>
          </a:p>
          <a:p>
            <a:pPr marL="285750" indent="-285750" algn="just">
              <a:buClr>
                <a:schemeClr val="accent6"/>
              </a:buClr>
              <a:buFont typeface="Wingdings" charset="2"/>
              <a:buChar char="Ø"/>
            </a:pPr>
            <a:r>
              <a:rPr lang="it-IT" sz="2400" dirty="0"/>
              <a:t>formalizzare in termini matematici problemi propri di altre discipline scientifiche e  contribuire alla loro soluzione, utilizzando anche conoscenze non curricolari.</a:t>
            </a:r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endParaRPr lang="it-IT" sz="2400" dirty="0"/>
          </a:p>
          <a:p>
            <a:pPr marL="285750" indent="-285750" algn="just">
              <a:buClr>
                <a:schemeClr val="accent6"/>
              </a:buClr>
              <a:buFont typeface="Wingdings" charset="2"/>
              <a:buChar char="Ø"/>
            </a:pPr>
            <a:r>
              <a:rPr lang="it-IT" sz="2400" dirty="0"/>
              <a:t>comprendere testi di livello avanzato ed articoli scientifici, anche a livello di ricerca. </a:t>
            </a:r>
          </a:p>
          <a:p>
            <a:pPr marL="285750" indent="-285750" algn="just">
              <a:buClr>
                <a:schemeClr val="accent6"/>
              </a:buClr>
              <a:buFont typeface="Wingdings" charset="2"/>
              <a:buChar char="Ø"/>
            </a:pPr>
            <a:endParaRPr lang="it-IT" sz="2400" dirty="0"/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r>
              <a:rPr lang="it-IT" sz="2400" dirty="0"/>
              <a:t>utilizzare strumenti informatici e computazionali  come supporto ai processi matematici.</a:t>
            </a:r>
          </a:p>
        </p:txBody>
      </p:sp>
    </p:spTree>
    <p:extLst>
      <p:ext uri="{BB962C8B-B14F-4D97-AF65-F5344CB8AC3E}">
        <p14:creationId xmlns:p14="http://schemas.microsoft.com/office/powerpoint/2010/main" val="209475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'onda">
  <a:themeElements>
    <a:clrScheme name="Forma d'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'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'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 d'onda.thmx</Template>
  <TotalTime>8487</TotalTime>
  <Words>2142</Words>
  <Application>Microsoft Office PowerPoint</Application>
  <PresentationFormat>Presentazione su schermo (4:3)</PresentationFormat>
  <Paragraphs>318</Paragraphs>
  <Slides>29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9" baseType="lpstr">
      <vt:lpstr>Arial</vt:lpstr>
      <vt:lpstr>Calibri</vt:lpstr>
      <vt:lpstr>Candara</vt:lpstr>
      <vt:lpstr>DejaVu Sans</vt:lpstr>
      <vt:lpstr>Lucida Sans Unicode</vt:lpstr>
      <vt:lpstr>Symbol</vt:lpstr>
      <vt:lpstr>Times New Roman</vt:lpstr>
      <vt:lpstr>Wingdings</vt:lpstr>
      <vt:lpstr>Wingdings 2</vt:lpstr>
      <vt:lpstr>Forma d'onda</vt:lpstr>
      <vt:lpstr>I Corsi di Laurea in Matematica dell’Università del Salento</vt:lpstr>
      <vt:lpstr>Breve storia di un lungo percorso</vt:lpstr>
      <vt:lpstr>Situazione attuale Unisalento</vt:lpstr>
      <vt:lpstr>Presentazione standard di PowerPoint</vt:lpstr>
      <vt:lpstr>Presentazione standard di PowerPoint</vt:lpstr>
      <vt:lpstr>Presentazione standard di PowerPoint</vt:lpstr>
      <vt:lpstr>La Laurea Triennale in Matematica di Unisalento</vt:lpstr>
      <vt:lpstr>La Laurea Magistrale in Matematica di Unisalento</vt:lpstr>
      <vt:lpstr>Competenze in uscita…</vt:lpstr>
      <vt:lpstr>Accordi Erasmus+ </vt:lpstr>
      <vt:lpstr>Vita al Fiorini</vt:lpstr>
      <vt:lpstr>Presentazione standard di PowerPoint</vt:lpstr>
      <vt:lpstr>Presentazione standard di PowerPoint</vt:lpstr>
      <vt:lpstr>Presentazione standard di PowerPoint</vt:lpstr>
      <vt:lpstr>Cosa dice la stampa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Corsi di Laurea in Matematica dell’Università del Salento</dc:title>
  <dc:creator>Elisabetta Mangino</dc:creator>
  <cp:lastModifiedBy> </cp:lastModifiedBy>
  <cp:revision>100</cp:revision>
  <dcterms:created xsi:type="dcterms:W3CDTF">2016-09-17T09:38:38Z</dcterms:created>
  <dcterms:modified xsi:type="dcterms:W3CDTF">2018-02-19T11:44:39Z</dcterms:modified>
</cp:coreProperties>
</file>