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03" r:id="rId1"/>
  </p:sldMasterIdLst>
  <p:notesMasterIdLst>
    <p:notesMasterId r:id="rId26"/>
  </p:notesMasterIdLst>
  <p:sldIdLst>
    <p:sldId id="256" r:id="rId2"/>
    <p:sldId id="265" r:id="rId3"/>
    <p:sldId id="266" r:id="rId4"/>
    <p:sldId id="306" r:id="rId5"/>
    <p:sldId id="300" r:id="rId6"/>
    <p:sldId id="307" r:id="rId7"/>
    <p:sldId id="301" r:id="rId8"/>
    <p:sldId id="274" r:id="rId9"/>
    <p:sldId id="276" r:id="rId10"/>
    <p:sldId id="278" r:id="rId11"/>
    <p:sldId id="280" r:id="rId12"/>
    <p:sldId id="281" r:id="rId13"/>
    <p:sldId id="271" r:id="rId14"/>
    <p:sldId id="272" r:id="rId15"/>
    <p:sldId id="282" r:id="rId16"/>
    <p:sldId id="284" r:id="rId17"/>
    <p:sldId id="286" r:id="rId18"/>
    <p:sldId id="283" r:id="rId19"/>
    <p:sldId id="288" r:id="rId20"/>
    <p:sldId id="302" r:id="rId21"/>
    <p:sldId id="305" r:id="rId22"/>
    <p:sldId id="303" r:id="rId23"/>
    <p:sldId id="304" r:id="rId24"/>
    <p:sldId id="290" r:id="rId25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0" autoAdjust="0"/>
    <p:restoredTop sz="94656" autoAdjust="0"/>
  </p:normalViewPr>
  <p:slideViewPr>
    <p:cSldViewPr snapToGrid="0" snapToObjects="1">
      <p:cViewPr varScale="1">
        <p:scale>
          <a:sx n="105" d="100"/>
          <a:sy n="105" d="100"/>
        </p:scale>
        <p:origin x="-170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92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457228-212F-234F-91B7-F9A9996D3586}" type="datetimeFigureOut">
              <a:rPr lang="it-IT" smtClean="0"/>
              <a:t>09/03/17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116476-1A8B-8642-9834-9A8F19BE4E1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418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sz="1200" dirty="0" smtClean="0"/>
              <a:t>Senza</a:t>
            </a:r>
            <a:r>
              <a:rPr lang="it-IT" sz="1200" baseline="0" dirty="0" smtClean="0"/>
              <a:t> esaurire tutti i rami di ricerca dell’area Matematica, voglio illustrare due esempi:</a:t>
            </a:r>
            <a:endParaRPr lang="it-IT" sz="1200" dirty="0" smtClean="0"/>
          </a:p>
          <a:p>
            <a:pPr marL="0" indent="0">
              <a:buNone/>
            </a:pPr>
            <a:r>
              <a:rPr lang="it-IT" sz="1200" b="1" dirty="0" smtClean="0">
                <a:solidFill>
                  <a:srgbClr val="C00000"/>
                </a:solidFill>
              </a:rPr>
              <a:t>Sulla parte sinistra LA REALTA’ .</a:t>
            </a:r>
          </a:p>
          <a:p>
            <a:r>
              <a:rPr lang="it-IT" sz="1200" dirty="0" smtClean="0"/>
              <a:t>Viene schematizzato un processo elettrochimico: </a:t>
            </a:r>
          </a:p>
          <a:p>
            <a:pPr marL="0" indent="0">
              <a:buNone/>
            </a:pPr>
            <a:r>
              <a:rPr lang="it-IT" sz="1200" dirty="0" smtClean="0"/>
              <a:t>un metallo disciolto in soluzione acquosa (elettrolita) viene depositato grazie al passaggio di corrente elettrica su un oggetto posto nel CATODO. In parole povere, si </a:t>
            </a:r>
            <a:r>
              <a:rPr lang="it-IT" sz="1200" dirty="0" err="1" smtClean="0"/>
              <a:t>puo'</a:t>
            </a:r>
            <a:r>
              <a:rPr lang="it-IT" sz="1200" dirty="0" smtClean="0"/>
              <a:t> dire che con l'elettrodeposizione si "pitturano di metallo" gli oggetti, vari oggetti di uso quotidiano (come quelli in figura, es. i 5cent ricoperti di rame) ma anche ad es. automobili ed aerei. L'obiettivo </a:t>
            </a:r>
            <a:r>
              <a:rPr lang="it-IT" sz="1200" dirty="0" err="1" smtClean="0"/>
              <a:t>e'</a:t>
            </a:r>
            <a:r>
              <a:rPr lang="it-IT" sz="1200" dirty="0" smtClean="0"/>
              <a:t> sia estetico sia di protezione (ad esempio la zincatura contro la ruggine ).</a:t>
            </a:r>
          </a:p>
          <a:p>
            <a:r>
              <a:rPr lang="it-IT" sz="1200" dirty="0" smtClean="0"/>
              <a:t>In </a:t>
            </a:r>
            <a:r>
              <a:rPr lang="it-IT" sz="1200" dirty="0" err="1" smtClean="0"/>
              <a:t>realta'</a:t>
            </a:r>
            <a:r>
              <a:rPr lang="it-IT" sz="1200" dirty="0" smtClean="0"/>
              <a:t> a livello </a:t>
            </a:r>
            <a:r>
              <a:rPr lang="it-IT" sz="1200" dirty="0" err="1" smtClean="0"/>
              <a:t>miscroscopico</a:t>
            </a:r>
            <a:r>
              <a:rPr lang="it-IT" sz="1200" dirty="0" smtClean="0"/>
              <a:t> i rivestimenti presentano diverse strutture=pattern, nella slide alcuni esempi di immagini al microscopio. </a:t>
            </a:r>
            <a:br>
              <a:rPr lang="it-IT" sz="1200" dirty="0" smtClean="0"/>
            </a:br>
            <a:endParaRPr lang="it-IT" sz="1200" dirty="0" smtClean="0"/>
          </a:p>
          <a:p>
            <a:pPr marL="0" indent="0">
              <a:buNone/>
            </a:pPr>
            <a:r>
              <a:rPr lang="it-IT" sz="1200" dirty="0" smtClean="0"/>
              <a:t>Notiamo che al variare di parametri sperimentali (es. </a:t>
            </a:r>
            <a:r>
              <a:rPr lang="it-IT" sz="1200" dirty="0" err="1" smtClean="0"/>
              <a:t>velocita'</a:t>
            </a:r>
            <a:r>
              <a:rPr lang="it-IT" sz="1200" dirty="0" smtClean="0"/>
              <a:t> di reazione, </a:t>
            </a:r>
            <a:r>
              <a:rPr lang="it-IT" sz="1200" dirty="0" err="1" smtClean="0"/>
              <a:t>qunatita</a:t>
            </a:r>
            <a:r>
              <a:rPr lang="it-IT" sz="1200" dirty="0" smtClean="0"/>
              <a:t>' di additivo, potenziale elettrico, etc..), si hanno strutture di tipo "</a:t>
            </a:r>
            <a:r>
              <a:rPr lang="it-IT" sz="1200" dirty="0" err="1" smtClean="0"/>
              <a:t>pois"-spot</a:t>
            </a:r>
            <a:r>
              <a:rPr lang="it-IT" sz="1200" dirty="0" smtClean="0"/>
              <a:t>, labirinti, spirali, </a:t>
            </a:r>
            <a:r>
              <a:rPr lang="it-IT" sz="1200" dirty="0" err="1" smtClean="0"/>
              <a:t>worms</a:t>
            </a:r>
            <a:r>
              <a:rPr lang="it-IT" sz="1200" dirty="0" smtClean="0"/>
              <a:t>, </a:t>
            </a:r>
            <a:r>
              <a:rPr lang="it-IT" sz="1200" dirty="0" err="1" smtClean="0"/>
              <a:t>etc</a:t>
            </a:r>
            <a:r>
              <a:rPr lang="it-IT" sz="1200" dirty="0" smtClean="0"/>
              <a:t>, etc.. Tipicamente </a:t>
            </a:r>
            <a:r>
              <a:rPr lang="it-IT" sz="1200" dirty="0" err="1" smtClean="0"/>
              <a:t>pero'</a:t>
            </a:r>
            <a:r>
              <a:rPr lang="it-IT" sz="1200" dirty="0" smtClean="0"/>
              <a:t> si vogliono rivestimenti "lisci" e per questo si usano nel bagno chimico degli additivi, spesso nocivi (tipo nichel nella gioielleria).</a:t>
            </a:r>
          </a:p>
          <a:p>
            <a:pPr marL="0" indent="0">
              <a:buNone/>
            </a:pPr>
            <a:r>
              <a:rPr lang="it-IT" sz="1200" dirty="0" smtClean="0"/>
              <a:t>%%%%%%%%%%%%%%%%%%%%%</a:t>
            </a:r>
          </a:p>
          <a:p>
            <a:pPr marL="0" indent="0">
              <a:buNone/>
            </a:pPr>
            <a:r>
              <a:rPr lang="it-IT" sz="1200" b="1" dirty="0" smtClean="0">
                <a:solidFill>
                  <a:srgbClr val="C00000"/>
                </a:solidFill>
              </a:rPr>
              <a:t>Sulla parte destra della slide "La MATEMATICA" che studiamo: a cosa serve?</a:t>
            </a:r>
          </a:p>
          <a:p>
            <a:r>
              <a:rPr lang="it-IT" sz="1200" dirty="0" smtClean="0"/>
              <a:t>Per razionalizzare mediante equazioni (SISTEMA REAZIONE-DIFFUSIONE) il processo fisico-chimico che accade durante l'elettrodeposizione. </a:t>
            </a:r>
            <a:br>
              <a:rPr lang="it-IT" sz="1200" dirty="0" smtClean="0"/>
            </a:br>
            <a:endParaRPr lang="it-IT" sz="1200" dirty="0" smtClean="0"/>
          </a:p>
          <a:p>
            <a:r>
              <a:rPr lang="it-IT" sz="1200" dirty="0" smtClean="0"/>
              <a:t>Queste equazioni, dipendenti da parametri matematici che descrivono quelli sperimentali, vengono studiate dal punto di vista teorico e poi risolte al computer mediante opportuni metodi matematici.  </a:t>
            </a:r>
          </a:p>
          <a:p>
            <a:pPr marL="0" indent="0">
              <a:buNone/>
            </a:pPr>
            <a:r>
              <a:rPr lang="it-IT" sz="1200" dirty="0" smtClean="0"/>
              <a:t>A destra sono mostrate le SOLUZIONI NUMERICHE=SIMULAZIONI ottenute al computer al variare dei parametri matematici (come fossero opportune manopole) : sono i cosiddetti PATTERN di TURING e le ONDE a SPIRALE.</a:t>
            </a:r>
          </a:p>
          <a:p>
            <a:pPr marL="0" indent="0">
              <a:buNone/>
            </a:pPr>
            <a:r>
              <a:rPr lang="it-IT" sz="1200" dirty="0" smtClean="0"/>
              <a:t>Notiamo la somiglianza qualitativa fra ESPERIMENTI e SIMULAZIONI.</a:t>
            </a:r>
          </a:p>
          <a:p>
            <a:r>
              <a:rPr lang="it-IT" sz="1200" dirty="0" smtClean="0"/>
              <a:t>Obiettivo finale: Strategia di controllo. </a:t>
            </a:r>
            <a:r>
              <a:rPr lang="it-IT" sz="1200" dirty="0" err="1" smtClean="0"/>
              <a:t>Cioe’</a:t>
            </a:r>
            <a:r>
              <a:rPr lang="it-IT" sz="1200" dirty="0" smtClean="0"/>
              <a:t>: Usare i risultati matematici per GUIDARE gli esperimenti al fine di ottenere un pattern desiderato scelto  a priori (voglio gli </a:t>
            </a:r>
            <a:r>
              <a:rPr lang="it-IT" sz="1200" dirty="0" err="1" smtClean="0"/>
              <a:t>spots</a:t>
            </a:r>
            <a:r>
              <a:rPr lang="it-IT" sz="1200" dirty="0" smtClean="0"/>
              <a:t>, ad es.). Infatti, attualmente la gestione di un processo elettrochimico viene fatta in base a protocolli guidati essenzialmente solo dall'esperienza.</a:t>
            </a:r>
          </a:p>
          <a:p>
            <a:pPr marL="0" indent="0">
              <a:buNone/>
            </a:pPr>
            <a:r>
              <a:rPr lang="it-IT" sz="1100" dirty="0" smtClean="0"/>
              <a:t/>
            </a:r>
            <a:br>
              <a:rPr lang="it-IT" sz="1100" dirty="0" smtClean="0"/>
            </a:br>
            <a:endParaRPr lang="it-IT" sz="1100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16476-1A8B-8642-9834-9A8F19BE4E18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30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La segmentazione di un’immagine consiste nella scomposizione dell’immagine per </a:t>
            </a:r>
            <a:r>
              <a:rPr lang="it-IT" dirty="0" err="1" smtClean="0"/>
              <a:t>eveidenziarne</a:t>
            </a:r>
            <a:r>
              <a:rPr lang="it-IT" dirty="0" smtClean="0"/>
              <a:t> le linee di maggiore discontinuità dell’intensità luminosa. Alcuni approcci alla segmentazione sono basati sulla minimizzazione di un’opportuna energia, che vedete nella</a:t>
            </a:r>
            <a:r>
              <a:rPr lang="it-IT" baseline="0" dirty="0" smtClean="0"/>
              <a:t> formula a </a:t>
            </a:r>
            <a:r>
              <a:rPr lang="it-IT" baseline="0" dirty="0" err="1" smtClean="0"/>
              <a:t>adestra</a:t>
            </a:r>
            <a:r>
              <a:rPr lang="it-IT" baseline="0" dirty="0" smtClean="0"/>
              <a:t>, e rientrano nella classe dei problemi cosiddetti a discontinuità libera, introdotti da Ennio De Giorgi.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16476-1A8B-8642-9834-9A8F19BE4E18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6866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Qual</a:t>
            </a:r>
            <a:r>
              <a:rPr lang="it-IT" baseline="0" dirty="0" smtClean="0"/>
              <a:t>  è la differenza tra matematica pura ed applicata. Le considerazioni proprio di Ennio De Giorgi sul tema mi sembrano illuminanti.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16476-1A8B-8642-9834-9A8F19BE4E18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7331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Per descrivere</a:t>
            </a:r>
            <a:r>
              <a:rPr lang="it-IT" baseline="0" dirty="0" smtClean="0"/>
              <a:t> l’offerta formativa di Matematica, vorrei </a:t>
            </a:r>
            <a:r>
              <a:rPr lang="it-IT" baseline="0" dirty="0" err="1" smtClean="0"/>
              <a:t>richimare</a:t>
            </a:r>
            <a:r>
              <a:rPr lang="it-IT" baseline="0" dirty="0" smtClean="0"/>
              <a:t>, da buon matematico, la definizione di CFU.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16476-1A8B-8642-9834-9A8F19BE4E18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1412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Il corso di laurea si articola in 2 curricula che</a:t>
            </a:r>
            <a:r>
              <a:rPr lang="it-IT" baseline="0" dirty="0" smtClean="0"/>
              <a:t> si differenziano per il diverso peso dato alla formazione teorica ed alla formazione modellistico applicativa.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16476-1A8B-8642-9834-9A8F19BE4E18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1486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Un laureato magistrale deve</a:t>
            </a:r>
            <a:r>
              <a:rPr lang="it-IT" baseline="0" dirty="0" smtClean="0"/>
              <a:t> essere in grado di </a:t>
            </a:r>
            <a:r>
              <a:rPr lang="is-IS" baseline="0" dirty="0" smtClean="0"/>
              <a:t>…..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16476-1A8B-8642-9834-9A8F19BE4E18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16908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Sicuramente uno dei punti di forza del Corso</a:t>
            </a:r>
            <a:r>
              <a:rPr lang="it-IT" baseline="0" dirty="0" smtClean="0"/>
              <a:t> di Laurea sono i rapporti tra gli studenti e tra gli studenti ed i docenti. Ciò è dovuto sicuramente ai numeri non </a:t>
            </a:r>
            <a:r>
              <a:rPr lang="it-IT" baseline="0" dirty="0" err="1" smtClean="0"/>
              <a:t>eccssivi</a:t>
            </a:r>
            <a:r>
              <a:rPr lang="it-IT" baseline="0" dirty="0" smtClean="0"/>
              <a:t> di </a:t>
            </a:r>
            <a:r>
              <a:rPr lang="it-IT" baseline="0" dirty="0" err="1" smtClean="0"/>
              <a:t>stduenti</a:t>
            </a:r>
            <a:r>
              <a:rPr lang="it-IT" baseline="0" dirty="0" smtClean="0"/>
              <a:t> ed anche ad una attenzione all’organizzazione </a:t>
            </a:r>
            <a:r>
              <a:rPr lang="it-IT" baseline="0" dirty="0" err="1" smtClean="0"/>
              <a:t>ddiattica</a:t>
            </a:r>
            <a:r>
              <a:rPr lang="it-IT" baseline="0" dirty="0" smtClean="0"/>
              <a:t> e ad un tutoraggio capillare.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16476-1A8B-8642-9834-9A8F19BE4E18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20156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Si</a:t>
            </a:r>
            <a:r>
              <a:rPr lang="it-IT" baseline="0" dirty="0" smtClean="0"/>
              <a:t> tenga conto che gli studenti di </a:t>
            </a:r>
            <a:r>
              <a:rPr lang="it-IT" baseline="0" dirty="0" err="1" smtClean="0"/>
              <a:t>Unisalento</a:t>
            </a:r>
            <a:r>
              <a:rPr lang="it-IT" baseline="0" dirty="0" smtClean="0"/>
              <a:t> incidono per circa l’1% su tutti gli </a:t>
            </a:r>
            <a:r>
              <a:rPr lang="it-IT" baseline="0" dirty="0" err="1" smtClean="0"/>
              <a:t>stduenti</a:t>
            </a:r>
            <a:r>
              <a:rPr lang="it-IT" baseline="0" dirty="0" smtClean="0"/>
              <a:t> italiani</a:t>
            </a:r>
          </a:p>
          <a:p>
            <a:r>
              <a:rPr lang="it-IT" baseline="0" dirty="0" smtClean="0"/>
              <a:t>Come studenti di  Matematica, incidiamo quasi come il 2% sugli studenti di </a:t>
            </a:r>
            <a:r>
              <a:rPr lang="it-IT" baseline="0" dirty="0" err="1" smtClean="0"/>
              <a:t>Mateamtica</a:t>
            </a:r>
            <a:r>
              <a:rPr lang="it-IT" baseline="0" dirty="0" smtClean="0"/>
              <a:t> italiani.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16476-1A8B-8642-9834-9A8F19BE4E18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4580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ovvero un programma di dottorato finanziato dall'Unione Europea.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16476-1A8B-8642-9834-9A8F19BE4E18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5735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09/03/17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7886C9C-DC18-4195-8FD5-A50AA931D419}" type="slidenum">
              <a:rPr lang="en-US" smtClean="0"/>
              <a:pPr algn="r"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98C0F-ADA8-F341-A71A-5B7AE9C0AF22}" type="datetimeFigureOut">
              <a:rPr lang="it-IT" smtClean="0"/>
              <a:t>09/03/17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6873E-B156-5948-AE00-91F555EE5166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98C0F-ADA8-F341-A71A-5B7AE9C0AF22}" type="datetimeFigureOut">
              <a:rPr lang="it-IT" smtClean="0"/>
              <a:t>09/03/17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6873E-B156-5948-AE00-91F555EE5166}" type="slidenum">
              <a:rPr lang="it-IT" smtClean="0"/>
              <a:t>‹n.›</a:t>
            </a:fld>
            <a:endParaRPr lang="it-IT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98C0F-ADA8-F341-A71A-5B7AE9C0AF22}" type="datetimeFigureOut">
              <a:rPr lang="it-IT" smtClean="0"/>
              <a:t>09/03/17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6873E-B156-5948-AE00-91F555EE5166}" type="slidenum">
              <a:rPr lang="it-IT" smtClean="0"/>
              <a:t>‹n.›</a:t>
            </a:fld>
            <a:endParaRPr lang="it-IT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09/03/17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‹n.›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98C0F-ADA8-F341-A71A-5B7AE9C0AF22}" type="datetimeFigureOut">
              <a:rPr lang="it-IT" smtClean="0"/>
              <a:t>09/03/17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6873E-B156-5948-AE00-91F555EE5166}" type="slidenum">
              <a:rPr lang="it-IT" smtClean="0"/>
              <a:t>‹n.›</a:t>
            </a:fld>
            <a:endParaRPr lang="it-IT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98C0F-ADA8-F341-A71A-5B7AE9C0AF22}" type="datetimeFigureOut">
              <a:rPr lang="it-IT" smtClean="0"/>
              <a:t>09/03/17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6873E-B156-5948-AE00-91F555EE5166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98C0F-ADA8-F341-A71A-5B7AE9C0AF22}" type="datetimeFigureOut">
              <a:rPr lang="it-IT" smtClean="0"/>
              <a:t>09/03/17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6873E-B156-5948-AE00-91F555EE5166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98C0F-ADA8-F341-A71A-5B7AE9C0AF22}" type="datetimeFigureOut">
              <a:rPr lang="it-IT" smtClean="0"/>
              <a:t>09/03/17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6873E-B156-5948-AE00-91F555EE5166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98C0F-ADA8-F341-A71A-5B7AE9C0AF22}" type="datetimeFigureOut">
              <a:rPr lang="it-IT" smtClean="0"/>
              <a:t>09/03/17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6873E-B156-5948-AE00-91F555EE5166}" type="slidenum">
              <a:rPr lang="it-IT" smtClean="0"/>
              <a:t>‹n.›</a:t>
            </a:fld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98C0F-ADA8-F341-A71A-5B7AE9C0AF22}" type="datetimeFigureOut">
              <a:rPr lang="it-IT" smtClean="0"/>
              <a:t>09/03/17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6873E-B156-5948-AE00-91F555EE5166}" type="slidenum">
              <a:rPr lang="it-IT" smtClean="0"/>
              <a:t>‹n.›</a:t>
            </a:fld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5AC98C0F-ADA8-F341-A71A-5B7AE9C0AF22}" type="datetimeFigureOut">
              <a:rPr lang="it-IT" smtClean="0"/>
              <a:t>09/03/17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2166873E-B156-5948-AE00-91F555EE5166}" type="slidenum">
              <a:rPr lang="it-IT" smtClean="0"/>
              <a:t>‹n.›</a:t>
            </a:fld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5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348725" y="999738"/>
            <a:ext cx="6498158" cy="3255904"/>
          </a:xfrm>
        </p:spPr>
        <p:txBody>
          <a:bodyPr/>
          <a:lstStyle/>
          <a:p>
            <a:r>
              <a:rPr lang="it-IT" b="1" dirty="0" smtClean="0"/>
              <a:t>I Corsi di Laurea in Matematica dell’Università del Salento</a:t>
            </a:r>
            <a:endParaRPr lang="it-IT" b="1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90" y="5302512"/>
            <a:ext cx="4388357" cy="141357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0909" y="5497629"/>
            <a:ext cx="3409289" cy="121845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079229" y="676572"/>
            <a:ext cx="4927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>
                <a:solidFill>
                  <a:schemeClr val="tx2"/>
                </a:solidFill>
              </a:rPr>
              <a:t>La Matematica di </a:t>
            </a:r>
            <a:r>
              <a:rPr lang="it-IT" dirty="0" err="1" smtClean="0">
                <a:solidFill>
                  <a:schemeClr val="tx2"/>
                </a:solidFill>
              </a:rPr>
              <a:t>Unisalento</a:t>
            </a:r>
            <a:r>
              <a:rPr lang="it-IT" dirty="0" smtClean="0">
                <a:solidFill>
                  <a:schemeClr val="tx2"/>
                </a:solidFill>
              </a:rPr>
              <a:t> incontra il Territorio</a:t>
            </a:r>
          </a:p>
          <a:p>
            <a:pPr algn="ctr"/>
            <a:r>
              <a:rPr lang="it-IT" dirty="0" smtClean="0">
                <a:solidFill>
                  <a:schemeClr val="tx2"/>
                </a:solidFill>
              </a:rPr>
              <a:t>26 Settembre 2016</a:t>
            </a:r>
            <a:endParaRPr lang="it-IT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7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Competenze in uscita</a:t>
            </a:r>
            <a:r>
              <a:rPr lang="is-IS" dirty="0" smtClean="0"/>
              <a:t>…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759130" y="1781176"/>
            <a:ext cx="78158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accent6"/>
              </a:buClr>
              <a:buFont typeface="Wingdings" charset="2"/>
              <a:buChar char="Ø"/>
            </a:pPr>
            <a:r>
              <a:rPr lang="it-IT" sz="2400" dirty="0" smtClean="0"/>
              <a:t>utilizzare con piena maturità le </a:t>
            </a:r>
            <a:r>
              <a:rPr lang="it-IT" sz="2400" dirty="0"/>
              <a:t>varie tecniche </a:t>
            </a:r>
            <a:r>
              <a:rPr lang="it-IT" sz="2400" dirty="0" smtClean="0"/>
              <a:t>dimostrative.</a:t>
            </a:r>
          </a:p>
          <a:p>
            <a:pPr marL="285750" indent="-285750">
              <a:buClr>
                <a:schemeClr val="accent6"/>
              </a:buClr>
              <a:buFont typeface="Wingdings" charset="2"/>
              <a:buChar char="Ø"/>
            </a:pPr>
            <a:endParaRPr lang="it-IT" sz="2400" dirty="0"/>
          </a:p>
          <a:p>
            <a:pPr marL="285750" indent="-285750" algn="just">
              <a:buClr>
                <a:schemeClr val="accent6"/>
              </a:buClr>
              <a:buFont typeface="Wingdings" charset="2"/>
              <a:buChar char="Ø"/>
            </a:pPr>
            <a:r>
              <a:rPr lang="it-IT" sz="2400" dirty="0" smtClean="0"/>
              <a:t>formalizzare </a:t>
            </a:r>
            <a:r>
              <a:rPr lang="it-IT" sz="2400" dirty="0"/>
              <a:t>in termini matematici problemi propri </a:t>
            </a:r>
            <a:r>
              <a:rPr lang="it-IT" sz="2400" dirty="0" smtClean="0"/>
              <a:t>di </a:t>
            </a:r>
            <a:r>
              <a:rPr lang="it-IT" sz="2400" dirty="0"/>
              <a:t>altre discipline scientifiche e </a:t>
            </a:r>
            <a:r>
              <a:rPr lang="it-IT" sz="2400" dirty="0" smtClean="0"/>
              <a:t> </a:t>
            </a:r>
            <a:r>
              <a:rPr lang="it-IT" sz="2400" dirty="0"/>
              <a:t>contribuire alla loro </a:t>
            </a:r>
            <a:r>
              <a:rPr lang="it-IT" sz="2400" dirty="0" smtClean="0"/>
              <a:t>soluzione, utilizzando </a:t>
            </a:r>
            <a:r>
              <a:rPr lang="it-IT" sz="2400" dirty="0"/>
              <a:t>anche conoscenze non </a:t>
            </a:r>
            <a:r>
              <a:rPr lang="it-IT" sz="2400" dirty="0" smtClean="0"/>
              <a:t>curricolari</a:t>
            </a:r>
            <a:r>
              <a:rPr lang="it-IT" sz="2400" dirty="0"/>
              <a:t>.</a:t>
            </a:r>
            <a:endParaRPr lang="it-IT" sz="2400" dirty="0" smtClean="0"/>
          </a:p>
          <a:p>
            <a:pPr marL="285750" indent="-285750">
              <a:buClr>
                <a:schemeClr val="accent6"/>
              </a:buClr>
              <a:buFont typeface="Wingdings" charset="2"/>
              <a:buChar char="Ø"/>
            </a:pPr>
            <a:endParaRPr lang="it-IT" sz="2400" dirty="0"/>
          </a:p>
          <a:p>
            <a:pPr marL="285750" indent="-285750" algn="just">
              <a:buClr>
                <a:schemeClr val="accent6"/>
              </a:buClr>
              <a:buFont typeface="Wingdings" charset="2"/>
              <a:buChar char="Ø"/>
            </a:pPr>
            <a:r>
              <a:rPr lang="it-IT" sz="2400" dirty="0" smtClean="0"/>
              <a:t>comprendere </a:t>
            </a:r>
            <a:r>
              <a:rPr lang="it-IT" sz="2400" dirty="0"/>
              <a:t>testi di livello avanzato ed articoli </a:t>
            </a:r>
            <a:r>
              <a:rPr lang="it-IT" sz="2400" dirty="0" smtClean="0"/>
              <a:t>scientifici</a:t>
            </a:r>
            <a:r>
              <a:rPr lang="it-IT" sz="2400" dirty="0"/>
              <a:t>, anche a livello di ricerca. </a:t>
            </a:r>
            <a:endParaRPr lang="it-IT" sz="2400" dirty="0" smtClean="0"/>
          </a:p>
          <a:p>
            <a:pPr marL="285750" indent="-285750" algn="just">
              <a:buClr>
                <a:schemeClr val="accent6"/>
              </a:buClr>
              <a:buFont typeface="Wingdings" charset="2"/>
              <a:buChar char="Ø"/>
            </a:pPr>
            <a:endParaRPr lang="it-IT" sz="2400" dirty="0"/>
          </a:p>
          <a:p>
            <a:pPr marL="285750" indent="-285750">
              <a:buClr>
                <a:schemeClr val="accent6"/>
              </a:buClr>
              <a:buFont typeface="Wingdings" charset="2"/>
              <a:buChar char="Ø"/>
            </a:pPr>
            <a:r>
              <a:rPr lang="it-IT" sz="2400" dirty="0" smtClean="0"/>
              <a:t>utilizzare </a:t>
            </a:r>
            <a:r>
              <a:rPr lang="it-IT" sz="2400" dirty="0"/>
              <a:t>strumenti informatici e computazionali  </a:t>
            </a:r>
            <a:r>
              <a:rPr lang="it-IT" sz="2400" dirty="0" smtClean="0"/>
              <a:t>come </a:t>
            </a:r>
            <a:r>
              <a:rPr lang="it-IT" sz="2400" dirty="0"/>
              <a:t>supporto ai processi </a:t>
            </a:r>
            <a:r>
              <a:rPr lang="it-IT" sz="2400" dirty="0" smtClean="0"/>
              <a:t>matematici</a:t>
            </a:r>
            <a:r>
              <a:rPr lang="it-IT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475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europemax15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021" y="1037093"/>
            <a:ext cx="6802127" cy="566514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78190" y="1221619"/>
            <a:ext cx="2138514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Spagna: </a:t>
            </a:r>
          </a:p>
          <a:p>
            <a:r>
              <a:rPr lang="it-IT" dirty="0" smtClean="0"/>
              <a:t>Salamanca, </a:t>
            </a:r>
          </a:p>
          <a:p>
            <a:r>
              <a:rPr lang="it-IT" dirty="0" smtClean="0"/>
              <a:t>Valencia</a:t>
            </a:r>
          </a:p>
          <a:p>
            <a:endParaRPr lang="it-IT" dirty="0"/>
          </a:p>
          <a:p>
            <a:r>
              <a:rPr lang="it-IT" b="1" dirty="0" smtClean="0"/>
              <a:t>Germania:</a:t>
            </a:r>
          </a:p>
          <a:p>
            <a:r>
              <a:rPr lang="it-IT" dirty="0" err="1" smtClean="0"/>
              <a:t>Ulm</a:t>
            </a:r>
            <a:endParaRPr lang="it-IT" dirty="0" smtClean="0"/>
          </a:p>
          <a:p>
            <a:r>
              <a:rPr lang="it-IT" dirty="0" err="1" smtClean="0"/>
              <a:t>Tubingen</a:t>
            </a:r>
            <a:endParaRPr lang="it-IT" dirty="0" smtClean="0"/>
          </a:p>
          <a:p>
            <a:endParaRPr lang="it-IT" dirty="0"/>
          </a:p>
          <a:p>
            <a:r>
              <a:rPr lang="it-IT" b="1" dirty="0" smtClean="0"/>
              <a:t>Repubblica Ceca:</a:t>
            </a:r>
          </a:p>
          <a:p>
            <a:r>
              <a:rPr lang="it-IT" dirty="0" smtClean="0"/>
              <a:t>Brno</a:t>
            </a:r>
          </a:p>
          <a:p>
            <a:r>
              <a:rPr lang="it-IT" dirty="0" err="1" smtClean="0"/>
              <a:t>Opava</a:t>
            </a:r>
            <a:endParaRPr lang="it-IT" dirty="0" smtClean="0"/>
          </a:p>
          <a:p>
            <a:endParaRPr lang="it-IT" dirty="0"/>
          </a:p>
          <a:p>
            <a:r>
              <a:rPr lang="it-IT" b="1" dirty="0" smtClean="0"/>
              <a:t>Belgio: </a:t>
            </a:r>
          </a:p>
          <a:p>
            <a:r>
              <a:rPr lang="it-IT" dirty="0" err="1" smtClean="0"/>
              <a:t>Mons</a:t>
            </a:r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3705" y="220285"/>
            <a:ext cx="8042276" cy="1509938"/>
          </a:xfrm>
        </p:spPr>
        <p:txBody>
          <a:bodyPr/>
          <a:lstStyle/>
          <a:p>
            <a:r>
              <a:rPr lang="it-IT" sz="4800" b="1" dirty="0"/>
              <a:t>Accordi Erasmus</a:t>
            </a:r>
            <a:r>
              <a:rPr lang="it-IT" sz="4800" b="1" dirty="0" smtClean="0"/>
              <a:t>+</a:t>
            </a:r>
            <a:br>
              <a:rPr lang="it-IT" sz="4800" b="1" dirty="0" smtClean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4112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39467" y="399143"/>
            <a:ext cx="8042276" cy="622056"/>
          </a:xfrm>
        </p:spPr>
        <p:txBody>
          <a:bodyPr>
            <a:normAutofit fontScale="90000"/>
          </a:bodyPr>
          <a:lstStyle/>
          <a:p>
            <a:r>
              <a:rPr lang="it-IT" b="1" dirty="0" smtClean="0"/>
              <a:t>Vita al Fiorini</a:t>
            </a:r>
            <a:endParaRPr lang="it-IT" b="1" dirty="0"/>
          </a:p>
        </p:txBody>
      </p:sp>
      <p:pic>
        <p:nvPicPr>
          <p:cNvPr id="4" name="Immagine 4" descr="IMG-20160202-WA001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67" y="1284803"/>
            <a:ext cx="4140200" cy="2328863"/>
          </a:xfrm>
          <a:prstGeom prst="rect">
            <a:avLst/>
          </a:prstGeom>
          <a:noFill/>
          <a:ln w="38100" cmpd="sng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6" descr="locandin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724" y="1284803"/>
            <a:ext cx="3452813" cy="4886325"/>
          </a:xfrm>
          <a:prstGeom prst="rect">
            <a:avLst/>
          </a:prstGeom>
          <a:noFill/>
          <a:ln w="38100" cmpd="sng">
            <a:solidFill>
              <a:srgbClr val="073E8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/>
          <p:cNvSpPr/>
          <p:nvPr/>
        </p:nvSpPr>
        <p:spPr>
          <a:xfrm>
            <a:off x="4479667" y="3244334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 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467" y="3822646"/>
            <a:ext cx="4145492" cy="2775999"/>
          </a:xfrm>
          <a:prstGeom prst="rect">
            <a:avLst/>
          </a:prstGeom>
          <a:ln w="38100" cmpd="sng">
            <a:solidFill>
              <a:srgbClr val="073E87"/>
            </a:solidFill>
          </a:ln>
        </p:spPr>
      </p:pic>
    </p:spTree>
    <p:extLst>
      <p:ext uri="{BB962C8B-B14F-4D97-AF65-F5344CB8AC3E}">
        <p14:creationId xmlns:p14="http://schemas.microsoft.com/office/powerpoint/2010/main" val="12569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5955415"/>
              </p:ext>
            </p:extLst>
          </p:nvPr>
        </p:nvGraphicFramePr>
        <p:xfrm>
          <a:off x="730696" y="1179297"/>
          <a:ext cx="7873897" cy="20306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4514"/>
                <a:gridCol w="2412546"/>
                <a:gridCol w="2876837"/>
              </a:tblGrid>
              <a:tr h="717597">
                <a:tc>
                  <a:txBody>
                    <a:bodyPr/>
                    <a:lstStyle/>
                    <a:p>
                      <a:r>
                        <a:rPr lang="it-IT" dirty="0" smtClean="0"/>
                        <a:t>MATEMATICA</a:t>
                      </a:r>
                      <a:r>
                        <a:rPr lang="it-IT" baseline="0" dirty="0" smtClean="0"/>
                        <a:t> </a:t>
                      </a:r>
                      <a:r>
                        <a:rPr lang="it-IT" dirty="0" smtClean="0"/>
                        <a:t>TRIENNALE 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UNISALENTO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ITALIA</a:t>
                      </a:r>
                      <a:endParaRPr lang="it-IT" dirty="0"/>
                    </a:p>
                  </a:txBody>
                  <a:tcPr/>
                </a:tc>
              </a:tr>
              <a:tr h="332296">
                <a:tc>
                  <a:txBody>
                    <a:bodyPr/>
                    <a:lstStyle/>
                    <a:p>
                      <a:r>
                        <a:rPr lang="it-IT" dirty="0" smtClean="0"/>
                        <a:t>Iscritti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156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8306</a:t>
                      </a:r>
                      <a:endParaRPr lang="it-IT" dirty="0"/>
                    </a:p>
                  </a:txBody>
                  <a:tcPr/>
                </a:tc>
              </a:tr>
              <a:tr h="332296">
                <a:tc>
                  <a:txBody>
                    <a:bodyPr/>
                    <a:lstStyle/>
                    <a:p>
                      <a:r>
                        <a:rPr lang="it-IT" dirty="0" smtClean="0"/>
                        <a:t>Voto medio laurea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99,9</a:t>
                      </a:r>
                      <a:endParaRPr lang="it-IT" dirty="0"/>
                    </a:p>
                  </a:txBody>
                  <a:tcPr/>
                </a:tc>
              </a:tr>
              <a:tr h="581518">
                <a:tc>
                  <a:txBody>
                    <a:bodyPr/>
                    <a:lstStyle/>
                    <a:p>
                      <a:r>
                        <a:rPr lang="it-IT" dirty="0" smtClean="0"/>
                        <a:t>Durata</a:t>
                      </a:r>
                      <a:r>
                        <a:rPr lang="it-IT" baseline="0" dirty="0" smtClean="0"/>
                        <a:t> media degli studi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4,8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4,3</a:t>
                      </a:r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6974369"/>
              </p:ext>
            </p:extLst>
          </p:nvPr>
        </p:nvGraphicFramePr>
        <p:xfrm>
          <a:off x="730696" y="3855023"/>
          <a:ext cx="7851705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4514"/>
                <a:gridCol w="2584514"/>
                <a:gridCol w="2682677"/>
              </a:tblGrid>
              <a:tr h="627122">
                <a:tc>
                  <a:txBody>
                    <a:bodyPr/>
                    <a:lstStyle/>
                    <a:p>
                      <a:r>
                        <a:rPr lang="it-IT" dirty="0" smtClean="0"/>
                        <a:t>MATEMATICA</a:t>
                      </a:r>
                    </a:p>
                    <a:p>
                      <a:r>
                        <a:rPr lang="it-IT" dirty="0" smtClean="0"/>
                        <a:t>MAGISTRALE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UNISALENTO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ITALIA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Iscritti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42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3260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Voto medio laurea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108,1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109,5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Durata</a:t>
                      </a:r>
                      <a:r>
                        <a:rPr lang="it-IT" baseline="0" dirty="0" smtClean="0"/>
                        <a:t> media degli studi 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2,6</a:t>
                      </a:r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CasellaDiTesto 3"/>
          <p:cNvSpPr txBox="1"/>
          <p:nvPr/>
        </p:nvSpPr>
        <p:spPr>
          <a:xfrm>
            <a:off x="2630621" y="476994"/>
            <a:ext cx="36433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chemeClr val="tx2"/>
                </a:solidFill>
              </a:rPr>
              <a:t>QUALCHE NUMERO </a:t>
            </a:r>
            <a:r>
              <a:rPr lang="is-IS" sz="2800" b="1" dirty="0" smtClean="0">
                <a:solidFill>
                  <a:schemeClr val="tx2"/>
                </a:solidFill>
              </a:rPr>
              <a:t>…</a:t>
            </a:r>
            <a:endParaRPr lang="it-IT" sz="2800" b="1" dirty="0">
              <a:solidFill>
                <a:schemeClr val="tx2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694613" y="6342892"/>
            <a:ext cx="7789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FONTI: Almalaurea – Indagine 2015 (2016),  Anagrafe Studenti MIUR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920069" y="3307368"/>
            <a:ext cx="4785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20° posto su 37 atenei per numero iscritti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920069" y="5909281"/>
            <a:ext cx="4785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27° posto su 37 atenei per numero iscritti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52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4485413"/>
              </p:ext>
            </p:extLst>
          </p:nvPr>
        </p:nvGraphicFramePr>
        <p:xfrm>
          <a:off x="551830" y="1535987"/>
          <a:ext cx="8130515" cy="44738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7435"/>
                <a:gridCol w="1874411"/>
                <a:gridCol w="1980923"/>
                <a:gridCol w="2187746"/>
              </a:tblGrid>
              <a:tr h="167961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Laureati a 1 anno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Laureati a 3 anni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Laureati a 5 anni</a:t>
                      </a:r>
                      <a:endParaRPr lang="it-IT" dirty="0"/>
                    </a:p>
                  </a:txBody>
                  <a:tcPr/>
                </a:tc>
              </a:tr>
              <a:tr h="770057">
                <a:tc>
                  <a:txBody>
                    <a:bodyPr/>
                    <a:lstStyle/>
                    <a:p>
                      <a:r>
                        <a:rPr lang="it-IT" dirty="0" smtClean="0"/>
                        <a:t>Tasso</a:t>
                      </a:r>
                      <a:r>
                        <a:rPr lang="it-IT" baseline="0" dirty="0" smtClean="0"/>
                        <a:t> </a:t>
                      </a:r>
                      <a:r>
                        <a:rPr lang="it-IT" dirty="0" smtClean="0"/>
                        <a:t> di occupazione(Istat)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60,9   (82,6)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62,5   (88,9)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87,5    (81,8)</a:t>
                      </a:r>
                      <a:endParaRPr lang="it-IT" dirty="0"/>
                    </a:p>
                  </a:txBody>
                  <a:tcPr/>
                </a:tc>
              </a:tr>
              <a:tr h="312301">
                <a:tc>
                  <a:txBody>
                    <a:bodyPr/>
                    <a:lstStyle/>
                    <a:p>
                      <a:r>
                        <a:rPr lang="it-IT" dirty="0" smtClean="0"/>
                        <a:t>Pubblico</a:t>
                      </a:r>
                      <a:endParaRPr lang="it-IT" dirty="0"/>
                    </a:p>
                  </a:txBody>
                  <a:tcPr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----      (16,5)</a:t>
                      </a:r>
                      <a:endParaRPr lang="it-IT" dirty="0"/>
                    </a:p>
                  </a:txBody>
                  <a:tcPr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50      (29,2)</a:t>
                      </a:r>
                      <a:endParaRPr lang="it-IT" dirty="0"/>
                    </a:p>
                  </a:txBody>
                  <a:tcPr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16,7    (33,7)</a:t>
                      </a:r>
                      <a:endParaRPr lang="it-IT" dirty="0"/>
                    </a:p>
                  </a:txBody>
                  <a:tcPr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</a:tr>
              <a:tr h="312301">
                <a:tc>
                  <a:txBody>
                    <a:bodyPr/>
                    <a:lstStyle/>
                    <a:p>
                      <a:r>
                        <a:rPr lang="it-IT" dirty="0" smtClean="0"/>
                        <a:t>Privato</a:t>
                      </a:r>
                      <a:endParaRPr lang="it-IT" dirty="0"/>
                    </a:p>
                  </a:txBody>
                  <a:tcPr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100    (82,2)</a:t>
                      </a:r>
                      <a:endParaRPr lang="it-IT" dirty="0"/>
                    </a:p>
                  </a:txBody>
                  <a:tcPr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50      (68,7)</a:t>
                      </a:r>
                      <a:endParaRPr lang="it-IT" dirty="0"/>
                    </a:p>
                  </a:txBody>
                  <a:tcPr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83,3    (68)</a:t>
                      </a:r>
                      <a:endParaRPr lang="it-IT" dirty="0"/>
                    </a:p>
                  </a:txBody>
                  <a:tcPr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</a:tr>
              <a:tr h="612617">
                <a:tc>
                  <a:txBody>
                    <a:bodyPr/>
                    <a:lstStyle/>
                    <a:p>
                      <a:r>
                        <a:rPr lang="it-IT" dirty="0" smtClean="0"/>
                        <a:t>Credito, assicurazioni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10      (11,1)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---       (11,3)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16,7    (15,5)</a:t>
                      </a:r>
                      <a:endParaRPr lang="it-IT" dirty="0"/>
                    </a:p>
                  </a:txBody>
                  <a:tcPr/>
                </a:tc>
              </a:tr>
              <a:tr h="312301">
                <a:tc>
                  <a:txBody>
                    <a:bodyPr/>
                    <a:lstStyle/>
                    <a:p>
                      <a:r>
                        <a:rPr lang="it-IT" dirty="0" smtClean="0"/>
                        <a:t>Industria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---       (5)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25       (8,9)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          (6,9)</a:t>
                      </a:r>
                      <a:endParaRPr lang="it-IT" dirty="0"/>
                    </a:p>
                  </a:txBody>
                  <a:tcPr/>
                </a:tc>
              </a:tr>
              <a:tr h="312301">
                <a:tc>
                  <a:txBody>
                    <a:bodyPr/>
                    <a:lstStyle/>
                    <a:p>
                      <a:r>
                        <a:rPr lang="it-IT" dirty="0" smtClean="0"/>
                        <a:t>Informatica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40      (23,3)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25       (17,4)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33,3     (16,2) </a:t>
                      </a:r>
                      <a:endParaRPr lang="it-IT" dirty="0"/>
                    </a:p>
                  </a:txBody>
                  <a:tcPr/>
                </a:tc>
              </a:tr>
              <a:tr h="594836">
                <a:tc>
                  <a:txBody>
                    <a:bodyPr/>
                    <a:lstStyle/>
                    <a:p>
                      <a:r>
                        <a:rPr lang="it-IT" dirty="0" smtClean="0"/>
                        <a:t>Istruzione e Ricerca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50      (37,4)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50       (45,9)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33,3     (45,9)</a:t>
                      </a:r>
                      <a:endParaRPr lang="it-IT" dirty="0"/>
                    </a:p>
                  </a:txBody>
                  <a:tcPr/>
                </a:tc>
              </a:tr>
              <a:tr h="594836">
                <a:tc>
                  <a:txBody>
                    <a:bodyPr/>
                    <a:lstStyle/>
                    <a:p>
                      <a:r>
                        <a:rPr lang="it-IT" dirty="0" smtClean="0"/>
                        <a:t>Guadagno mensile (in Euro)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975 (1060)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1063 (1248)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1850  (1483)</a:t>
                      </a:r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CasellaDiTesto 1"/>
          <p:cNvSpPr txBox="1"/>
          <p:nvPr/>
        </p:nvSpPr>
        <p:spPr>
          <a:xfrm>
            <a:off x="492432" y="620967"/>
            <a:ext cx="81899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73E87"/>
                </a:solidFill>
              </a:rPr>
              <a:t>Dati sull’occupazione in percentuale dei  Laureati Magistrali in Matematica di </a:t>
            </a:r>
            <a:r>
              <a:rPr lang="it-IT" sz="2400" b="1" dirty="0" err="1" smtClean="0">
                <a:solidFill>
                  <a:srgbClr val="073E87"/>
                </a:solidFill>
              </a:rPr>
              <a:t>Unisalento</a:t>
            </a:r>
            <a:endParaRPr lang="it-IT" sz="2400" b="1" dirty="0">
              <a:solidFill>
                <a:srgbClr val="073E87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652718" y="6227058"/>
            <a:ext cx="39934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sz="1600" dirty="0" smtClean="0"/>
              <a:t>Fonte: Almalaurea – Indagine 2015 (2016)</a:t>
            </a:r>
          </a:p>
          <a:p>
            <a:pPr marL="285750" indent="-285750">
              <a:buFont typeface="Arial"/>
              <a:buChar char="•"/>
            </a:pPr>
            <a:r>
              <a:rPr lang="it-IT" sz="1600" dirty="0"/>
              <a:t>Tra parentesi il dato </a:t>
            </a:r>
            <a:r>
              <a:rPr lang="it-IT" sz="1600" dirty="0" smtClean="0"/>
              <a:t>nazionale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90065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2600263"/>
              </p:ext>
            </p:extLst>
          </p:nvPr>
        </p:nvGraphicFramePr>
        <p:xfrm>
          <a:off x="695597" y="1351885"/>
          <a:ext cx="7923692" cy="22384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0923"/>
                <a:gridCol w="1980923"/>
                <a:gridCol w="1980923"/>
                <a:gridCol w="1980923"/>
              </a:tblGrid>
              <a:tr h="775422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Laureati a 1 anno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Laureati a 3 anni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Laureati a 5 anni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Utilizzo competenze acquisite con la laurea in</a:t>
                      </a:r>
                      <a:r>
                        <a:rPr lang="it-IT" baseline="0" dirty="0" smtClean="0"/>
                        <a:t> maniera elevata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30% (30%)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25% (31,1%)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16,7% (39,9%)</a:t>
                      </a:r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Rettangolo 3"/>
          <p:cNvSpPr/>
          <p:nvPr/>
        </p:nvSpPr>
        <p:spPr>
          <a:xfrm>
            <a:off x="1132437" y="4265015"/>
            <a:ext cx="6948902" cy="2246769"/>
          </a:xfrm>
          <a:prstGeom prst="rect">
            <a:avLst/>
          </a:prstGeom>
          <a:ln w="57150" cmpd="sng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sz="2800" dirty="0" smtClean="0"/>
              <a:t>La forza del laureato in Matematica sono la </a:t>
            </a:r>
            <a:r>
              <a:rPr lang="it-IT" sz="2800" i="1" dirty="0"/>
              <a:t>forma mentis</a:t>
            </a:r>
            <a:r>
              <a:rPr lang="it-IT" sz="2800" dirty="0"/>
              <a:t> </a:t>
            </a:r>
            <a:r>
              <a:rPr lang="it-IT" sz="2800" dirty="0" smtClean="0"/>
              <a:t> e la capacità di studio, che permettono di affrontare </a:t>
            </a:r>
            <a:r>
              <a:rPr lang="it-IT" sz="2800" dirty="0"/>
              <a:t>nuovi contenuti ed inserirsi nel modo del lavoro nel giro di pochi anni.  </a:t>
            </a:r>
          </a:p>
        </p:txBody>
      </p:sp>
    </p:spTree>
    <p:extLst>
      <p:ext uri="{BB962C8B-B14F-4D97-AF65-F5344CB8AC3E}">
        <p14:creationId xmlns:p14="http://schemas.microsoft.com/office/powerpoint/2010/main" val="424801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30687" y="3388057"/>
            <a:ext cx="8424936" cy="256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i="1" dirty="0" err="1" smtClean="0"/>
              <a:t>Ott</a:t>
            </a:r>
            <a:r>
              <a:rPr lang="it-IT" i="1" dirty="0" smtClean="0"/>
              <a:t> 2007 – </a:t>
            </a:r>
            <a:r>
              <a:rPr lang="it-IT" i="1" dirty="0" err="1" smtClean="0"/>
              <a:t>Apr</a:t>
            </a:r>
            <a:r>
              <a:rPr lang="it-IT" i="1" dirty="0" smtClean="0"/>
              <a:t> 2010</a:t>
            </a:r>
            <a:r>
              <a:rPr lang="it-IT" dirty="0" smtClean="0"/>
              <a:t>: Laurea specialistica in Matematica (Università del Salento)</a:t>
            </a:r>
          </a:p>
          <a:p>
            <a:pPr>
              <a:lnSpc>
                <a:spcPct val="150000"/>
              </a:lnSpc>
            </a:pPr>
            <a:r>
              <a:rPr lang="it-IT" i="1" dirty="0" err="1" smtClean="0"/>
              <a:t>Nov</a:t>
            </a:r>
            <a:r>
              <a:rPr lang="it-IT" i="1" dirty="0" smtClean="0"/>
              <a:t> 2010 – </a:t>
            </a:r>
            <a:r>
              <a:rPr lang="it-IT" i="1" dirty="0" err="1" smtClean="0"/>
              <a:t>Giu</a:t>
            </a:r>
            <a:r>
              <a:rPr lang="it-IT" i="1" dirty="0" smtClean="0"/>
              <a:t> 2013</a:t>
            </a:r>
            <a:r>
              <a:rPr lang="it-IT" dirty="0" smtClean="0"/>
              <a:t>: Analyst in </a:t>
            </a:r>
            <a:r>
              <a:rPr lang="it-IT" b="1" dirty="0" smtClean="0"/>
              <a:t>Accenture/Area </a:t>
            </a:r>
            <a:r>
              <a:rPr lang="it-IT" b="1" dirty="0" err="1" smtClean="0"/>
              <a:t>Risk</a:t>
            </a:r>
            <a:r>
              <a:rPr lang="it-IT" b="1" dirty="0" smtClean="0"/>
              <a:t> Management</a:t>
            </a:r>
          </a:p>
          <a:p>
            <a:pPr>
              <a:lnSpc>
                <a:spcPct val="150000"/>
              </a:lnSpc>
            </a:pPr>
            <a:r>
              <a:rPr lang="it-IT" i="1" dirty="0" err="1" smtClean="0"/>
              <a:t>Giu</a:t>
            </a:r>
            <a:r>
              <a:rPr lang="it-IT" i="1" dirty="0" smtClean="0"/>
              <a:t> 2013 – </a:t>
            </a:r>
            <a:r>
              <a:rPr lang="it-IT" i="1" dirty="0" err="1" smtClean="0"/>
              <a:t>Mag</a:t>
            </a:r>
            <a:r>
              <a:rPr lang="it-IT" i="1" dirty="0" smtClean="0"/>
              <a:t> 2014</a:t>
            </a:r>
            <a:r>
              <a:rPr lang="it-IT" dirty="0" smtClean="0"/>
              <a:t>: Consultant in </a:t>
            </a:r>
            <a:r>
              <a:rPr lang="it-IT" b="1" dirty="0" err="1" smtClean="0"/>
              <a:t>Deloitte</a:t>
            </a:r>
            <a:r>
              <a:rPr lang="it-IT" b="1" dirty="0" smtClean="0"/>
              <a:t>/Area </a:t>
            </a:r>
            <a:r>
              <a:rPr lang="it-IT" b="1" dirty="0" err="1" smtClean="0"/>
              <a:t>Risk</a:t>
            </a:r>
            <a:r>
              <a:rPr lang="it-IT" b="1" dirty="0" smtClean="0"/>
              <a:t> Management</a:t>
            </a:r>
          </a:p>
          <a:p>
            <a:pPr>
              <a:lnSpc>
                <a:spcPct val="150000"/>
              </a:lnSpc>
            </a:pPr>
            <a:r>
              <a:rPr lang="it-IT" i="1" dirty="0" err="1" smtClean="0"/>
              <a:t>Giu</a:t>
            </a:r>
            <a:r>
              <a:rPr lang="it-IT" i="1" dirty="0" smtClean="0"/>
              <a:t> 2014 – </a:t>
            </a:r>
            <a:r>
              <a:rPr lang="it-IT" i="1" dirty="0" err="1" smtClean="0"/>
              <a:t>Feb</a:t>
            </a:r>
            <a:r>
              <a:rPr lang="it-IT" i="1" dirty="0" smtClean="0"/>
              <a:t> 2016</a:t>
            </a:r>
            <a:r>
              <a:rPr lang="it-IT" dirty="0" smtClean="0"/>
              <a:t>: Project </a:t>
            </a:r>
            <a:r>
              <a:rPr lang="it-IT" dirty="0" err="1" smtClean="0"/>
              <a:t>Specialist</a:t>
            </a:r>
            <a:r>
              <a:rPr lang="it-IT" dirty="0" smtClean="0"/>
              <a:t> in </a:t>
            </a:r>
            <a:r>
              <a:rPr lang="it-IT" b="1" dirty="0" smtClean="0"/>
              <a:t>Futuro-Gruppo Compass Banca S.p.A.</a:t>
            </a:r>
          </a:p>
          <a:p>
            <a:pPr>
              <a:lnSpc>
                <a:spcPct val="150000"/>
              </a:lnSpc>
            </a:pPr>
            <a:r>
              <a:rPr lang="it-IT" i="1" dirty="0" err="1" smtClean="0"/>
              <a:t>Feb</a:t>
            </a:r>
            <a:r>
              <a:rPr lang="it-IT" i="1" dirty="0" smtClean="0"/>
              <a:t> 2016 – Oggi</a:t>
            </a:r>
            <a:r>
              <a:rPr lang="it-IT" dirty="0" smtClean="0"/>
              <a:t>: </a:t>
            </a:r>
            <a:r>
              <a:rPr lang="it-IT" dirty="0" err="1" smtClean="0"/>
              <a:t>Resp</a:t>
            </a:r>
            <a:r>
              <a:rPr lang="it-IT" dirty="0" smtClean="0"/>
              <a:t>. Ufficio Qualità Operativa in </a:t>
            </a:r>
            <a:r>
              <a:rPr lang="it-IT" b="1" dirty="0" smtClean="0"/>
              <a:t>Futuro-Gruppo Compass Banca S.p.A.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30687" y="565171"/>
            <a:ext cx="5365449" cy="995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400" b="1" dirty="0" smtClean="0">
                <a:solidFill>
                  <a:srgbClr val="A32323"/>
                </a:solidFill>
              </a:rPr>
              <a:t>FEDERICA CATINO</a:t>
            </a:r>
          </a:p>
          <a:p>
            <a:pPr>
              <a:lnSpc>
                <a:spcPct val="150000"/>
              </a:lnSpc>
            </a:pPr>
            <a:endParaRPr lang="it-IT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66082"/>
            <a:ext cx="2422875" cy="2422875"/>
          </a:xfrm>
          <a:prstGeom prst="rect">
            <a:avLst/>
          </a:prstGeom>
          <a:noFill/>
          <a:ln w="38100" cmpd="sng">
            <a:solidFill>
              <a:srgbClr val="073E8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879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430687" y="565171"/>
            <a:ext cx="5365449" cy="995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400" b="1" dirty="0" smtClean="0">
                <a:solidFill>
                  <a:srgbClr val="A32323"/>
                </a:solidFill>
              </a:rPr>
              <a:t>LUIGI GABRIELI</a:t>
            </a:r>
            <a:endParaRPr lang="it-IT" sz="2400" dirty="0" smtClean="0">
              <a:solidFill>
                <a:srgbClr val="A32323"/>
              </a:solidFill>
            </a:endParaRPr>
          </a:p>
          <a:p>
            <a:pPr>
              <a:lnSpc>
                <a:spcPct val="150000"/>
              </a:lnSpc>
            </a:pPr>
            <a:endParaRPr lang="it-IT" sz="16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430687" y="3535110"/>
            <a:ext cx="8424936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it-IT" i="1" dirty="0" err="1" smtClean="0"/>
              <a:t>Apr</a:t>
            </a:r>
            <a:r>
              <a:rPr lang="it-IT" i="1" dirty="0" smtClean="0"/>
              <a:t> 2014</a:t>
            </a:r>
            <a:r>
              <a:rPr lang="it-IT" dirty="0" smtClean="0"/>
              <a:t>: Laurea magistrale in Matematica </a:t>
            </a:r>
          </a:p>
          <a:p>
            <a:pPr>
              <a:lnSpc>
                <a:spcPct val="120000"/>
              </a:lnSpc>
            </a:pPr>
            <a:r>
              <a:rPr lang="it-IT" dirty="0" smtClean="0"/>
              <a:t>		 </a:t>
            </a:r>
            <a:r>
              <a:rPr lang="it-IT" i="1" dirty="0"/>
              <a:t>“Problemi di ottimizzazione di forma”</a:t>
            </a:r>
            <a:r>
              <a:rPr lang="it-IT" dirty="0"/>
              <a:t> (calcolo delle variazioni)</a:t>
            </a:r>
          </a:p>
          <a:p>
            <a:pPr lvl="0">
              <a:lnSpc>
                <a:spcPct val="120000"/>
              </a:lnSpc>
            </a:pPr>
            <a:r>
              <a:rPr lang="it-IT" i="1" dirty="0" err="1" smtClean="0"/>
              <a:t>Nov</a:t>
            </a:r>
            <a:r>
              <a:rPr lang="it-IT" i="1" dirty="0" smtClean="0"/>
              <a:t> 2014 – </a:t>
            </a:r>
            <a:r>
              <a:rPr lang="it-IT" i="1" dirty="0" err="1" smtClean="0"/>
              <a:t>Gen</a:t>
            </a:r>
            <a:r>
              <a:rPr lang="it-IT" i="1" dirty="0" smtClean="0"/>
              <a:t> 2015:</a:t>
            </a:r>
            <a:r>
              <a:rPr lang="it-IT" b="1" dirty="0" smtClean="0"/>
              <a:t> </a:t>
            </a:r>
            <a:r>
              <a:rPr lang="it-IT" dirty="0" smtClean="0"/>
              <a:t>Data </a:t>
            </a:r>
            <a:r>
              <a:rPr lang="it-IT" dirty="0" err="1"/>
              <a:t>Warehouse</a:t>
            </a:r>
            <a:r>
              <a:rPr lang="it-IT" dirty="0"/>
              <a:t> Developer presso </a:t>
            </a:r>
            <a:r>
              <a:rPr lang="it-IT" dirty="0" smtClean="0"/>
              <a:t> </a:t>
            </a:r>
            <a:r>
              <a:rPr lang="it-IT" b="1" dirty="0" err="1" smtClean="0"/>
              <a:t>Advancia</a:t>
            </a:r>
            <a:r>
              <a:rPr lang="it-IT" b="1" dirty="0" smtClean="0"/>
              <a:t> </a:t>
            </a:r>
            <a:r>
              <a:rPr lang="it-IT" b="1" dirty="0"/>
              <a:t>Technology s.r.l.</a:t>
            </a:r>
            <a:r>
              <a:rPr lang="it-IT" dirty="0"/>
              <a:t>, Viareggio (Italia).</a:t>
            </a:r>
          </a:p>
          <a:p>
            <a:pPr>
              <a:lnSpc>
                <a:spcPct val="120000"/>
              </a:lnSpc>
            </a:pPr>
            <a:r>
              <a:rPr lang="it-IT" i="1" dirty="0" err="1" smtClean="0"/>
              <a:t>Feb</a:t>
            </a:r>
            <a:r>
              <a:rPr lang="it-IT" i="1" dirty="0" smtClean="0"/>
              <a:t> 2015 – Oggi</a:t>
            </a:r>
            <a:r>
              <a:rPr lang="it-IT" dirty="0"/>
              <a:t>:</a:t>
            </a:r>
            <a:r>
              <a:rPr lang="it-IT" dirty="0" smtClean="0"/>
              <a:t> </a:t>
            </a:r>
            <a:r>
              <a:rPr lang="it-IT" dirty="0"/>
              <a:t>Programmatore presso </a:t>
            </a:r>
            <a:r>
              <a:rPr lang="it-IT" dirty="0" smtClean="0"/>
              <a:t> </a:t>
            </a:r>
            <a:r>
              <a:rPr lang="it-IT" b="1" dirty="0" smtClean="0"/>
              <a:t>ETOUCH </a:t>
            </a:r>
            <a:r>
              <a:rPr lang="it-IT" b="1" dirty="0"/>
              <a:t>s.r.l.</a:t>
            </a:r>
            <a:r>
              <a:rPr lang="it-IT" dirty="0"/>
              <a:t>, Firenze (Italia), e </a:t>
            </a:r>
            <a:r>
              <a:rPr lang="it-IT" dirty="0" smtClean="0"/>
              <a:t>consulente </a:t>
            </a:r>
            <a:r>
              <a:rPr lang="it-IT" dirty="0"/>
              <a:t>esterno (Data </a:t>
            </a:r>
            <a:r>
              <a:rPr lang="it-IT" dirty="0" err="1"/>
              <a:t>Warehouse</a:t>
            </a:r>
            <a:r>
              <a:rPr lang="it-IT" dirty="0"/>
              <a:t> Developer) </a:t>
            </a:r>
            <a:r>
              <a:rPr lang="it-IT" dirty="0" smtClean="0"/>
              <a:t>presso </a:t>
            </a:r>
            <a:r>
              <a:rPr lang="it-IT" dirty="0"/>
              <a:t>sede </a:t>
            </a:r>
            <a:r>
              <a:rPr lang="it-IT" dirty="0" err="1"/>
              <a:t>UnipolSai</a:t>
            </a:r>
            <a:r>
              <a:rPr lang="it-IT" dirty="0"/>
              <a:t> di </a:t>
            </a:r>
            <a:r>
              <a:rPr lang="it-IT" dirty="0" smtClean="0"/>
              <a:t>Firenze.</a:t>
            </a:r>
            <a:endParaRPr lang="it-IT" dirty="0"/>
          </a:p>
        </p:txBody>
      </p:sp>
      <p:pic>
        <p:nvPicPr>
          <p:cNvPr id="11" name="Immagine 10" descr="20160917_184009-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4"/>
          <a:stretch/>
        </p:blipFill>
        <p:spPr>
          <a:xfrm rot="16200000">
            <a:off x="5786053" y="512184"/>
            <a:ext cx="3007895" cy="2786257"/>
          </a:xfrm>
          <a:prstGeom prst="rect">
            <a:avLst/>
          </a:prstGeom>
          <a:ln w="38100" cmpd="sng">
            <a:solidFill>
              <a:srgbClr val="073E87"/>
            </a:solidFill>
          </a:ln>
        </p:spPr>
      </p:pic>
      <p:sp>
        <p:nvSpPr>
          <p:cNvPr id="2" name="CasellaDiTesto 1"/>
          <p:cNvSpPr txBox="1"/>
          <p:nvPr/>
        </p:nvSpPr>
        <p:spPr>
          <a:xfrm>
            <a:off x="430687" y="5878651"/>
            <a:ext cx="8302235" cy="646331"/>
          </a:xfrm>
          <a:prstGeom prst="rect">
            <a:avLst/>
          </a:prstGeom>
          <a:noFill/>
          <a:ln w="38100" cmpd="sng">
            <a:solidFill>
              <a:srgbClr val="4584D3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“Nel mio lavoro non uso il Teorema di </a:t>
            </a:r>
            <a:r>
              <a:rPr lang="it-IT" dirty="0" err="1" smtClean="0"/>
              <a:t>Cauchy</a:t>
            </a:r>
            <a:r>
              <a:rPr lang="it-IT" dirty="0" smtClean="0"/>
              <a:t>, ma uso la dimostrazione del Teorema</a:t>
            </a:r>
          </a:p>
          <a:p>
            <a:r>
              <a:rPr lang="it-IT" dirty="0" smtClean="0"/>
              <a:t>Di </a:t>
            </a:r>
            <a:r>
              <a:rPr lang="it-IT" dirty="0" err="1" smtClean="0"/>
              <a:t>Cauchy</a:t>
            </a:r>
            <a:r>
              <a:rPr lang="it-IT" dirty="0" smtClean="0"/>
              <a:t>”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4671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fotoIacop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423" y="554929"/>
            <a:ext cx="1955279" cy="2607038"/>
          </a:xfrm>
          <a:prstGeom prst="rect">
            <a:avLst/>
          </a:prstGeom>
          <a:ln w="38100" cmpd="sng">
            <a:solidFill>
              <a:srgbClr val="073E87"/>
            </a:solidFill>
          </a:ln>
        </p:spPr>
      </p:pic>
      <p:pic>
        <p:nvPicPr>
          <p:cNvPr id="7" name="Immagine 6" descr="CRITICS NETWOR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197" y="1030954"/>
            <a:ext cx="3026687" cy="1693853"/>
          </a:xfrm>
          <a:prstGeom prst="rect">
            <a:avLst/>
          </a:prstGeom>
          <a:ln w="38100" cmpd="sng">
            <a:solidFill>
              <a:srgbClr val="073E87"/>
            </a:solidFill>
          </a:ln>
        </p:spPr>
      </p:pic>
      <p:sp>
        <p:nvSpPr>
          <p:cNvPr id="8" name="CasellaDiTesto 7"/>
          <p:cNvSpPr txBox="1"/>
          <p:nvPr/>
        </p:nvSpPr>
        <p:spPr>
          <a:xfrm>
            <a:off x="430688" y="544687"/>
            <a:ext cx="235176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400" b="1" dirty="0" smtClean="0">
                <a:solidFill>
                  <a:srgbClr val="A32323"/>
                </a:solidFill>
              </a:rPr>
              <a:t>IACOPO LONGO</a:t>
            </a:r>
            <a:endParaRPr lang="it-IT" sz="2400" dirty="0" smtClean="0">
              <a:solidFill>
                <a:srgbClr val="A32323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41391" y="3744540"/>
            <a:ext cx="862515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i="1" dirty="0" smtClean="0"/>
              <a:t>Marzo 2015 </a:t>
            </a:r>
            <a:r>
              <a:rPr lang="it-IT" dirty="0" smtClean="0"/>
              <a:t>: 	Laurea </a:t>
            </a:r>
            <a:r>
              <a:rPr lang="it-IT" dirty="0"/>
              <a:t>Magistrale in </a:t>
            </a:r>
            <a:r>
              <a:rPr lang="it-IT" dirty="0" smtClean="0"/>
              <a:t>Matematica (Università del Salento)</a:t>
            </a:r>
            <a:endParaRPr lang="it-IT" dirty="0"/>
          </a:p>
          <a:p>
            <a:pPr>
              <a:lnSpc>
                <a:spcPct val="150000"/>
              </a:lnSpc>
            </a:pPr>
            <a:r>
              <a:rPr lang="it-IT" dirty="0" smtClean="0"/>
              <a:t>			“</a:t>
            </a:r>
            <a:r>
              <a:rPr lang="it-IT" dirty="0"/>
              <a:t>A quantitative </a:t>
            </a:r>
            <a:r>
              <a:rPr lang="it-IT" dirty="0" err="1"/>
              <a:t>form</a:t>
            </a:r>
            <a:r>
              <a:rPr lang="it-IT" dirty="0"/>
              <a:t> of the </a:t>
            </a:r>
            <a:r>
              <a:rPr lang="it-IT" dirty="0" err="1"/>
              <a:t>isoperimetric</a:t>
            </a:r>
            <a:r>
              <a:rPr lang="it-IT" dirty="0"/>
              <a:t> </a:t>
            </a:r>
            <a:r>
              <a:rPr lang="it-IT" dirty="0" err="1"/>
              <a:t>inequality</a:t>
            </a:r>
            <a:r>
              <a:rPr lang="it-IT" dirty="0"/>
              <a:t>”  </a:t>
            </a:r>
          </a:p>
          <a:p>
            <a:pPr algn="just"/>
            <a:endParaRPr lang="it-IT" i="1" dirty="0" smtClean="0"/>
          </a:p>
          <a:p>
            <a:pPr algn="just"/>
            <a:r>
              <a:rPr lang="it-IT" i="1" dirty="0" smtClean="0"/>
              <a:t>Oggi: </a:t>
            </a:r>
            <a:r>
              <a:rPr lang="it-IT" dirty="0" smtClean="0"/>
              <a:t>studente </a:t>
            </a:r>
            <a:r>
              <a:rPr lang="it-IT" dirty="0"/>
              <a:t>di dottorato del programma  </a:t>
            </a:r>
            <a:r>
              <a:rPr lang="it-IT" b="1" dirty="0"/>
              <a:t>CRITICS</a:t>
            </a:r>
            <a:r>
              <a:rPr lang="it-IT" dirty="0"/>
              <a:t>, un ITN (Marie </a:t>
            </a:r>
            <a:r>
              <a:rPr lang="it-IT" dirty="0" err="1"/>
              <a:t>Skłodowska</a:t>
            </a:r>
            <a:r>
              <a:rPr lang="it-IT" dirty="0"/>
              <a:t>-Curie </a:t>
            </a:r>
            <a:r>
              <a:rPr lang="it-IT" dirty="0" err="1"/>
              <a:t>European</a:t>
            </a:r>
            <a:r>
              <a:rPr lang="it-IT" dirty="0"/>
              <a:t> Innovative Training Network), coordinato dall'Imperial College di Londra. </a:t>
            </a:r>
          </a:p>
          <a:p>
            <a:pPr algn="just"/>
            <a:r>
              <a:rPr lang="it-IT" dirty="0"/>
              <a:t>Il programma prevede 15 posizioni di dottorato in 9 Università Europee impegnate a lavorare, in modo congiunto e interdisciplinare, sulla previsione di </a:t>
            </a:r>
            <a:r>
              <a:rPr lang="it-IT" dirty="0" smtClean="0"/>
              <a:t>improvvisi </a:t>
            </a:r>
            <a:r>
              <a:rPr lang="it-IT" dirty="0"/>
              <a:t>cambiamenti nella dinamica di sistemi complessi presenti in natura, tecnologia e società.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2906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6538" y="377199"/>
            <a:ext cx="2714747" cy="2714747"/>
          </a:xfrm>
          <a:prstGeom prst="rect">
            <a:avLst/>
          </a:prstGeom>
          <a:ln w="38100" cmpd="sng">
            <a:solidFill>
              <a:srgbClr val="073E87"/>
            </a:solidFill>
          </a:ln>
        </p:spPr>
      </p:pic>
      <p:sp>
        <p:nvSpPr>
          <p:cNvPr id="6" name="Rettangolo 5"/>
          <p:cNvSpPr/>
          <p:nvPr/>
        </p:nvSpPr>
        <p:spPr>
          <a:xfrm>
            <a:off x="560977" y="404901"/>
            <a:ext cx="3018775" cy="11849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400" b="1" dirty="0" smtClean="0">
                <a:solidFill>
                  <a:srgbClr val="A32323"/>
                </a:solidFill>
              </a:rPr>
              <a:t>LUDOVICA SCOLETTA</a:t>
            </a:r>
          </a:p>
          <a:p>
            <a:pPr>
              <a:lnSpc>
                <a:spcPct val="150000"/>
              </a:lnSpc>
            </a:pPr>
            <a:r>
              <a:rPr lang="it-IT" sz="1200" dirty="0"/>
              <a:t/>
            </a:r>
            <a:br>
              <a:rPr lang="it-IT" sz="1200" dirty="0"/>
            </a:br>
            <a:endParaRPr lang="it-IT" sz="12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16349" y="3106628"/>
            <a:ext cx="8424936" cy="3703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it-IT" i="1" dirty="0" err="1" smtClean="0"/>
              <a:t>Ott</a:t>
            </a:r>
            <a:r>
              <a:rPr lang="it-IT" i="1" dirty="0" smtClean="0"/>
              <a:t>  2013</a:t>
            </a:r>
            <a:r>
              <a:rPr lang="it-IT" dirty="0" smtClean="0"/>
              <a:t>: Laurea magistrale in Matematica </a:t>
            </a:r>
          </a:p>
          <a:p>
            <a:pPr>
              <a:lnSpc>
                <a:spcPct val="120000"/>
              </a:lnSpc>
            </a:pPr>
            <a:r>
              <a:rPr lang="it-IT" i="1" dirty="0" err="1" smtClean="0"/>
              <a:t>Dic</a:t>
            </a:r>
            <a:r>
              <a:rPr lang="it-IT" i="1" dirty="0" smtClean="0"/>
              <a:t> 2013</a:t>
            </a:r>
            <a:r>
              <a:rPr lang="it-IT" dirty="0" smtClean="0"/>
              <a:t> – </a:t>
            </a:r>
            <a:r>
              <a:rPr lang="it-IT" i="1" dirty="0" err="1" smtClean="0"/>
              <a:t>Giu</a:t>
            </a:r>
            <a:r>
              <a:rPr lang="it-IT" i="1" dirty="0" smtClean="0"/>
              <a:t> 2014</a:t>
            </a:r>
            <a:r>
              <a:rPr lang="it-IT" dirty="0" smtClean="0"/>
              <a:t>: Analista funzionale presso </a:t>
            </a:r>
            <a:r>
              <a:rPr lang="it-IT" b="1" dirty="0" smtClean="0"/>
              <a:t>Accenture </a:t>
            </a:r>
            <a:r>
              <a:rPr lang="it-IT" b="1" dirty="0" err="1" smtClean="0"/>
              <a:t>s.p.a.</a:t>
            </a:r>
            <a:r>
              <a:rPr lang="it-IT" dirty="0" smtClean="0"/>
              <a:t>		</a:t>
            </a:r>
          </a:p>
          <a:p>
            <a:pPr>
              <a:lnSpc>
                <a:spcPct val="120000"/>
              </a:lnSpc>
            </a:pPr>
            <a:r>
              <a:rPr lang="it-IT" i="1" dirty="0" smtClean="0"/>
              <a:t>Successivamente:</a:t>
            </a:r>
            <a:r>
              <a:rPr lang="it-IT" dirty="0" smtClean="0"/>
              <a:t> 	TFA classe “Matematica e Scienze”</a:t>
            </a:r>
          </a:p>
          <a:p>
            <a:pPr>
              <a:lnSpc>
                <a:spcPct val="120000"/>
              </a:lnSpc>
            </a:pPr>
            <a:r>
              <a:rPr lang="it-IT" dirty="0"/>
              <a:t>	</a:t>
            </a:r>
            <a:r>
              <a:rPr lang="it-IT" dirty="0" smtClean="0"/>
              <a:t>			In attesa risultati del concorso a cattedra</a:t>
            </a:r>
          </a:p>
          <a:p>
            <a:pPr>
              <a:lnSpc>
                <a:spcPct val="120000"/>
              </a:lnSpc>
            </a:pPr>
            <a:endParaRPr lang="it-IT" dirty="0"/>
          </a:p>
          <a:p>
            <a:pPr>
              <a:lnSpc>
                <a:spcPct val="120000"/>
              </a:lnSpc>
            </a:pPr>
            <a:r>
              <a:rPr lang="is-IS" dirty="0" smtClean="0"/>
              <a:t>….”</a:t>
            </a:r>
            <a:r>
              <a:rPr lang="it-IT" dirty="0" smtClean="0"/>
              <a:t>vorrei </a:t>
            </a:r>
            <a:r>
              <a:rPr lang="it-IT" dirty="0"/>
              <a:t>insegnare Matematica e Scienze perché mi piacciono molto le materie che ho studiato e vorrei trasmettere questo mio interesse e attitudine. Ritengo che sia molto importante avere delle buone conoscenze scientifiche non solo per le nozioni in sé ma anche per la capacità di ragionamento e la propensione alla critica che queste discipline fanno maturare nei </a:t>
            </a:r>
            <a:r>
              <a:rPr lang="it-IT" dirty="0" smtClean="0"/>
              <a:t>ragazzi”.</a:t>
            </a:r>
            <a:endParaRPr lang="it-IT" dirty="0"/>
          </a:p>
          <a:p>
            <a:pPr>
              <a:lnSpc>
                <a:spcPct val="120000"/>
              </a:lnSpc>
            </a:pP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153800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59175" y="1768559"/>
            <a:ext cx="874713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it-IT" sz="3200" dirty="0" smtClean="0"/>
              <a:t>1 dicembre 1967: iniziano le attività del Corso di Laurea in Matematica (quadriennale) dell’Università di Lecce. </a:t>
            </a:r>
          </a:p>
          <a:p>
            <a:pPr marL="285750" indent="-285750" algn="just">
              <a:buFont typeface="Arial"/>
              <a:buChar char="•"/>
            </a:pPr>
            <a:endParaRPr lang="it-IT" sz="3200" dirty="0"/>
          </a:p>
          <a:p>
            <a:pPr marL="285750" indent="-285750">
              <a:buFont typeface="Arial"/>
              <a:buChar char="•"/>
            </a:pPr>
            <a:r>
              <a:rPr lang="it-IT" sz="3200" dirty="0" smtClean="0"/>
              <a:t>A.A. 2000/2001:  3 + 2 (D.M. 509/99) </a:t>
            </a:r>
          </a:p>
          <a:p>
            <a:pPr marL="285750" indent="-285750">
              <a:buFont typeface="Arial"/>
              <a:buChar char="•"/>
            </a:pPr>
            <a:endParaRPr lang="it-IT" sz="3200" dirty="0"/>
          </a:p>
          <a:p>
            <a:pPr marL="285750" indent="-285750">
              <a:buFont typeface="Arial"/>
              <a:buChar char="•"/>
            </a:pPr>
            <a:r>
              <a:rPr lang="it-IT" sz="3200" dirty="0" smtClean="0"/>
              <a:t>A.A. 2008/2009</a:t>
            </a:r>
            <a:r>
              <a:rPr lang="is-IS" sz="3200" dirty="0" smtClean="0"/>
              <a:t>:   3 + 2  (D.M. 270/04)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Breve storia di un lungo percorso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3583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ARip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179" y="451340"/>
            <a:ext cx="3596005" cy="2919110"/>
          </a:xfrm>
          <a:prstGeom prst="rect">
            <a:avLst/>
          </a:prstGeom>
          <a:ln w="38100" cmpd="sng">
            <a:solidFill>
              <a:srgbClr val="073E87"/>
            </a:solidFill>
          </a:ln>
        </p:spPr>
      </p:pic>
      <p:sp>
        <p:nvSpPr>
          <p:cNvPr id="6" name="Rettangolo 5"/>
          <p:cNvSpPr/>
          <p:nvPr/>
        </p:nvSpPr>
        <p:spPr>
          <a:xfrm>
            <a:off x="560977" y="404901"/>
            <a:ext cx="2685351" cy="11849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400" b="1" dirty="0" smtClean="0">
                <a:solidFill>
                  <a:srgbClr val="A32323"/>
                </a:solidFill>
              </a:rPr>
              <a:t>ALESSANDRA RIPA</a:t>
            </a:r>
          </a:p>
          <a:p>
            <a:pPr>
              <a:lnSpc>
                <a:spcPct val="150000"/>
              </a:lnSpc>
            </a:pPr>
            <a:endParaRPr lang="hr-HR" sz="1200" dirty="0"/>
          </a:p>
          <a:p>
            <a:pPr>
              <a:lnSpc>
                <a:spcPct val="150000"/>
              </a:lnSpc>
            </a:pPr>
            <a:endParaRPr lang="it-IT" sz="12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294248" y="3693142"/>
            <a:ext cx="8424936" cy="1731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i="1" dirty="0" err="1" smtClean="0"/>
              <a:t>Lug</a:t>
            </a:r>
            <a:r>
              <a:rPr lang="it-IT" i="1" dirty="0" smtClean="0"/>
              <a:t> 2007</a:t>
            </a:r>
            <a:r>
              <a:rPr lang="it-IT" dirty="0" smtClean="0"/>
              <a:t>: Laurea specialistica in Matematica (Università del Salento)</a:t>
            </a:r>
          </a:p>
          <a:p>
            <a:pPr>
              <a:lnSpc>
                <a:spcPct val="150000"/>
              </a:lnSpc>
            </a:pPr>
            <a:r>
              <a:rPr lang="it-IT" i="1" dirty="0" err="1" smtClean="0"/>
              <a:t>Ott</a:t>
            </a:r>
            <a:r>
              <a:rPr lang="it-IT" i="1" dirty="0" smtClean="0"/>
              <a:t> 2007 – Mar 2011</a:t>
            </a:r>
            <a:r>
              <a:rPr lang="it-IT" dirty="0" smtClean="0"/>
              <a:t>: Analista Funzionale in </a:t>
            </a:r>
            <a:r>
              <a:rPr lang="it-IT" b="1" dirty="0" smtClean="0"/>
              <a:t>Accenture S.p.A.</a:t>
            </a:r>
          </a:p>
          <a:p>
            <a:pPr>
              <a:lnSpc>
                <a:spcPct val="150000"/>
              </a:lnSpc>
            </a:pPr>
            <a:r>
              <a:rPr lang="it-IT" i="1" dirty="0" err="1" smtClean="0"/>
              <a:t>Apr</a:t>
            </a:r>
            <a:r>
              <a:rPr lang="it-IT" i="1" dirty="0" smtClean="0"/>
              <a:t> 2011 – </a:t>
            </a:r>
            <a:r>
              <a:rPr lang="it-IT" i="1" dirty="0" err="1" smtClean="0"/>
              <a:t>Nov</a:t>
            </a:r>
            <a:r>
              <a:rPr lang="it-IT" i="1" dirty="0" smtClean="0"/>
              <a:t> 2011</a:t>
            </a:r>
            <a:r>
              <a:rPr lang="it-IT" dirty="0" smtClean="0"/>
              <a:t>: Consultant in </a:t>
            </a:r>
            <a:r>
              <a:rPr lang="it-IT" b="1" dirty="0" err="1"/>
              <a:t>Resolving</a:t>
            </a:r>
            <a:r>
              <a:rPr lang="it-IT" b="1" dirty="0"/>
              <a:t> </a:t>
            </a:r>
            <a:r>
              <a:rPr lang="it-IT" b="1" dirty="0" err="1"/>
              <a:t>Strategy</a:t>
            </a:r>
            <a:r>
              <a:rPr lang="it-IT" b="1" dirty="0"/>
              <a:t> Finance</a:t>
            </a:r>
            <a:r>
              <a:rPr lang="it-IT" dirty="0"/>
              <a:t>, </a:t>
            </a:r>
          </a:p>
          <a:p>
            <a:pPr>
              <a:lnSpc>
                <a:spcPct val="150000"/>
              </a:lnSpc>
            </a:pPr>
            <a:r>
              <a:rPr lang="it-IT" i="1" dirty="0" err="1" smtClean="0"/>
              <a:t>Nov</a:t>
            </a:r>
            <a:r>
              <a:rPr lang="it-IT" i="1" dirty="0" smtClean="0"/>
              <a:t> 2011 – oggi</a:t>
            </a:r>
            <a:r>
              <a:rPr lang="it-IT" dirty="0" smtClean="0"/>
              <a:t>: </a:t>
            </a:r>
            <a:r>
              <a:rPr lang="it-IT" b="1" dirty="0" err="1" smtClean="0"/>
              <a:t>Deloitte</a:t>
            </a:r>
            <a:r>
              <a:rPr lang="it-IT" b="1" dirty="0" smtClean="0"/>
              <a:t> Digital. </a:t>
            </a:r>
            <a:r>
              <a:rPr lang="it-IT" dirty="0" smtClean="0"/>
              <a:t> Attualmente Senior Manager</a:t>
            </a:r>
            <a:endParaRPr lang="it-IT" b="1" dirty="0" smtClean="0"/>
          </a:p>
        </p:txBody>
      </p:sp>
    </p:spTree>
    <p:extLst>
      <p:ext uri="{BB962C8B-B14F-4D97-AF65-F5344CB8AC3E}">
        <p14:creationId xmlns:p14="http://schemas.microsoft.com/office/powerpoint/2010/main" val="415834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AAEAAQAAAAAAAAfFAAAAJDJkYmQ1ODU4LWUyNDktNGJhYi05ZTQxLTBiOGMwN2M5M2ZiNQ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509" y="557714"/>
            <a:ext cx="2527300" cy="2527300"/>
          </a:xfrm>
          <a:prstGeom prst="rect">
            <a:avLst/>
          </a:prstGeom>
          <a:ln w="38100" cmpd="sng">
            <a:solidFill>
              <a:srgbClr val="073E87"/>
            </a:solidFill>
          </a:ln>
        </p:spPr>
      </p:pic>
      <p:sp>
        <p:nvSpPr>
          <p:cNvPr id="7" name="Rettangolo 6"/>
          <p:cNvSpPr/>
          <p:nvPr/>
        </p:nvSpPr>
        <p:spPr>
          <a:xfrm>
            <a:off x="560977" y="404901"/>
            <a:ext cx="3400841" cy="9079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400" b="1" dirty="0" smtClean="0">
                <a:solidFill>
                  <a:srgbClr val="660066"/>
                </a:solidFill>
              </a:rPr>
              <a:t>SALVATORE STEFANELLI</a:t>
            </a:r>
          </a:p>
          <a:p>
            <a:pPr>
              <a:lnSpc>
                <a:spcPct val="150000"/>
              </a:lnSpc>
            </a:pPr>
            <a:endParaRPr lang="it-IT" sz="12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294248" y="3681596"/>
            <a:ext cx="8424936" cy="256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600" i="1" dirty="0" smtClean="0"/>
              <a:t> </a:t>
            </a:r>
            <a:r>
              <a:rPr lang="it-IT" i="1" dirty="0" smtClean="0"/>
              <a:t>2008</a:t>
            </a:r>
            <a:r>
              <a:rPr lang="it-IT" dirty="0" smtClean="0"/>
              <a:t>: 	Laurea specialistica in Matematica (Università del Salento)</a:t>
            </a:r>
          </a:p>
          <a:p>
            <a:pPr>
              <a:lnSpc>
                <a:spcPct val="150000"/>
              </a:lnSpc>
            </a:pPr>
            <a:r>
              <a:rPr lang="it-IT" i="1" dirty="0" err="1" smtClean="0"/>
              <a:t>Feb</a:t>
            </a:r>
            <a:r>
              <a:rPr lang="it-IT" i="1" dirty="0" smtClean="0"/>
              <a:t> 2011-Mar 2012: 	</a:t>
            </a:r>
            <a:r>
              <a:rPr lang="it-IT" dirty="0" smtClean="0"/>
              <a:t>Analyst in  </a:t>
            </a:r>
            <a:r>
              <a:rPr lang="it-IT" b="1" dirty="0" smtClean="0"/>
              <a:t>Accenture </a:t>
            </a:r>
            <a:r>
              <a:rPr lang="it-IT" dirty="0" err="1" smtClean="0"/>
              <a:t>S.p.A</a:t>
            </a:r>
            <a:endParaRPr lang="it-IT" dirty="0" smtClean="0"/>
          </a:p>
          <a:p>
            <a:pPr>
              <a:lnSpc>
                <a:spcPct val="150000"/>
              </a:lnSpc>
            </a:pPr>
            <a:r>
              <a:rPr lang="it-IT" i="1" dirty="0" smtClean="0"/>
              <a:t>Mar 2014 – </a:t>
            </a:r>
            <a:r>
              <a:rPr lang="it-IT" i="1" dirty="0" err="1" smtClean="0"/>
              <a:t>Mag</a:t>
            </a:r>
            <a:r>
              <a:rPr lang="it-IT" i="1" dirty="0" smtClean="0"/>
              <a:t> 2016:  </a:t>
            </a:r>
            <a:r>
              <a:rPr lang="it-IT" dirty="0" smtClean="0"/>
              <a:t>Senior </a:t>
            </a:r>
            <a:r>
              <a:rPr lang="it-IT" dirty="0" err="1" smtClean="0"/>
              <a:t>Research</a:t>
            </a:r>
            <a:r>
              <a:rPr lang="it-IT" dirty="0" smtClean="0"/>
              <a:t> Analyst in </a:t>
            </a:r>
            <a:r>
              <a:rPr lang="it-IT" b="1" dirty="0"/>
              <a:t>CRISIL Global </a:t>
            </a:r>
            <a:r>
              <a:rPr lang="it-IT" b="1" dirty="0" err="1"/>
              <a:t>Research</a:t>
            </a:r>
            <a:r>
              <a:rPr lang="it-IT" b="1" dirty="0"/>
              <a:t> &amp; </a:t>
            </a:r>
            <a:r>
              <a:rPr lang="it-IT" b="1" dirty="0" smtClean="0"/>
              <a:t>Analytics </a:t>
            </a:r>
            <a:r>
              <a:rPr lang="it-IT" dirty="0" smtClean="0"/>
              <a:t>(Londra)</a:t>
            </a:r>
          </a:p>
          <a:p>
            <a:pPr>
              <a:lnSpc>
                <a:spcPct val="150000"/>
              </a:lnSpc>
            </a:pPr>
            <a:r>
              <a:rPr lang="it-IT" i="1" dirty="0" err="1" smtClean="0"/>
              <a:t>Mag</a:t>
            </a:r>
            <a:r>
              <a:rPr lang="it-IT" i="1" dirty="0" smtClean="0"/>
              <a:t> 2016 – oggi: </a:t>
            </a:r>
            <a:r>
              <a:rPr lang="it-IT" dirty="0" smtClean="0"/>
              <a:t>Senior Consultant in </a:t>
            </a:r>
            <a:r>
              <a:rPr lang="it-IT" b="1" dirty="0" smtClean="0"/>
              <a:t>EY </a:t>
            </a:r>
            <a:r>
              <a:rPr lang="it-IT" dirty="0" smtClean="0"/>
              <a:t>(Londra)</a:t>
            </a:r>
          </a:p>
          <a:p>
            <a:pPr>
              <a:lnSpc>
                <a:spcPct val="150000"/>
              </a:lnSpc>
            </a:pP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65573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foto_PaolaConso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181" y="411711"/>
            <a:ext cx="2251571" cy="3097933"/>
          </a:xfrm>
          <a:prstGeom prst="rect">
            <a:avLst/>
          </a:prstGeom>
          <a:ln w="38100" cmpd="sng">
            <a:solidFill>
              <a:srgbClr val="073E87"/>
            </a:solidFill>
          </a:ln>
        </p:spPr>
      </p:pic>
      <p:sp>
        <p:nvSpPr>
          <p:cNvPr id="7" name="Rettangolo 6"/>
          <p:cNvSpPr/>
          <p:nvPr/>
        </p:nvSpPr>
        <p:spPr>
          <a:xfrm>
            <a:off x="560977" y="404901"/>
            <a:ext cx="2443848" cy="11849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400" b="1" dirty="0" smtClean="0">
                <a:solidFill>
                  <a:srgbClr val="A32323"/>
                </a:solidFill>
              </a:rPr>
              <a:t>PAOLA CONSOLE</a:t>
            </a:r>
          </a:p>
          <a:p>
            <a:pPr>
              <a:lnSpc>
                <a:spcPct val="150000"/>
              </a:lnSpc>
            </a:pPr>
            <a:endParaRPr lang="hr-HR" sz="1200" dirty="0"/>
          </a:p>
          <a:p>
            <a:pPr>
              <a:lnSpc>
                <a:spcPct val="150000"/>
              </a:lnSpc>
            </a:pPr>
            <a:endParaRPr lang="it-IT" sz="12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178794" y="3681596"/>
            <a:ext cx="8424936" cy="2645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i="1" dirty="0" smtClean="0"/>
              <a:t>2009</a:t>
            </a:r>
            <a:r>
              <a:rPr lang="it-IT" dirty="0" smtClean="0"/>
              <a:t>: Laurea specialistica in Matematica (Università del Salento)</a:t>
            </a:r>
          </a:p>
          <a:p>
            <a:pPr>
              <a:lnSpc>
                <a:spcPct val="150000"/>
              </a:lnSpc>
            </a:pPr>
            <a:r>
              <a:rPr lang="it-IT" i="1" dirty="0" smtClean="0"/>
              <a:t>2013</a:t>
            </a:r>
            <a:r>
              <a:rPr lang="it-IT" dirty="0" smtClean="0"/>
              <a:t>: Dottorato in Matematica, Università di Ginevra</a:t>
            </a:r>
          </a:p>
          <a:p>
            <a:pPr algn="just">
              <a:lnSpc>
                <a:spcPct val="110000"/>
              </a:lnSpc>
            </a:pPr>
            <a:r>
              <a:rPr lang="it-IT" i="1" dirty="0" smtClean="0"/>
              <a:t>2013-15</a:t>
            </a:r>
            <a:r>
              <a:rPr lang="it-IT" dirty="0" smtClean="0"/>
              <a:t>: Borsa </a:t>
            </a:r>
            <a:r>
              <a:rPr lang="it-IT" dirty="0" err="1" smtClean="0"/>
              <a:t>postdoc</a:t>
            </a:r>
            <a:r>
              <a:rPr lang="it-IT" dirty="0" smtClean="0"/>
              <a:t>, </a:t>
            </a:r>
            <a:r>
              <a:rPr lang="it-IT" dirty="0"/>
              <a:t>presso la fondazione Santa Lucia e </a:t>
            </a:r>
            <a:r>
              <a:rPr lang="it-IT" dirty="0" smtClean="0"/>
              <a:t>in collaborazione </a:t>
            </a:r>
            <a:r>
              <a:rPr lang="it-IT" dirty="0"/>
              <a:t>con </a:t>
            </a:r>
            <a:r>
              <a:rPr lang="it-IT" dirty="0" smtClean="0"/>
              <a:t>l’Università </a:t>
            </a:r>
            <a:r>
              <a:rPr lang="it-IT" dirty="0"/>
              <a:t>Milano Bicocca, di analisi dati </a:t>
            </a:r>
            <a:r>
              <a:rPr lang="it-IT" dirty="0" smtClean="0"/>
              <a:t>di risonanza </a:t>
            </a:r>
            <a:r>
              <a:rPr lang="it-IT" dirty="0"/>
              <a:t>magnetica funzionale e di </a:t>
            </a:r>
            <a:r>
              <a:rPr lang="it-IT" dirty="0" err="1"/>
              <a:t>trattografia</a:t>
            </a:r>
            <a:r>
              <a:rPr lang="it-IT" dirty="0"/>
              <a:t> per un esperimento </a:t>
            </a:r>
            <a:r>
              <a:rPr lang="it-IT" dirty="0" smtClean="0"/>
              <a:t>di neuropsicologia </a:t>
            </a:r>
            <a:r>
              <a:rPr lang="it-IT" dirty="0"/>
              <a:t>clinica</a:t>
            </a:r>
            <a:r>
              <a:rPr lang="it-IT" dirty="0" smtClean="0"/>
              <a:t>.</a:t>
            </a:r>
          </a:p>
          <a:p>
            <a:pPr algn="just">
              <a:lnSpc>
                <a:spcPct val="150000"/>
              </a:lnSpc>
            </a:pPr>
            <a:r>
              <a:rPr lang="it-IT" i="1" dirty="0" smtClean="0"/>
              <a:t>Oggi: </a:t>
            </a:r>
            <a:r>
              <a:rPr lang="it-IT" b="1" dirty="0" smtClean="0"/>
              <a:t>Enel </a:t>
            </a:r>
            <a:r>
              <a:rPr lang="it-IT" dirty="0" smtClean="0"/>
              <a:t>- Junior </a:t>
            </a:r>
            <a:r>
              <a:rPr lang="it-IT" dirty="0"/>
              <a:t>Data </a:t>
            </a:r>
            <a:r>
              <a:rPr lang="it-IT" dirty="0" err="1"/>
              <a:t>Scientist</a:t>
            </a:r>
            <a:r>
              <a:rPr lang="it-IT" dirty="0"/>
              <a:t> </a:t>
            </a:r>
            <a:r>
              <a:rPr lang="it-IT" dirty="0" smtClean="0"/>
              <a:t>(manutenzione predittiva di impianti)</a:t>
            </a:r>
            <a:endParaRPr lang="it-IT" dirty="0"/>
          </a:p>
          <a:p>
            <a:pPr algn="just">
              <a:lnSpc>
                <a:spcPct val="150000"/>
              </a:lnSpc>
            </a:pPr>
            <a:endParaRPr lang="it-IT" i="1" dirty="0" smtClean="0"/>
          </a:p>
        </p:txBody>
      </p:sp>
    </p:spTree>
    <p:extLst>
      <p:ext uri="{BB962C8B-B14F-4D97-AF65-F5344CB8AC3E}">
        <p14:creationId xmlns:p14="http://schemas.microsoft.com/office/powerpoint/2010/main" val="369394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560977" y="404901"/>
            <a:ext cx="2248182" cy="9079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400" b="1" dirty="0" smtClean="0">
                <a:solidFill>
                  <a:srgbClr val="660066"/>
                </a:solidFill>
              </a:rPr>
              <a:t>JACOPO CONTE</a:t>
            </a:r>
            <a:endParaRPr lang="hr-HR" sz="2400" b="1" dirty="0">
              <a:solidFill>
                <a:srgbClr val="660066"/>
              </a:solidFill>
            </a:endParaRPr>
          </a:p>
          <a:p>
            <a:pPr>
              <a:lnSpc>
                <a:spcPct val="150000"/>
              </a:lnSpc>
            </a:pPr>
            <a:endParaRPr lang="it-IT" sz="12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294248" y="3981778"/>
            <a:ext cx="8424936" cy="131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600" i="1" dirty="0" smtClean="0"/>
              <a:t> </a:t>
            </a:r>
            <a:r>
              <a:rPr lang="it-IT" i="1" dirty="0" smtClean="0"/>
              <a:t>2008</a:t>
            </a:r>
            <a:r>
              <a:rPr lang="it-IT" dirty="0" smtClean="0"/>
              <a:t>: 	Laurea specialistica in Matematica (Università del Salento)</a:t>
            </a:r>
          </a:p>
          <a:p>
            <a:pPr>
              <a:lnSpc>
                <a:spcPct val="150000"/>
              </a:lnSpc>
            </a:pPr>
            <a:r>
              <a:rPr lang="it-IT" i="1" dirty="0" smtClean="0"/>
              <a:t>Successivamente:	</a:t>
            </a:r>
            <a:r>
              <a:rPr lang="it-IT" dirty="0" smtClean="0"/>
              <a:t>Dottorato in Finanza comportamentale (Lugano)</a:t>
            </a:r>
          </a:p>
          <a:p>
            <a:pPr>
              <a:lnSpc>
                <a:spcPct val="150000"/>
              </a:lnSpc>
            </a:pPr>
            <a:r>
              <a:rPr lang="it-IT" i="1" dirty="0" smtClean="0"/>
              <a:t>Attualmente: </a:t>
            </a:r>
            <a:r>
              <a:rPr lang="it-IT" dirty="0"/>
              <a:t>“</a:t>
            </a:r>
            <a:r>
              <a:rPr lang="it-IT" dirty="0" err="1"/>
              <a:t>Quant</a:t>
            </a:r>
            <a:r>
              <a:rPr lang="it-IT" dirty="0"/>
              <a:t>” per un’azienda IT a Zurigo </a:t>
            </a:r>
            <a:endParaRPr lang="it-IT" i="1" dirty="0" smtClean="0"/>
          </a:p>
        </p:txBody>
      </p:sp>
      <p:pic>
        <p:nvPicPr>
          <p:cNvPr id="2" name="Immagine 1" descr="P1050175sq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594" y="572444"/>
            <a:ext cx="2917963" cy="2917963"/>
          </a:xfrm>
          <a:prstGeom prst="rect">
            <a:avLst/>
          </a:prstGeom>
          <a:ln w="38100" cmpd="sng">
            <a:solidFill>
              <a:srgbClr val="073E87"/>
            </a:solidFill>
          </a:ln>
        </p:spPr>
      </p:pic>
    </p:spTree>
    <p:extLst>
      <p:ext uri="{BB962C8B-B14F-4D97-AF65-F5344CB8AC3E}">
        <p14:creationId xmlns:p14="http://schemas.microsoft.com/office/powerpoint/2010/main" val="390514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537732" y="665294"/>
            <a:ext cx="510573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s-IS" dirty="0" smtClean="0"/>
              <a:t>…....”</a:t>
            </a:r>
            <a:r>
              <a:rPr lang="it-IT" dirty="0" smtClean="0"/>
              <a:t>Dal </a:t>
            </a:r>
            <a:r>
              <a:rPr lang="it-IT" dirty="0"/>
              <a:t>primo Luglio 2015 lavoro nel ramo dell'Information Technology (IT</a:t>
            </a:r>
            <a:r>
              <a:rPr lang="it-IT" dirty="0" smtClean="0"/>
              <a:t>) presso </a:t>
            </a:r>
            <a:r>
              <a:rPr lang="it-IT" dirty="0"/>
              <a:t>questa Banca, con sede in Centro Italia e con filiali sparse </a:t>
            </a:r>
            <a:r>
              <a:rPr lang="it-IT" dirty="0" smtClean="0"/>
              <a:t>su tutto </a:t>
            </a:r>
            <a:r>
              <a:rPr lang="it-IT" dirty="0"/>
              <a:t>il territorio nazionale.</a:t>
            </a:r>
          </a:p>
          <a:p>
            <a:pPr algn="just"/>
            <a:r>
              <a:rPr lang="it-IT" dirty="0" smtClean="0"/>
              <a:t> Mi </a:t>
            </a:r>
            <a:r>
              <a:rPr lang="it-IT" dirty="0"/>
              <a:t>occupo quindi delle procedure informatiche che stanno alla base dei </a:t>
            </a:r>
            <a:r>
              <a:rPr lang="it-IT" dirty="0" smtClean="0"/>
              <a:t>vari processi</a:t>
            </a:r>
            <a:r>
              <a:rPr lang="it-IT" dirty="0"/>
              <a:t>. Così, nel corso della mia giornata lavorativa, programmo, faccio analisi, curo l'ottimizzazione di alcuni processi e/o elaborazioni in modo   da renderli più performanti</a:t>
            </a:r>
            <a:r>
              <a:rPr lang="it-IT" dirty="0" smtClean="0"/>
              <a:t>.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246216" y="3465114"/>
            <a:ext cx="826766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/>
              <a:t>E</a:t>
            </a:r>
            <a:r>
              <a:rPr lang="it-IT" dirty="0"/>
              <a:t>' un lavoro che mi porta a stare a contatto con la gente e richiede anche una certa propensione al lavoro di squadra.</a:t>
            </a:r>
          </a:p>
          <a:p>
            <a:pPr algn="just"/>
            <a:r>
              <a:rPr lang="it-IT" dirty="0"/>
              <a:t>Il mio è quindi un inquadramento applicativo, *apparentemente* lontano dal  mio indirizzo di studi prettamente teorico.</a:t>
            </a:r>
          </a:p>
          <a:p>
            <a:pPr algn="just"/>
            <a:r>
              <a:rPr lang="it-IT" b="1" dirty="0">
                <a:solidFill>
                  <a:srgbClr val="A32323"/>
                </a:solidFill>
              </a:rPr>
              <a:t>L'aver studiato Matematica però, mi ha reso flessibile, duttile, "</a:t>
            </a:r>
            <a:r>
              <a:rPr lang="it-IT" b="1" dirty="0" smtClean="0">
                <a:solidFill>
                  <a:srgbClr val="A32323"/>
                </a:solidFill>
              </a:rPr>
              <a:t>materia grezza</a:t>
            </a:r>
            <a:r>
              <a:rPr lang="it-IT" b="1" dirty="0">
                <a:solidFill>
                  <a:srgbClr val="A32323"/>
                </a:solidFill>
              </a:rPr>
              <a:t>" come mi ha definita il mio capo il mio primo giorno di lavoro</a:t>
            </a:r>
            <a:r>
              <a:rPr lang="it-IT" b="1" dirty="0" smtClean="0">
                <a:solidFill>
                  <a:srgbClr val="A32323"/>
                </a:solidFill>
              </a:rPr>
              <a:t>, oltre </a:t>
            </a:r>
            <a:r>
              <a:rPr lang="it-IT" b="1" dirty="0">
                <a:solidFill>
                  <a:srgbClr val="A32323"/>
                </a:solidFill>
              </a:rPr>
              <a:t>ovviamente ad avermi dato capacità di astrazione, utile </a:t>
            </a:r>
            <a:r>
              <a:rPr lang="it-IT" b="1" dirty="0" smtClean="0">
                <a:solidFill>
                  <a:srgbClr val="A32323"/>
                </a:solidFill>
              </a:rPr>
              <a:t>per sviluppare </a:t>
            </a:r>
            <a:r>
              <a:rPr lang="it-IT" b="1" dirty="0">
                <a:solidFill>
                  <a:srgbClr val="A32323"/>
                </a:solidFill>
              </a:rPr>
              <a:t>visione d'assieme quando si presenta un problema, e </a:t>
            </a:r>
            <a:r>
              <a:rPr lang="it-IT" b="1" dirty="0" smtClean="0">
                <a:solidFill>
                  <a:srgbClr val="A32323"/>
                </a:solidFill>
              </a:rPr>
              <a:t>quindi riuscire </a:t>
            </a:r>
            <a:r>
              <a:rPr lang="it-IT" b="1" dirty="0">
                <a:solidFill>
                  <a:srgbClr val="A32323"/>
                </a:solidFill>
              </a:rPr>
              <a:t>ad astrarlo e a risolverlo poi anche concretamente.</a:t>
            </a:r>
          </a:p>
          <a:p>
            <a:pPr algn="just"/>
            <a:r>
              <a:rPr lang="is-IS" dirty="0"/>
              <a:t>…..</a:t>
            </a:r>
            <a:r>
              <a:rPr lang="it-IT" dirty="0"/>
              <a:t>Ovviamente ci vuole  impegno, costanza e ancora tanto studio, ma questo vale per </a:t>
            </a:r>
            <a:r>
              <a:rPr lang="it-IT" dirty="0" smtClean="0"/>
              <a:t>tutti”</a:t>
            </a:r>
            <a:r>
              <a:rPr lang="is-IS" dirty="0" smtClean="0"/>
              <a:t>…</a:t>
            </a:r>
            <a:r>
              <a:rPr lang="is-IS" dirty="0"/>
              <a:t>.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3641402" y="282975"/>
            <a:ext cx="27562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solidFill>
                  <a:srgbClr val="A32323"/>
                </a:solidFill>
              </a:rPr>
              <a:t>Claudia De </a:t>
            </a:r>
            <a:r>
              <a:rPr lang="it-IT" sz="2000" b="1" dirty="0" err="1" smtClean="0">
                <a:solidFill>
                  <a:srgbClr val="A32323"/>
                </a:solidFill>
              </a:rPr>
              <a:t>Pascalis</a:t>
            </a:r>
            <a:r>
              <a:rPr lang="it-IT" sz="2000" b="1" dirty="0" smtClean="0">
                <a:solidFill>
                  <a:srgbClr val="A32323"/>
                </a:solidFill>
              </a:rPr>
              <a:t>: </a:t>
            </a:r>
            <a:endParaRPr lang="it-IT" sz="2000" b="1" dirty="0">
              <a:solidFill>
                <a:srgbClr val="A32323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46215" y="2941894"/>
            <a:ext cx="2350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Laurea Magistrale in Matematica: 29 aprile 2014 </a:t>
            </a:r>
            <a:endParaRPr lang="it-IT" sz="1400" dirty="0"/>
          </a:p>
        </p:txBody>
      </p:sp>
      <p:pic>
        <p:nvPicPr>
          <p:cNvPr id="2" name="Immagine 1" descr="claud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91" y="225148"/>
            <a:ext cx="2364105" cy="2668950"/>
          </a:xfrm>
          <a:prstGeom prst="rect">
            <a:avLst/>
          </a:prstGeom>
          <a:ln w="28575" cmpd="sng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74040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9275" y="585420"/>
            <a:ext cx="8042276" cy="1336956"/>
          </a:xfrm>
        </p:spPr>
        <p:txBody>
          <a:bodyPr/>
          <a:lstStyle/>
          <a:p>
            <a:r>
              <a:rPr lang="it-IT" dirty="0" smtClean="0"/>
              <a:t>Situazione attuale </a:t>
            </a:r>
            <a:r>
              <a:rPr lang="it-IT" dirty="0" err="1" smtClean="0"/>
              <a:t>Unisalento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323884" y="2174143"/>
            <a:ext cx="85787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sz="3200" dirty="0" smtClean="0"/>
              <a:t>Laurea Triennale in Matematica (3 anni)</a:t>
            </a:r>
          </a:p>
          <a:p>
            <a:pPr marL="285750" indent="-285750">
              <a:buFont typeface="Arial"/>
              <a:buChar char="•"/>
            </a:pPr>
            <a:endParaRPr lang="it-IT" sz="3200" dirty="0"/>
          </a:p>
          <a:p>
            <a:pPr marL="285750" indent="-285750">
              <a:buFont typeface="Arial"/>
              <a:buChar char="•"/>
            </a:pPr>
            <a:r>
              <a:rPr lang="it-IT" sz="3200" dirty="0" smtClean="0"/>
              <a:t>Laurea Magistrale in Matematica (2 anni)</a:t>
            </a:r>
          </a:p>
          <a:p>
            <a:pPr marL="285750" indent="-285750">
              <a:buFont typeface="Arial"/>
              <a:buChar char="•"/>
            </a:pPr>
            <a:endParaRPr lang="it-IT" sz="3200" dirty="0" smtClean="0"/>
          </a:p>
          <a:p>
            <a:pPr marL="285750" indent="-285750" algn="just">
              <a:buFont typeface="Arial"/>
              <a:buChar char="•"/>
            </a:pPr>
            <a:r>
              <a:rPr lang="it-IT" sz="3200" dirty="0" smtClean="0"/>
              <a:t>Dottorato di Ricerca in Matematica e </a:t>
            </a:r>
          </a:p>
          <a:p>
            <a:pPr algn="just"/>
            <a:r>
              <a:rPr lang="it-IT" sz="3200" dirty="0" smtClean="0"/>
              <a:t>Informatica (in convenzione con l’Università della Basilicata) 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377523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iapositiva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2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" t="17765" r="-503" b="139"/>
          <a:stretch/>
        </p:blipFill>
        <p:spPr>
          <a:xfrm>
            <a:off x="615814" y="1212850"/>
            <a:ext cx="7993062" cy="4634448"/>
          </a:xfrm>
          <a:prstGeom prst="rect">
            <a:avLst/>
          </a:prstGeom>
          <a:noFill/>
          <a:ln w="57150" cmpd="sng">
            <a:solidFill>
              <a:schemeClr val="accent1"/>
            </a:solidFill>
          </a:ln>
        </p:spPr>
      </p:pic>
      <p:sp>
        <p:nvSpPr>
          <p:cNvPr id="3" name="CasellaDiTesto 2"/>
          <p:cNvSpPr txBox="1"/>
          <p:nvPr/>
        </p:nvSpPr>
        <p:spPr>
          <a:xfrm>
            <a:off x="789937" y="628742"/>
            <a:ext cx="8112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chemeClr val="accent2"/>
                </a:solidFill>
              </a:rPr>
              <a:t>Calcolo delle Variazioni e Segmentazione d’immagini</a:t>
            </a:r>
            <a:endParaRPr lang="it-IT" sz="2400" b="1" dirty="0">
              <a:solidFill>
                <a:schemeClr val="accent2"/>
              </a:solidFill>
            </a:endParaRPr>
          </a:p>
        </p:txBody>
      </p:sp>
      <p:pic>
        <p:nvPicPr>
          <p:cNvPr id="4" name="Immagine 3"/>
          <p:cNvPicPr/>
          <p:nvPr/>
        </p:nvPicPr>
        <p:blipFill>
          <a:blip r:embed="rId4"/>
          <a:stretch/>
        </p:blipFill>
        <p:spPr>
          <a:xfrm>
            <a:off x="4652154" y="3005384"/>
            <a:ext cx="3181070" cy="3407781"/>
          </a:xfrm>
          <a:prstGeom prst="rect">
            <a:avLst/>
          </a:prstGeom>
          <a:ln>
            <a:noFill/>
          </a:ln>
        </p:spPr>
      </p:pic>
      <p:sp>
        <p:nvSpPr>
          <p:cNvPr id="5" name="CasellaDiTesto 4"/>
          <p:cNvSpPr txBox="1"/>
          <p:nvPr/>
        </p:nvSpPr>
        <p:spPr>
          <a:xfrm>
            <a:off x="1014557" y="5879851"/>
            <a:ext cx="36375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A32323"/>
                </a:solidFill>
              </a:rPr>
              <a:t>Ennio De Giorgi </a:t>
            </a:r>
          </a:p>
          <a:p>
            <a:r>
              <a:rPr lang="it-IT" sz="2000" b="1" dirty="0" smtClean="0">
                <a:solidFill>
                  <a:srgbClr val="A32323"/>
                </a:solidFill>
              </a:rPr>
              <a:t>(Lecce 1928 – Pisa 1996)</a:t>
            </a:r>
            <a:endParaRPr lang="it-IT" sz="2000" b="1" dirty="0">
              <a:solidFill>
                <a:srgbClr val="A323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65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20316" y="1732183"/>
            <a:ext cx="8246088" cy="4247317"/>
          </a:xfrm>
          <a:prstGeom prst="rect">
            <a:avLst/>
          </a:prstGeom>
          <a:noFill/>
          <a:ln w="57150" cmpd="sng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2400" dirty="0" smtClean="0"/>
              <a:t>“I </a:t>
            </a:r>
            <a:r>
              <a:rPr lang="it-IT" sz="2400" dirty="0"/>
              <a:t>confini tra matematica pura ed applicata sono labili.</a:t>
            </a:r>
            <a:br>
              <a:rPr lang="it-IT" sz="2400" dirty="0"/>
            </a:br>
            <a:endParaRPr lang="it-IT" sz="2400" dirty="0" smtClean="0"/>
          </a:p>
          <a:p>
            <a:pPr algn="just"/>
            <a:r>
              <a:rPr lang="it-IT" sz="2400" dirty="0" smtClean="0"/>
              <a:t>Alla </a:t>
            </a:r>
            <a:r>
              <a:rPr lang="it-IT" sz="2400" dirty="0"/>
              <a:t>matematica pura si domanda la coerenza interna dei suoi enunciati,  </a:t>
            </a:r>
            <a:r>
              <a:rPr lang="it-IT" sz="2400" dirty="0" smtClean="0"/>
              <a:t>alla </a:t>
            </a:r>
            <a:r>
              <a:rPr lang="it-IT" sz="2400" dirty="0"/>
              <a:t>matematica applicata la </a:t>
            </a:r>
            <a:r>
              <a:rPr lang="it-IT" sz="2400" dirty="0" smtClean="0"/>
              <a:t>capacità </a:t>
            </a:r>
            <a:r>
              <a:rPr lang="it-IT" sz="2400" dirty="0"/>
              <a:t>di rappresentare diverse </a:t>
            </a:r>
            <a:r>
              <a:rPr lang="it-IT" sz="2400" dirty="0" smtClean="0"/>
              <a:t>realtà </a:t>
            </a:r>
            <a:r>
              <a:rPr lang="it-IT" sz="2400" dirty="0"/>
              <a:t> </a:t>
            </a:r>
            <a:r>
              <a:rPr lang="it-IT" sz="2400" dirty="0" smtClean="0"/>
              <a:t>esterne </a:t>
            </a:r>
            <a:r>
              <a:rPr lang="it-IT" sz="2400" dirty="0"/>
              <a:t>alla matematica stessa. </a:t>
            </a:r>
            <a:endParaRPr lang="it-IT" sz="2400" dirty="0" smtClean="0"/>
          </a:p>
          <a:p>
            <a:pPr algn="just"/>
            <a:endParaRPr lang="it-IT" sz="2400" dirty="0" smtClean="0"/>
          </a:p>
          <a:p>
            <a:pPr algn="just"/>
            <a:r>
              <a:rPr lang="it-IT" sz="2400" dirty="0" smtClean="0"/>
              <a:t>La </a:t>
            </a:r>
            <a:r>
              <a:rPr lang="it-IT" sz="2400" dirty="0"/>
              <a:t>distinzione tra matematica pura ed </a:t>
            </a:r>
            <a:r>
              <a:rPr lang="it-IT" sz="2400" dirty="0" smtClean="0"/>
              <a:t>applicata </a:t>
            </a:r>
            <a:r>
              <a:rPr lang="it-IT" sz="2400" dirty="0"/>
              <a:t>non risiede nella diversa </a:t>
            </a:r>
            <a:r>
              <a:rPr lang="it-IT" sz="2400" dirty="0" smtClean="0"/>
              <a:t>qualità </a:t>
            </a:r>
            <a:r>
              <a:rPr lang="it-IT" sz="2400" dirty="0"/>
              <a:t>dei teoremi che vi </a:t>
            </a:r>
            <a:r>
              <a:rPr lang="it-IT" sz="2400" dirty="0" smtClean="0"/>
              <a:t>si dimostrano</a:t>
            </a:r>
            <a:r>
              <a:rPr lang="it-IT" sz="2400" dirty="0"/>
              <a:t>, ma nei diversi criteri di interesse che </a:t>
            </a:r>
            <a:r>
              <a:rPr lang="it-IT" sz="2400" dirty="0" smtClean="0"/>
              <a:t>inizialmente le </a:t>
            </a:r>
            <a:r>
              <a:rPr lang="it-IT" sz="2400" dirty="0"/>
              <a:t>ispirano</a:t>
            </a:r>
            <a:r>
              <a:rPr lang="it-IT" sz="2400" dirty="0" smtClean="0"/>
              <a:t>.“</a:t>
            </a:r>
            <a:endParaRPr lang="it-IT" sz="2400" dirty="0"/>
          </a:p>
          <a:p>
            <a:endParaRPr lang="it-IT" i="1" dirty="0" smtClean="0"/>
          </a:p>
          <a:p>
            <a:endParaRPr lang="it-IT" i="1" dirty="0"/>
          </a:p>
          <a:p>
            <a:r>
              <a:rPr lang="it-IT" i="1" dirty="0" smtClean="0"/>
              <a:t>			E</a:t>
            </a:r>
            <a:r>
              <a:rPr lang="it-IT" i="1" dirty="0"/>
              <a:t>. De Giorgi, Riflessioni su Matematica e Sapienza, 1996 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1109671" y="757158"/>
            <a:ext cx="64556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chemeClr val="tx2"/>
                </a:solidFill>
              </a:rPr>
              <a:t>Matematica pura? Matematica applicata?</a:t>
            </a:r>
            <a:endParaRPr lang="it-IT" sz="2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6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400" b="1" dirty="0" smtClean="0"/>
              <a:t>C</a:t>
            </a:r>
            <a:r>
              <a:rPr lang="it-IT" sz="3600" dirty="0" smtClean="0"/>
              <a:t>redito </a:t>
            </a:r>
            <a:r>
              <a:rPr lang="it-IT" sz="4400" b="1" dirty="0" smtClean="0"/>
              <a:t>F</a:t>
            </a:r>
            <a:r>
              <a:rPr lang="it-IT" sz="3600" dirty="0" smtClean="0"/>
              <a:t>ormativo </a:t>
            </a:r>
            <a:r>
              <a:rPr lang="it-IT" sz="4400" b="1" dirty="0" smtClean="0"/>
              <a:t>U</a:t>
            </a:r>
            <a:r>
              <a:rPr lang="it-IT" sz="3600" dirty="0" smtClean="0"/>
              <a:t>niversitario</a:t>
            </a:r>
            <a:endParaRPr lang="it-IT" sz="36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549275" y="1444532"/>
            <a:ext cx="800475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 smtClean="0"/>
              <a:t>Il </a:t>
            </a:r>
            <a:r>
              <a:rPr lang="it-IT" sz="2000" b="1" dirty="0" smtClean="0"/>
              <a:t>CFU,</a:t>
            </a:r>
            <a:r>
              <a:rPr lang="it-IT" sz="2000" dirty="0" smtClean="0"/>
              <a:t> introdotto con il DM 509/99, è uno strumento per misurare la quantità di lavoro prodotta da uno studente durante le attività formative del suo corso di studio.</a:t>
            </a:r>
            <a:endParaRPr lang="it-IT" sz="2000" b="1" dirty="0" smtClean="0"/>
          </a:p>
          <a:p>
            <a:pPr algn="just"/>
            <a:endParaRPr lang="it-IT" sz="2000" dirty="0" smtClean="0"/>
          </a:p>
          <a:p>
            <a:pPr algn="just"/>
            <a:r>
              <a:rPr lang="it-IT" sz="2000" dirty="0" smtClean="0"/>
              <a:t>Convenzionalmente </a:t>
            </a:r>
            <a:r>
              <a:rPr lang="it-IT" sz="2000" dirty="0"/>
              <a:t>1 CFU </a:t>
            </a:r>
            <a:r>
              <a:rPr lang="it-IT" sz="2000" dirty="0" smtClean="0"/>
              <a:t>è </a:t>
            </a:r>
            <a:r>
              <a:rPr lang="it-IT" sz="2000" dirty="0"/>
              <a:t>pari a 25 ore di lavoro (indipendentemente se questo sia svolto come studio personale o come frequenza a laboratori o </a:t>
            </a:r>
            <a:r>
              <a:rPr lang="it-IT" sz="2000" dirty="0" smtClean="0"/>
              <a:t>lezioni). </a:t>
            </a:r>
            <a:r>
              <a:rPr lang="it-IT" sz="2000" dirty="0"/>
              <a:t>Per ogni anno accademico, ad uno studente impegnato a tempo pieno nello studio </a:t>
            </a:r>
            <a:r>
              <a:rPr lang="it-IT" sz="2000" dirty="0" smtClean="0"/>
              <a:t>è </a:t>
            </a:r>
            <a:r>
              <a:rPr lang="it-IT" sz="2000" dirty="0"/>
              <a:t>richiesta una </a:t>
            </a:r>
            <a:r>
              <a:rPr lang="it-IT" sz="2000" dirty="0" smtClean="0"/>
              <a:t>quantità </a:t>
            </a:r>
            <a:r>
              <a:rPr lang="it-IT" sz="2000" dirty="0"/>
              <a:t>media di lavoro fissata in 60 </a:t>
            </a:r>
            <a:r>
              <a:rPr lang="it-IT" sz="2000" dirty="0" smtClean="0"/>
              <a:t>crediti.</a:t>
            </a:r>
            <a:endParaRPr lang="it-IT" sz="2000" dirty="0"/>
          </a:p>
          <a:p>
            <a:pPr algn="just"/>
            <a:endParaRPr lang="it-IT" sz="2000" dirty="0" smtClean="0"/>
          </a:p>
          <a:p>
            <a:pPr algn="just"/>
            <a:r>
              <a:rPr lang="it-IT" sz="2000" dirty="0" smtClean="0"/>
              <a:t>I crediti sono trasferibili attraverso il sistema </a:t>
            </a:r>
            <a:r>
              <a:rPr lang="it-IT" sz="2000" b="1" dirty="0" smtClean="0">
                <a:solidFill>
                  <a:srgbClr val="A32323"/>
                </a:solidFill>
              </a:rPr>
              <a:t>ECTS </a:t>
            </a:r>
            <a:r>
              <a:rPr lang="it-IT" sz="2000" dirty="0" smtClean="0"/>
              <a:t>(</a:t>
            </a:r>
            <a:r>
              <a:rPr lang="it-IT" sz="2000" dirty="0" err="1" smtClean="0"/>
              <a:t>European</a:t>
            </a:r>
            <a:r>
              <a:rPr lang="it-IT" sz="2000" dirty="0" smtClean="0"/>
              <a:t> Credit Transfer System) e permettono una semplificazione del riconoscimento di esami sostenuti in altre università italiane o europee (ad esempio nell’ambito del Programma Erasmus).</a:t>
            </a:r>
            <a:endParaRPr lang="it-IT" sz="2000" b="1" dirty="0">
              <a:solidFill>
                <a:srgbClr val="A323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23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549275" y="1765699"/>
            <a:ext cx="8042276" cy="4901552"/>
          </a:xfrm>
          <a:ln>
            <a:noFill/>
          </a:ln>
        </p:spPr>
        <p:txBody>
          <a:bodyPr>
            <a:normAutofit fontScale="25000" lnSpcReduction="20000"/>
          </a:bodyPr>
          <a:lstStyle/>
          <a:p>
            <a:pPr>
              <a:buFont typeface="Wingdings" charset="2"/>
              <a:buChar char="Ø"/>
            </a:pPr>
            <a:r>
              <a:rPr lang="it-IT" sz="7200" b="1" dirty="0">
                <a:solidFill>
                  <a:srgbClr val="FF0000"/>
                </a:solidFill>
              </a:rPr>
              <a:t>Matematica teorica </a:t>
            </a:r>
            <a:r>
              <a:rPr lang="it-IT" sz="7200" b="1" dirty="0" smtClean="0">
                <a:solidFill>
                  <a:srgbClr val="FF0000"/>
                </a:solidFill>
              </a:rPr>
              <a:t>( 96 CFU )</a:t>
            </a:r>
            <a:r>
              <a:rPr lang="it-IT" sz="7200" dirty="0"/>
              <a:t>: </a:t>
            </a:r>
            <a:r>
              <a:rPr lang="it-IT" sz="7200" dirty="0" smtClean="0"/>
              <a:t>conoscenze </a:t>
            </a:r>
            <a:r>
              <a:rPr lang="it-IT" sz="7200" dirty="0"/>
              <a:t>di base </a:t>
            </a:r>
            <a:r>
              <a:rPr lang="it-IT" sz="7200" dirty="0" smtClean="0"/>
              <a:t>in </a:t>
            </a:r>
            <a:r>
              <a:rPr lang="it-IT" sz="7200" dirty="0"/>
              <a:t>ambito  algebrico, analitico e geometrico</a:t>
            </a:r>
            <a:r>
              <a:rPr lang="it-IT" sz="7200" dirty="0" smtClean="0"/>
              <a:t>;</a:t>
            </a:r>
          </a:p>
          <a:p>
            <a:pPr>
              <a:buFont typeface="Wingdings" charset="2"/>
              <a:buChar char="Ø"/>
            </a:pPr>
            <a:endParaRPr lang="it-IT" sz="7200" dirty="0" smtClean="0"/>
          </a:p>
          <a:p>
            <a:pPr algn="just">
              <a:buFont typeface="Wingdings" charset="2"/>
              <a:buChar char="Ø"/>
            </a:pPr>
            <a:r>
              <a:rPr lang="it-IT" sz="7200" b="1" dirty="0" smtClean="0">
                <a:solidFill>
                  <a:srgbClr val="FF0000"/>
                </a:solidFill>
              </a:rPr>
              <a:t>Matematica </a:t>
            </a:r>
            <a:r>
              <a:rPr lang="it-IT" sz="7200" b="1" dirty="0">
                <a:solidFill>
                  <a:srgbClr val="FF0000"/>
                </a:solidFill>
              </a:rPr>
              <a:t>modellistico-applicativa  </a:t>
            </a:r>
            <a:r>
              <a:rPr lang="it-IT" sz="7200" b="1" dirty="0" smtClean="0">
                <a:solidFill>
                  <a:srgbClr val="FF0000"/>
                </a:solidFill>
              </a:rPr>
              <a:t>( 39 CFU )</a:t>
            </a:r>
            <a:r>
              <a:rPr lang="it-IT" sz="7200" b="1" dirty="0">
                <a:solidFill>
                  <a:srgbClr val="A32323"/>
                </a:solidFill>
              </a:rPr>
              <a:t>:</a:t>
            </a:r>
            <a:r>
              <a:rPr lang="it-IT" sz="7200" dirty="0"/>
              <a:t> </a:t>
            </a:r>
            <a:r>
              <a:rPr lang="it-IT" sz="7200" dirty="0" smtClean="0"/>
              <a:t> </a:t>
            </a:r>
            <a:r>
              <a:rPr lang="it-IT" sz="7200" dirty="0"/>
              <a:t>conoscenze di base nell'ambito della fisica matematica, del </a:t>
            </a:r>
            <a:r>
              <a:rPr lang="it-IT" sz="7200" dirty="0" smtClean="0"/>
              <a:t>calcolo numerico</a:t>
            </a:r>
            <a:r>
              <a:rPr lang="it-IT" sz="7200" dirty="0"/>
              <a:t>, della probabilità, della ricerca operativa, della </a:t>
            </a:r>
            <a:r>
              <a:rPr lang="it-IT" sz="7200" dirty="0" smtClean="0"/>
              <a:t>statistica e </a:t>
            </a:r>
            <a:r>
              <a:rPr lang="it-IT" sz="7200" dirty="0"/>
              <a:t>dell'informatica</a:t>
            </a:r>
            <a:r>
              <a:rPr lang="it-IT" sz="7200" dirty="0" smtClean="0"/>
              <a:t>;</a:t>
            </a:r>
          </a:p>
          <a:p>
            <a:pPr algn="just">
              <a:buFont typeface="Wingdings" charset="2"/>
              <a:buChar char="Ø"/>
            </a:pPr>
            <a:endParaRPr lang="it-IT" sz="7200" dirty="0"/>
          </a:p>
          <a:p>
            <a:pPr algn="just">
              <a:buFont typeface="Wingdings" charset="2"/>
              <a:buChar char="Ø"/>
            </a:pPr>
            <a:r>
              <a:rPr lang="it-IT" sz="7200" b="1" dirty="0">
                <a:solidFill>
                  <a:srgbClr val="FF0000"/>
                </a:solidFill>
              </a:rPr>
              <a:t>Fisica </a:t>
            </a:r>
            <a:r>
              <a:rPr lang="it-IT" sz="7200" b="1" dirty="0" smtClean="0">
                <a:solidFill>
                  <a:srgbClr val="FF0000"/>
                </a:solidFill>
              </a:rPr>
              <a:t>( 21 CFU ) </a:t>
            </a:r>
            <a:r>
              <a:rPr lang="it-IT" sz="7200" dirty="0"/>
              <a:t>: acquisizione di una solida conoscenza </a:t>
            </a:r>
            <a:r>
              <a:rPr lang="it-IT" sz="7200" dirty="0" smtClean="0"/>
              <a:t>dei principi di </a:t>
            </a:r>
            <a:r>
              <a:rPr lang="it-IT" sz="7200" dirty="0"/>
              <a:t>base della Fisica classica </a:t>
            </a:r>
            <a:endParaRPr lang="it-IT" sz="7200" dirty="0" smtClean="0"/>
          </a:p>
          <a:p>
            <a:pPr algn="just">
              <a:buFont typeface="Wingdings" charset="2"/>
              <a:buChar char="Ø"/>
            </a:pPr>
            <a:endParaRPr lang="it-IT" sz="7200" dirty="0"/>
          </a:p>
          <a:p>
            <a:pPr>
              <a:buFont typeface="Wingdings" charset="2"/>
              <a:buChar char="Ø"/>
            </a:pPr>
            <a:r>
              <a:rPr lang="it-IT" sz="7200" b="1" dirty="0">
                <a:solidFill>
                  <a:srgbClr val="FF0000"/>
                </a:solidFill>
              </a:rPr>
              <a:t>Tesi </a:t>
            </a:r>
            <a:r>
              <a:rPr lang="it-IT" sz="7200" b="1" dirty="0" smtClean="0">
                <a:solidFill>
                  <a:srgbClr val="FF0000"/>
                </a:solidFill>
              </a:rPr>
              <a:t> di laurea </a:t>
            </a:r>
            <a:r>
              <a:rPr lang="it-IT" sz="7200" dirty="0" smtClean="0"/>
              <a:t>(</a:t>
            </a:r>
            <a:r>
              <a:rPr lang="it-IT" sz="7200" dirty="0"/>
              <a:t>6 CFU</a:t>
            </a:r>
            <a:r>
              <a:rPr lang="it-IT" sz="7200" dirty="0" smtClean="0"/>
              <a:t>)</a:t>
            </a:r>
          </a:p>
          <a:p>
            <a:pPr>
              <a:buFont typeface="Wingdings" charset="2"/>
              <a:buChar char="Ø"/>
            </a:pPr>
            <a:endParaRPr lang="it-IT" sz="7200" dirty="0"/>
          </a:p>
          <a:p>
            <a:pPr>
              <a:buFont typeface="Wingdings" charset="2"/>
              <a:buChar char="Ø"/>
            </a:pPr>
            <a:r>
              <a:rPr lang="it-IT" sz="7200" b="1" dirty="0" smtClean="0">
                <a:solidFill>
                  <a:srgbClr val="FF0000"/>
                </a:solidFill>
              </a:rPr>
              <a:t>Esami </a:t>
            </a:r>
            <a:r>
              <a:rPr lang="it-IT" sz="7200" b="1" dirty="0">
                <a:solidFill>
                  <a:srgbClr val="FF0000"/>
                </a:solidFill>
              </a:rPr>
              <a:t>a scelta </a:t>
            </a:r>
            <a:r>
              <a:rPr lang="it-IT" sz="7200" dirty="0"/>
              <a:t>(12 CFU</a:t>
            </a:r>
            <a:r>
              <a:rPr lang="it-IT" sz="7200" dirty="0" smtClean="0"/>
              <a:t>)</a:t>
            </a:r>
          </a:p>
          <a:p>
            <a:pPr>
              <a:buFont typeface="Wingdings" charset="2"/>
              <a:buChar char="Ø"/>
            </a:pPr>
            <a:endParaRPr lang="it-IT" sz="7200" dirty="0"/>
          </a:p>
          <a:p>
            <a:pPr>
              <a:buFont typeface="Wingdings" charset="2"/>
              <a:buChar char="Ø"/>
            </a:pPr>
            <a:r>
              <a:rPr lang="it-IT" sz="7200" b="1" dirty="0">
                <a:solidFill>
                  <a:srgbClr val="FF0000"/>
                </a:solidFill>
              </a:rPr>
              <a:t>Lingua Inglese </a:t>
            </a:r>
            <a:r>
              <a:rPr lang="it-IT" sz="7200" dirty="0"/>
              <a:t>(3 CFU</a:t>
            </a:r>
            <a:r>
              <a:rPr lang="it-IT" sz="7200" dirty="0" smtClean="0"/>
              <a:t>)</a:t>
            </a:r>
          </a:p>
          <a:p>
            <a:pPr>
              <a:buFont typeface="Wingdings" charset="2"/>
              <a:buChar char="Ø"/>
            </a:pPr>
            <a:endParaRPr lang="it-IT" sz="7200" dirty="0"/>
          </a:p>
          <a:p>
            <a:pPr>
              <a:buFont typeface="Wingdings" charset="2"/>
              <a:buChar char="Ø"/>
            </a:pPr>
            <a:r>
              <a:rPr lang="it-IT" sz="7200" b="1" dirty="0">
                <a:solidFill>
                  <a:srgbClr val="FF0000"/>
                </a:solidFill>
              </a:rPr>
              <a:t>Altre attività formative</a:t>
            </a:r>
            <a:r>
              <a:rPr lang="it-IT" sz="7200" b="1" dirty="0">
                <a:solidFill>
                  <a:srgbClr val="A32323"/>
                </a:solidFill>
              </a:rPr>
              <a:t> </a:t>
            </a:r>
            <a:r>
              <a:rPr lang="it-IT" sz="7200" dirty="0"/>
              <a:t>(3 CFU</a:t>
            </a:r>
            <a:r>
              <a:rPr lang="it-IT" sz="7200" dirty="0" smtClean="0"/>
              <a:t>): </a:t>
            </a:r>
            <a:r>
              <a:rPr lang="it-IT" sz="7200" dirty="0"/>
              <a:t>Ulteriori conoscenze linguistiche, stage, </a:t>
            </a:r>
            <a:r>
              <a:rPr lang="it-IT" sz="7200" dirty="0" err="1" smtClean="0"/>
              <a:t>lattività</a:t>
            </a:r>
            <a:r>
              <a:rPr lang="it-IT" sz="7200" dirty="0" smtClean="0"/>
              <a:t> laboratoriali, etc</a:t>
            </a:r>
            <a:r>
              <a:rPr lang="it-IT" sz="7200" dirty="0"/>
              <a:t>.</a:t>
            </a:r>
            <a:r>
              <a:rPr lang="it-IT" sz="7200" dirty="0" smtClean="0"/>
              <a:t> </a:t>
            </a:r>
            <a:endParaRPr lang="it-IT" sz="7200" dirty="0"/>
          </a:p>
          <a:p>
            <a:endParaRPr lang="it-IT" sz="7200" dirty="0"/>
          </a:p>
          <a:p>
            <a:endParaRPr lang="it-IT" sz="7200" dirty="0"/>
          </a:p>
          <a:p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9275" y="203429"/>
            <a:ext cx="8042276" cy="1336956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La Laurea </a:t>
            </a:r>
            <a:r>
              <a:rPr lang="it-IT" dirty="0"/>
              <a:t>T</a:t>
            </a:r>
            <a:r>
              <a:rPr lang="it-IT" dirty="0" smtClean="0"/>
              <a:t>riennale in Matematica di </a:t>
            </a:r>
            <a:r>
              <a:rPr lang="it-IT" dirty="0" err="1" smtClean="0"/>
              <a:t>Unisalento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0722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9275" y="335227"/>
            <a:ext cx="8042276" cy="1336956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La Laurea Magistrale in Matematica di </a:t>
            </a:r>
            <a:r>
              <a:rPr lang="it-IT" dirty="0" err="1" smtClean="0"/>
              <a:t>Unisalento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305860" y="1791896"/>
            <a:ext cx="8739329" cy="4616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accent6"/>
              </a:buClr>
              <a:buFont typeface="Wingdings" charset="2"/>
              <a:buChar char="Ø"/>
            </a:pPr>
            <a:r>
              <a:rPr lang="it-IT" sz="2000" b="1" dirty="0" smtClean="0">
                <a:solidFill>
                  <a:srgbClr val="FF0000"/>
                </a:solidFill>
              </a:rPr>
              <a:t>Formazione teorica avanzata (36</a:t>
            </a:r>
            <a:r>
              <a:rPr lang="it-IT" sz="2000" b="1" dirty="0" smtClean="0">
                <a:solidFill>
                  <a:srgbClr val="FF0000"/>
                </a:solidFill>
              </a:rPr>
              <a:t>-</a:t>
            </a:r>
            <a:r>
              <a:rPr lang="it-IT" sz="2000" b="1" dirty="0" smtClean="0">
                <a:solidFill>
                  <a:srgbClr val="FF0000"/>
                </a:solidFill>
              </a:rPr>
              <a:t>63</a:t>
            </a:r>
            <a:r>
              <a:rPr lang="it-IT" sz="2000" b="1" dirty="0" smtClean="0">
                <a:solidFill>
                  <a:srgbClr val="FF0000"/>
                </a:solidFill>
              </a:rPr>
              <a:t> </a:t>
            </a:r>
            <a:r>
              <a:rPr lang="it-IT" sz="2000" b="1" dirty="0" smtClean="0">
                <a:solidFill>
                  <a:srgbClr val="FF0000"/>
                </a:solidFill>
              </a:rPr>
              <a:t>CFU)</a:t>
            </a:r>
            <a:r>
              <a:rPr lang="it-IT" sz="2000" dirty="0" smtClean="0"/>
              <a:t>:  </a:t>
            </a:r>
            <a:r>
              <a:rPr lang="it-IT" dirty="0" smtClean="0"/>
              <a:t>Conoscere gli sviluppi più avanzati nei settori di Algebra, Geometria, Analisi Matematica.</a:t>
            </a:r>
          </a:p>
          <a:p>
            <a:pPr algn="just"/>
            <a:endParaRPr lang="it-IT" dirty="0" smtClean="0"/>
          </a:p>
          <a:p>
            <a:pPr marL="285750" indent="-285750" algn="just">
              <a:buClr>
                <a:schemeClr val="accent6"/>
              </a:buClr>
              <a:buFont typeface="Wingdings" charset="2"/>
              <a:buChar char="Ø"/>
            </a:pPr>
            <a:r>
              <a:rPr lang="it-IT" sz="2000" b="1" dirty="0" smtClean="0">
                <a:solidFill>
                  <a:srgbClr val="FF0000"/>
                </a:solidFill>
              </a:rPr>
              <a:t>Formazione modellistico-applicativa (9-36 CFU)</a:t>
            </a:r>
            <a:r>
              <a:rPr lang="it-IT" sz="2000" b="1" dirty="0" smtClean="0">
                <a:solidFill>
                  <a:srgbClr val="A32323"/>
                </a:solidFill>
              </a:rPr>
              <a:t>: </a:t>
            </a:r>
            <a:r>
              <a:rPr lang="it-IT" dirty="0" smtClean="0"/>
              <a:t>Conoscere gli sviluppi più avanzati  negli ambiti dell’Analisi Numerica, Fisica Matematica, Probabilità, Statistica Matematica, Ricerca </a:t>
            </a:r>
            <a:r>
              <a:rPr lang="it-IT" dirty="0" smtClean="0"/>
              <a:t>Operativa.</a:t>
            </a:r>
            <a:endParaRPr lang="it-IT" dirty="0" smtClean="0"/>
          </a:p>
          <a:p>
            <a:pPr algn="just">
              <a:buClr>
                <a:schemeClr val="accent6"/>
              </a:buClr>
            </a:pPr>
            <a:endParaRPr lang="it-IT" dirty="0" smtClean="0"/>
          </a:p>
          <a:p>
            <a:pPr marL="285750" indent="-285750" algn="just">
              <a:buClr>
                <a:schemeClr val="accent6"/>
              </a:buClr>
              <a:buFont typeface="Wingdings" charset="2"/>
              <a:buChar char="Ø"/>
            </a:pPr>
            <a:r>
              <a:rPr lang="it-IT" sz="2000" b="1" dirty="0" smtClean="0">
                <a:solidFill>
                  <a:srgbClr val="FF0000"/>
                </a:solidFill>
              </a:rPr>
              <a:t>Discipline Affini (</a:t>
            </a:r>
            <a:r>
              <a:rPr lang="it-IT" sz="2000" b="1" dirty="0" smtClean="0">
                <a:solidFill>
                  <a:srgbClr val="FF0000"/>
                </a:solidFill>
              </a:rPr>
              <a:t>18 </a:t>
            </a:r>
            <a:r>
              <a:rPr lang="it-IT" sz="2000" b="1" dirty="0" smtClean="0">
                <a:solidFill>
                  <a:srgbClr val="FF0000"/>
                </a:solidFill>
              </a:rPr>
              <a:t>CFU)</a:t>
            </a:r>
            <a:r>
              <a:rPr lang="it-IT" dirty="0" smtClean="0"/>
              <a:t>: Informatica, </a:t>
            </a:r>
            <a:r>
              <a:rPr lang="it-IT" dirty="0" smtClean="0"/>
              <a:t>Fisica Moderna, Metodi matematici per la Finanza ed il </a:t>
            </a:r>
            <a:r>
              <a:rPr lang="it-IT" dirty="0" err="1" smtClean="0"/>
              <a:t>Risk</a:t>
            </a:r>
            <a:r>
              <a:rPr lang="it-IT" dirty="0" smtClean="0"/>
              <a:t> Management, Teoria Algoritmica dei Giochi, Data </a:t>
            </a:r>
            <a:r>
              <a:rPr lang="it-IT" dirty="0" err="1" smtClean="0"/>
              <a:t>Mining</a:t>
            </a:r>
            <a:r>
              <a:rPr lang="it-IT" dirty="0" smtClean="0"/>
              <a:t>, Metodi matematici per l’automazione</a:t>
            </a:r>
          </a:p>
          <a:p>
            <a:pPr marL="285750" indent="-285750" algn="just">
              <a:buClr>
                <a:schemeClr val="accent6"/>
              </a:buClr>
              <a:buFont typeface="Wingdings" charset="2"/>
              <a:buChar char="Ø"/>
            </a:pPr>
            <a:endParaRPr lang="it-IT" dirty="0" smtClean="0"/>
          </a:p>
          <a:p>
            <a:pPr marL="285750" indent="-285750">
              <a:buClr>
                <a:schemeClr val="accent6"/>
              </a:buClr>
              <a:buFont typeface="Wingdings" charset="2"/>
              <a:buChar char="Ø"/>
            </a:pPr>
            <a:r>
              <a:rPr lang="it-IT" b="1" dirty="0" smtClean="0">
                <a:solidFill>
                  <a:srgbClr val="FF0000"/>
                </a:solidFill>
              </a:rPr>
              <a:t>Tesi di Laurea </a:t>
            </a:r>
            <a:r>
              <a:rPr lang="it-IT" dirty="0" smtClean="0"/>
              <a:t>(24 CFU)</a:t>
            </a:r>
          </a:p>
          <a:p>
            <a:pPr marL="285750" indent="-285750">
              <a:buClr>
                <a:schemeClr val="accent6"/>
              </a:buClr>
              <a:buFont typeface="Wingdings" charset="2"/>
              <a:buChar char="Ø"/>
            </a:pPr>
            <a:endParaRPr lang="it-IT" dirty="0"/>
          </a:p>
          <a:p>
            <a:pPr marL="285750" indent="-285750">
              <a:buClr>
                <a:schemeClr val="accent6"/>
              </a:buClr>
              <a:buFont typeface="Wingdings" charset="2"/>
              <a:buChar char="Ø"/>
            </a:pPr>
            <a:r>
              <a:rPr lang="it-IT" b="1" dirty="0" smtClean="0">
                <a:solidFill>
                  <a:srgbClr val="FF0000"/>
                </a:solidFill>
              </a:rPr>
              <a:t>Esame a scelta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dirty="0" smtClean="0"/>
              <a:t>(9 CFU)</a:t>
            </a:r>
          </a:p>
          <a:p>
            <a:pPr marL="285750" indent="-285750">
              <a:buClr>
                <a:schemeClr val="accent6"/>
              </a:buClr>
              <a:buFont typeface="Wingdings" charset="2"/>
              <a:buChar char="Ø"/>
            </a:pPr>
            <a:endParaRPr lang="it-IT" dirty="0" smtClean="0"/>
          </a:p>
          <a:p>
            <a:pPr marL="285750" indent="-285750">
              <a:buClr>
                <a:schemeClr val="accent6"/>
              </a:buClr>
              <a:buFont typeface="Wingdings" charset="2"/>
              <a:buChar char="Ø"/>
            </a:pPr>
            <a:r>
              <a:rPr lang="it-IT" b="1" dirty="0" smtClean="0">
                <a:solidFill>
                  <a:srgbClr val="FF0000"/>
                </a:solidFill>
              </a:rPr>
              <a:t>Altre attività formative</a:t>
            </a:r>
            <a:r>
              <a:rPr lang="it-IT" dirty="0" smtClean="0">
                <a:solidFill>
                  <a:srgbClr val="A32323"/>
                </a:solidFill>
              </a:rPr>
              <a:t> </a:t>
            </a:r>
            <a:r>
              <a:rPr lang="it-IT" dirty="0" smtClean="0"/>
              <a:t>(Ulteriori conoscenze linguistiche, stage, etc.): 3 CFU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912730" y="6334780"/>
            <a:ext cx="54075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</a:rPr>
              <a:t>2</a:t>
            </a:r>
            <a:r>
              <a:rPr lang="it-IT" sz="2800" b="1" dirty="0" smtClean="0">
                <a:solidFill>
                  <a:srgbClr val="FF0000"/>
                </a:solidFill>
              </a:rPr>
              <a:t> curricula: Applicativo e </a:t>
            </a:r>
            <a:r>
              <a:rPr lang="it-IT" sz="2800" b="1" dirty="0" smtClean="0">
                <a:solidFill>
                  <a:srgbClr val="FF0000"/>
                </a:solidFill>
              </a:rPr>
              <a:t>Generale</a:t>
            </a:r>
            <a:endParaRPr lang="it-IT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62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rma d'onda">
  <a:themeElements>
    <a:clrScheme name="Forma d'onda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Forma d'onda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orma d'onda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Forma d'onda.thmx</Template>
  <TotalTime>8471</TotalTime>
  <Words>1774</Words>
  <Application>Microsoft Macintosh PowerPoint</Application>
  <PresentationFormat>Presentazione su schermo (4:3)</PresentationFormat>
  <Paragraphs>247</Paragraphs>
  <Slides>24</Slides>
  <Notes>9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25" baseType="lpstr">
      <vt:lpstr>Forma d'onda</vt:lpstr>
      <vt:lpstr>I Corsi di Laurea in Matematica dell’Università del Salento</vt:lpstr>
      <vt:lpstr>Breve storia di un lungo percorso</vt:lpstr>
      <vt:lpstr>Situazione attuale Unisalento</vt:lpstr>
      <vt:lpstr>Presentazione di PowerPoint</vt:lpstr>
      <vt:lpstr>Presentazione di PowerPoint</vt:lpstr>
      <vt:lpstr>Presentazione di PowerPoint</vt:lpstr>
      <vt:lpstr>Credito Formativo Universitario</vt:lpstr>
      <vt:lpstr>La Laurea Triennale in Matematica di Unisalento</vt:lpstr>
      <vt:lpstr>La Laurea Magistrale in Matematica di Unisalento</vt:lpstr>
      <vt:lpstr>Competenze in uscita…</vt:lpstr>
      <vt:lpstr>Accordi Erasmus+ </vt:lpstr>
      <vt:lpstr>Vita al Fiorini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Corsi di Laurea in Matematica dell’Università del Salento</dc:title>
  <dc:creator>Elisabetta Mangino</dc:creator>
  <cp:lastModifiedBy>Elisabetta Mangino</cp:lastModifiedBy>
  <cp:revision>98</cp:revision>
  <dcterms:created xsi:type="dcterms:W3CDTF">2016-09-17T09:38:38Z</dcterms:created>
  <dcterms:modified xsi:type="dcterms:W3CDTF">2017-03-09T19:58:04Z</dcterms:modified>
</cp:coreProperties>
</file>