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1" r:id="rId2"/>
    <p:sldMasterId id="2147483652" r:id="rId3"/>
    <p:sldMasterId id="2147483653" r:id="rId4"/>
    <p:sldMasterId id="2147483654" r:id="rId5"/>
    <p:sldMasterId id="2147483732" r:id="rId6"/>
  </p:sldMasterIdLst>
  <p:notesMasterIdLst>
    <p:notesMasterId r:id="rId23"/>
  </p:notesMasterIdLst>
  <p:sldIdLst>
    <p:sldId id="344" r:id="rId7"/>
    <p:sldId id="258" r:id="rId8"/>
    <p:sldId id="333" r:id="rId9"/>
    <p:sldId id="280" r:id="rId10"/>
    <p:sldId id="334" r:id="rId11"/>
    <p:sldId id="335" r:id="rId12"/>
    <p:sldId id="336" r:id="rId13"/>
    <p:sldId id="340" r:id="rId14"/>
    <p:sldId id="330" r:id="rId15"/>
    <p:sldId id="341" r:id="rId16"/>
    <p:sldId id="338" r:id="rId17"/>
    <p:sldId id="337" r:id="rId18"/>
    <p:sldId id="339" r:id="rId19"/>
    <p:sldId id="342" r:id="rId20"/>
    <p:sldId id="343" r:id="rId21"/>
    <p:sldId id="285" r:id="rId22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DAA1"/>
    <a:srgbClr val="00FFFF"/>
    <a:srgbClr val="969696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8" autoAdjust="0"/>
    <p:restoredTop sz="93584"/>
  </p:normalViewPr>
  <p:slideViewPr>
    <p:cSldViewPr>
      <p:cViewPr varScale="1">
        <p:scale>
          <a:sx n="60" d="100"/>
          <a:sy n="60" d="100"/>
        </p:scale>
        <p:origin x="1246" y="4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2:0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3:2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4:08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4:18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4:19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4:19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4:19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16:44:5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303213"/>
            <a:ext cx="0" cy="20774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4700" cy="4057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952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2722855-2FD2-4382-9BAC-13941163F2E8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0447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1191923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1211835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2388824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3944142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616897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1795877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3849350" y="303213"/>
            <a:ext cx="27698700" cy="20774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007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E0784F48-413D-D24B-A492-274AA87CD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618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B61330EE-795C-8049-B6CB-3EE6BD5E6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3445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259031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310557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66644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3333102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369000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03C769E9-72C9-4769-892E-96A5E368B15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fld id="{AE6B4806-C52A-4732-B9C2-41507275CAD9}" type="slidenum">
              <a:rPr lang="en-GB" altLang="it-IT"/>
              <a:pPr/>
              <a:t>9</a:t>
            </a:fld>
            <a:endParaRPr lang="en-GB" altLang="it-IT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D9FA7412-D283-4ED5-B152-01DA6F866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201DF0F6-8CF9-47C7-9FA3-AB2E3570FE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t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579D5-E323-4B6A-991F-F6BCFF47F39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C9BBD-7999-498F-A7C7-D56ED15EB78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6080D-C420-441A-8DC6-7922CDB74F6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39B46-ED4C-4F36-BDC2-DE600009D3F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C50DC-443C-401D-A02D-A69D0A90219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11C25-4B51-44AD-9FBE-96F6F36300B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B0FE8-36B2-46D7-B08E-4173EAB45C4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6A0E2-A6BF-487D-92C6-CF9FC8FDC95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BA1B5-213A-463C-A734-2A6B2F72542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C8A5D-191A-408B-904E-12920E06A19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05840-9799-4A48-A546-DB65F8D60E2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0D943-4A7A-4178-8657-0147F9FF1AD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2693C-4C9F-4746-93E1-DAC06B7603E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3BF10-5C5E-4D86-A5ED-FC48F71B8BA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850FFB-6858-4B18-899D-F2EDDD29FB7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15014-8DFC-475F-8F29-8B5C6AB4413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6E06A-2174-414E-92E5-96C7D848939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8C4A4-A0D3-4E34-8A16-32B2C630117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044C6-BC36-4E40-98AD-18066F7C52E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A9C71-7C43-4433-9AA1-8B171E554AE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D5760-AF3A-446A-B8E4-02F645CEB82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F3F2E-FB78-4893-933D-EFD6EE63B70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947BB-DBB4-4B2C-9C60-7505FF9CD4E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D75E7-B5D3-4C8C-80C3-1A2643FF27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89C5F-BB45-479A-958D-607B2C125EE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6A4A7-A43F-42F6-A239-BF1492DEB14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854-EC07-4637-9D6E-D9146FBBBC6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44544-FCA9-4971-AE10-DAB4D661516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84E700-85CB-4735-90E8-538F7E940CC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B9A2C-A37E-4292-A1A6-7BEAA379064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594FA-52B0-44EC-B117-05AE4895DAD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B682A-7535-427F-9F20-0436F20B644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4E052-24C2-466F-8978-5E711CBEE49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B31C1-951D-4A51-9A6B-E79DB53C6A1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09E1A-8B3B-48FC-B13A-D58A83BDB55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E0D1A-351F-4D80-AA4E-C223F33752D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A1434-80FC-4ECF-8895-BD50437045D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1F6605-B8A7-452F-828B-D658317ADD3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7EA3A-6160-47E7-9C21-01D1B111DB5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05286-6778-4C71-BB18-2F5C4D7EAA4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96682-4408-4BF3-893B-A1C6F5ACAE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25B14-E330-4536-B41A-309711FD9BF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FF6F8-CD56-4D40-A084-4B708D074C3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E0D0C-F3A6-4650-8919-46896D05795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05B2B-1BF9-4331-BE95-A17E7A4F585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283DB-36A2-4D4E-812B-07088329B41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0E99D-1AC5-49BB-96A0-1E3DD585A4B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FA3AB-5547-4A32-950A-94629C97C2E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4312A-3E97-4057-B0E3-AA54927EEFD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75C25-5B23-4E29-8D23-B19FDE9CC4B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77993-4E5E-4671-939C-36B76823C1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31D7-1024-4130-A4B2-C438629DFC15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94932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87-84FD-430C-8D0B-1A149BFB8423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35413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6E48-BDCA-4853-936E-21F0E8D924DE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58149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4114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C8E86-0D38-4198-87EB-10012536EE6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D144-11DA-4F09-A61C-A89FEFBF5D26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810161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A74CD-D8AB-4A49-ACFF-BD3863957E2F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31668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FB33-FE5E-438A-AC18-0A3190BE26A4}" type="slidenum">
              <a:rPr lang="en-US" altLang="it-IT" smtClean="0"/>
              <a:pPr/>
              <a:t>‹N›</a:t>
            </a:fld>
            <a:endParaRPr lang="en-US" alt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62859B-9152-4369-BEE9-45FE273B4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38" t="39542" r="22444" b="23018"/>
          <a:stretch/>
        </p:blipFill>
        <p:spPr>
          <a:xfrm>
            <a:off x="7596336" y="6176513"/>
            <a:ext cx="1478370" cy="564856"/>
          </a:xfrm>
          <a:prstGeom prst="rect">
            <a:avLst/>
          </a:prstGeom>
        </p:spPr>
      </p:pic>
      <p:pic>
        <p:nvPicPr>
          <p:cNvPr id="6" name="Picture 7" descr="C:\Users\ventura\Documents\Logo_MAT_FIS_GOLD.jpg">
            <a:extLst>
              <a:ext uri="{FF2B5EF4-FFF2-40B4-BE49-F238E27FC236}">
                <a16:creationId xmlns:a16="http://schemas.microsoft.com/office/drawing/2014/main" id="{6BBE72DF-8D96-4344-997B-1308DAEF05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18953"/>
            <a:ext cx="1478371" cy="4838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or2">
            <a:extLst>
              <a:ext uri="{FF2B5EF4-FFF2-40B4-BE49-F238E27FC236}">
                <a16:creationId xmlns:a16="http://schemas.microsoft.com/office/drawing/2014/main" id="{A82CCBF7-2CFF-42B4-B461-A0B11E082A4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2" r="27523"/>
          <a:stretch/>
        </p:blipFill>
        <p:spPr>
          <a:xfrm rot="5400000">
            <a:off x="3893533" y="-3887923"/>
            <a:ext cx="1368154" cy="9144000"/>
          </a:xfrm>
          <a:prstGeom prst="rect">
            <a:avLst/>
          </a:prstGeom>
          <a:noFill/>
        </p:spPr>
      </p:pic>
      <p:pic>
        <p:nvPicPr>
          <p:cNvPr id="9" name="Immagine 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41EAD51-E44B-D546-BD9B-289A08840F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076002"/>
            <a:ext cx="1512168" cy="6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6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ABFB2-5E1D-413B-89A2-D35AE0261462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29102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95534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26334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26963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7943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26674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304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4CF16-3D8D-40F8-9E84-F8D37510455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42052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9A82-DBA0-45EA-A557-22FD38F095CA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019735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E194-5CE2-44CA-8341-E400FC753A3C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5522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4AFDC-F716-46B2-AC9A-B0F1D0210A0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E534B-9F33-407C-AC8F-3FB8FBDF712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6350" y="14288"/>
            <a:ext cx="9131300" cy="6837362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6350"/>
            <a:ext cx="9137650" cy="6845300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6525" cy="1900237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 rot="-5400000">
            <a:off x="7553325" y="5256213"/>
            <a:ext cx="1893888" cy="1293812"/>
          </a:xfrm>
          <a:prstGeom prst="triangle">
            <a:avLst>
              <a:gd name="adj" fmla="val 51324"/>
            </a:avLst>
          </a:prstGeom>
          <a:gradFill rotWithShape="0">
            <a:gsLst>
              <a:gs pos="0">
                <a:srgbClr val="7BD1F3"/>
              </a:gs>
              <a:gs pos="100000">
                <a:srgbClr val="006B86"/>
              </a:gs>
            </a:gsLst>
            <a:lin ang="208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1371600" y="6011863"/>
            <a:ext cx="5789613" cy="363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1371600" y="5649913"/>
            <a:ext cx="5791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391525" y="5753100"/>
            <a:ext cx="501650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300">
                <a:solidFill>
                  <a:srgbClr val="FFFFFF"/>
                </a:solidFill>
              </a:defRPr>
            </a:lvl1pPr>
          </a:lstStyle>
          <a:p>
            <a:fld id="{F74EF834-6E28-4CD2-8D51-4F31E06C1AD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 flipV="1">
            <a:off x="6350" y="6350"/>
            <a:ext cx="9131300" cy="6837363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 rot="5400000" flipV="1">
            <a:off x="7553325" y="309563"/>
            <a:ext cx="1893888" cy="1293812"/>
          </a:xfrm>
          <a:prstGeom prst="triangle">
            <a:avLst>
              <a:gd name="adj" fmla="val 51324"/>
            </a:avLst>
          </a:prstGeom>
          <a:gradFill rotWithShape="0">
            <a:gsLst>
              <a:gs pos="0">
                <a:srgbClr val="7BD1F3"/>
              </a:gs>
              <a:gs pos="100000">
                <a:srgbClr val="006B86"/>
              </a:gs>
            </a:gsLst>
            <a:lin ang="208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4100" name="Line 3"/>
          <p:cNvSpPr>
            <a:spLocks noChangeShapeType="1"/>
          </p:cNvSpPr>
          <p:nvPr/>
        </p:nvSpPr>
        <p:spPr bwMode="auto">
          <a:xfrm flipH="1" flipV="1">
            <a:off x="6467475" y="7938"/>
            <a:ext cx="2676525" cy="1903412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 flipV="1">
            <a:off x="0" y="4763"/>
            <a:ext cx="9137650" cy="6848475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410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6956425" y="6477000"/>
            <a:ext cx="2132013" cy="30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2619375" y="6481763"/>
            <a:ext cx="4260850" cy="30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450263" y="809625"/>
            <a:ext cx="501650" cy="29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200">
                <a:solidFill>
                  <a:srgbClr val="FFFFFF"/>
                </a:solidFill>
              </a:defRPr>
            </a:lvl1pPr>
          </a:lstStyle>
          <a:p>
            <a:fld id="{128BC7B2-D314-4155-921A-D7165C5C48A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791075" y="6481763"/>
            <a:ext cx="2128838" cy="300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457200" y="6481763"/>
            <a:ext cx="426085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589838" y="6483350"/>
            <a:ext cx="501650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200">
                <a:solidFill>
                  <a:srgbClr val="FFFFFF"/>
                </a:solidFill>
              </a:defRPr>
            </a:lvl1pPr>
          </a:lstStyle>
          <a:p>
            <a:fld id="{B0E60D77-741B-4785-B263-847713F0E63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278563" y="6556375"/>
            <a:ext cx="2132012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9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135063" y="6556375"/>
            <a:ext cx="514350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410575" y="6556375"/>
            <a:ext cx="501650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900">
                <a:solidFill>
                  <a:srgbClr val="FFFFFF"/>
                </a:solidFill>
              </a:defRPr>
            </a:lvl1pPr>
          </a:lstStyle>
          <a:p>
            <a:fld id="{3872B46E-A82A-4279-921B-3641305CD14E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08700" y="6556375"/>
            <a:ext cx="2100263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9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169988" y="6557963"/>
            <a:ext cx="4948237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16900" y="6556375"/>
            <a:ext cx="365125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900">
                <a:solidFill>
                  <a:srgbClr val="FFFFFF"/>
                </a:solidFill>
              </a:defRPr>
            </a:lvl1pPr>
          </a:lstStyle>
          <a:p>
            <a:fld id="{16822A5F-AD78-4BCB-A9D8-77D675A2A29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96049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.png"/><Relationship Id="rId5" Type="http://schemas.openxmlformats.org/officeDocument/2006/relationships/hyperlink" Target="https://www.scienzemfn.unisalento.it/cdl_ottica_optometri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6.xml"/><Relationship Id="rId3" Type="http://schemas.openxmlformats.org/officeDocument/2006/relationships/image" Target="../media/image9.png"/><Relationship Id="rId7" Type="http://schemas.openxmlformats.org/officeDocument/2006/relationships/customXml" Target="../ink/ink1.xml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jpeg"/><Relationship Id="rId11" Type="http://schemas.openxmlformats.org/officeDocument/2006/relationships/customXml" Target="../ink/ink4.xml"/><Relationship Id="rId5" Type="http://schemas.openxmlformats.org/officeDocument/2006/relationships/image" Target="../media/image3.jpeg"/><Relationship Id="rId15" Type="http://schemas.openxmlformats.org/officeDocument/2006/relationships/customXml" Target="../ink/ink8.xml"/><Relationship Id="rId10" Type="http://schemas.openxmlformats.org/officeDocument/2006/relationships/customXml" Target="../ink/ink3.xml"/><Relationship Id="rId4" Type="http://schemas.openxmlformats.org/officeDocument/2006/relationships/image" Target="../media/image2.png"/><Relationship Id="rId9" Type="http://schemas.openxmlformats.org/officeDocument/2006/relationships/customXml" Target="../ink/ink2.xml"/><Relationship Id="rId14" Type="http://schemas.openxmlformats.org/officeDocument/2006/relationships/customXml" Target="../ink/ink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zemfn.unisalento.it/bandiammissionec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://www.oculista.it/images/glaucoma/comefunziona.jpg" TargetMode="External"/><Relationship Id="rId3" Type="http://schemas.openxmlformats.org/officeDocument/2006/relationships/hyperlink" Target="http://images.google.it/imgres?imgurl=http://www.ioda-it.com/grafica/bifo.JPG&amp;imgrefurl=http://www.ioda-it.com/prodotti/l_bifo.html&amp;h=91&amp;w=84&amp;sz=5&amp;hl=it&amp;start=16&amp;tbnid=nY0KwD0nRP_tlM:&amp;tbnh=79&amp;tbnw=73&amp;prev=/images%3Fq%3DLENTI%2BBIFOCALI%26ndsp%3D20%26svnum%3D10%26hl%3Dit%26lr%3D%26sa%3DN" TargetMode="External"/><Relationship Id="rId7" Type="http://schemas.openxmlformats.org/officeDocument/2006/relationships/hyperlink" Target="http://images.google.it/imgres?imgurl=http://www.olent.it/immagini/ESV2.jpg&amp;imgrefurl=http://www.olent.it/computerandvisione.html&amp;h=153&amp;w=250&amp;sz=6&amp;hl=it&amp;start=1&amp;tbnid=3ZVI_4DmXQ5LgM:&amp;tbnh=68&amp;tbnw=111&amp;prev=/images%3Fq%3DLENTI%2BDEGRESSIVE%26svnum%3D10%26hl%3Dit%26lr%3D" TargetMode="External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hyperlink" Target="http://images.google.it/imgres?imgurl=http://www.vediamoci.it/oftal_mont/progressiva_08.gif&amp;imgrefurl=http://www.vediamoci.it/oftal_mont/lenti_progressive.htm&amp;h=148&amp;w=159&amp;sz=3&amp;hl=it&amp;start=24&amp;tbnid=aZw9mfJn0tF3kM:&amp;tbnh=90&amp;tbnw=97&amp;prev=/images%3Fq%3DLENTI%2BPROGRESSIVE%26start%3D20%26ndsp%3D20%26svnum%3D10%26hl%3Dit%26lr%3D%26sa%3DN" TargetMode="External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hyperlink" Target="http://images.google.it/imgres?imgurl=http://www.optovista.com/immagini/prodotti/alti-indici/hyper/hyper16_scheda.gif&amp;imgrefurl=http://www.optovista.com/lenti_alto_indice_hyper.htm&amp;h=212&amp;w=350&amp;sz=9&amp;hl=it&amp;start=1&amp;tbnid=vziTDVUkTas3uM:&amp;tbnh=73&amp;tbnw=120&amp;prev=/images%3Fq%3DLENTI%2BALTO%2BINDICE%26svnum%3D10%26hl%3Dit%26lr%3D" TargetMode="External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or2">
            <a:extLst>
              <a:ext uri="{FF2B5EF4-FFF2-40B4-BE49-F238E27FC236}">
                <a16:creationId xmlns:a16="http://schemas.microsoft.com/office/drawing/2014/main" id="{5DFB5B6E-D4C0-42BB-9B6A-EB35F4724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29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508104" y="2763065"/>
            <a:ext cx="3374157" cy="1818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Laurea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Triennale in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OTTICA e OPTOMETRIA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44008" y="332656"/>
            <a:ext cx="4464495" cy="12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ts val="45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Studiare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Ottica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@</a:t>
            </a:r>
            <a:r>
              <a:rPr lang="en-US" sz="1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UniSalento</a:t>
            </a:r>
            <a:endParaRPr lang="en-US" sz="44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0890607-BDFF-48B8-86A5-79E38913C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8" t="38800" r="22444" b="20601"/>
          <a:stretch/>
        </p:blipFill>
        <p:spPr>
          <a:xfrm>
            <a:off x="280669" y="116632"/>
            <a:ext cx="4219324" cy="1748205"/>
          </a:xfrm>
          <a:prstGeom prst="rect">
            <a:avLst/>
          </a:prstGeom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 rot="20628782">
            <a:off x="24667" y="5244277"/>
            <a:ext cx="6296573" cy="4022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i="1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https://www.scienzemfn.unisalento.it/cdl_ottica_optometria</a:t>
            </a:r>
            <a:endParaRPr lang="it-IT" sz="2000" i="1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37759">
            <a:off x="181437" y="2055293"/>
            <a:ext cx="5973406" cy="43865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300000" lon="0" rev="0"/>
            </a:camera>
            <a:lightRig rig="threePt" dir="t"/>
          </a:scene3d>
          <a:sp3d z="101600"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2A40D30-5C18-44E4-8460-394F1BC22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706" y="5102894"/>
            <a:ext cx="2592288" cy="14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6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716710"/>
            <a:ext cx="8964488" cy="308044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Nel corso di laurea in Ottica e Optometria sono state attivate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convenzioni per periodi all’estero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tramite il Programma ERASMUS:</a:t>
            </a:r>
          </a:p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1284288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Università di Granada</a:t>
            </a:r>
          </a:p>
          <a:p>
            <a:pPr marL="1284288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Università di Murcia</a:t>
            </a:r>
          </a:p>
          <a:p>
            <a:pPr marL="1284288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Università Complutense di Madrid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Accordi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internazionali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F.A.Q. Programma Erasmus – L'IstaMina: diretta, pratica, libera ...">
            <a:extLst>
              <a:ext uri="{FF2B5EF4-FFF2-40B4-BE49-F238E27FC236}">
                <a16:creationId xmlns:a16="http://schemas.microsoft.com/office/drawing/2014/main" id="{0CF47100-0007-4FD9-BA3A-E8A1E2A1E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6" b="13705"/>
          <a:stretch/>
        </p:blipFill>
        <p:spPr bwMode="auto">
          <a:xfrm>
            <a:off x="2843808" y="4941168"/>
            <a:ext cx="2952328" cy="151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06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6" y="1556792"/>
            <a:ext cx="8712968" cy="50816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57188" indent="-2698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Le 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competenze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acquisite da un </a:t>
            </a:r>
            <a:r>
              <a:rPr lang="it-IT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laureato </a:t>
            </a:r>
            <a:br>
              <a:rPr lang="it-IT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in </a:t>
            </a:r>
            <a:r>
              <a:rPr lang="it-IT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Ottica e Optometria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includono:</a:t>
            </a:r>
            <a:endParaRPr lang="it-IT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628650" lvl="1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628650" lvl="1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una solida formazione di base di tipo scientifico,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un’adeguata padronanza dei processi ottici caratteristici del sistema visivo umano;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una specifica conoscenza delle metodologie di indagine per la conduzione di approfonditi esami optometrici;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approfondite conoscenze di tipo tecnico per la determinazione del mezzo ottico idoneo alla compensazione del difetto visivo.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251520" y="219600"/>
            <a:ext cx="8712968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Le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competenze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acquisite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610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6" y="1628800"/>
            <a:ext cx="8908382" cy="5009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57188" indent="-2698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Profilo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:  </a:t>
            </a:r>
            <a:r>
              <a:rPr lang="it-IT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Ottico-optometrista</a:t>
            </a:r>
          </a:p>
          <a:p>
            <a:pPr marL="357188" indent="-2698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357188" indent="-2698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Funzioni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: il laureato in Ottica e Optometria, una volta abilitato alla professione di Ottico, potrà:</a:t>
            </a:r>
          </a:p>
          <a:p>
            <a:pPr marL="803275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condurre con autonomia un </a:t>
            </a: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esame optometrico </a:t>
            </a: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del sistema visivo basato su strumentazione avanzata;</a:t>
            </a:r>
          </a:p>
          <a:p>
            <a:pPr marL="803275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utilizzare la strumentazione necessaria alla rilevazione </a:t>
            </a:r>
            <a:b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dei parametri oculari;</a:t>
            </a:r>
          </a:p>
          <a:p>
            <a:pPr marL="803275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valutare i mezzi tecnici più idonei per la compensazione </a:t>
            </a:r>
            <a:b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di difetti visivi e l’eventuale applicazione di lenti a contatto;</a:t>
            </a:r>
          </a:p>
          <a:p>
            <a:pPr marL="803275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fornire supporto tecnico-scientifico specializzato </a:t>
            </a:r>
            <a:b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nei campi ove si sviluppano e utilizzano metodologie/strumentazioni ottiche.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251520" y="219600"/>
            <a:ext cx="8712968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Il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profilo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nel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mondo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lavoro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740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6" y="1628800"/>
            <a:ext cx="8908382" cy="5009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57188" indent="-2698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Il laureato in 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Ottica e Optometria 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potrà esercitare attività nel settore </a:t>
            </a:r>
            <a:r>
              <a:rPr lang="it-IT" sz="2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professionale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(imprenditore, libero professionista, ecc.) e/o </a:t>
            </a:r>
            <a:r>
              <a:rPr lang="it-IT" sz="2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commerciale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(sviluppo del mercato, assistente post vendita, etc.):</a:t>
            </a:r>
          </a:p>
          <a:p>
            <a:pPr marL="357188" indent="-2698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studi di optometria anche collegati a attività commerciali;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industrie, attività commerciali di lenti a contatto e occhialeria;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aziende pubbliche e private per misure optometriche;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aziende pubbliche e private per controlli ambientali in relazione agli occhi e alla visione;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consulenza optometrica in ambito oculistico;</a:t>
            </a:r>
          </a:p>
          <a:p>
            <a:pPr marL="628650" indent="-271463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consulenza optometrica in enti pubblici e privati.</a:t>
            </a:r>
          </a:p>
          <a:p>
            <a:pPr marL="87313" eaLnBrk="1" hangingPunct="1">
              <a:buSzPct val="10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357188" indent="-2698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251520" y="219600"/>
            <a:ext cx="8784976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possibili</a:t>
            </a: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sbocchi</a:t>
            </a: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occupazionali</a:t>
            </a:r>
            <a:endParaRPr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938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72008" y="219600"/>
            <a:ext cx="889248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laboratori</a:t>
            </a: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Ottica</a:t>
            </a: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Optometria</a:t>
            </a:r>
            <a:endParaRPr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 descr="Immagine che contiene interni, persona, tavolo, uomo&#10;&#10;Descrizione generata automaticamente">
            <a:extLst>
              <a:ext uri="{FF2B5EF4-FFF2-40B4-BE49-F238E27FC236}">
                <a16:creationId xmlns:a16="http://schemas.microsoft.com/office/drawing/2014/main" id="{B6E4CF8F-3AC8-4F20-963B-7AD2B90AF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0979"/>
            <a:ext cx="4347394" cy="2894248"/>
          </a:xfrm>
          <a:prstGeom prst="rect">
            <a:avLst/>
          </a:prstGeom>
        </p:spPr>
      </p:pic>
      <p:pic>
        <p:nvPicPr>
          <p:cNvPr id="5" name="Immagine 4" descr="Immagine che contiene persona, uomo, interni, sedendo&#10;&#10;Descrizione generata automaticamente">
            <a:extLst>
              <a:ext uri="{FF2B5EF4-FFF2-40B4-BE49-F238E27FC236}">
                <a16:creationId xmlns:a16="http://schemas.microsoft.com/office/drawing/2014/main" id="{4D2A9973-B927-49EF-BE83-F1ED6727F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72" y="1426391"/>
            <a:ext cx="4230216" cy="2810978"/>
          </a:xfrm>
          <a:prstGeom prst="rect">
            <a:avLst/>
          </a:prstGeom>
        </p:spPr>
      </p:pic>
      <p:pic>
        <p:nvPicPr>
          <p:cNvPr id="7" name="Immagine 6" descr="Immagine che contiene apparecchio, interni, lavello, specchio&#10;&#10;Descrizione generata automaticamente">
            <a:extLst>
              <a:ext uri="{FF2B5EF4-FFF2-40B4-BE49-F238E27FC236}">
                <a16:creationId xmlns:a16="http://schemas.microsoft.com/office/drawing/2014/main" id="{E4678366-6A0E-4D21-B0CB-9BB00FDD9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44152"/>
            <a:ext cx="4355528" cy="28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10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72008" y="219600"/>
            <a:ext cx="889248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laboratori</a:t>
            </a: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Ottica</a:t>
            </a:r>
            <a:r>
              <a:rPr lang="en-GB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Optometria</a:t>
            </a:r>
            <a:endParaRPr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persona, interni, uomo, inpiedi&#10;&#10;Descrizione generata automaticamente">
            <a:extLst>
              <a:ext uri="{FF2B5EF4-FFF2-40B4-BE49-F238E27FC236}">
                <a16:creationId xmlns:a16="http://schemas.microsoft.com/office/drawing/2014/main" id="{24E13BA7-3C62-4CBE-91DC-7784D33FC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46" y="1412776"/>
            <a:ext cx="4226203" cy="2808312"/>
          </a:xfrm>
          <a:prstGeom prst="rect">
            <a:avLst/>
          </a:prstGeom>
        </p:spPr>
      </p:pic>
      <p:pic>
        <p:nvPicPr>
          <p:cNvPr id="4" name="Immagine 3" descr="Immagine che contiene persona, interni, microscopio, uomo&#10;&#10;Descrizione generata automaticamente">
            <a:extLst>
              <a:ext uri="{FF2B5EF4-FFF2-40B4-BE49-F238E27FC236}">
                <a16:creationId xmlns:a16="http://schemas.microsoft.com/office/drawing/2014/main" id="{DC79ABCC-9965-4203-A20D-5CE6231342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59" y="3914712"/>
            <a:ext cx="4037081" cy="2682640"/>
          </a:xfrm>
          <a:prstGeom prst="rect">
            <a:avLst/>
          </a:prstGeom>
        </p:spPr>
      </p:pic>
      <p:pic>
        <p:nvPicPr>
          <p:cNvPr id="5" name="Immagine 4" descr="Immagine che contiene persona, interni, donna, uomo&#10;&#10;Descrizione generata automaticamente">
            <a:extLst>
              <a:ext uri="{FF2B5EF4-FFF2-40B4-BE49-F238E27FC236}">
                <a16:creationId xmlns:a16="http://schemas.microsoft.com/office/drawing/2014/main" id="{1D5626A7-8890-4584-9B42-F1D83B26F4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2" y="1418242"/>
            <a:ext cx="4037081" cy="26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71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5"/>
          <p:cNvSpPr/>
          <p:nvPr/>
        </p:nvSpPr>
        <p:spPr>
          <a:xfrm>
            <a:off x="576000" y="116632"/>
            <a:ext cx="8130960" cy="1265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I </a:t>
            </a: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docenti</a:t>
            </a: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 del </a:t>
            </a: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Dipartimento</a:t>
            </a: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 di </a:t>
            </a: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Matematica</a:t>
            </a: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 e </a:t>
            </a: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Fisica</a:t>
            </a: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 “E. De Giorgi”</a:t>
            </a:r>
            <a:endParaRPr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9412" r="388" b="7090"/>
          <a:stretch/>
        </p:blipFill>
        <p:spPr>
          <a:xfrm>
            <a:off x="11194" y="1365914"/>
            <a:ext cx="9144000" cy="42341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E41D96-B46B-4545-980F-2D04F5671594}"/>
              </a:ext>
            </a:extLst>
          </p:cNvPr>
          <p:cNvSpPr txBox="1"/>
          <p:nvPr/>
        </p:nvSpPr>
        <p:spPr>
          <a:xfrm>
            <a:off x="179512" y="5517232"/>
            <a:ext cx="497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aspettiamo in Dipartimento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FD48C6-9DA8-7844-AEE7-E8C2CA4A766F}"/>
              </a:ext>
            </a:extLst>
          </p:cNvPr>
          <p:cNvSpPr txBox="1"/>
          <p:nvPr/>
        </p:nvSpPr>
        <p:spPr>
          <a:xfrm>
            <a:off x="5364088" y="21328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1"/>
                </a:solidFill>
              </a:rPr>
              <a:t>GRAZIE !!!</a:t>
            </a:r>
          </a:p>
        </p:txBody>
      </p:sp>
    </p:spTree>
    <p:extLst>
      <p:ext uri="{BB962C8B-B14F-4D97-AF65-F5344CB8AC3E}">
        <p14:creationId xmlns:p14="http://schemas.microsoft.com/office/powerpoint/2010/main" val="2338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1D83F229-D35D-354E-81A0-A2EFE7F1BF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98" y="836712"/>
            <a:ext cx="7989602" cy="5980410"/>
          </a:xfrm>
          <a:prstGeom prst="rect">
            <a:avLst/>
          </a:prstGeom>
        </p:spPr>
      </p:pic>
      <p:sp>
        <p:nvSpPr>
          <p:cNvPr id="6" name="Text Box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556792"/>
            <a:ext cx="8712968" cy="316835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 la Scienza che studia il </a:t>
            </a: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processo visivo</a:t>
            </a:r>
          </a:p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 avvale di metodologie fisiche (non mediche)</a:t>
            </a:r>
          </a:p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Obiettivo: il mantenimento, o il ripristino, dell’efficienza del processo visivo in relazione alle sollecitazioni che l’ambiente esercita sull’individuo</a:t>
            </a: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9D10173C-8202-41A8-8541-1FA7391A7D79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L’optometria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630939C-2306-4139-83A0-01E36F42E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8" t="39542" r="22444" b="23018"/>
          <a:stretch/>
        </p:blipFill>
        <p:spPr>
          <a:xfrm>
            <a:off x="7596336" y="6176513"/>
            <a:ext cx="1478370" cy="564856"/>
          </a:xfrm>
          <a:prstGeom prst="rect">
            <a:avLst/>
          </a:prstGeom>
        </p:spPr>
      </p:pic>
      <p:pic>
        <p:nvPicPr>
          <p:cNvPr id="19" name="Picture 7" descr="C:\Users\ventura\Documents\Logo_MAT_FIS_GOLD.jpg">
            <a:extLst>
              <a:ext uri="{FF2B5EF4-FFF2-40B4-BE49-F238E27FC236}">
                <a16:creationId xmlns:a16="http://schemas.microsoft.com/office/drawing/2014/main" id="{6371128B-7C7E-4ABD-B03F-2038E632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18953"/>
            <a:ext cx="1478371" cy="4838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C89C2BAB-4AB3-42BE-8A7E-958C0C9C9540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4005064"/>
            <a:ext cx="7416824" cy="2550093"/>
            <a:chOff x="113" y="2440"/>
            <a:chExt cx="5424" cy="1780"/>
          </a:xfrm>
        </p:grpSpPr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93EF4120-53CE-465C-BEB7-ECDE94B9F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" y="2440"/>
              <a:ext cx="3120" cy="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t-IT" altLang="it-IT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FISICA</a:t>
              </a:r>
              <a:r>
                <a:rPr lang="it-IT" altLang="it-IT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</a:p>
            <a:p>
              <a:pPr algn="ctr">
                <a:spcBef>
                  <a:spcPct val="50000"/>
                </a:spcBef>
              </a:pPr>
              <a:r>
                <a:rPr lang="it-IT" altLang="it-IT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</a:t>
              </a:r>
              <a:endParaRPr lang="it-IT" alt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4AAB621A-6AAD-4565-B095-B71DCD3C2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" y="3056"/>
              <a:ext cx="340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it-IT" altLang="it-IT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OTTICA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it-IT" altLang="it-IT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</a:t>
              </a:r>
              <a:endParaRPr lang="it-IT" altLang="it-IT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EC68573B-439D-4BA8-9C4B-6EC7000FB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3855"/>
              <a:ext cx="542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Tecnologia  </a:t>
              </a:r>
              <a:r>
                <a:rPr lang="it-IT" altLang="it-IT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</a:t>
              </a:r>
              <a:r>
                <a:rPr lang="it-IT" altLang="it-IT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       </a:t>
              </a:r>
              <a:r>
                <a:rPr lang="it-IT" altLang="it-IT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</a:t>
              </a:r>
              <a:r>
                <a:rPr lang="it-IT" altLang="it-IT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it-IT" altLang="it-IT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Biologia-Medicina</a:t>
              </a:r>
              <a:endParaRPr lang="it-IT" altLang="it-IT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B091E549-F30C-43C3-A8D8-FFBF07D4F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3" y="3492"/>
              <a:ext cx="360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2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OPTOMETRIA</a:t>
              </a:r>
              <a:endParaRPr lang="it-IT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Immagine 2" descr="Immagine che contiene persona, cibo, tavolo, uomo&#10;&#10;Descrizione generata automaticamente">
            <a:hlinkClick r:id="" action="ppaction://noaction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FEB1DD3-9CF8-7442-A9E3-C7F4B528E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" y="3793328"/>
            <a:ext cx="2538391" cy="17959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1791B85C-D247-804B-A728-47DAE954673A}"/>
                  </a:ext>
                </a:extLst>
              </p14:cNvPr>
              <p14:cNvContentPartPr/>
              <p14:nvPr/>
            </p14:nvContentPartPr>
            <p14:xfrm>
              <a:off x="-1652256" y="5248728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1791B85C-D247-804B-A728-47DAE95467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61256" y="52400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03D2260E-FE7A-9341-9DFD-8C39AE715076}"/>
                  </a:ext>
                </a:extLst>
              </p14:cNvPr>
              <p14:cNvContentPartPr/>
              <p14:nvPr/>
            </p14:nvContentPartPr>
            <p14:xfrm>
              <a:off x="8744840" y="729876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3D2260E-FE7A-9341-9DFD-8C39AE7150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36200" y="7289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34AC8D9B-3246-2B4B-BFBD-5DFEAA4A8D28}"/>
                  </a:ext>
                </a:extLst>
              </p14:cNvPr>
              <p14:cNvContentPartPr/>
              <p14:nvPr/>
            </p14:nvContentPartPr>
            <p14:xfrm>
              <a:off x="1603520" y="5040480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34AC8D9B-3246-2B4B-BFBD-5DFEAA4A8D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4520" y="503148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uppo 19">
            <a:extLst>
              <a:ext uri="{FF2B5EF4-FFF2-40B4-BE49-F238E27FC236}">
                <a16:creationId xmlns:a16="http://schemas.microsoft.com/office/drawing/2014/main" id="{0748D341-7309-0043-9FBD-8939FDBFA9AC}"/>
              </a:ext>
            </a:extLst>
          </p:cNvPr>
          <p:cNvGrpSpPr/>
          <p:nvPr/>
        </p:nvGrpSpPr>
        <p:grpSpPr>
          <a:xfrm>
            <a:off x="1199960" y="4475280"/>
            <a:ext cx="360" cy="360"/>
            <a:chOff x="1199960" y="44752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CA3F3910-83F4-264C-A0C8-944061279CCD}"/>
                    </a:ext>
                  </a:extLst>
                </p14:cNvPr>
                <p14:cNvContentPartPr/>
                <p14:nvPr/>
              </p14:nvContentPartPr>
              <p14:xfrm>
                <a:off x="1199960" y="4475280"/>
                <a:ext cx="360" cy="3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CA3F3910-83F4-264C-A0C8-944061279CC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0960" y="44662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DBBD60AC-A8C3-734E-81C9-F5B52EE103A7}"/>
                    </a:ext>
                  </a:extLst>
                </p14:cNvPr>
                <p14:cNvContentPartPr/>
                <p14:nvPr/>
              </p14:nvContentPartPr>
              <p14:xfrm>
                <a:off x="1199960" y="4475280"/>
                <a:ext cx="360" cy="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DBBD60AC-A8C3-734E-81C9-F5B52EE103A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0960" y="44662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C5C8A7C2-214C-3D42-875E-7E181E9A1818}"/>
                    </a:ext>
                  </a:extLst>
                </p14:cNvPr>
                <p14:cNvContentPartPr/>
                <p14:nvPr/>
              </p14:nvContentPartPr>
              <p14:xfrm>
                <a:off x="1199960" y="4475280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C5C8A7C2-214C-3D42-875E-7E181E9A18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0960" y="44662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89415FFC-F597-EE48-8006-E4A8BF6748DF}"/>
                    </a:ext>
                  </a:extLst>
                </p14:cNvPr>
                <p14:cNvContentPartPr/>
                <p14:nvPr/>
              </p14:nvContentPartPr>
              <p14:xfrm>
                <a:off x="1199960" y="4475280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89415FFC-F597-EE48-8006-E4A8BF6748D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0960" y="44662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A6D92823-61AA-4246-8A32-F15D9CC723C2}"/>
                  </a:ext>
                </a:extLst>
              </p14:cNvPr>
              <p14:cNvContentPartPr/>
              <p14:nvPr/>
            </p14:nvContentPartPr>
            <p14:xfrm>
              <a:off x="4460120" y="7554720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A6D92823-61AA-4246-8A32-F15D9CC723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51480" y="754608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6792"/>
            <a:ext cx="9144000" cy="230425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Il corso di laurea in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Ottica e Optometria </a:t>
            </a:r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è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triennale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 di tipo fortemente </a:t>
            </a:r>
            <a:r>
              <a:rPr lang="it-IT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professionalizzante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</a:t>
            </a:r>
          </a:p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Esso prepara chi desidera entrare rapidamente nel mondo del lavoro, in particolare nell’ambito delle professioni sanitarie.</a:t>
            </a:r>
          </a:p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struttura didattica del corso, con particolare riguardo agli aspetti professionalizzanti, è stata progettata in collaborazione con le associazioni professionali di categoria</a:t>
            </a:r>
            <a:endParaRPr lang="it-IT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9D10173C-8202-41A8-8541-1FA7391A7D79}"/>
              </a:ext>
            </a:extLst>
          </p:cNvPr>
          <p:cNvSpPr/>
          <p:nvPr/>
        </p:nvSpPr>
        <p:spPr>
          <a:xfrm>
            <a:off x="69294" y="308803"/>
            <a:ext cx="903921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Il</a:t>
            </a:r>
            <a:r>
              <a:rPr lang="en-GB" sz="15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corso</a:t>
            </a:r>
            <a:r>
              <a:rPr lang="en-GB" sz="15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3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di</a:t>
            </a:r>
            <a:r>
              <a:rPr lang="en-GB" sz="15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laurea</a:t>
            </a:r>
            <a:r>
              <a:rPr lang="en-GB" sz="15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3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in</a:t>
            </a:r>
            <a:r>
              <a:rPr lang="en-GB" sz="15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Ottica</a:t>
            </a:r>
            <a:r>
              <a:rPr lang="en-GB" sz="15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3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e</a:t>
            </a:r>
            <a:r>
              <a:rPr lang="en-GB" sz="15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Optometria</a:t>
            </a:r>
            <a:endParaRPr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630939C-2306-4139-83A0-01E36F42E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39542" r="22444" b="23018"/>
          <a:stretch/>
        </p:blipFill>
        <p:spPr>
          <a:xfrm>
            <a:off x="7596336" y="6176513"/>
            <a:ext cx="1478370" cy="564856"/>
          </a:xfrm>
          <a:prstGeom prst="rect">
            <a:avLst/>
          </a:prstGeom>
        </p:spPr>
      </p:pic>
      <p:pic>
        <p:nvPicPr>
          <p:cNvPr id="19" name="Picture 7" descr="C:\Users\ventura\Documents\Logo_MAT_FIS_GOLD.jpg">
            <a:extLst>
              <a:ext uri="{FF2B5EF4-FFF2-40B4-BE49-F238E27FC236}">
                <a16:creationId xmlns:a16="http://schemas.microsoft.com/office/drawing/2014/main" id="{6371128B-7C7E-4ABD-B03F-2038E632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18953"/>
            <a:ext cx="1478371" cy="4838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">
            <a:extLst>
              <a:ext uri="{FF2B5EF4-FFF2-40B4-BE49-F238E27FC236}">
                <a16:creationId xmlns:a16="http://schemas.microsoft.com/office/drawing/2014/main" id="{9D49B3AF-B010-4635-88BA-043B0052A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7069"/>
            <a:ext cx="9396536" cy="156032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23875" indent="-457200" eaLnBrk="1" hangingPunct="1">
              <a:buSzPct val="80000"/>
              <a:buFont typeface="Arial" panose="020B0604020202020204" pitchFamily="34" charset="0"/>
              <a:buChar char="•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Non è prevista in Italia una ulteriore  laurea </a:t>
            </a:r>
          </a:p>
          <a:p>
            <a:pPr marL="66675" eaLnBrk="1" hangingPunct="1">
              <a:buSzPct val="80000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   magistrale in Ottica e Optometria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109584-5BA5-7648-B37B-7D6FA93DE8EE}"/>
              </a:ext>
            </a:extLst>
          </p:cNvPr>
          <p:cNvSpPr txBox="1"/>
          <p:nvPr/>
        </p:nvSpPr>
        <p:spPr>
          <a:xfrm>
            <a:off x="107504" y="6351711"/>
            <a:ext cx="752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tx1"/>
                </a:solidFill>
              </a:rPr>
              <a:t>https</a:t>
            </a:r>
            <a:r>
              <a:rPr lang="it-IT" dirty="0">
                <a:solidFill>
                  <a:schemeClr val="tx1"/>
                </a:solidFill>
              </a:rPr>
              <a:t>://</a:t>
            </a:r>
            <a:r>
              <a:rPr lang="it-IT" dirty="0" err="1">
                <a:solidFill>
                  <a:schemeClr val="tx1"/>
                </a:solidFill>
              </a:rPr>
              <a:t>www.scienzemfn.unisalento.it</a:t>
            </a:r>
            <a:r>
              <a:rPr lang="it-IT" dirty="0">
                <a:solidFill>
                  <a:schemeClr val="tx1"/>
                </a:solidFill>
              </a:rPr>
              <a:t>/</a:t>
            </a:r>
            <a:r>
              <a:rPr lang="it-IT" dirty="0" err="1">
                <a:solidFill>
                  <a:schemeClr val="tx1"/>
                </a:solidFill>
              </a:rPr>
              <a:t>cdl_ottica_optometria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58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16" y="1769989"/>
            <a:ext cx="8892480" cy="389125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L’iscrizione al 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Corso di Laurea Triennale in Ottica e Optometria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richiede un </a:t>
            </a:r>
            <a:r>
              <a:rPr lang="it-IT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d’ingresso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(non selettivo) sulle capacità logiche e sulle abilità matematiche.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endParaRPr lang="it-IT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Tutte le informazioni aggiornate al link: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https://www.scienzemfn.unisalento.it/bandiammissionecds</a:t>
            </a:r>
            <a:endParaRPr lang="it-IT" sz="25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Come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scriversi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849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1412776"/>
            <a:ext cx="8676456" cy="496855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Il percorso formativo contiene insegnamenti destinati a fornire:</a:t>
            </a:r>
          </a:p>
          <a:p>
            <a:pPr marL="803275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una 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formazione di base 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nelle discipline matematico-informatiche (20 crediti in totale), chimica, fisica classica e moderna;</a:t>
            </a:r>
          </a:p>
          <a:p>
            <a:pPr marL="803275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una solida formazione nelle discipline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strettamente legate all’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ottica e all’optometria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come anatomia, istologia e </a:t>
            </a:r>
            <a:r>
              <a:rPr lang="it-IT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fisio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-patologia umana ed oculare; </a:t>
            </a:r>
          </a:p>
          <a:p>
            <a:pPr marL="803275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l’erogazione di corsi altamente professionalizzanti quali le </a:t>
            </a:r>
            <a:r>
              <a:rPr lang="it-IT" sz="2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Tecniche Fisiche per l'Optometria 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(26 crediti) e la </a:t>
            </a:r>
            <a:r>
              <a:rPr lang="it-IT" sz="2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Contattologia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(cui vengono riservati 16 crediti).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Il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percorso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formativo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26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1412776"/>
            <a:ext cx="9252520" cy="496855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Particolarmente rilevante è la presenza di numerose </a:t>
            </a:r>
            <a:r>
              <a:rPr lang="it-IT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attività sperimentali 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anche nei corsi non specificamente di laboratorio.</a:t>
            </a:r>
          </a:p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È prevista attività di tirocinio presso industrie, aziende sanitarie ed enti di ricerca in ambito ottico-optometrico;</a:t>
            </a:r>
          </a:p>
          <a:p>
            <a:pPr marL="541338" lvl="1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La prova finale è finalizzata a completare la 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preparazione professionale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in vista di possibili sbocchi occupazionali,  nell’ambito degli studi di optometria, delle grandi e piccole aziende che operano nell’optometria, presso le ASL e le fabbriche dei più disparati strumenti ottici.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Le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attività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sperimentali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4755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2008" y="1428678"/>
            <a:ext cx="9180512" cy="24323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All’interno del corso di laurea in Ottica e Optometria sono condotte </a:t>
            </a:r>
            <a:r>
              <a:rPr lang="it-IT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attività di ricerca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come lo screening di gruppi di popolazione, lo studio di nuovi materiali, lo sviluppo di strumentazioni avanzate per attività optometrica, in collaborazione con enti di ricerca, università, enti locali. 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Le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attività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ricerca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5468C3-CC0D-4B6F-B4A8-FAB020B8D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4" y="3863763"/>
            <a:ext cx="1620000" cy="216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CF85A5-0620-475D-A99D-524A00E48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596" y="3863763"/>
            <a:ext cx="1620000" cy="21590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40CBC99-989F-4FD6-AD12-083805FF0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257" y="3861048"/>
            <a:ext cx="1620000" cy="21618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EC78A2-73A6-4111-99D5-D2F20DC30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400" y="3861048"/>
            <a:ext cx="1620000" cy="216181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589DC2A-C792-4D5F-9F21-AF16F918E14D}"/>
              </a:ext>
            </a:extLst>
          </p:cNvPr>
          <p:cNvSpPr/>
          <p:nvPr/>
        </p:nvSpPr>
        <p:spPr>
          <a:xfrm>
            <a:off x="639793" y="6120073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 forotteri ed</a:t>
            </a:r>
            <a:b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oftalmoscopio</a:t>
            </a: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7107181-06EE-45F9-92D1-196120F89658}"/>
              </a:ext>
            </a:extLst>
          </p:cNvPr>
          <p:cNvSpPr/>
          <p:nvPr/>
        </p:nvSpPr>
        <p:spPr>
          <a:xfrm>
            <a:off x="2617935" y="6119854"/>
            <a:ext cx="1210588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Lampada </a:t>
            </a:r>
            <a:b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 fessura </a:t>
            </a:r>
            <a:b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digitale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705190E-A6F7-4B9C-8D9E-CA5EB0CB2760}"/>
              </a:ext>
            </a:extLst>
          </p:cNvPr>
          <p:cNvSpPr/>
          <p:nvPr/>
        </p:nvSpPr>
        <p:spPr>
          <a:xfrm>
            <a:off x="4304682" y="6109198"/>
            <a:ext cx="1313180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Mola</a:t>
            </a:r>
            <a:b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automatica</a:t>
            </a:r>
            <a:b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digitale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09621AB-E1F2-4BC4-979D-DEB9FDDB738E}"/>
              </a:ext>
            </a:extLst>
          </p:cNvPr>
          <p:cNvSpPr/>
          <p:nvPr/>
        </p:nvSpPr>
        <p:spPr>
          <a:xfrm>
            <a:off x="5788185" y="6109198"/>
            <a:ext cx="1787669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Frontifocometri</a:t>
            </a: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b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manuali </a:t>
            </a:r>
            <a:b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it-I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 digitali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7549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501562"/>
            <a:ext cx="8784976" cy="515361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Dal 2018 è stato istituito presso il Dipartimento </a:t>
            </a:r>
            <a:b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di Matematica e Fisica il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CEntro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di Ricerca in Contattologia Avanzata 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(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CERCA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).</a:t>
            </a:r>
          </a:p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541338" indent="-358775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Presso il CERCA vengono condotte ricerche 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su nuove lenti, nuovi prodotti, sindromi da 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occhio secco da videoterminale e 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sindrome da luce blu e UV.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Ricerca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in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contattologia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C037EEA-CA91-488B-8B68-F96DAA940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1" r="5203"/>
          <a:stretch/>
        </p:blipFill>
        <p:spPr>
          <a:xfrm>
            <a:off x="5998875" y="5524139"/>
            <a:ext cx="1368152" cy="117587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05218FD-3EA3-4389-9D5A-4D3AEA38E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3025005"/>
            <a:ext cx="8064896" cy="12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02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EED8B6E-B0BC-41BC-ADA9-15665A8E9449}"/>
              </a:ext>
            </a:extLst>
          </p:cNvPr>
          <p:cNvGrpSpPr/>
          <p:nvPr/>
        </p:nvGrpSpPr>
        <p:grpSpPr>
          <a:xfrm>
            <a:off x="539750" y="1382216"/>
            <a:ext cx="7778750" cy="1582654"/>
            <a:chOff x="539750" y="1382216"/>
            <a:chExt cx="7778750" cy="1582654"/>
          </a:xfrm>
        </p:grpSpPr>
        <p:sp>
          <p:nvSpPr>
            <p:cNvPr id="328708" name="Text Box 4">
              <a:extLst>
                <a:ext uri="{FF2B5EF4-FFF2-40B4-BE49-F238E27FC236}">
                  <a16:creationId xmlns:a16="http://schemas.microsoft.com/office/drawing/2014/main" id="{290D11BC-BB42-4D7D-9C07-B7A0E03A4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" y="1556792"/>
              <a:ext cx="4249738" cy="140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OCCHIALI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it-IT" altLang="it-IT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  MATERIALI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endParaRPr lang="it-IT" altLang="it-IT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  <a:p>
              <a:pPr>
                <a:buFontTx/>
                <a:buChar char="•"/>
              </a:pPr>
              <a:r>
                <a:rPr lang="it-IT" altLang="it-IT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  SISTEMI OTTICI PERSONALIZZATI</a:t>
              </a:r>
            </a:p>
          </p:txBody>
        </p:sp>
        <p:pic>
          <p:nvPicPr>
            <p:cNvPr id="328709" name="Picture 5" descr="bifo">
              <a:hlinkClick r:id="rId3"/>
              <a:extLst>
                <a:ext uri="{FF2B5EF4-FFF2-40B4-BE49-F238E27FC236}">
                  <a16:creationId xmlns:a16="http://schemas.microsoft.com/office/drawing/2014/main" id="{8ABB56FC-9289-4AFF-AA28-30A4C599F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1700213"/>
              <a:ext cx="695325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710" name="Picture 6" descr="progressiva_08">
              <a:hlinkClick r:id="rId5"/>
              <a:extLst>
                <a:ext uri="{FF2B5EF4-FFF2-40B4-BE49-F238E27FC236}">
                  <a16:creationId xmlns:a16="http://schemas.microsoft.com/office/drawing/2014/main" id="{E3335773-4E68-4F7A-AF04-94E43D7E5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450" y="1628775"/>
              <a:ext cx="863600" cy="8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711" name="Picture 7" descr="ESV2">
              <a:hlinkClick r:id="rId7"/>
              <a:extLst>
                <a:ext uri="{FF2B5EF4-FFF2-40B4-BE49-F238E27FC236}">
                  <a16:creationId xmlns:a16="http://schemas.microsoft.com/office/drawing/2014/main" id="{B2D8F986-D844-4421-A827-6C0569607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513" y="1628775"/>
              <a:ext cx="1296987" cy="79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712" name="Picture 8" descr="hyper16_scheda">
              <a:hlinkClick r:id="rId9"/>
              <a:extLst>
                <a:ext uri="{FF2B5EF4-FFF2-40B4-BE49-F238E27FC236}">
                  <a16:creationId xmlns:a16="http://schemas.microsoft.com/office/drawing/2014/main" id="{0D6A61FF-CCE8-4B5C-8D79-3283DF7B5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463" y="1382216"/>
              <a:ext cx="1943100" cy="118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104CF15F-53EF-433A-BAA7-4255A4CB6568}"/>
              </a:ext>
            </a:extLst>
          </p:cNvPr>
          <p:cNvGrpSpPr/>
          <p:nvPr/>
        </p:nvGrpSpPr>
        <p:grpSpPr>
          <a:xfrm>
            <a:off x="541338" y="3140075"/>
            <a:ext cx="7993062" cy="1735386"/>
            <a:chOff x="541338" y="3140075"/>
            <a:chExt cx="7993062" cy="1735386"/>
          </a:xfrm>
        </p:grpSpPr>
        <p:sp>
          <p:nvSpPr>
            <p:cNvPr id="328713" name="Text Box 9">
              <a:extLst>
                <a:ext uri="{FF2B5EF4-FFF2-40B4-BE49-F238E27FC236}">
                  <a16:creationId xmlns:a16="http://schemas.microsoft.com/office/drawing/2014/main" id="{69B6143C-9CA9-4D9F-8B0D-50EB3921C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338" y="3140075"/>
              <a:ext cx="3529012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LENTI A CONTATTO</a:t>
              </a:r>
            </a:p>
            <a:p>
              <a:pPr>
                <a:spcBef>
                  <a:spcPct val="50000"/>
                </a:spcBef>
              </a:pPr>
              <a:endParaRPr lang="it-IT" altLang="it-IT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  <a:p>
              <a:pPr>
                <a:buFontTx/>
                <a:buChar char="•"/>
              </a:pPr>
              <a:r>
                <a:rPr lang="it-IT" altLang="it-IT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  ERRORI REFRATTIVI</a:t>
              </a:r>
            </a:p>
            <a:p>
              <a:pPr>
                <a:buFontTx/>
                <a:buChar char="•"/>
              </a:pPr>
              <a:r>
                <a:rPr lang="it-IT" altLang="it-IT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  COSMESI</a:t>
              </a:r>
            </a:p>
            <a:p>
              <a:pPr>
                <a:buFontTx/>
                <a:buChar char="•"/>
              </a:pPr>
              <a:r>
                <a:rPr lang="it-IT" altLang="it-IT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  ORTOKERATOLOGIA</a:t>
              </a:r>
            </a:p>
          </p:txBody>
        </p:sp>
        <p:pic>
          <p:nvPicPr>
            <p:cNvPr id="328714" name="Picture 10" descr="images[46]">
              <a:extLst>
                <a:ext uri="{FF2B5EF4-FFF2-40B4-BE49-F238E27FC236}">
                  <a16:creationId xmlns:a16="http://schemas.microsoft.com/office/drawing/2014/main" id="{A4F373FE-AAE0-496B-91D8-7EDDF05A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863" y="3227388"/>
              <a:ext cx="1511300" cy="82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715" name="Picture 11" descr="images[43]">
              <a:extLst>
                <a:ext uri="{FF2B5EF4-FFF2-40B4-BE49-F238E27FC236}">
                  <a16:creationId xmlns:a16="http://schemas.microsoft.com/office/drawing/2014/main" id="{712D8938-B9BD-4188-AD0C-62E152A36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587" y="4081711"/>
              <a:ext cx="2016125" cy="79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716" name="Picture 12" descr="comefunziona">
              <a:hlinkClick r:id="rId13"/>
              <a:extLst>
                <a:ext uri="{FF2B5EF4-FFF2-40B4-BE49-F238E27FC236}">
                  <a16:creationId xmlns:a16="http://schemas.microsoft.com/office/drawing/2014/main" id="{20482F3D-CC7D-48C6-B816-303013A28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963" y="3357563"/>
              <a:ext cx="1223962" cy="966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717" name="Picture 13" descr="images[39]">
              <a:extLst>
                <a:ext uri="{FF2B5EF4-FFF2-40B4-BE49-F238E27FC236}">
                  <a16:creationId xmlns:a16="http://schemas.microsoft.com/office/drawing/2014/main" id="{3F9385B8-F36B-4355-9F6F-CF78A9801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5975" y="3140075"/>
              <a:ext cx="1368425" cy="95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0EADE2C4-0993-4036-BA2C-B4206CC3D97D}"/>
              </a:ext>
            </a:extLst>
          </p:cNvPr>
          <p:cNvGrpSpPr/>
          <p:nvPr/>
        </p:nvGrpSpPr>
        <p:grpSpPr>
          <a:xfrm>
            <a:off x="541338" y="4895850"/>
            <a:ext cx="6860030" cy="1727200"/>
            <a:chOff x="541338" y="4895850"/>
            <a:chExt cx="6860030" cy="1727200"/>
          </a:xfrm>
        </p:grpSpPr>
        <p:sp>
          <p:nvSpPr>
            <p:cNvPr id="328718" name="Text Box 14">
              <a:extLst>
                <a:ext uri="{FF2B5EF4-FFF2-40B4-BE49-F238E27FC236}">
                  <a16:creationId xmlns:a16="http://schemas.microsoft.com/office/drawing/2014/main" id="{5230C9EA-C6F9-468B-8770-DFA6B6438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338" y="4954588"/>
              <a:ext cx="3527425" cy="122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IPOVISIONE</a:t>
              </a:r>
            </a:p>
            <a:p>
              <a:pPr>
                <a:spcBef>
                  <a:spcPct val="50000"/>
                </a:spcBef>
              </a:pPr>
              <a:endParaRPr lang="it-IT" altLang="it-IT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  <a:p>
              <a:pPr>
                <a:buFontTx/>
                <a:buChar char="•"/>
              </a:pPr>
              <a:r>
                <a:rPr lang="it-IT" altLang="it-IT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  SISTEMI INGRANDENTI</a:t>
              </a:r>
            </a:p>
            <a:p>
              <a:pPr>
                <a:buFontTx/>
                <a:buChar char="•"/>
              </a:pPr>
              <a:r>
                <a:rPr lang="it-IT" altLang="it-IT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  TRAINING</a:t>
              </a:r>
            </a:p>
          </p:txBody>
        </p:sp>
        <p:pic>
          <p:nvPicPr>
            <p:cNvPr id="328719" name="Picture 15" descr="images[10]">
              <a:extLst>
                <a:ext uri="{FF2B5EF4-FFF2-40B4-BE49-F238E27FC236}">
                  <a16:creationId xmlns:a16="http://schemas.microsoft.com/office/drawing/2014/main" id="{1E414E19-536F-4C56-893E-57323A128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818" y="4895850"/>
              <a:ext cx="1352550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720" name="Picture 16" descr="STRUMENTI">
              <a:extLst>
                <a:ext uri="{FF2B5EF4-FFF2-40B4-BE49-F238E27FC236}">
                  <a16:creationId xmlns:a16="http://schemas.microsoft.com/office/drawing/2014/main" id="{6D14EADA-0E05-437C-B6F8-7D9C69608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542" y="5163344"/>
              <a:ext cx="1560513" cy="121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CustomShape 5">
            <a:extLst>
              <a:ext uri="{FF2B5EF4-FFF2-40B4-BE49-F238E27FC236}">
                <a16:creationId xmlns:a16="http://schemas.microsoft.com/office/drawing/2014/main" id="{EF2C25C7-E685-4638-BCDC-2ABCF2348A51}"/>
              </a:ext>
            </a:extLst>
          </p:cNvPr>
          <p:cNvSpPr/>
          <p:nvPr/>
        </p:nvSpPr>
        <p:spPr>
          <a:xfrm>
            <a:off x="251520" y="219600"/>
            <a:ext cx="8577601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Compensazioni</a:t>
            </a:r>
            <a:r>
              <a:rPr lang="en-GB" sz="4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delle</a:t>
            </a:r>
            <a:r>
              <a:rPr lang="en-GB" sz="4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ametropie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Microsoft Office PowerPoint</Application>
  <PresentationFormat>Presentazione su schermo (4:3)</PresentationFormat>
  <Paragraphs>135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16</vt:i4>
      </vt:variant>
    </vt:vector>
  </HeadingPairs>
  <TitlesOfParts>
    <vt:vector size="26" baseType="lpstr">
      <vt:lpstr>Arial</vt:lpstr>
      <vt:lpstr>Century Gothic</vt:lpstr>
      <vt:lpstr>Times New Roman</vt:lpstr>
      <vt:lpstr>Wingdings 3</vt:lpstr>
      <vt:lpstr>1_Tema di Office</vt:lpstr>
      <vt:lpstr>3_Tema di Office</vt:lpstr>
      <vt:lpstr>4_Tema di Office</vt:lpstr>
      <vt:lpstr>5_Tema di Office</vt:lpstr>
      <vt:lpstr>6_Tema di Office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C0RSO DI LAUREA  IN  MATEMATICA</dc:title>
  <dc:creator>ventura</dc:creator>
  <cp:lastModifiedBy>Andrea Ventura</cp:lastModifiedBy>
  <cp:revision>436</cp:revision>
  <cp:lastPrinted>1601-01-01T00:00:00Z</cp:lastPrinted>
  <dcterms:created xsi:type="dcterms:W3CDTF">1601-01-01T00:00:00Z</dcterms:created>
  <dcterms:modified xsi:type="dcterms:W3CDTF">2020-05-19T09:19:50Z</dcterms:modified>
</cp:coreProperties>
</file>