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notesMasterIdLst>
    <p:notesMasterId r:id="rId31"/>
  </p:notesMasterIdLst>
  <p:sldIdLst>
    <p:sldId id="256" r:id="rId2"/>
    <p:sldId id="257" r:id="rId3"/>
    <p:sldId id="258" r:id="rId4"/>
    <p:sldId id="274" r:id="rId5"/>
    <p:sldId id="289" r:id="rId6"/>
    <p:sldId id="279" r:id="rId7"/>
    <p:sldId id="281" r:id="rId8"/>
    <p:sldId id="288" r:id="rId9"/>
    <p:sldId id="267" r:id="rId10"/>
    <p:sldId id="275" r:id="rId11"/>
    <p:sldId id="283" r:id="rId12"/>
    <p:sldId id="276" r:id="rId13"/>
    <p:sldId id="284" r:id="rId14"/>
    <p:sldId id="277" r:id="rId15"/>
    <p:sldId id="285" r:id="rId16"/>
    <p:sldId id="286" r:id="rId17"/>
    <p:sldId id="260" r:id="rId18"/>
    <p:sldId id="287" r:id="rId19"/>
    <p:sldId id="261" r:id="rId20"/>
    <p:sldId id="291" r:id="rId21"/>
    <p:sldId id="282" r:id="rId22"/>
    <p:sldId id="292" r:id="rId23"/>
    <p:sldId id="262" r:id="rId24"/>
    <p:sldId id="273" r:id="rId25"/>
    <p:sldId id="268" r:id="rId26"/>
    <p:sldId id="264" r:id="rId27"/>
    <p:sldId id="269" r:id="rId28"/>
    <p:sldId id="266" r:id="rId29"/>
    <p:sldId id="293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FF7C80"/>
    <a:srgbClr val="FF00FF"/>
    <a:srgbClr val="99FF33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2" y="1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BFEA6-579A-420D-8A09-9867DF808F64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A9A34-1C9D-4B0E-9585-FE8B21CDF14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08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9" name="Elaborazione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6A69F86-6E8E-49CB-B33E-15CDF8B8AC89}" type="datetimeFigureOut">
              <a:rPr lang="it-IT" smtClean="0"/>
              <a:pPr/>
              <a:t>15/12/2016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7C5689F-12A3-41B2-B565-868D3A61D29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rizzolucio@hotmail.com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talocataldo@libero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87624" y="1988840"/>
            <a:ext cx="7556376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PROFESSIONE</a:t>
            </a:r>
            <a:r>
              <a:rPr lang="it-IT" sz="4800" b="1" dirty="0" smtClean="0">
                <a:solidFill>
                  <a:srgbClr val="FFC000"/>
                </a:solidFill>
              </a:rPr>
              <a:t> </a:t>
            </a:r>
            <a:r>
              <a:rPr lang="it-IT" sz="6000" b="1" dirty="0" smtClean="0">
                <a:solidFill>
                  <a:srgbClr val="FF0000"/>
                </a:solidFill>
                <a:latin typeface="Engravers MT" pitchFamily="18" charset="0"/>
              </a:rPr>
              <a:t>FISICO</a:t>
            </a:r>
            <a:endParaRPr lang="it-IT" sz="6000" b="1" dirty="0">
              <a:solidFill>
                <a:srgbClr val="FF0000"/>
              </a:solidFill>
              <a:latin typeface="Engravers MT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23120" y="4149080"/>
            <a:ext cx="7920880" cy="936104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>
                <a:latin typeface="Engravers MT" pitchFamily="18" charset="0"/>
              </a:rPr>
              <a:t>PERCORSI E PROSPETTIVE NELLA SOCIETA’ DELLA CONOSCENZA</a:t>
            </a:r>
          </a:p>
        </p:txBody>
      </p:sp>
      <p:pic>
        <p:nvPicPr>
          <p:cNvPr id="4" name="Immagine 3"/>
          <p:cNvPicPr/>
          <p:nvPr/>
        </p:nvPicPr>
        <p:blipFill>
          <a:blip r:embed="rId2" cstate="print">
            <a:lum contrast="-20000"/>
          </a:blip>
          <a:srcRect l="13183" t="30146" r="73634" b="58642"/>
          <a:stretch>
            <a:fillRect/>
          </a:stretch>
        </p:blipFill>
        <p:spPr bwMode="auto">
          <a:xfrm>
            <a:off x="2843808" y="260648"/>
            <a:ext cx="3816424" cy="12687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1475656" y="5301208"/>
            <a:ext cx="7668344" cy="648072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sz="2000" b="1" smtClean="0">
                <a:latin typeface="Engravers MT" pitchFamily="18" charset="0"/>
              </a:rPr>
              <a:t>I. C</a:t>
            </a:r>
            <a:r>
              <a:rPr lang="it-IT" sz="2000" b="1" smtClean="0"/>
              <a:t>ataldo</a:t>
            </a:r>
            <a:endParaRPr lang="it-IT" sz="2000" b="1" smtClean="0">
              <a:latin typeface="Engravers MT" pitchFamily="18" charset="0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349388" y="5373216"/>
            <a:ext cx="7920880" cy="122413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it-IT" sz="2000" b="1" smtClean="0">
              <a:latin typeface="Engravers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115616" y="1340768"/>
            <a:ext cx="7956376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mtClean="0"/>
              <a:t>Gestione e miglioramento del </a:t>
            </a:r>
            <a:r>
              <a:rPr lang="it-IT"/>
              <a:t>funzionamento e </a:t>
            </a:r>
            <a:r>
              <a:rPr lang="it-IT" smtClean="0"/>
              <a:t>della </a:t>
            </a:r>
            <a:r>
              <a:rPr lang="it-IT"/>
              <a:t>prestazione delle apparecchiature utilizzate per </a:t>
            </a:r>
            <a:r>
              <a:rPr lang="it-IT" smtClean="0"/>
              <a:t>diagnosi e terapia.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78376" y="142019"/>
            <a:ext cx="7498080" cy="982725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i="1"/>
              <a:t>Settore biomedico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91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115616" y="1340768"/>
            <a:ext cx="7956376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mtClean="0"/>
              <a:t>Ricerca e sviluppo di componenti </a:t>
            </a:r>
            <a:r>
              <a:rPr lang="it-IT"/>
              <a:t>tecniche per l'elettronica, la fotonica (</a:t>
            </a:r>
            <a:r>
              <a:rPr lang="it-IT" i="1"/>
              <a:t>branca dell'ottica che studia la propagazione dei fotoni, i componenti della luce</a:t>
            </a:r>
            <a:r>
              <a:rPr lang="it-IT"/>
              <a:t>) e l'optoelettronica (</a:t>
            </a:r>
            <a:r>
              <a:rPr lang="it-IT" i="1"/>
              <a:t>branca dell'elettronica che studia i dispositivi elettrici che interagiscono con la luce</a:t>
            </a:r>
            <a:r>
              <a:rPr lang="it-IT"/>
              <a:t>).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78376" y="142019"/>
            <a:ext cx="7498080" cy="982725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i="1"/>
              <a:t>Settore </a:t>
            </a:r>
            <a:r>
              <a:rPr lang="it-IT" sz="3600" i="1" smtClean="0"/>
              <a:t>telecomunicazioni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803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115616" y="1340768"/>
            <a:ext cx="7776864" cy="4752528"/>
          </a:xfrm>
        </p:spPr>
        <p:txBody>
          <a:bodyPr>
            <a:noAutofit/>
          </a:bodyPr>
          <a:lstStyle/>
          <a:p>
            <a:pPr marL="571500" indent="-571500"/>
            <a:r>
              <a:rPr lang="it-IT" smtClean="0"/>
              <a:t>Analisi </a:t>
            </a:r>
            <a:r>
              <a:rPr lang="it-IT"/>
              <a:t>statistiche sui dati raccolti dalle agenzie </a:t>
            </a:r>
            <a:r>
              <a:rPr lang="it-IT" smtClean="0"/>
              <a:t>bancarie e sviluppo </a:t>
            </a:r>
            <a:r>
              <a:rPr lang="it-IT"/>
              <a:t>di </a:t>
            </a:r>
            <a:r>
              <a:rPr lang="it-IT" smtClean="0"/>
              <a:t>software. </a:t>
            </a:r>
          </a:p>
          <a:p>
            <a:pPr marL="571500" indent="-571500"/>
            <a:r>
              <a:rPr lang="it-IT" smtClean="0"/>
              <a:t>Analisi </a:t>
            </a:r>
            <a:r>
              <a:rPr lang="it-IT"/>
              <a:t>statistiche di dati multimediali </a:t>
            </a:r>
            <a:r>
              <a:rPr lang="it-IT" smtClean="0"/>
              <a:t>e gestione </a:t>
            </a:r>
            <a:r>
              <a:rPr lang="it-IT"/>
              <a:t>di dati in ambito informatico e multimediale; </a:t>
            </a:r>
            <a:endParaRPr lang="it-IT" smtClean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78376" y="142019"/>
            <a:ext cx="7498080" cy="982725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i="1"/>
              <a:t>Settore </a:t>
            </a:r>
            <a:r>
              <a:rPr lang="it-IT" sz="3600" i="1" smtClean="0"/>
              <a:t>economia finanziaria e informatica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29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115616" y="1340768"/>
            <a:ext cx="7776864" cy="4752528"/>
          </a:xfrm>
        </p:spPr>
        <p:txBody>
          <a:bodyPr>
            <a:noAutofit/>
          </a:bodyPr>
          <a:lstStyle/>
          <a:p>
            <a:pPr marL="571500" indent="-571500"/>
            <a:r>
              <a:rPr lang="it-IT" smtClean="0"/>
              <a:t>Analisi </a:t>
            </a:r>
            <a:r>
              <a:rPr lang="it-IT"/>
              <a:t>statistiche sui dati ambientali del territorio, nei lori diversi gradi di aggregazione, in collaborazione con enti pubblici e privati, per certificare la condizione corrente ed indirizzare gli interventi necessari; </a:t>
            </a:r>
            <a:r>
              <a:rPr lang="it-IT" smtClean="0"/>
              <a:t> </a:t>
            </a:r>
          </a:p>
          <a:p>
            <a:pPr marL="571500" indent="-571500"/>
            <a:r>
              <a:rPr lang="it-IT" smtClean="0"/>
              <a:t>Analisi </a:t>
            </a:r>
            <a:r>
              <a:rPr lang="it-IT"/>
              <a:t>statistiche di dati multimediali </a:t>
            </a:r>
            <a:r>
              <a:rPr lang="it-IT" smtClean="0"/>
              <a:t>e gestione </a:t>
            </a:r>
            <a:r>
              <a:rPr lang="it-IT"/>
              <a:t>di dati in ambito informatico e multimediale; </a:t>
            </a:r>
            <a:endParaRPr lang="it-IT" smtClean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78376" y="142019"/>
            <a:ext cx="7498080" cy="982725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i="1"/>
              <a:t>Settore </a:t>
            </a:r>
            <a:r>
              <a:rPr lang="it-IT" sz="3600" i="1" smtClean="0"/>
              <a:t>edilizia-ambientale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311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115616" y="1268760"/>
            <a:ext cx="7776864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mtClean="0"/>
              <a:t>Certificazione del </a:t>
            </a:r>
            <a:r>
              <a:rPr lang="it-IT"/>
              <a:t>grado di innovazione tecnica e scientifica nelle richieste di </a:t>
            </a:r>
            <a:r>
              <a:rPr lang="it-IT" smtClean="0"/>
              <a:t>brevetto nell’ambito </a:t>
            </a:r>
            <a:r>
              <a:rPr lang="it-IT"/>
              <a:t>degli uffici brevetti nazionali ed </a:t>
            </a:r>
            <a:r>
              <a:rPr lang="it-IT" smtClean="0"/>
              <a:t>europei</a:t>
            </a:r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78376" y="142019"/>
            <a:ext cx="7498080" cy="982725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i="1"/>
              <a:t>Settore </a:t>
            </a:r>
            <a:r>
              <a:rPr lang="it-IT" sz="3600" i="1" smtClean="0"/>
              <a:t>brevetti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35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115616" y="1268760"/>
            <a:ext cx="7776864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mtClean="0"/>
              <a:t>Sviluppo </a:t>
            </a:r>
            <a:r>
              <a:rPr lang="it-IT"/>
              <a:t>di nuove strumentazioni e metodologie per la progettazione e studio di nuovi materiali, (</a:t>
            </a:r>
            <a:r>
              <a:rPr lang="it-IT" i="1"/>
              <a:t>es. nanomateriali</a:t>
            </a:r>
            <a:r>
              <a:rPr lang="it-IT"/>
              <a:t>) presso laboratori di ricerca e sviluppo pubblici o </a:t>
            </a:r>
            <a:r>
              <a:rPr lang="it-IT" smtClean="0"/>
              <a:t>privati</a:t>
            </a:r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78376" y="142019"/>
            <a:ext cx="7498080" cy="982725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i="1"/>
              <a:t>Settore nuovi </a:t>
            </a:r>
            <a:r>
              <a:rPr lang="it-IT" sz="3600" i="1" smtClean="0"/>
              <a:t>materiali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6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178376" y="1362766"/>
            <a:ext cx="7776864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mtClean="0"/>
              <a:t>Sviluppo </a:t>
            </a:r>
            <a:r>
              <a:rPr lang="it-IT"/>
              <a:t>e l’applicazione di nuove strumentazioni e tecnologie volte allo studio di oggetti di interesse storico-artistico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78376" y="142019"/>
            <a:ext cx="7498080" cy="982725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i="1"/>
              <a:t>Settore beni culturali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119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118847"/>
            <a:ext cx="7776864" cy="828952"/>
          </a:xfrm>
        </p:spPr>
        <p:txBody>
          <a:bodyPr>
            <a:noAutofit/>
          </a:bodyPr>
          <a:lstStyle/>
          <a:p>
            <a:r>
              <a:rPr lang="it-IT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.... le professioni 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“</a:t>
            </a:r>
            <a:r>
              <a:rPr lang="it-IT" sz="2000" b="1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ordinistiche</a:t>
            </a:r>
            <a:r>
              <a:rPr lang="it-IT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” ....</a:t>
            </a:r>
            <a:endParaRPr lang="it-IT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2363" t="47106" r="80235" b="22481"/>
          <a:stretch>
            <a:fillRect/>
          </a:stretch>
        </p:blipFill>
        <p:spPr bwMode="auto">
          <a:xfrm>
            <a:off x="1284452" y="3954971"/>
            <a:ext cx="3672408" cy="228198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3150" t="43189" r="79525" b="26979"/>
          <a:stretch>
            <a:fillRect/>
          </a:stretch>
        </p:blipFill>
        <p:spPr bwMode="auto">
          <a:xfrm>
            <a:off x="5192542" y="1019163"/>
            <a:ext cx="3528392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161967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Ingegneri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691680" y="63093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Geologi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94015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Architetti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652120" y="63093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Chimici</a:t>
            </a:r>
            <a:endParaRPr lang="it-IT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 l="2363" t="45051" r="79525" b="21727"/>
          <a:stretch>
            <a:fillRect/>
          </a:stretch>
        </p:blipFill>
        <p:spPr bwMode="auto">
          <a:xfrm>
            <a:off x="5192542" y="3942348"/>
            <a:ext cx="3528392" cy="22541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10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2881" t="45909" r="79836" b="21685"/>
          <a:stretch>
            <a:fillRect/>
          </a:stretch>
        </p:blipFill>
        <p:spPr bwMode="auto">
          <a:xfrm>
            <a:off x="1306156" y="997892"/>
            <a:ext cx="3672408" cy="230425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118846"/>
            <a:ext cx="7776864" cy="1221921"/>
          </a:xfrm>
        </p:spPr>
        <p:txBody>
          <a:bodyPr>
            <a:noAutofit/>
          </a:bodyPr>
          <a:lstStyle/>
          <a:p>
            <a:r>
              <a:rPr lang="it-IT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.... le professioni </a:t>
            </a:r>
            <a:r>
              <a:rPr lang="it-IT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“</a:t>
            </a:r>
            <a:r>
              <a:rPr lang="it-IT" sz="4000" b="1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ordinistiche</a:t>
            </a:r>
            <a:r>
              <a:rPr lang="it-IT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” ....</a:t>
            </a:r>
            <a:endParaRPr lang="it-IT" sz="4000" dirty="0"/>
          </a:p>
        </p:txBody>
      </p:sp>
      <p:sp>
        <p:nvSpPr>
          <p:cNvPr id="4" name="Rettangolo 3"/>
          <p:cNvSpPr/>
          <p:nvPr/>
        </p:nvSpPr>
        <p:spPr>
          <a:xfrm>
            <a:off x="1259632" y="1844824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smtClean="0"/>
              <a:t>Gli </a:t>
            </a:r>
            <a:r>
              <a:rPr lang="it-IT" sz="4000" b="1" smtClean="0"/>
              <a:t>ordini professionali</a:t>
            </a:r>
            <a:r>
              <a:rPr lang="it-IT" sz="4000" smtClean="0"/>
              <a:t> sono </a:t>
            </a:r>
            <a:r>
              <a:rPr lang="it-IT" sz="4000"/>
              <a:t>una </a:t>
            </a:r>
            <a:r>
              <a:rPr lang="it-IT" sz="4000" smtClean="0"/>
              <a:t>istituzioni </a:t>
            </a:r>
            <a:r>
              <a:rPr lang="it-IT" sz="4000"/>
              <a:t>di autogoverno </a:t>
            </a:r>
            <a:r>
              <a:rPr lang="it-IT" sz="4000" smtClean="0"/>
              <a:t>aventi </a:t>
            </a:r>
            <a:r>
              <a:rPr lang="it-IT" sz="4000"/>
              <a:t>il fine di garantire la qualità delle attività svolte </a:t>
            </a:r>
            <a:r>
              <a:rPr lang="it-IT" sz="4000" smtClean="0"/>
              <a:t>dalle categorie di  professionisti riconosciute </a:t>
            </a:r>
            <a:r>
              <a:rPr lang="it-IT" sz="4000"/>
              <a:t>dalla </a:t>
            </a:r>
            <a:r>
              <a:rPr lang="it-IT" sz="4000" smtClean="0"/>
              <a:t>legge</a:t>
            </a:r>
            <a:endParaRPr lang="it-IT" sz="4000"/>
          </a:p>
        </p:txBody>
      </p:sp>
    </p:spTree>
    <p:extLst>
      <p:ext uri="{BB962C8B-B14F-4D97-AF65-F5344CB8AC3E}">
        <p14:creationId xmlns:p14="http://schemas.microsoft.com/office/powerpoint/2010/main" val="23584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704856" cy="1152128"/>
          </a:xfrm>
        </p:spPr>
        <p:txBody>
          <a:bodyPr>
            <a:noAutofit/>
          </a:bodyPr>
          <a:lstStyle/>
          <a:p>
            <a:pPr algn="ctr"/>
            <a:r>
              <a:rPr lang="it-IT" sz="2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...ANCHE </a:t>
            </a:r>
            <a:r>
              <a:rPr lang="it-IT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i </a:t>
            </a:r>
            <a:r>
              <a:rPr lang="it-IT" sz="2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fisici HANNO </a:t>
            </a:r>
            <a:br>
              <a:rPr lang="it-IT" sz="2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</a:br>
            <a:r>
              <a:rPr lang="it-IT" sz="2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un ordine PROFESSIONALE ?</a:t>
            </a:r>
            <a:endParaRPr lang="it-IT" sz="2200" dirty="0"/>
          </a:p>
        </p:txBody>
      </p:sp>
      <p:sp>
        <p:nvSpPr>
          <p:cNvPr id="8" name="Rettangolo 7"/>
          <p:cNvSpPr/>
          <p:nvPr/>
        </p:nvSpPr>
        <p:spPr>
          <a:xfrm>
            <a:off x="3059832" y="5445224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itchFamily="18" charset="0"/>
              </a:rPr>
              <a:t>... no ...</a:t>
            </a:r>
            <a:endParaRPr lang="it-IT" sz="40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38" t="35594" r="79835" b="15786"/>
          <a:stretch>
            <a:fillRect/>
          </a:stretch>
        </p:blipFill>
        <p:spPr bwMode="auto">
          <a:xfrm>
            <a:off x="2951820" y="1448779"/>
            <a:ext cx="3672408" cy="388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IL FISICO “IERI”</a:t>
            </a:r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119" t="37651" r="80707" b="18052"/>
          <a:stretch>
            <a:fillRect/>
          </a:stretch>
        </p:blipFill>
        <p:spPr bwMode="auto">
          <a:xfrm>
            <a:off x="6012160" y="1268760"/>
            <a:ext cx="2880320" cy="305811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187624" y="4941168"/>
            <a:ext cx="7344816" cy="1200329"/>
          </a:xfrm>
          <a:prstGeom prst="rect">
            <a:avLst/>
          </a:prstGeom>
          <a:solidFill>
            <a:srgbClr val="FFC000"/>
          </a:solidFill>
        </p:spPr>
        <p:txBody>
          <a:bodyPr wrap="square" numCol="1" rtlCol="0">
            <a:spAutoFit/>
          </a:bodyPr>
          <a:lstStyle/>
          <a:p>
            <a:pPr algn="just"/>
            <a:r>
              <a:rPr lang="it-IT" sz="2400" dirty="0" smtClean="0">
                <a:latin typeface="Engravers MT" pitchFamily="18" charset="0"/>
              </a:rPr>
              <a:t>Grandi menti che hanno dato un contributo FONDAMENTALE alla scienza e alla </a:t>
            </a:r>
            <a:r>
              <a:rPr lang="it-IT" sz="2400" dirty="0" err="1" smtClean="0">
                <a:latin typeface="Engravers MT" pitchFamily="18" charset="0"/>
              </a:rPr>
              <a:t>societA’</a:t>
            </a:r>
            <a:endParaRPr lang="it-IT" sz="2400" dirty="0">
              <a:latin typeface="Engravers MT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07704" y="40050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ALBERT EINSTEIN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660232" y="4437112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ENRICO FERMI</a:t>
            </a:r>
            <a:endParaRPr lang="it-IT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054" t="49206" r="80543" b="25210"/>
          <a:stretch>
            <a:fillRect/>
          </a:stretch>
        </p:blipFill>
        <p:spPr bwMode="auto">
          <a:xfrm>
            <a:off x="1115616" y="1340768"/>
            <a:ext cx="4104456" cy="25922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</p:spPr>
        <p:txBody>
          <a:bodyPr>
            <a:noAutofit/>
          </a:bodyPr>
          <a:lstStyle/>
          <a:p>
            <a:r>
              <a:rPr lang="it-IT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alcune debolezze degli ordini</a:t>
            </a:r>
            <a:endParaRPr lang="it-IT" sz="3200" dirty="0"/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017187" y="1340768"/>
            <a:ext cx="8081225" cy="4320480"/>
          </a:xfrm>
        </p:spPr>
        <p:txBody>
          <a:bodyPr>
            <a:normAutofit/>
          </a:bodyPr>
          <a:lstStyle/>
          <a:p>
            <a:r>
              <a:rPr lang="it-IT" smtClean="0"/>
              <a:t>obbligo di iscrizione </a:t>
            </a:r>
            <a:r>
              <a:rPr lang="it-IT"/>
              <a:t>all’ordine di </a:t>
            </a:r>
            <a:r>
              <a:rPr lang="it-IT" smtClean="0"/>
              <a:t>riferimento per lo svolgimento della libera professione </a:t>
            </a:r>
          </a:p>
          <a:p>
            <a:r>
              <a:rPr lang="it-IT"/>
              <a:t>Superamento dell’esame di stato, talvolta necessariamente preceduto da alcuni anni di tirocinio, durante il quale spesso non è prevista una tariffa minima</a:t>
            </a:r>
            <a:r>
              <a:rPr lang="it-IT" smtClean="0"/>
              <a:t>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7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</p:spPr>
        <p:txBody>
          <a:bodyPr>
            <a:noAutofit/>
          </a:bodyPr>
          <a:lstStyle/>
          <a:p>
            <a:r>
              <a:rPr lang="it-IT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alcune debolezze degli ordini</a:t>
            </a:r>
            <a:endParaRPr lang="it-IT" sz="3200" dirty="0"/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955271" y="1052736"/>
            <a:ext cx="8081225" cy="5688632"/>
          </a:xfrm>
        </p:spPr>
        <p:txBody>
          <a:bodyPr>
            <a:normAutofit/>
          </a:bodyPr>
          <a:lstStyle/>
          <a:p>
            <a:r>
              <a:rPr lang="it-IT"/>
              <a:t>vincolo sugli onorari minimi secondo quanto stabilito dall’ordine, pena la radiazione dall'albo (</a:t>
            </a:r>
            <a:r>
              <a:rPr lang="it-IT" i="1"/>
              <a:t>di fatto un limite alla libera concorrenza con fenomeni di cartello</a:t>
            </a:r>
            <a:r>
              <a:rPr lang="it-IT"/>
              <a:t>). </a:t>
            </a:r>
          </a:p>
          <a:p>
            <a:r>
              <a:rPr lang="it-IT" smtClean="0"/>
              <a:t>Constatazione di episodi </a:t>
            </a:r>
            <a:r>
              <a:rPr lang="it-IT"/>
              <a:t>di </a:t>
            </a:r>
            <a:r>
              <a:rPr lang="it-IT" smtClean="0"/>
              <a:t>mobbing nei confronti degli utenti </a:t>
            </a:r>
            <a:r>
              <a:rPr lang="it-IT"/>
              <a:t>che denunciano </a:t>
            </a:r>
            <a:r>
              <a:rPr lang="it-IT" smtClean="0"/>
              <a:t>eventuali malcostumi (</a:t>
            </a:r>
            <a:r>
              <a:rPr lang="it-IT" sz="2800" i="1" smtClean="0"/>
              <a:t>Ad </a:t>
            </a:r>
            <a:r>
              <a:rPr lang="it-IT" sz="2800" i="1"/>
              <a:t>esempio, nei casi di </a:t>
            </a:r>
            <a:r>
              <a:rPr lang="it-IT" sz="2800" i="1" smtClean="0"/>
              <a:t>malasanità, l'Ordine </a:t>
            </a:r>
            <a:r>
              <a:rPr lang="it-IT" sz="2800" i="1"/>
              <a:t>dei Medici </a:t>
            </a:r>
            <a:r>
              <a:rPr lang="it-IT" sz="2800" i="1" smtClean="0"/>
              <a:t>nel passato ha protetto personaggi </a:t>
            </a:r>
            <a:r>
              <a:rPr lang="it-IT" sz="2800" i="1"/>
              <a:t>molto </a:t>
            </a:r>
            <a:r>
              <a:rPr lang="it-IT" sz="2800" i="1" smtClean="0"/>
              <a:t>discutibili o </a:t>
            </a:r>
            <a:r>
              <a:rPr lang="it-IT" sz="2800" i="1"/>
              <a:t>espulso chi denunciava pratiche </a:t>
            </a:r>
            <a:r>
              <a:rPr lang="it-IT" sz="2800" i="1" smtClean="0"/>
              <a:t>scorrette</a:t>
            </a:r>
            <a:r>
              <a:rPr lang="it-IT" smtClean="0"/>
              <a:t>).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9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1259632" y="332656"/>
            <a:ext cx="7528880" cy="1282154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Engravers MT" pitchFamily="18" charset="0"/>
                <a:ea typeface="+mj-ea"/>
                <a:cs typeface="+mj-cs"/>
              </a:rPr>
              <a:t>I fisici </a:t>
            </a:r>
            <a:r>
              <a:rPr lang="it-IT" sz="22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Engravers MT" pitchFamily="18" charset="0"/>
                <a:ea typeface="+mj-ea"/>
                <a:cs typeface="+mj-cs"/>
              </a:rPr>
              <a:t>hanno </a:t>
            </a:r>
            <a:r>
              <a:rPr lang="it-IT" sz="2200" b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Engravers MT" pitchFamily="18" charset="0"/>
                <a:ea typeface="+mj-ea"/>
                <a:cs typeface="+mj-cs"/>
              </a:rPr>
              <a:t>un’associazione professionale</a:t>
            </a:r>
            <a:endParaRPr lang="it-IT" sz="2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Engravers MT" pitchFamily="18" charset="0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410" t="52086" r="81650" b="29510"/>
          <a:stretch>
            <a:fillRect/>
          </a:stretch>
        </p:blipFill>
        <p:spPr bwMode="auto">
          <a:xfrm>
            <a:off x="2699792" y="1614810"/>
            <a:ext cx="4320480" cy="202798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099636" y="4308727"/>
            <a:ext cx="7848872" cy="998984"/>
          </a:xfrm>
          <a:prstGeom prst="rect">
            <a:avLst/>
          </a:prstGeom>
          <a:solidFill>
            <a:srgbClr val="00B0F0"/>
          </a:solidFill>
        </p:spPr>
        <p:txBody>
          <a:bodyPr anchor="ctr">
            <a:normAutofit fontScale="97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Engravers MT" pitchFamily="18" charset="0"/>
                <a:ea typeface="+mj-ea"/>
                <a:cs typeface="+mj-cs"/>
              </a:rPr>
              <a:t>la nuova legge ha permesso ai fisici un</a:t>
            </a:r>
            <a:r>
              <a:rPr kumimoji="0" lang="it-IT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Engravers MT" pitchFamily="18" charset="0"/>
                <a:ea typeface="+mj-ea"/>
                <a:cs typeface="+mj-cs"/>
              </a:rPr>
              <a:t> riconoscimento giuridico per l’esercizio della libera professione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043608" y="5445224"/>
            <a:ext cx="7884368" cy="926976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 fontScale="97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Engravers MT" pitchFamily="18" charset="0"/>
                <a:ea typeface="+mj-ea"/>
                <a:cs typeface="+mj-cs"/>
              </a:rPr>
              <a:t>Al</a:t>
            </a:r>
            <a:r>
              <a:rPr kumimoji="0" lang="it-IT" sz="1600" b="1" i="0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Engravers MT" pitchFamily="18" charset="0"/>
                <a:ea typeface="+mj-ea"/>
                <a:cs typeface="+mj-cs"/>
              </a:rPr>
              <a:t> posto dell’ordine e’ stata introdotta l’associazione professionale di categoria</a:t>
            </a:r>
            <a:endParaRPr kumimoji="0" lang="it-IT" sz="1600" b="0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00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32" y="4581128"/>
            <a:ext cx="7672896" cy="142617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just"/>
            <a:r>
              <a:rPr lang="it-IT" sz="1800" b="1" dirty="0" err="1" smtClean="0">
                <a:solidFill>
                  <a:srgbClr val="C00000"/>
                </a:solidFill>
                <a:latin typeface="Engravers MT" pitchFamily="18" charset="0"/>
                <a:cs typeface="Times New Roman" pitchFamily="18" charset="0"/>
              </a:rPr>
              <a:t>ANFeA</a:t>
            </a:r>
            <a:r>
              <a:rPr lang="it-IT" sz="1800" b="1" dirty="0" smtClean="0">
                <a:solidFill>
                  <a:srgbClr val="FF0000"/>
                </a:solidFill>
                <a:latin typeface="Engravers MT" pitchFamily="18" charset="0"/>
                <a:cs typeface="Times New Roman" pitchFamily="18" charset="0"/>
              </a:rPr>
              <a:t> </a:t>
            </a:r>
            <a:r>
              <a:rPr lang="it-IT" sz="1800" dirty="0" smtClean="0">
                <a:solidFill>
                  <a:schemeClr val="tx1"/>
                </a:solidFill>
                <a:latin typeface="Engravers MT" pitchFamily="18" charset="0"/>
                <a:cs typeface="Times New Roman" pitchFamily="18" charset="0"/>
              </a:rPr>
              <a:t>E</a:t>
            </a:r>
            <a:r>
              <a:rPr lang="it-IT" sz="1800" dirty="0" smtClean="0">
                <a:solidFill>
                  <a:schemeClr val="tx1"/>
                </a:solidFill>
                <a:latin typeface="Engravers MT" pitchFamily="18" charset="0"/>
              </a:rPr>
              <a:t>’ STATA RICONOSCIUTA NEL 2016 DAL MINISTERO PER LO SVILUPPO ECONOMICO AI SENSI DELLA LEGGE 4/2013</a:t>
            </a:r>
            <a:endParaRPr lang="it-IT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egnaposto contenuto 4"/>
          <p:cNvPicPr>
            <a:picLocks noGrp="1"/>
          </p:cNvPicPr>
          <p:nvPr>
            <p:ph idx="1"/>
          </p:nvPr>
        </p:nvPicPr>
        <p:blipFill>
          <a:blip r:embed="rId2" cstate="print">
            <a:lum contrast="-20000"/>
          </a:blip>
          <a:srcRect l="13183" t="30146" r="73634" b="58642"/>
          <a:stretch>
            <a:fillRect/>
          </a:stretch>
        </p:blipFill>
        <p:spPr bwMode="auto">
          <a:xfrm>
            <a:off x="2575800" y="2132856"/>
            <a:ext cx="4752528" cy="158417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259632" y="332656"/>
            <a:ext cx="7528880" cy="1282154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Engravers MT" pitchFamily="18" charset="0"/>
                <a:ea typeface="+mj-ea"/>
                <a:cs typeface="+mj-cs"/>
              </a:rPr>
              <a:t>I fisici </a:t>
            </a:r>
            <a:r>
              <a:rPr lang="it-IT" sz="22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Engravers MT" pitchFamily="18" charset="0"/>
                <a:ea typeface="+mj-ea"/>
                <a:cs typeface="+mj-cs"/>
              </a:rPr>
              <a:t>hanno </a:t>
            </a:r>
            <a:r>
              <a:rPr lang="it-IT" sz="2200" b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Engravers MT" pitchFamily="18" charset="0"/>
                <a:ea typeface="+mj-ea"/>
                <a:cs typeface="+mj-cs"/>
              </a:rPr>
              <a:t>un’associazione professionale</a:t>
            </a:r>
            <a:endParaRPr lang="it-IT" sz="2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Engravers M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Il ruolo di </a:t>
            </a:r>
            <a:r>
              <a:rPr lang="it-IT" sz="2800" b="1" dirty="0" err="1" smtClean="0">
                <a:solidFill>
                  <a:srgbClr val="FF0000"/>
                </a:solidFill>
                <a:latin typeface="Engravers MT" pitchFamily="18" charset="0"/>
              </a:rPr>
              <a:t>anF</a:t>
            </a:r>
            <a:r>
              <a:rPr lang="it-IT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it-IT" sz="2800" b="1" dirty="0" err="1" smtClean="0">
                <a:solidFill>
                  <a:srgbClr val="FF0000"/>
                </a:solidFill>
                <a:latin typeface="Engravers MT" pitchFamily="18" charset="0"/>
              </a:rPr>
              <a:t>A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75656" y="1412776"/>
            <a:ext cx="7498080" cy="541040"/>
          </a:xfrm>
          <a:solidFill>
            <a:srgbClr val="6699FF"/>
          </a:solidFill>
        </p:spPr>
        <p:txBody>
          <a:bodyPr/>
          <a:lstStyle/>
          <a:p>
            <a:pPr algn="just"/>
            <a:r>
              <a:rPr lang="it-IT" sz="1800" dirty="0" err="1" smtClean="0">
                <a:latin typeface="Engravers MT" pitchFamily="18" charset="0"/>
              </a:rPr>
              <a:t>TENuta</a:t>
            </a:r>
            <a:r>
              <a:rPr lang="it-IT" sz="1800" dirty="0" smtClean="0">
                <a:latin typeface="Engravers MT" pitchFamily="18" charset="0"/>
              </a:rPr>
              <a:t> </a:t>
            </a:r>
            <a:r>
              <a:rPr lang="it-IT" sz="1800" dirty="0" err="1" smtClean="0">
                <a:latin typeface="Engravers MT" pitchFamily="18" charset="0"/>
              </a:rPr>
              <a:t>delL’</a:t>
            </a:r>
            <a:r>
              <a:rPr lang="it-IT" sz="1800" dirty="0" smtClean="0">
                <a:latin typeface="Engravers MT" pitchFamily="18" charset="0"/>
              </a:rPr>
              <a:t>ELENCO PROFESSIONALE </a:t>
            </a:r>
          </a:p>
          <a:p>
            <a:endParaRPr lang="it-IT" dirty="0">
              <a:latin typeface="Engravers MT" pitchFamily="18" charset="0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475656" y="2564904"/>
            <a:ext cx="7498080" cy="541040"/>
          </a:xfrm>
          <a:prstGeom prst="rect">
            <a:avLst/>
          </a:prstGeom>
          <a:solidFill>
            <a:srgbClr val="99FF33"/>
          </a:solidFill>
        </p:spPr>
        <p:txBody>
          <a:bodyPr>
            <a:normAutofit fontScale="85000" lnSpcReduction="10000"/>
          </a:bodyPr>
          <a:lstStyle/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it-IT" sz="1900" dirty="0" smtClean="0">
                <a:latin typeface="Engravers MT" pitchFamily="18" charset="0"/>
              </a:rPr>
              <a:t>PREDISPORRE LA FORMAZIONE CONTINUA obbligatoria DEI SOCI Fisici professionisti</a:t>
            </a:r>
            <a:r>
              <a:rPr kumimoji="0" lang="it-IT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gravers MT" pitchFamily="18" charset="0"/>
                <a:ea typeface="+mn-ea"/>
                <a:cs typeface="+mn-cs"/>
              </a:rPr>
              <a:t>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gravers MT" pitchFamily="18" charset="0"/>
              <a:ea typeface="+mn-ea"/>
              <a:cs typeface="+mn-cs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645920" y="3717032"/>
            <a:ext cx="7498080" cy="792088"/>
          </a:xfrm>
          <a:prstGeom prst="rect">
            <a:avLst/>
          </a:prstGeom>
          <a:solidFill>
            <a:srgbClr val="00FFCC"/>
          </a:solidFill>
        </p:spPr>
        <p:txBody>
          <a:bodyPr>
            <a:normAutofit fontScale="62500" lnSpcReduction="20000"/>
          </a:bodyPr>
          <a:lstStyle/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it-IT" sz="2300" noProof="0" dirty="0" smtClean="0">
                <a:latin typeface="Engravers MT" pitchFamily="18" charset="0"/>
              </a:rPr>
              <a:t>Promuovere la professione del fisico nel  mondo del lavoro </a:t>
            </a:r>
            <a:r>
              <a:rPr lang="it-IT" sz="2300" dirty="0" smtClean="0">
                <a:latin typeface="Engravers MT" pitchFamily="18" charset="0"/>
              </a:rPr>
              <a:t>mediante accordi con enti pubblici e privati (CONFINDUSTRIA, CNA, enti di ricerca e università ...)</a:t>
            </a:r>
            <a:endParaRPr kumimoji="0" lang="it-IT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gravers MT" pitchFamily="18" charset="0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gravers MT" pitchFamily="18" charset="0"/>
              <a:ea typeface="+mn-ea"/>
              <a:cs typeface="+mn-cs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475656" y="5157192"/>
            <a:ext cx="7498080" cy="1224136"/>
          </a:xfrm>
          <a:prstGeom prst="rect">
            <a:avLst/>
          </a:prstGeom>
          <a:solidFill>
            <a:srgbClr val="FFC000"/>
          </a:solidFill>
        </p:spPr>
        <p:txBody>
          <a:bodyPr>
            <a:normAutofit fontScale="77500" lnSpcReduction="20000"/>
          </a:bodyPr>
          <a:lstStyle/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it-IT" b="1" noProof="0" dirty="0" smtClean="0">
                <a:solidFill>
                  <a:srgbClr val="C00000"/>
                </a:solidFill>
                <a:latin typeface="Engravers MT" pitchFamily="18" charset="0"/>
              </a:rPr>
              <a:t>UN RISULTATO RECENTE</a:t>
            </a:r>
            <a:r>
              <a:rPr lang="it-IT" noProof="0" dirty="0" smtClean="0">
                <a:latin typeface="Engravers MT" pitchFamily="18" charset="0"/>
              </a:rPr>
              <a:t>: 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it-IT" noProof="0" dirty="0" smtClean="0">
                <a:latin typeface="Engravers MT" pitchFamily="18" charset="0"/>
              </a:rPr>
              <a:t>	NEL DICEMBRE 2016 è STATO RATIFICATO L’ACCORDO TRA ANFEA E L’UNIVERSITA’ LA SAPIENZA (DIPART. SCIENZE APPLICATE ALL’INGEGNERIA), PER LA RICERCA, lo sviluppo e le applicazioni in ambito forense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gravers MT" pitchFamily="18" charset="0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gravers MT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632848" cy="1224136"/>
          </a:xfrm>
        </p:spPr>
        <p:txBody>
          <a:bodyPr>
            <a:normAutofit fontScale="90000"/>
          </a:bodyPr>
          <a:lstStyle/>
          <a:p>
            <a:pPr lvl="0" algn="ctr"/>
            <a:r>
              <a:rPr lang="it-IT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/>
            </a:r>
            <a:br>
              <a:rPr lang="it-IT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</a:br>
            <a:r>
              <a:rPr lang="it-IT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Il sistema di qualificazione professionale per i </a:t>
            </a:r>
            <a:r>
              <a:rPr lang="it-IT" sz="2200" b="1" dirty="0" smtClean="0">
                <a:solidFill>
                  <a:srgbClr val="FF0000"/>
                </a:solidFill>
                <a:latin typeface="Engravers MT" pitchFamily="18" charset="0"/>
              </a:rPr>
              <a:t>Fisici</a:t>
            </a:r>
            <a:br>
              <a:rPr lang="it-IT" sz="2200" b="1" dirty="0" smtClean="0">
                <a:solidFill>
                  <a:srgbClr val="FF0000"/>
                </a:solidFill>
                <a:latin typeface="Engravers MT" pitchFamily="18" charset="0"/>
              </a:rPr>
            </a:br>
            <a:r>
              <a:rPr lang="it-IT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(ai sensi della legge 4/2013) </a:t>
            </a:r>
            <a:r>
              <a:rPr lang="it-IT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/>
            </a:r>
            <a:br>
              <a:rPr lang="it-IT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616" y="4941168"/>
            <a:ext cx="7818072" cy="973088"/>
          </a:xfrm>
          <a:solidFill>
            <a:srgbClr val="FFFF00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    </a:t>
            </a:r>
            <a:r>
              <a:rPr lang="it-IT" sz="1900" b="1" dirty="0" smtClean="0">
                <a:solidFill>
                  <a:srgbClr val="C00000"/>
                </a:solidFill>
                <a:latin typeface="Engravers MT" pitchFamily="18" charset="0"/>
              </a:rPr>
              <a:t>Attestato</a:t>
            </a:r>
            <a:r>
              <a:rPr lang="it-IT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 di qualità e di qualificazione professionale dei servizi </a:t>
            </a:r>
          </a:p>
          <a:p>
            <a:pPr>
              <a:buNone/>
            </a:pPr>
            <a:endParaRPr lang="it-IT" sz="2400" b="1" dirty="0" smtClean="0"/>
          </a:p>
        </p:txBody>
      </p:sp>
      <p:pic>
        <p:nvPicPr>
          <p:cNvPr id="8" name="Segnaposto contenuto 4"/>
          <p:cNvPicPr>
            <a:picLocks/>
          </p:cNvPicPr>
          <p:nvPr/>
        </p:nvPicPr>
        <p:blipFill>
          <a:blip r:embed="rId2" cstate="print">
            <a:lum contrast="-20000"/>
          </a:blip>
          <a:srcRect l="13183" t="30146" r="73634" b="58642"/>
          <a:stretch>
            <a:fillRect/>
          </a:stretch>
        </p:blipFill>
        <p:spPr bwMode="auto">
          <a:xfrm>
            <a:off x="3419872" y="1484784"/>
            <a:ext cx="3168352" cy="115212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Freccia in giù 8"/>
          <p:cNvSpPr/>
          <p:nvPr/>
        </p:nvSpPr>
        <p:spPr>
          <a:xfrm>
            <a:off x="4572000" y="3645024"/>
            <a:ext cx="72008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987824" y="278092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RILASCIA MEDIANTE PROCEDURA VALUTATIVA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1268760"/>
            <a:ext cx="7498080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ENTE NAZIONALE </a:t>
            </a:r>
            <a:r>
              <a:rPr lang="it-IT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DI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 ACCREDITAMENTO (</a:t>
            </a:r>
            <a:r>
              <a:rPr lang="it-IT" sz="2800" b="1" dirty="0" smtClean="0">
                <a:solidFill>
                  <a:srgbClr val="0070C0"/>
                </a:solidFill>
                <a:latin typeface="Engravers MT" pitchFamily="18" charset="0"/>
              </a:rPr>
              <a:t>ACCREDIA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)</a:t>
            </a: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</a:endParaRPr>
          </a:p>
        </p:txBody>
      </p:sp>
      <p:sp>
        <p:nvSpPr>
          <p:cNvPr id="7" name="Freccia in giù 6"/>
          <p:cNvSpPr/>
          <p:nvPr/>
        </p:nvSpPr>
        <p:spPr>
          <a:xfrm>
            <a:off x="4499992" y="3429000"/>
            <a:ext cx="72008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915816" y="263691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RILASCIA MEDIANTE PROCEDURA VALUTATIVA</a:t>
            </a:r>
            <a:endParaRPr lang="it-IT" dirty="0"/>
          </a:p>
        </p:txBody>
      </p:sp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1043608" y="4725144"/>
            <a:ext cx="7818072" cy="973088"/>
          </a:xfrm>
          <a:solidFill>
            <a:srgbClr val="FFC000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    </a:t>
            </a:r>
            <a:r>
              <a:rPr lang="it-IT" sz="1900" b="1" dirty="0" smtClean="0">
                <a:solidFill>
                  <a:srgbClr val="C00000"/>
                </a:solidFill>
                <a:latin typeface="Engravers MT" pitchFamily="18" charset="0"/>
              </a:rPr>
              <a:t>certificato </a:t>
            </a:r>
            <a:r>
              <a:rPr lang="it-IT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di </a:t>
            </a:r>
            <a:r>
              <a:rPr lang="it-IT" sz="1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conformita’</a:t>
            </a:r>
            <a:r>
              <a:rPr lang="it-IT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 del fisico professionista alla norma uni </a:t>
            </a:r>
          </a:p>
          <a:p>
            <a:pPr>
              <a:buNone/>
            </a:pPr>
            <a:endParaRPr lang="it-IT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Il </a:t>
            </a:r>
            <a:r>
              <a:rPr lang="it-IT" sz="2000" dirty="0" smtClean="0">
                <a:solidFill>
                  <a:srgbClr val="FF0000"/>
                </a:solidFill>
                <a:latin typeface="Engravers MT" pitchFamily="18" charset="0"/>
              </a:rPr>
              <a:t>Fisico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 e la responsabilità per i servizi offerti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1582" r="87937" b="33311"/>
          <a:stretch>
            <a:fillRect/>
          </a:stretch>
        </p:blipFill>
        <p:spPr bwMode="auto">
          <a:xfrm rot="10800000">
            <a:off x="3923928" y="1628800"/>
            <a:ext cx="1984772" cy="205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259632" y="4149080"/>
            <a:ext cx="7632848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Engravers MT" pitchFamily="18" charset="0"/>
              </a:rPr>
              <a:t>Il </a:t>
            </a:r>
            <a:r>
              <a:rPr lang="it-IT" b="1" dirty="0" smtClean="0">
                <a:solidFill>
                  <a:srgbClr val="FF0000"/>
                </a:solidFill>
                <a:latin typeface="Engravers MT" pitchFamily="18" charset="0"/>
              </a:rPr>
              <a:t>FISICO PROFESSIONISTA </a:t>
            </a:r>
          </a:p>
          <a:p>
            <a:pPr algn="ctr"/>
            <a:endParaRPr lang="it-IT" b="1" dirty="0" smtClean="0">
              <a:solidFill>
                <a:srgbClr val="FF0000"/>
              </a:solidFill>
              <a:latin typeface="Engravers MT" pitchFamily="18" charset="0"/>
            </a:endParaRPr>
          </a:p>
          <a:p>
            <a:pPr algn="just"/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Engravers MT" pitchFamily="18" charset="0"/>
              </a:rPr>
              <a:t>GARANTISCE ALLA COMMITTENZA LA QUALITA’ DEI SERVIZI OFFERTI MEDIANTE APPOSIZIONE DEL TIMBRO E DELLA FIRMA SUI DOCUMENTI UFFICIALI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Engravers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363" t="45050" r="79919" b="22835"/>
          <a:stretch>
            <a:fillRect/>
          </a:stretch>
        </p:blipFill>
        <p:spPr bwMode="auto">
          <a:xfrm>
            <a:off x="1691680" y="1844824"/>
            <a:ext cx="636898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Grazie dell’attenzione  </a:t>
            </a:r>
            <a:b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</a:b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... E ricordate...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08720"/>
            <a:ext cx="2998138" cy="29632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2794705" y="400506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>
                <a:hlinkClick r:id="rId3"/>
              </a:rPr>
              <a:t>rizzolucio@hotmail.com</a:t>
            </a:r>
            <a:endParaRPr lang="it-IT" smtClean="0"/>
          </a:p>
          <a:p>
            <a:pPr algn="ctr"/>
            <a:r>
              <a:rPr lang="it-IT" smtClean="0">
                <a:hlinkClick r:id="rId4"/>
              </a:rPr>
              <a:t>italocataldo@libero.it</a:t>
            </a:r>
            <a:endParaRPr lang="it-IT" smtClean="0"/>
          </a:p>
          <a:p>
            <a:pPr algn="ctr"/>
            <a:endParaRPr lang="it-IT" smtClean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09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LO STEREOTIPO DEL “FISICO – SCIENZIATO</a:t>
            </a:r>
            <a:r>
              <a:rPr lang="it-IT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</a:rPr>
              <a:t>”</a:t>
            </a: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32" t="54197" r="79901" b="6999"/>
          <a:stretch>
            <a:fillRect/>
          </a:stretch>
        </p:blipFill>
        <p:spPr bwMode="auto">
          <a:xfrm>
            <a:off x="1115616" y="1556792"/>
            <a:ext cx="3672408" cy="29863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725" t="32869" r="82281" b="10653"/>
          <a:stretch>
            <a:fillRect/>
          </a:stretch>
        </p:blipFill>
        <p:spPr bwMode="auto">
          <a:xfrm>
            <a:off x="5868144" y="1484784"/>
            <a:ext cx="3096344" cy="478525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1187624" y="5085184"/>
            <a:ext cx="4572000" cy="1200329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just"/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Engravers MT" pitchFamily="18" charset="0"/>
              </a:rPr>
              <a:t>E’ ancora molto diffusa l’idea affascinante che il fisico sia solo uno “scienziato” 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Engravers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1331640" y="2780928"/>
            <a:ext cx="7272808" cy="37527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800" dirty="0" smtClean="0"/>
              <a:t>Il </a:t>
            </a:r>
            <a:r>
              <a:rPr lang="it-IT" sz="2800" i="1" dirty="0" smtClean="0"/>
              <a:t>FISICO</a:t>
            </a:r>
            <a:r>
              <a:rPr lang="it-IT" sz="2800" dirty="0" smtClean="0"/>
              <a:t> è quel professionista che, in virtù del percorso di studi seguito, delle eventuali specializzazioni conseguite e dell’esperienza </a:t>
            </a:r>
            <a:r>
              <a:rPr lang="it-IT" sz="2800" dirty="0"/>
              <a:t>lavorativa </a:t>
            </a:r>
            <a:r>
              <a:rPr lang="it-IT" sz="2800" dirty="0" smtClean="0"/>
              <a:t>maturata, </a:t>
            </a:r>
            <a:r>
              <a:rPr lang="it-IT" sz="2800" dirty="0"/>
              <a:t>svolge </a:t>
            </a:r>
            <a:r>
              <a:rPr lang="it-IT" sz="2800" dirty="0" smtClean="0"/>
              <a:t>essenzialmente attività di ricerca, formazione e consulenza in ambito industriale, ambientale, sanitario, dei beni culturali, della pubblica amministrazione, ed altro ancora.</a:t>
            </a:r>
            <a:endParaRPr lang="it-IT" sz="28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259632" y="142019"/>
            <a:ext cx="5904656" cy="163079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dirty="0" err="1" smtClean="0"/>
              <a:t>…il</a:t>
            </a:r>
            <a:r>
              <a:rPr lang="it-IT" sz="3600" dirty="0" smtClean="0"/>
              <a:t> fisico oggi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461" t="38333" r="80255" b="14070"/>
          <a:stretch>
            <a:fillRect/>
          </a:stretch>
        </p:blipFill>
        <p:spPr bwMode="auto">
          <a:xfrm>
            <a:off x="7300526" y="188640"/>
            <a:ext cx="1591954" cy="155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/>
          <p:nvPr/>
        </p:nvPicPr>
        <p:blipFill>
          <a:blip r:embed="rId2" cstate="print">
            <a:lum bright="10000" contrast="-10000"/>
          </a:blip>
          <a:srcRect l="13183" t="30146" r="81658" b="58642"/>
          <a:stretch>
            <a:fillRect/>
          </a:stretch>
        </p:blipFill>
        <p:spPr bwMode="auto">
          <a:xfrm>
            <a:off x="4211960" y="1844824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446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come si sviluppa il corso di laurea in fisica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58052" y="1844824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Accesso </a:t>
            </a:r>
            <a:r>
              <a:rPr lang="it-IT" dirty="0">
                <a:solidFill>
                  <a:srgbClr val="0070C0"/>
                </a:solidFill>
              </a:rPr>
              <a:t>alla professione di </a:t>
            </a:r>
            <a:r>
              <a:rPr lang="it-IT" dirty="0" smtClean="0">
                <a:solidFill>
                  <a:srgbClr val="0070C0"/>
                </a:solidFill>
              </a:rPr>
              <a:t>FISICO:</a:t>
            </a:r>
          </a:p>
          <a:p>
            <a:pPr marL="82296" indent="0">
              <a:buNone/>
            </a:pPr>
            <a:endParaRPr lang="it-IT" dirty="0" smtClean="0">
              <a:solidFill>
                <a:srgbClr val="0070C0"/>
              </a:solidFill>
            </a:endParaRPr>
          </a:p>
          <a:p>
            <a:pPr marL="82296" indent="0" algn="ctr">
              <a:buNone/>
            </a:pPr>
            <a:r>
              <a:rPr lang="it-IT" dirty="0" smtClean="0">
                <a:solidFill>
                  <a:srgbClr val="0070C0"/>
                </a:solidFill>
              </a:rPr>
              <a:t>laurea </a:t>
            </a:r>
            <a:r>
              <a:rPr lang="it-IT" dirty="0">
                <a:solidFill>
                  <a:srgbClr val="0070C0"/>
                </a:solidFill>
              </a:rPr>
              <a:t>in </a:t>
            </a:r>
            <a:r>
              <a:rPr lang="it-IT" dirty="0" smtClean="0">
                <a:solidFill>
                  <a:srgbClr val="0070C0"/>
                </a:solidFill>
              </a:rPr>
              <a:t>Fisica</a:t>
            </a:r>
          </a:p>
          <a:p>
            <a:pPr marL="82296" indent="0">
              <a:buNone/>
            </a:pPr>
            <a:endParaRPr lang="it-IT" dirty="0" smtClean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it-IT" b="1" dirty="0" smtClean="0">
                <a:solidFill>
                  <a:srgbClr val="0070C0"/>
                </a:solidFill>
              </a:rPr>
              <a:t>Laurea Triennale   		</a:t>
            </a:r>
            <a:r>
              <a:rPr lang="it-IT" i="1" dirty="0" smtClean="0">
                <a:solidFill>
                  <a:srgbClr val="0070C0"/>
                </a:solidFill>
              </a:rPr>
              <a:t>Fisico Junior</a:t>
            </a:r>
          </a:p>
          <a:p>
            <a:pPr marL="82296" indent="0">
              <a:buNone/>
            </a:pPr>
            <a:r>
              <a:rPr lang="it-IT" b="1" dirty="0" smtClean="0">
                <a:solidFill>
                  <a:srgbClr val="0070C0"/>
                </a:solidFill>
              </a:rPr>
              <a:t>Laurea Magistrale 		</a:t>
            </a:r>
            <a:r>
              <a:rPr lang="it-IT" i="1" dirty="0" smtClean="0">
                <a:solidFill>
                  <a:srgbClr val="0070C0"/>
                </a:solidFill>
              </a:rPr>
              <a:t>Fisico Senior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971600" y="1916832"/>
            <a:ext cx="8172400" cy="4824536"/>
          </a:xfrm>
        </p:spPr>
        <p:txBody>
          <a:bodyPr>
            <a:noAutofit/>
          </a:bodyPr>
          <a:lstStyle/>
          <a:p>
            <a:r>
              <a:rPr lang="it-IT" smtClean="0"/>
              <a:t>Elasticità </a:t>
            </a:r>
            <a:r>
              <a:rPr lang="it-IT"/>
              <a:t>mentale, </a:t>
            </a:r>
            <a:r>
              <a:rPr lang="it-IT" smtClean="0"/>
              <a:t>necessaria </a:t>
            </a:r>
            <a:r>
              <a:rPr lang="it-IT"/>
              <a:t>per elaborare modelli </a:t>
            </a:r>
            <a:r>
              <a:rPr lang="it-IT" smtClean="0"/>
              <a:t>e sistemi innovativi</a:t>
            </a:r>
            <a:r>
              <a:rPr lang="it-IT"/>
              <a:t>, in grado di rispondere ai bisogni </a:t>
            </a:r>
            <a:r>
              <a:rPr lang="it-IT" smtClean="0"/>
              <a:t>aziendali ed essere al passo con i tempi</a:t>
            </a:r>
          </a:p>
          <a:p>
            <a:r>
              <a:rPr lang="it-IT" smtClean="0"/>
              <a:t>Versatilità </a:t>
            </a:r>
            <a:r>
              <a:rPr lang="it-IT"/>
              <a:t>e </a:t>
            </a:r>
            <a:r>
              <a:rPr lang="it-IT" smtClean="0"/>
              <a:t>rigore metodologico, necessari per ottenere i migliori risultati nei campi di impiego più disparati</a:t>
            </a:r>
          </a:p>
          <a:p>
            <a:endParaRPr lang="it-IT"/>
          </a:p>
          <a:p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293852" y="337220"/>
            <a:ext cx="7670636" cy="1143000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smtClean="0"/>
              <a:t>Del </a:t>
            </a:r>
            <a:r>
              <a:rPr lang="it-IT" sz="3600"/>
              <a:t>fisico </a:t>
            </a:r>
            <a:r>
              <a:rPr lang="it-IT" sz="3600" smtClean="0"/>
              <a:t>il mondo del lavoro apprezza </a:t>
            </a:r>
            <a:r>
              <a:rPr lang="it-IT" sz="3600"/>
              <a:t>e </a:t>
            </a:r>
            <a:r>
              <a:rPr lang="it-IT" sz="3600" smtClean="0"/>
              <a:t>riconosce: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128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971600" y="1628800"/>
            <a:ext cx="8100392" cy="5112568"/>
          </a:xfrm>
        </p:spPr>
        <p:txBody>
          <a:bodyPr>
            <a:noAutofit/>
          </a:bodyPr>
          <a:lstStyle/>
          <a:p>
            <a:r>
              <a:rPr lang="it-IT" smtClean="0"/>
              <a:t>Collaborare </a:t>
            </a:r>
            <a:r>
              <a:rPr lang="it-IT"/>
              <a:t>e </a:t>
            </a:r>
            <a:r>
              <a:rPr lang="it-IT" smtClean="0"/>
              <a:t>confrontarsi </a:t>
            </a:r>
            <a:r>
              <a:rPr lang="it-IT"/>
              <a:t>con professionisti </a:t>
            </a:r>
            <a:r>
              <a:rPr lang="it-IT" smtClean="0"/>
              <a:t>di altri </a:t>
            </a:r>
            <a:r>
              <a:rPr lang="it-IT"/>
              <a:t>settori</a:t>
            </a:r>
          </a:p>
          <a:p>
            <a:r>
              <a:rPr lang="it-IT" smtClean="0"/>
              <a:t>Mostrare propensione al problem </a:t>
            </a:r>
            <a:r>
              <a:rPr lang="it-IT"/>
              <a:t>solving </a:t>
            </a:r>
            <a:endParaRPr lang="it-IT" smtClean="0"/>
          </a:p>
          <a:p>
            <a:r>
              <a:rPr lang="it-IT" smtClean="0"/>
              <a:t>Dimostrare capacità organizzativa e gestionale</a:t>
            </a:r>
          </a:p>
          <a:p>
            <a:r>
              <a:rPr lang="it-IT" smtClean="0"/>
              <a:t>Sapersi rapportare </a:t>
            </a:r>
            <a:r>
              <a:rPr lang="it-IT"/>
              <a:t>costantemente con gli aspetti normativi </a:t>
            </a:r>
            <a:r>
              <a:rPr lang="it-IT" smtClean="0"/>
              <a:t>in continua evoluzione</a:t>
            </a:r>
            <a:endParaRPr lang="it-IT"/>
          </a:p>
          <a:p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15616" y="116632"/>
            <a:ext cx="7956376" cy="1143000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smtClean="0"/>
              <a:t>al </a:t>
            </a:r>
            <a:r>
              <a:rPr lang="it-IT" sz="3600"/>
              <a:t>fisico </a:t>
            </a:r>
            <a:r>
              <a:rPr lang="it-IT" sz="3600" smtClean="0"/>
              <a:t>l’attuale mondo del lavoro  richiede capacità di: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06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lum contrast="-20000"/>
          </a:blip>
          <a:srcRect l="13183" t="30146" r="81658" b="58642"/>
          <a:stretch>
            <a:fillRect/>
          </a:stretch>
        </p:blipFill>
        <p:spPr bwMode="auto">
          <a:xfrm>
            <a:off x="0" y="0"/>
            <a:ext cx="971600" cy="9087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971600" y="1628800"/>
            <a:ext cx="8100392" cy="5112568"/>
          </a:xfrm>
        </p:spPr>
        <p:txBody>
          <a:bodyPr>
            <a:noAutofit/>
          </a:bodyPr>
          <a:lstStyle/>
          <a:p>
            <a:r>
              <a:rPr lang="it-IT" smtClean="0"/>
              <a:t>Essere </a:t>
            </a:r>
            <a:r>
              <a:rPr lang="it-IT"/>
              <a:t>aperti a idee e approcci </a:t>
            </a:r>
            <a:r>
              <a:rPr lang="it-IT" smtClean="0"/>
              <a:t>nuovi</a:t>
            </a:r>
          </a:p>
          <a:p>
            <a:r>
              <a:rPr lang="it-IT" smtClean="0"/>
              <a:t>Saper </a:t>
            </a:r>
            <a:r>
              <a:rPr lang="it-IT"/>
              <a:t>individuare e cogliere le </a:t>
            </a:r>
            <a:r>
              <a:rPr lang="it-IT" smtClean="0"/>
              <a:t>opportunità</a:t>
            </a:r>
          </a:p>
          <a:p>
            <a:r>
              <a:rPr lang="it-IT" smtClean="0"/>
              <a:t>Non </a:t>
            </a:r>
            <a:r>
              <a:rPr lang="it-IT"/>
              <a:t>temere l’errore ma piuttosto viverlo come un’occasione di apprendimento e </a:t>
            </a:r>
            <a:r>
              <a:rPr lang="it-IT" smtClean="0"/>
              <a:t>miglioramento</a:t>
            </a:r>
          </a:p>
          <a:p>
            <a:r>
              <a:rPr lang="it-IT" smtClean="0"/>
              <a:t>Avere una buona </a:t>
            </a:r>
            <a:r>
              <a:rPr lang="it-IT"/>
              <a:t>dose di curiosità e interesse per i lavori non ripetitivi </a:t>
            </a:r>
          </a:p>
          <a:p>
            <a:endParaRPr lang="it-IT"/>
          </a:p>
          <a:p>
            <a:endParaRPr lang="it-IT"/>
          </a:p>
          <a:p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115616" y="116632"/>
            <a:ext cx="7956376" cy="1143000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smtClean="0"/>
              <a:t>al </a:t>
            </a:r>
            <a:r>
              <a:rPr lang="it-IT" sz="3600"/>
              <a:t>fisico </a:t>
            </a:r>
            <a:r>
              <a:rPr lang="it-IT" sz="3600" smtClean="0"/>
              <a:t>l’attuale mondo del lavoro  richiede capacità di: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39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4331" t="41728" r="81494" b="25049"/>
          <a:stretch>
            <a:fillRect/>
          </a:stretch>
        </p:blipFill>
        <p:spPr bwMode="auto">
          <a:xfrm>
            <a:off x="3923928" y="1268760"/>
            <a:ext cx="2376264" cy="216024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l="4331" t="47618" r="81100" b="25804"/>
          <a:stretch>
            <a:fillRect/>
          </a:stretch>
        </p:blipFill>
        <p:spPr bwMode="auto">
          <a:xfrm>
            <a:off x="6444208" y="1268760"/>
            <a:ext cx="2520280" cy="216024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899592" y="3501008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/>
              <a:t>Materiali e processi industriali</a:t>
            </a:r>
            <a:endParaRPr lang="it-IT" sz="1400" b="1" dirty="0"/>
          </a:p>
        </p:txBody>
      </p:sp>
      <p:sp>
        <p:nvSpPr>
          <p:cNvPr id="11" name="Rettangolo 10"/>
          <p:cNvSpPr/>
          <p:nvPr/>
        </p:nvSpPr>
        <p:spPr>
          <a:xfrm>
            <a:off x="4103464" y="3501008"/>
            <a:ext cx="1826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 smtClean="0"/>
              <a:t>Energia e ambiente</a:t>
            </a:r>
            <a:endParaRPr lang="it-IT" sz="1400" b="1" dirty="0"/>
          </a:p>
        </p:txBody>
      </p:sp>
      <p:sp>
        <p:nvSpPr>
          <p:cNvPr id="12" name="Rettangolo 11"/>
          <p:cNvSpPr/>
          <p:nvPr/>
        </p:nvSpPr>
        <p:spPr>
          <a:xfrm>
            <a:off x="6156176" y="3501008"/>
            <a:ext cx="2987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/>
              <a:t>Gestione industriale ed economia</a:t>
            </a:r>
            <a:endParaRPr lang="it-IT" sz="1400" b="1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 l="2362" t="45051" r="83463" b="22625"/>
          <a:stretch>
            <a:fillRect/>
          </a:stretch>
        </p:blipFill>
        <p:spPr bwMode="auto">
          <a:xfrm>
            <a:off x="1178376" y="1268759"/>
            <a:ext cx="2601536" cy="216024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/>
          <a:srcRect l="3938" t="46511" r="83856" b="34663"/>
          <a:stretch>
            <a:fillRect/>
          </a:stretch>
        </p:blipFill>
        <p:spPr bwMode="auto">
          <a:xfrm>
            <a:off x="1187624" y="4221088"/>
            <a:ext cx="2592288" cy="20162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>
          <a:xfrm>
            <a:off x="1115616" y="6290156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/>
              <a:t>Valutazione dei rischi</a:t>
            </a:r>
          </a:p>
          <a:p>
            <a:pPr algn="ctr"/>
            <a:r>
              <a:rPr lang="it-IT" sz="1400" b="1" dirty="0" smtClean="0"/>
              <a:t>fisici e sicurezza industriale </a:t>
            </a:r>
            <a:endParaRPr lang="it-IT" sz="1400" b="1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/>
          <a:srcRect l="4412" t="45051" r="81100" b="23942"/>
          <a:stretch>
            <a:fillRect/>
          </a:stretch>
        </p:blipFill>
        <p:spPr bwMode="auto">
          <a:xfrm>
            <a:off x="3923928" y="4221088"/>
            <a:ext cx="2376264" cy="20162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9" name="Rettangolo 18"/>
          <p:cNvSpPr/>
          <p:nvPr/>
        </p:nvSpPr>
        <p:spPr>
          <a:xfrm>
            <a:off x="3419872" y="6273225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/>
              <a:t>Scienze della terra </a:t>
            </a:r>
          </a:p>
          <a:p>
            <a:pPr algn="ctr"/>
            <a:r>
              <a:rPr lang="it-IT" sz="1400" b="1" dirty="0" smtClean="0"/>
              <a:t>e geofisica</a:t>
            </a:r>
            <a:endParaRPr lang="it-IT" sz="1400" b="1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/>
          <a:srcRect l="3544" t="47618" r="79919" b="21374"/>
          <a:stretch>
            <a:fillRect/>
          </a:stretch>
        </p:blipFill>
        <p:spPr bwMode="auto">
          <a:xfrm>
            <a:off x="6516216" y="4221088"/>
            <a:ext cx="2493914" cy="20162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2" name="Rettangolo 21"/>
          <p:cNvSpPr/>
          <p:nvPr/>
        </p:nvSpPr>
        <p:spPr>
          <a:xfrm>
            <a:off x="6444208" y="6309320"/>
            <a:ext cx="2880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/>
              <a:t>Fisica per le scienze forensi</a:t>
            </a:r>
            <a:endParaRPr lang="it-IT" sz="1400" b="1" dirty="0"/>
          </a:p>
        </p:txBody>
      </p:sp>
      <p:cxnSp>
        <p:nvCxnSpPr>
          <p:cNvPr id="24" name="Connettore 1 23"/>
          <p:cNvCxnSpPr/>
          <p:nvPr/>
        </p:nvCxnSpPr>
        <p:spPr>
          <a:xfrm>
            <a:off x="1835696" y="4365104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/>
        </p:nvSpPr>
        <p:spPr>
          <a:xfrm>
            <a:off x="1691680" y="4293096"/>
            <a:ext cx="288032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1178376" y="142019"/>
            <a:ext cx="7786112" cy="982725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sz="3600" smtClean="0"/>
              <a:t>cosa può fare il fisico oggi: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2208</TotalTime>
  <Words>861</Words>
  <Application>Microsoft Office PowerPoint</Application>
  <PresentationFormat>Presentazione su schermo (4:3)</PresentationFormat>
  <Paragraphs>96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6" baseType="lpstr">
      <vt:lpstr>Calibri</vt:lpstr>
      <vt:lpstr>Engravers MT</vt:lpstr>
      <vt:lpstr>Gill Sans MT</vt:lpstr>
      <vt:lpstr>Times New Roman</vt:lpstr>
      <vt:lpstr>Verdana</vt:lpstr>
      <vt:lpstr>Wingdings 2</vt:lpstr>
      <vt:lpstr>Solstizio</vt:lpstr>
      <vt:lpstr>PROFESSIONE FISICO</vt:lpstr>
      <vt:lpstr>IL FISICO “IERI”</vt:lpstr>
      <vt:lpstr>LO STEREOTIPO DEL “FISICO – SCIENZIATO”</vt:lpstr>
      <vt:lpstr>Presentazione standard di PowerPoint</vt:lpstr>
      <vt:lpstr>come si sviluppa il corso di laurea in fisica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.... le professioni “ordinistiche” ....</vt:lpstr>
      <vt:lpstr>.... le professioni “ordinistiche” ....</vt:lpstr>
      <vt:lpstr>...ANCHE i fisici HANNO  un ordine PROFESSIONALE ?</vt:lpstr>
      <vt:lpstr>alcune debolezze degli ordini</vt:lpstr>
      <vt:lpstr>alcune debolezze degli ordini</vt:lpstr>
      <vt:lpstr>Presentazione standard di PowerPoint</vt:lpstr>
      <vt:lpstr>ANFeA E’ STATA RICONOSCIUTA NEL 2016 DAL MINISTERO PER LO SVILUPPO ECONOMICO AI SENSI DELLA LEGGE 4/2013</vt:lpstr>
      <vt:lpstr>Il ruolo di anFeA</vt:lpstr>
      <vt:lpstr> Il sistema di qualificazione professionale per i Fisici (ai sensi della legge 4/2013)  </vt:lpstr>
      <vt:lpstr>ENTE NAZIONALE DI ACCREDITAMENTO (ACCREDIA)</vt:lpstr>
      <vt:lpstr>Il Fisico e la responsabilità per i servizi offerti</vt:lpstr>
      <vt:lpstr>Grazie dell’attenzione   ... E ricordate...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lucio rizzo</dc:creator>
  <cp:lastModifiedBy>Cataldo Italo</cp:lastModifiedBy>
  <cp:revision>44</cp:revision>
  <dcterms:created xsi:type="dcterms:W3CDTF">2016-12-10T17:58:55Z</dcterms:created>
  <dcterms:modified xsi:type="dcterms:W3CDTF">2016-12-15T13:55:15Z</dcterms:modified>
</cp:coreProperties>
</file>