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8" r:id="rId4"/>
    <p:sldId id="269" r:id="rId5"/>
    <p:sldId id="270" r:id="rId6"/>
    <p:sldId id="271" r:id="rId7"/>
    <p:sldId id="285" r:id="rId8"/>
    <p:sldId id="273" r:id="rId9"/>
    <p:sldId id="274" r:id="rId10"/>
    <p:sldId id="281" r:id="rId11"/>
    <p:sldId id="280" r:id="rId12"/>
    <p:sldId id="279" r:id="rId13"/>
    <p:sldId id="276" r:id="rId14"/>
    <p:sldId id="277" r:id="rId15"/>
    <p:sldId id="278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5" d="100"/>
          <a:sy n="75" d="100"/>
        </p:scale>
        <p:origin x="-10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F30D-FAEC-4E00-B356-FD7868CCD957}" type="datetimeFigureOut">
              <a:rPr lang="it-IT" smtClean="0"/>
              <a:t>11/09/2014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FC21A-A489-47FC-A231-C16E21250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3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EBCB0-D07F-4D91-A09C-9B8849FFE5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20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D98CE-6B3A-4F44-86B8-623B76342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41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F978D-ED35-46F8-8559-87CE003FC0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19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59AD-EDCC-45CE-BA35-7E79AC9153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5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AE33F-F2D1-4D9D-B2E3-6B667E0792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879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228B-61D4-421D-A71F-CD65D09293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DDEA4-75ED-4FF3-8536-D2F58695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046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7F6EE-2323-447B-A48B-1F6926FF7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22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FE33-018B-4B08-910E-905E2851BA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29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7081A-46EB-4682-AD5C-0FED3C24295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012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B78F4-A151-46E7-B651-4EF80D8A46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690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 smtClean="0"/>
              <a:t>Lecce 10-11 settembre 2014</a:t>
            </a: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35EF5-5490-4F5B-8592-8B3620CC69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altLang="it-IT" sz="3200" dirty="0" smtClean="0"/>
              <a:t>Lente convergente e legge dei punti coniugati in laboratorio</a:t>
            </a:r>
            <a:endParaRPr lang="it-IT" altLang="it-IT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it-IT" alt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0" y="6245225"/>
            <a:ext cx="6588224" cy="352127"/>
          </a:xfrm>
        </p:spPr>
        <p:txBody>
          <a:bodyPr/>
          <a:lstStyle/>
          <a:p>
            <a:r>
              <a:rPr lang="it-IT" altLang="it-IT" dirty="0" smtClean="0"/>
              <a:t>Mirella </a:t>
            </a:r>
            <a:r>
              <a:rPr lang="it-IT" altLang="it-IT" dirty="0" err="1" smtClean="0"/>
              <a:t>Rafanelli</a:t>
            </a:r>
            <a:r>
              <a:rPr lang="it-IT" altLang="it-IT" dirty="0" smtClean="0"/>
              <a:t> – Scuola estiva di fisica  - Lecce 10-11 settembre 2014</a:t>
            </a:r>
            <a:endParaRPr lang="it-IT" alt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5" b="22199"/>
          <a:stretch/>
        </p:blipFill>
        <p:spPr bwMode="auto">
          <a:xfrm>
            <a:off x="683569" y="2124074"/>
            <a:ext cx="6948814" cy="3393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/>
            <a:r>
              <a:rPr lang="it-IT" sz="2000" dirty="0"/>
              <a:t>Il nostro dispositivo sperimentale:</a:t>
            </a:r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5" b="22199"/>
          <a:stretch/>
        </p:blipFill>
        <p:spPr bwMode="auto">
          <a:xfrm>
            <a:off x="1511617" y="2124075"/>
            <a:ext cx="6120765" cy="260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68560" y="4941168"/>
            <a:ext cx="92974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/>
            <a:r>
              <a:rPr lang="it-IT" sz="2000" dirty="0"/>
              <a:t>Oggetto                         </a:t>
            </a:r>
            <a:r>
              <a:rPr lang="it-IT" sz="2000" dirty="0" smtClean="0"/>
              <a:t>  </a:t>
            </a:r>
            <a:r>
              <a:rPr lang="it-IT" sz="2000" dirty="0"/>
              <a:t>Lente   </a:t>
            </a:r>
            <a:r>
              <a:rPr lang="it-IT" sz="2000" dirty="0" smtClean="0"/>
              <a:t>                   </a:t>
            </a:r>
            <a:r>
              <a:rPr lang="it-IT" sz="2000" dirty="0"/>
              <a:t>schermo</a:t>
            </a:r>
          </a:p>
          <a:p>
            <a:pPr lvl="4"/>
            <a:endParaRPr lang="it-IT" sz="2000" dirty="0"/>
          </a:p>
          <a:p>
            <a:pPr lvl="4"/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/>
          <a:stretch/>
        </p:blipFill>
        <p:spPr bwMode="auto">
          <a:xfrm>
            <a:off x="2411730" y="1133475"/>
            <a:ext cx="4320540" cy="459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692696"/>
            <a:ext cx="8208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/>
            <a:r>
              <a:rPr lang="it-IT" altLang="it-IT" sz="2000" dirty="0" smtClean="0"/>
              <a:t>La lente e lo schermo</a:t>
            </a:r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120130" cy="45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548680"/>
            <a:ext cx="820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/>
            <a:r>
              <a:rPr lang="it-IT" altLang="it-IT" sz="2000" dirty="0" smtClean="0"/>
              <a:t>L’immagine «raccolta» sullo schermo</a:t>
            </a: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5" r="13324"/>
          <a:stretch/>
        </p:blipFill>
        <p:spPr bwMode="auto">
          <a:xfrm>
            <a:off x="2771775" y="1355488"/>
            <a:ext cx="3600450" cy="459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2061334"/>
            <a:ext cx="82089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dirty="0"/>
              <a:t>Conosciamo la legge e abbiamo a disposizione un’attrezzatura “ad hoc</a:t>
            </a:r>
            <a:r>
              <a:rPr lang="it-IT" dirty="0" smtClean="0"/>
              <a:t>”.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Ci proponiamo di 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r>
              <a:rPr lang="it-IT" dirty="0"/>
              <a:t>&lt;&lt;&lt;&lt; Raccogliere e elaborare  dati per  verificare che per la lente che ci è stata data vale la legge dei  punti coniugati </a:t>
            </a:r>
            <a:r>
              <a:rPr lang="it-IT" dirty="0" smtClean="0"/>
              <a:t>&gt;&gt;&gt;</a:t>
            </a:r>
          </a:p>
          <a:p>
            <a:endParaRPr lang="it-IT" dirty="0"/>
          </a:p>
          <a:p>
            <a:r>
              <a:rPr lang="it-IT" dirty="0"/>
              <a:t>&lt;&lt;&lt;&lt; Determinare f e verificare se, entro i margini delle incertezze </a:t>
            </a:r>
            <a:r>
              <a:rPr lang="it-IT" dirty="0" smtClean="0"/>
              <a:t>della misura</a:t>
            </a:r>
            <a:r>
              <a:rPr lang="it-IT" dirty="0"/>
              <a:t>, coincide con il valore fornito dal costruttore&gt;&gt;&gt;&gt;</a:t>
            </a:r>
            <a:endParaRPr lang="it-IT" altLang="it-IT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5657" y="692696"/>
            <a:ext cx="39062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L’esperienza e gli scopi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dirty="0" smtClean="0"/>
              <a:t>La scheda</a:t>
            </a:r>
          </a:p>
          <a:p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I Parte (l’esplorazione)</a:t>
            </a:r>
            <a:endParaRPr lang="it-IT" sz="2400" dirty="0"/>
          </a:p>
          <a:p>
            <a:r>
              <a:rPr lang="it-IT" dirty="0"/>
              <a:t>Per sfruttare al meglio la rotaia dovremmo raccoglier un buon numero di dati , il più possibile </a:t>
            </a:r>
            <a:r>
              <a:rPr lang="it-IT" dirty="0" smtClean="0"/>
              <a:t>differenti </a:t>
            </a:r>
            <a:r>
              <a:rPr lang="it-IT" dirty="0"/>
              <a:t>tra di </a:t>
            </a:r>
            <a:r>
              <a:rPr lang="it-IT" dirty="0" smtClean="0"/>
              <a:t>loro. Se facciamo qualche prova preliminare possiamo 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-stabilire in quali situazioni si hanno immagini reali o, </a:t>
            </a:r>
            <a:r>
              <a:rPr lang="it-IT" dirty="0" err="1" smtClean="0"/>
              <a:t>vivecersa</a:t>
            </a:r>
            <a:r>
              <a:rPr lang="it-IT" dirty="0" smtClean="0"/>
              <a:t>, virtuali</a:t>
            </a:r>
          </a:p>
          <a:p>
            <a:endParaRPr lang="it-IT" dirty="0" smtClean="0"/>
          </a:p>
          <a:p>
            <a:r>
              <a:rPr lang="it-IT" dirty="0" smtClean="0"/>
              <a:t>-verificare se la </a:t>
            </a:r>
            <a:r>
              <a:rPr lang="it-IT" dirty="0"/>
              <a:t>nostra apparecchiatura ci consente di  determinare la distanza  di immagini reali e </a:t>
            </a:r>
            <a:r>
              <a:rPr lang="it-IT" dirty="0" smtClean="0"/>
              <a:t>virtuali </a:t>
            </a:r>
            <a:r>
              <a:rPr lang="it-IT" dirty="0"/>
              <a:t>o </a:t>
            </a:r>
            <a:r>
              <a:rPr lang="it-IT" dirty="0" smtClean="0"/>
              <a:t>no</a:t>
            </a:r>
          </a:p>
          <a:p>
            <a:endParaRPr lang="it-IT" dirty="0" smtClean="0"/>
          </a:p>
          <a:p>
            <a:r>
              <a:rPr lang="it-IT" dirty="0" smtClean="0"/>
              <a:t>- Decidere  </a:t>
            </a:r>
            <a:r>
              <a:rPr lang="it-IT" dirty="0"/>
              <a:t>che cosa muovere,  che cosa tenere fermo e quali dati raccogliere.</a:t>
            </a:r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6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dirty="0" smtClean="0"/>
              <a:t> II Parte (la misura)</a:t>
            </a:r>
          </a:p>
          <a:p>
            <a:endParaRPr lang="it-IT" altLang="it-IT" sz="2400" dirty="0" smtClean="0"/>
          </a:p>
          <a:p>
            <a:r>
              <a:rPr lang="it-IT" sz="2000" dirty="0" smtClean="0"/>
              <a:t>Per </a:t>
            </a:r>
            <a:r>
              <a:rPr lang="it-IT" sz="2000" dirty="0"/>
              <a:t>ogni </a:t>
            </a:r>
            <a:r>
              <a:rPr lang="it-IT" sz="2000" dirty="0" smtClean="0"/>
              <a:t>posizione relativa lente-oggetto misuriamo </a:t>
            </a:r>
            <a:r>
              <a:rPr lang="it-IT" sz="2000" dirty="0"/>
              <a:t>con la massima cura consentita dai nostri strumenti le distanze che ci servono per gli scopi </a:t>
            </a:r>
            <a:r>
              <a:rPr lang="it-IT" sz="2000" dirty="0" smtClean="0"/>
              <a:t>previsti</a:t>
            </a:r>
          </a:p>
          <a:p>
            <a:endParaRPr lang="it-IT" sz="2000" dirty="0"/>
          </a:p>
          <a:p>
            <a:r>
              <a:rPr lang="it-IT" sz="2000" dirty="0" smtClean="0"/>
              <a:t>Per ogni misura possiamo provare entro quali margini di spostamento le immagini che si formano sullo schermo sono ragionevolmente nitide e da qui risalire ad una valutazione delle incertezze della misura. Anche queste vanno annotate accuratamente</a:t>
            </a:r>
            <a:endParaRPr lang="it-IT" sz="2000" dirty="0"/>
          </a:p>
          <a:p>
            <a:r>
              <a:rPr lang="it-IT" sz="2000" dirty="0" smtClean="0"/>
              <a:t>  </a:t>
            </a: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809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dirty="0" smtClean="0"/>
              <a:t>III Parte (l’elaborazione)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dirty="0"/>
              <a:t>Elaboriamo i dati per avere una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-conferma grafica della coerenza </a:t>
            </a:r>
            <a:r>
              <a:rPr lang="it-IT" dirty="0" smtClean="0"/>
              <a:t>dei nostri dati con </a:t>
            </a:r>
            <a:r>
              <a:rPr lang="it-IT" dirty="0"/>
              <a:t>la legge dei punti </a:t>
            </a:r>
            <a:r>
              <a:rPr lang="it-IT" dirty="0" smtClean="0"/>
              <a:t>coniugati</a:t>
            </a:r>
          </a:p>
          <a:p>
            <a:endParaRPr lang="it-IT" dirty="0" smtClean="0"/>
          </a:p>
          <a:p>
            <a:r>
              <a:rPr lang="it-IT" dirty="0" smtClean="0"/>
              <a:t>La legge dei punti coniugati</a:t>
            </a:r>
          </a:p>
          <a:p>
            <a:r>
              <a:rPr lang="it-IT" dirty="0" smtClean="0"/>
              <a:t>1/p +1/q =1/f ci suggerisce una possibile linearizzazione?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-</a:t>
            </a:r>
            <a:r>
              <a:rPr lang="it-IT" dirty="0"/>
              <a:t>una conferma </a:t>
            </a:r>
            <a:r>
              <a:rPr lang="it-IT" dirty="0" smtClean="0"/>
              <a:t>numerica</a:t>
            </a:r>
          </a:p>
          <a:p>
            <a:r>
              <a:rPr lang="it-IT" dirty="0" smtClean="0"/>
              <a:t>Quali calcoli fare?</a:t>
            </a:r>
            <a:endParaRPr lang="it-IT" dirty="0"/>
          </a:p>
          <a:p>
            <a:r>
              <a:rPr lang="it-IT" dirty="0" smtClean="0"/>
              <a:t>-Come </a:t>
            </a:r>
            <a:r>
              <a:rPr lang="it-IT" dirty="0"/>
              <a:t>inseriamo le </a:t>
            </a:r>
            <a:r>
              <a:rPr lang="it-IT" dirty="0" smtClean="0"/>
              <a:t>incertezze nel grafico e nei calcoli?</a:t>
            </a:r>
          </a:p>
          <a:p>
            <a:r>
              <a:rPr lang="it-IT" dirty="0" smtClean="0"/>
              <a:t>Possiamo procedere in modo del tutto elementare (considerando i valori massimi e minimi dei dati ..)</a:t>
            </a:r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809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r>
              <a:rPr lang="it-IT" sz="2400" dirty="0" smtClean="0"/>
              <a:t>Appendice: la localizzazione delle immagini </a:t>
            </a:r>
            <a:r>
              <a:rPr lang="it-IT" sz="2400" dirty="0" smtClean="0"/>
              <a:t>virtuali</a:t>
            </a:r>
          </a:p>
          <a:p>
            <a:endParaRPr lang="it-IT" sz="2400" dirty="0" smtClean="0"/>
          </a:p>
          <a:p>
            <a:r>
              <a:rPr lang="it-IT" altLang="it-IT" sz="2000" dirty="0" smtClean="0"/>
              <a:t>Solo </a:t>
            </a:r>
            <a:r>
              <a:rPr lang="it-IT" altLang="it-IT" sz="2000" dirty="0" smtClean="0"/>
              <a:t>le immagini «reali» si possono raccogliere sullo schermo che abbiamo a </a:t>
            </a:r>
            <a:r>
              <a:rPr lang="it-IT" altLang="it-IT" sz="2000" dirty="0" smtClean="0"/>
              <a:t>disposizione</a:t>
            </a:r>
          </a:p>
          <a:p>
            <a:r>
              <a:rPr lang="it-IT" altLang="it-IT" sz="2000" dirty="0" smtClean="0"/>
              <a:t>Per localizzare  le immagini virtuali potremo </a:t>
            </a:r>
            <a:r>
              <a:rPr lang="it-IT" altLang="it-IT" sz="2000" dirty="0" err="1" smtClean="0"/>
              <a:t>utlizzare</a:t>
            </a:r>
            <a:r>
              <a:rPr lang="it-IT" altLang="it-IT" sz="2000" dirty="0" smtClean="0"/>
              <a:t> il metodo della parallasse.</a:t>
            </a:r>
          </a:p>
          <a:p>
            <a:r>
              <a:rPr lang="it-IT" altLang="it-IT" sz="2000" dirty="0"/>
              <a:t>S</a:t>
            </a:r>
            <a:r>
              <a:rPr lang="it-IT" altLang="it-IT" sz="2000" dirty="0" smtClean="0"/>
              <a:t>i dispone, p. es.,  una matita M1 dietro la lente a distanza p&lt; f e la si osserva attraverso la lente, la si vede ingrandita e diritta. </a:t>
            </a:r>
            <a:r>
              <a:rPr lang="it-IT" altLang="it-IT" sz="2000" dirty="0"/>
              <a:t>S</a:t>
            </a:r>
            <a:r>
              <a:rPr lang="it-IT" altLang="it-IT" sz="2000" dirty="0" smtClean="0"/>
              <a:t>i dispone poi una seconda matita M2 dietro la lente a distanza qualsiasi, in modo che guardando con un solo occhio risultino allineate  l’estremità di M2 che spunta dietro la lente e l’immagine di M1 attraverso la lente. Muovendo lateralmente  la testa  con ogni probabilità  si osserverà il fenomeno della parallasse, cioè immagine di M1 e M2 non risulteranno più allineate. Se si sposta M2 fino a quando non si ha più parallasse, la posizione di M2 potrà essere considerata coincidente con la posizione dell’immagine virtuale cercata.  </a:t>
            </a: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67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 smtClean="0"/>
              <a:t>Un’attività </a:t>
            </a:r>
            <a:r>
              <a:rPr lang="it-IT" dirty="0"/>
              <a:t>di laboratorio può avere gli scopi più svariati</a:t>
            </a:r>
            <a:r>
              <a:rPr lang="it-IT" dirty="0" smtClean="0"/>
              <a:t>;  </a:t>
            </a:r>
            <a:r>
              <a:rPr lang="it-IT" dirty="0"/>
              <a:t>conoscere lo scopo o gli scopi  è fondamentale per </a:t>
            </a:r>
            <a:r>
              <a:rPr lang="it-IT" dirty="0" smtClean="0"/>
              <a:t>poter </a:t>
            </a:r>
            <a:r>
              <a:rPr lang="it-IT" dirty="0"/>
              <a:t>svolgere </a:t>
            </a:r>
            <a:r>
              <a:rPr lang="it-IT" dirty="0" smtClean="0"/>
              <a:t>bene l’attività.</a:t>
            </a:r>
          </a:p>
          <a:p>
            <a:endParaRPr lang="it-IT" dirty="0"/>
          </a:p>
          <a:p>
            <a:r>
              <a:rPr lang="it-IT" dirty="0"/>
              <a:t>Si può studiare un fenomeno, ma anche imparare a usare degli strumenti di misura, o costruirli o tararli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Con una lente potremmo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effettuare </a:t>
            </a:r>
            <a:r>
              <a:rPr lang="it-IT" dirty="0" smtClean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percorso di scoperta</a:t>
            </a:r>
            <a:r>
              <a:rPr lang="it-IT" dirty="0"/>
              <a:t> </a:t>
            </a:r>
            <a:r>
              <a:rPr lang="it-IT" dirty="0" smtClean="0"/>
              <a:t>(come funziona la lente? riesco ad arrivare alla legge dei punti coniugati, senza conoscerla prima?)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eseguire  </a:t>
            </a:r>
            <a:r>
              <a:rPr lang="it-IT" dirty="0">
                <a:solidFill>
                  <a:srgbClr val="F185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misure </a:t>
            </a:r>
            <a:r>
              <a:rPr lang="it-IT" dirty="0" smtClean="0"/>
              <a:t>( conosco tutte le leggi e voglio determinare la distanza focale della lente,  o l’indice di rifrazione del mezzo di cui è composta: cosa devo misurare?)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Voglio </a:t>
            </a:r>
            <a:r>
              <a:rPr lang="it-IT" dirty="0" smtClean="0">
                <a:solidFill>
                  <a:srgbClr val="F1850F"/>
                </a:solidFill>
              </a:rPr>
              <a:t>sperimentare </a:t>
            </a:r>
            <a:r>
              <a:rPr lang="it-IT" dirty="0">
                <a:solidFill>
                  <a:srgbClr val="F1850F"/>
                </a:solidFill>
              </a:rPr>
              <a:t>un nuovo metodo o strumento di misura </a:t>
            </a:r>
            <a:r>
              <a:rPr lang="it-IT" dirty="0"/>
              <a:t>per </a:t>
            </a:r>
            <a:r>
              <a:rPr lang="it-IT" dirty="0" smtClean="0"/>
              <a:t>estendere o migliorare  le mie conoscenze (nel nostro caso potremmo usare la parallasse per localizzare le immagini virtuali)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 che esistono le «aberrazioni» e m propongo di vedere come si presentano sulla mia lente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………</a:t>
            </a:r>
            <a:endParaRPr lang="it-IT" dirty="0"/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1880" y="548680"/>
            <a:ext cx="2771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Scopi (in generale)</a:t>
            </a:r>
            <a:endParaRPr lang="it-IT" sz="2400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Nel nostro caso </a:t>
            </a:r>
            <a:r>
              <a:rPr lang="it-IT" dirty="0" smtClean="0"/>
              <a:t>esploriamo</a:t>
            </a:r>
          </a:p>
          <a:p>
            <a:r>
              <a:rPr lang="it-IT" dirty="0" smtClean="0"/>
              <a:t>- </a:t>
            </a:r>
            <a:r>
              <a:rPr lang="it-IT" dirty="0"/>
              <a:t>un fenomeno già conosciuto, la </a:t>
            </a:r>
            <a:r>
              <a:rPr lang="it-IT" dirty="0" smtClean="0"/>
              <a:t>formazione di immagini attraverso  </a:t>
            </a:r>
            <a:r>
              <a:rPr lang="it-IT" dirty="0"/>
              <a:t>una lente convergente</a:t>
            </a:r>
            <a:r>
              <a:rPr lang="it-IT" dirty="0" smtClean="0"/>
              <a:t>,</a:t>
            </a:r>
          </a:p>
          <a:p>
            <a:r>
              <a:rPr lang="it-IT" dirty="0" smtClean="0"/>
              <a:t> -che si esprime  matematicamente  con  </a:t>
            </a:r>
            <a:r>
              <a:rPr lang="it-IT" dirty="0"/>
              <a:t>una legge che </a:t>
            </a:r>
            <a:r>
              <a:rPr lang="it-IT" dirty="0" smtClean="0"/>
              <a:t>conosciamo</a:t>
            </a:r>
          </a:p>
          <a:p>
            <a:r>
              <a:rPr lang="it-IT" dirty="0"/>
              <a:t>-</a:t>
            </a:r>
            <a:r>
              <a:rPr lang="it-IT" dirty="0" smtClean="0"/>
              <a:t> con </a:t>
            </a:r>
            <a:r>
              <a:rPr lang="it-IT" dirty="0"/>
              <a:t>strumenti appositamente assemblati.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Perciò apparentemente </a:t>
            </a:r>
            <a:r>
              <a:rPr lang="it-IT" dirty="0"/>
              <a:t>non dobbiamo scoprire né costruire niente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Questo può sembrare poco stimolante, ma il lavoro di laboratorio </a:t>
            </a:r>
            <a:r>
              <a:rPr lang="it-IT" dirty="0" smtClean="0"/>
              <a:t>riserva sempre delle sorprese  stimolanti, se viene svolto con attenzione.</a:t>
            </a:r>
            <a:endParaRPr lang="it-IT" dirty="0"/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548680"/>
            <a:ext cx="4722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Gli scopi della nostra esperienza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9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28803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 smtClean="0"/>
              <a:t>Dalla </a:t>
            </a:r>
            <a:r>
              <a:rPr lang="it-IT" dirty="0"/>
              <a:t>legge di </a:t>
            </a:r>
            <a:r>
              <a:rPr lang="it-IT" dirty="0" err="1" smtClean="0"/>
              <a:t>Snell</a:t>
            </a:r>
            <a:r>
              <a:rPr lang="it-IT" dirty="0" smtClean="0"/>
              <a:t> nel passaggio tra due mezzi trasparenti diversi separati da una superficie piana (diottro piano)</a:t>
            </a:r>
            <a:endParaRPr lang="it-IT" dirty="0"/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1880" y="548680"/>
            <a:ext cx="2941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 teoria conosciuta</a:t>
            </a:r>
          </a:p>
          <a:p>
            <a:endParaRPr 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6750" t="40710" r="37372" b="29817"/>
          <a:stretch/>
        </p:blipFill>
        <p:spPr bwMode="auto">
          <a:xfrm>
            <a:off x="4139952" y="1417538"/>
            <a:ext cx="2714625" cy="1647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/>
          <a:srcRect l="43637" t="37728" r="44981" b="28656"/>
          <a:stretch/>
        </p:blipFill>
        <p:spPr bwMode="auto">
          <a:xfrm>
            <a:off x="755576" y="3140968"/>
            <a:ext cx="2057400" cy="323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62252" y="3713999"/>
            <a:ext cx="517018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pplicata sia ai raggi  in ingresso che a quelli in uscita su 2 diottri curvi, si osserva che raggi di luce paralleli che entrano vicino all’asse convergono in 2 fuochi  </a:t>
            </a:r>
            <a:endParaRPr lang="it-IT" dirty="0"/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03848" y="5499103"/>
            <a:ext cx="5793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Le immagini  grafiche  sono prese da (o riconducibili a)  Wikipedia, se non diversamente specificato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3339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5" name="Immagine 4"/>
          <p:cNvPicPr/>
          <p:nvPr/>
        </p:nvPicPr>
        <p:blipFill rotWithShape="1">
          <a:blip r:embed="rId2"/>
          <a:srcRect l="30857" t="31287" r="32051" b="22515"/>
          <a:stretch/>
        </p:blipFill>
        <p:spPr bwMode="auto">
          <a:xfrm>
            <a:off x="2400140" y="461570"/>
            <a:ext cx="4476115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" name="Immagine 1" descr="\frac{1}{f} = \left(\frac{n}{n'}-1\right)\left[ \frac{1}{R_1} - \frac{1}{R_2} \right]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209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" y="4183628"/>
            <a:ext cx="807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 se </a:t>
            </a:r>
            <a:r>
              <a:rPr lang="it-IT" altLang="it-IT" sz="2000" i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è piccolo rispetto a </a:t>
            </a:r>
            <a:r>
              <a:rPr lang="it-IT" altLang="it-IT" sz="2000" i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it-IT" altLang="it-IT" sz="2000" baseline="-30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000" i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it-IT" altLang="it-IT" sz="2000" baseline="-30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si ha la condizione di </a:t>
            </a:r>
            <a:r>
              <a:rPr lang="it-IT" altLang="it-IT" sz="2000" i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lente sottile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000" i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con buona approssimazione </a:t>
            </a:r>
            <a:r>
              <a:rPr lang="it-IT" altLang="it-IT" sz="2000" dirty="0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è dato </a:t>
            </a:r>
            <a:r>
              <a:rPr lang="it-IT" altLang="it-IT" sz="2000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da:</a:t>
            </a:r>
            <a:endParaRPr lang="it-IT" altLang="it-IT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8367" y="5633436"/>
            <a:ext cx="807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2000" dirty="0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Questa formula ci assicura  che la distanza focale è la stessa, qualunque sia il verso da cui entrano i raggi (scambiando R1 e R2 f non cambia  in  modulo)</a:t>
            </a:r>
            <a:endParaRPr lang="it-IT" altLang="it-IT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684584" y="639996"/>
            <a:ext cx="8928992" cy="16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normAutofit fontScale="70000" lnSpcReduction="20000"/>
          </a:bodyPr>
          <a:lstStyle/>
          <a:p>
            <a:pPr lvl="4"/>
            <a:r>
              <a:rPr lang="it-IT" altLang="it-IT" sz="2000" dirty="0"/>
              <a:t> </a:t>
            </a:r>
            <a:r>
              <a:rPr lang="it-IT" altLang="it-IT" sz="2000" dirty="0" smtClean="0"/>
              <a:t>Sappiamo anche che </a:t>
            </a:r>
          </a:p>
          <a:p>
            <a:pPr lvl="4"/>
            <a:r>
              <a:rPr lang="it-IT" altLang="it-IT" sz="2000" dirty="0"/>
              <a:t>-</a:t>
            </a:r>
            <a:r>
              <a:rPr lang="it-IT" altLang="it-IT" sz="2000" dirty="0" smtClean="0"/>
              <a:t>il percorso dei raggi di luce è indipendente dal verso, perciò raggi di luce che entrano nella lente </a:t>
            </a:r>
            <a:r>
              <a:rPr lang="it-IT" altLang="it-IT" sz="2000" dirty="0" err="1" smtClean="0"/>
              <a:t>proveniendo</a:t>
            </a:r>
            <a:r>
              <a:rPr lang="it-IT" altLang="it-IT" sz="2000" dirty="0" smtClean="0"/>
              <a:t> dal fuoco emergono dalla lente come raggi paralleli all’asse. </a:t>
            </a:r>
          </a:p>
          <a:p>
            <a:pPr lvl="4"/>
            <a:r>
              <a:rPr lang="it-IT" altLang="it-IT" sz="2000" dirty="0" smtClean="0"/>
              <a:t>-Un raggio che attraversa la lente nel centro poiché  incontra le  superfici  della lente come parallele ( sempre vero </a:t>
            </a:r>
            <a:r>
              <a:rPr lang="it-IT" altLang="it-IT" sz="2000" dirty="0" err="1" smtClean="0"/>
              <a:t>acon</a:t>
            </a:r>
            <a:r>
              <a:rPr lang="it-IT" altLang="it-IT" sz="2000" dirty="0" smtClean="0"/>
              <a:t> buona approssimazione) ne emerge non deviato</a:t>
            </a:r>
          </a:p>
          <a:p>
            <a:pPr lvl="4"/>
            <a:endParaRPr lang="it-IT" altLang="it-IT" sz="2000" dirty="0" smtClean="0"/>
          </a:p>
          <a:p>
            <a:pPr lvl="4"/>
            <a:r>
              <a:rPr lang="it-IT" altLang="it-IT" sz="2000" dirty="0" smtClean="0"/>
              <a:t>Questo  ci consente di </a:t>
            </a:r>
            <a:r>
              <a:rPr lang="it-IT" altLang="it-IT" sz="2000" dirty="0"/>
              <a:t>concentrarci sui 3 raggi «principali</a:t>
            </a:r>
            <a:r>
              <a:rPr lang="it-IT" altLang="it-IT" sz="2000" dirty="0" smtClean="0"/>
              <a:t>»,, nello studio della formazione delle immagini</a:t>
            </a: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30078" t="36842" r="30804" b="29239"/>
          <a:stretch/>
        </p:blipFill>
        <p:spPr bwMode="auto">
          <a:xfrm>
            <a:off x="1593850" y="2636912"/>
            <a:ext cx="5956300" cy="275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39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1688" y="1287344"/>
            <a:ext cx="82089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 smtClean="0"/>
              <a:t>oppure  su 2 di questi, come nella pagina seguente, ricavata da un  libro di testo (</a:t>
            </a:r>
            <a:r>
              <a:rPr lang="it-IT" dirty="0" err="1" smtClean="0"/>
              <a:t>Amaldi</a:t>
            </a:r>
            <a:r>
              <a:rPr lang="it-IT" dirty="0" smtClean="0"/>
              <a:t>)</a:t>
            </a:r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3039" t="21637" r="3843"/>
          <a:stretch/>
        </p:blipFill>
        <p:spPr bwMode="auto">
          <a:xfrm>
            <a:off x="971600" y="2348880"/>
            <a:ext cx="5591175" cy="369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55148" y="1964452"/>
            <a:ext cx="1584176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1400" dirty="0" smtClean="0"/>
              <a:t>La dimostrazione della formula si ottiene applicando  i teoremi noti sulla similitudine dei triangoli e da questi si ricava anche  il rapporto tra la misura dell’immagine e quella dell’oggetto, l’ingrandimento</a:t>
            </a:r>
          </a:p>
          <a:p>
            <a:endParaRPr lang="it-IT" sz="1400" dirty="0" smtClean="0"/>
          </a:p>
          <a:p>
            <a:r>
              <a:rPr lang="it-IT" sz="2000" dirty="0" smtClean="0"/>
              <a:t>i/o=q/p</a:t>
            </a:r>
            <a:endParaRPr lang="it-IT" sz="2000" dirty="0"/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6408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7544" y="1287344"/>
            <a:ext cx="82089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La legge dimostrata usando la figura precedente per una lente convergente e con p&gt; f , cioè sistemando l’oggetto ad una distanza dalla lente maggiore della distanza focale, si dimostra che vale nella stessa forma </a:t>
            </a:r>
            <a:r>
              <a:rPr lang="it-IT" dirty="0" smtClean="0"/>
              <a:t>anche per </a:t>
            </a:r>
            <a:r>
              <a:rPr lang="it-IT" dirty="0"/>
              <a:t>p&lt;f, cioè quando  l’oggetto si trova tra il fuoco e la lente</a:t>
            </a:r>
          </a:p>
          <a:p>
            <a:endParaRPr lang="it-IT" dirty="0"/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16520" t="48538" r="48883" b="12573"/>
          <a:stretch/>
        </p:blipFill>
        <p:spPr bwMode="auto">
          <a:xfrm>
            <a:off x="1835696" y="2795587"/>
            <a:ext cx="3793579" cy="2865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2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252536" y="1287344"/>
            <a:ext cx="8928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/>
            <a:r>
              <a:rPr lang="it-IT" sz="2000" dirty="0"/>
              <a:t>Quando la lente è divergente, purché si consideri che f &lt;0 </a:t>
            </a:r>
          </a:p>
          <a:p>
            <a:pPr lvl="4"/>
            <a:endParaRPr lang="it-IT" altLang="it-IT" sz="20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 smtClean="0"/>
              <a:t>Lecce 10-11 settembre 2014</a:t>
            </a:r>
            <a:endParaRPr lang="it-IT" alt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32260" t="36257" r="33454" b="27193"/>
          <a:stretch/>
        </p:blipFill>
        <p:spPr bwMode="auto">
          <a:xfrm>
            <a:off x="1619672" y="2038350"/>
            <a:ext cx="5759658" cy="4198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2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1063</Words>
  <Application>Microsoft Office PowerPoint</Application>
  <PresentationFormat>Presentazione su schermo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Struttura predefinita</vt:lpstr>
      <vt:lpstr>Lente convergente e legge dei punti coniugati in laboratorio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estiva di fisica – 5 settembre ’08 –AIF- Università del Salento Prova sperimentale</dc:title>
  <dc:creator>Mirella</dc:creator>
  <cp:lastModifiedBy>Mirella</cp:lastModifiedBy>
  <cp:revision>41</cp:revision>
  <dcterms:created xsi:type="dcterms:W3CDTF">2008-09-05T06:09:11Z</dcterms:created>
  <dcterms:modified xsi:type="dcterms:W3CDTF">2014-09-11T17:53:07Z</dcterms:modified>
</cp:coreProperties>
</file>