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2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8" r:id="rId2"/>
    <p:sldId id="259" r:id="rId3"/>
    <p:sldId id="260" r:id="rId4"/>
    <p:sldId id="263" r:id="rId5"/>
    <p:sldId id="265" r:id="rId6"/>
    <p:sldId id="266" r:id="rId7"/>
    <p:sldId id="267" r:id="rId8"/>
    <p:sldId id="268" r:id="rId9"/>
    <p:sldId id="273" r:id="rId10"/>
    <p:sldId id="274" r:id="rId11"/>
    <p:sldId id="261" r:id="rId12"/>
    <p:sldId id="262" r:id="rId13"/>
    <p:sldId id="269" r:id="rId14"/>
    <p:sldId id="270" r:id="rId15"/>
    <p:sldId id="271" r:id="rId16"/>
    <p:sldId id="272" r:id="rId17"/>
    <p:sldId id="264" r:id="rId18"/>
    <p:sldId id="275" r:id="rId19"/>
    <p:sldId id="276" r:id="rId20"/>
    <p:sldId id="277" r:id="rId21"/>
  </p:sldIdLst>
  <p:sldSz cx="9144000" cy="6858000" type="screen4x3"/>
  <p:notesSz cx="6797675" cy="992822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ietro\Dropbox\Almalaurea%20DatiMiur.xlsx" TargetMode="Externa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image" Target="../media/image14.jpeg"/><Relationship Id="rId5" Type="http://schemas.openxmlformats.org/officeDocument/2006/relationships/oleObject" Target="file:///C:\Users\Pietro\Dropbox\Fisica\Rapporto\Miur.xlsx" TargetMode="External"/><Relationship Id="rId4" Type="http://schemas.openxmlformats.org/officeDocument/2006/relationships/image" Target="../media/image17.jpeg"/></Relationships>
</file>

<file path=ppt/charts/_rels/char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eg"/><Relationship Id="rId3" Type="http://schemas.openxmlformats.org/officeDocument/2006/relationships/image" Target="../media/image20.jpeg"/><Relationship Id="rId7" Type="http://schemas.openxmlformats.org/officeDocument/2006/relationships/image" Target="../media/image24.jpeg"/><Relationship Id="rId2" Type="http://schemas.openxmlformats.org/officeDocument/2006/relationships/image" Target="../media/image19.jpeg"/><Relationship Id="rId1" Type="http://schemas.openxmlformats.org/officeDocument/2006/relationships/image" Target="../media/image18.jpeg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Relationship Id="rId9" Type="http://schemas.openxmlformats.org/officeDocument/2006/relationships/oleObject" Target="file:///C:\Users\Pietro\Dropbox\Almalaurea%20DatiMiur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image" Target="../media/image18.jpeg"/><Relationship Id="rId4" Type="http://schemas.openxmlformats.org/officeDocument/2006/relationships/oleObject" Target="file:///C:\Users\Pietro\Dropbox\Almalaurea%20DatiMiur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image" Target="../media/image26.jpeg"/><Relationship Id="rId5" Type="http://schemas.openxmlformats.org/officeDocument/2006/relationships/oleObject" Target="file:///C:\Users\Pietro\Dropbox\Almalaurea%20DatiMiur.xlsx" TargetMode="External"/><Relationship Id="rId4" Type="http://schemas.openxmlformats.org/officeDocument/2006/relationships/image" Target="../media/image29.jpeg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ietro\Dropbox\Almalaurea%20DatiMiur.xlsx" TargetMode="External"/><Relationship Id="rId2" Type="http://schemas.openxmlformats.org/officeDocument/2006/relationships/image" Target="../media/image27.jpeg"/><Relationship Id="rId1" Type="http://schemas.openxmlformats.org/officeDocument/2006/relationships/image" Target="../media/image26.jpeg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ietro\Dropbox\Fisica\Rapporto\Miur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ietro\Dropbox\Fisica\Rapporto\Miur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ietro\Dropbox\Almalaurea%20DatiMiur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ietro\Dropbox\Almalaurea%20DatiMiur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ietro\Dropbox\Fisica\Rapporto\Miur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ietro\Dropbox\Almalaurea%20DatiMiur.xlsx" TargetMode="Externa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4.jpeg"/><Relationship Id="rId1" Type="http://schemas.openxmlformats.org/officeDocument/2006/relationships/image" Target="../media/image3.jpeg"/><Relationship Id="rId5" Type="http://schemas.openxmlformats.org/officeDocument/2006/relationships/oleObject" Target="file:///C:\Users\Pietro\Dropbox\Fisica\Rapporto\Almalaurea%20Fisica%20Triennale%201%20anno.xlsx" TargetMode="External"/><Relationship Id="rId4" Type="http://schemas.openxmlformats.org/officeDocument/2006/relationships/image" Target="../media/image31.png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ietro\Dropbox\Fisica\Rapporto\Almalaurea%20Fisica%20Triennale%201%20anno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ietro\Dropbox\Fisica\Rapporto\Almalaurea%20Fisica%20Triennale%201%20anno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ietro\Dropbox\Almalaurea%20DatiMiur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ietro\Dropbox\Almalaurea%20DatiMiur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Relationship Id="rId6" Type="http://schemas.openxmlformats.org/officeDocument/2006/relationships/oleObject" Target="file:///C:\Users\Pietro\Dropbox\Almalaurea%20DatiMiur.xlsx" TargetMode="Externa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Relationship Id="rId6" Type="http://schemas.openxmlformats.org/officeDocument/2006/relationships/oleObject" Target="file:///C:\Users\Pietro\Dropbox\Almalaurea%20DatiMiur.xlsx" TargetMode="Externa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image" Target="../media/image10.jpeg"/><Relationship Id="rId5" Type="http://schemas.openxmlformats.org/officeDocument/2006/relationships/oleObject" Target="file:///C:\Users\Pietro\Dropbox\Almalaurea%20DatiMiur.xlsx" TargetMode="External"/><Relationship Id="rId4" Type="http://schemas.openxmlformats.org/officeDocument/2006/relationships/image" Target="../media/image13.jpeg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image" Target="../media/image10.jpeg"/><Relationship Id="rId5" Type="http://schemas.openxmlformats.org/officeDocument/2006/relationships/oleObject" Target="file:///C:\Users\Pietro\Dropbox\Almalaurea%20DatiMiur.xlsx" TargetMode="External"/><Relationship Id="rId4" Type="http://schemas.openxmlformats.org/officeDocument/2006/relationships/image" Target="../media/image13.jpeg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image" Target="../media/image14.jpeg"/><Relationship Id="rId4" Type="http://schemas.openxmlformats.org/officeDocument/2006/relationships/oleObject" Target="file:///C:\Users\Pietro\Dropbox\Fisica\Rapporto\Miu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 sz="1600"/>
            </a:pPr>
            <a:r>
              <a:rPr lang="it-IT" sz="1600"/>
              <a:t>Laureati al Corso Triennale in Fisica </a:t>
            </a:r>
          </a:p>
        </c:rich>
      </c:tx>
      <c:layout>
        <c:manualLayout>
          <c:xMode val="edge"/>
          <c:yMode val="edge"/>
          <c:x val="0.23704522473020903"/>
          <c:y val="2.1164315076102676E-2"/>
        </c:manualLayout>
      </c:layout>
    </c:title>
    <c:plotArea>
      <c:layout/>
      <c:barChart>
        <c:barDir val="col"/>
        <c:grouping val="stacked"/>
        <c:ser>
          <c:idx val="1"/>
          <c:order val="0"/>
          <c:tx>
            <c:strRef>
              <c:f>'Foglio 1+6'!$N$15</c:f>
              <c:strCache>
                <c:ptCount val="1"/>
                <c:pt idx="0">
                  <c:v>Maschi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1"/>
              <a:srcRect/>
              <a:stretch>
                <a:fillRect/>
              </a:stretch>
            </a:blipFill>
          </c:spPr>
          <c:pictureOptions>
            <c:pictureFormat val="stretch"/>
          </c:pictureOptions>
          <c:cat>
            <c:numRef>
              <c:f>'Foglio 1+6'!$B$16:$B$19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'Foglio 1+6'!$N$16:$N$19</c:f>
              <c:numCache>
                <c:formatCode>General</c:formatCode>
                <c:ptCount val="4"/>
                <c:pt idx="0">
                  <c:v>11</c:v>
                </c:pt>
                <c:pt idx="1">
                  <c:v>13</c:v>
                </c:pt>
                <c:pt idx="2">
                  <c:v>9</c:v>
                </c:pt>
                <c:pt idx="3">
                  <c:v>14</c:v>
                </c:pt>
              </c:numCache>
            </c:numRef>
          </c:val>
        </c:ser>
        <c:ser>
          <c:idx val="2"/>
          <c:order val="1"/>
          <c:tx>
            <c:strRef>
              <c:f>'Foglio 1+6'!$O$15</c:f>
              <c:strCache>
                <c:ptCount val="1"/>
                <c:pt idx="0">
                  <c:v>Femmine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2"/>
              <a:srcRect/>
              <a:stretch>
                <a:fillRect/>
              </a:stretch>
            </a:blipFill>
          </c:spPr>
          <c:pictureOptions>
            <c:pictureFormat val="stretch"/>
          </c:pictureOptions>
          <c:cat>
            <c:numRef>
              <c:f>'Foglio 1+6'!$B$16:$B$19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'Foglio 1+6'!$O$16:$O$19</c:f>
              <c:numCache>
                <c:formatCode>General</c:formatCode>
                <c:ptCount val="4"/>
                <c:pt idx="0">
                  <c:v>12</c:v>
                </c:pt>
                <c:pt idx="1">
                  <c:v>14</c:v>
                </c:pt>
                <c:pt idx="2">
                  <c:v>6</c:v>
                </c:pt>
                <c:pt idx="3">
                  <c:v>8</c:v>
                </c:pt>
              </c:numCache>
            </c:numRef>
          </c:val>
        </c:ser>
        <c:gapWidth val="95"/>
        <c:overlap val="100"/>
        <c:axId val="39171968"/>
        <c:axId val="39173504"/>
      </c:barChart>
      <c:catAx>
        <c:axId val="39171968"/>
        <c:scaling>
          <c:orientation val="minMax"/>
        </c:scaling>
        <c:axPos val="b"/>
        <c:numFmt formatCode="General" sourceLinked="1"/>
        <c:majorTickMark val="none"/>
        <c:tickLblPos val="nextTo"/>
        <c:crossAx val="39173504"/>
        <c:crosses val="autoZero"/>
        <c:auto val="1"/>
        <c:lblAlgn val="ctr"/>
        <c:lblOffset val="100"/>
      </c:catAx>
      <c:valAx>
        <c:axId val="39173504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3917196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>
          <a:solidFill>
            <a:schemeClr val="tx1"/>
          </a:solidFill>
        </a:defRPr>
      </a:pPr>
      <a:endParaRPr lang="it-IT"/>
    </a:p>
  </c:txPr>
  <c:externalData r:id="rId3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/>
            </a:pPr>
            <a:r>
              <a:rPr lang="it-IT"/>
              <a:t>Provenienza geografica dei laureati al Corso Specialistico in Fisica</a:t>
            </a:r>
          </a:p>
        </c:rich>
      </c:tx>
      <c:layout>
        <c:manualLayout>
          <c:xMode val="edge"/>
          <c:yMode val="edge"/>
          <c:x val="0.14916837943932179"/>
          <c:y val="1.7636929230085564E-2"/>
        </c:manualLayout>
      </c:layout>
    </c:title>
    <c:plotArea>
      <c:layout/>
      <c:barChart>
        <c:barDir val="bar"/>
        <c:grouping val="percentStacked"/>
        <c:ser>
          <c:idx val="2"/>
          <c:order val="0"/>
          <c:tx>
            <c:strRef>
              <c:f>Provenienza!$N$1</c:f>
              <c:strCache>
                <c:ptCount val="1"/>
                <c:pt idx="0">
                  <c:v>LECCE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1">
                <a:alphaModFix amt="80000"/>
              </a:blip>
              <a:srcRect/>
              <a:stretch>
                <a:fillRect/>
              </a:stretch>
            </a:blipFill>
          </c:spPr>
          <c:pictureOptions>
            <c:pictureFormat val="stackScale"/>
          </c:pictureOptions>
          <c:cat>
            <c:numRef>
              <c:f>Provenienza!$M$2:$M$5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Provenienza!$N$2:$N$5</c:f>
              <c:numCache>
                <c:formatCode>General</c:formatCode>
                <c:ptCount val="4"/>
                <c:pt idx="0">
                  <c:v>1</c:v>
                </c:pt>
                <c:pt idx="1">
                  <c:v>8</c:v>
                </c:pt>
                <c:pt idx="2">
                  <c:v>8</c:v>
                </c:pt>
                <c:pt idx="3">
                  <c:v>9</c:v>
                </c:pt>
              </c:numCache>
            </c:numRef>
          </c:val>
        </c:ser>
        <c:ser>
          <c:idx val="3"/>
          <c:order val="1"/>
          <c:tx>
            <c:strRef>
              <c:f>Provenienza!$O$1</c:f>
              <c:strCache>
                <c:ptCount val="1"/>
                <c:pt idx="0">
                  <c:v>BRINDISI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2">
                <a:alphaModFix amt="80000"/>
              </a:blip>
              <a:srcRect/>
              <a:stretch>
                <a:fillRect/>
              </a:stretch>
            </a:blipFill>
          </c:spPr>
          <c:pictureOptions>
            <c:pictureFormat val="stackScale"/>
          </c:pictureOptions>
          <c:cat>
            <c:numRef>
              <c:f>Provenienza!$M$2:$M$5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Provenienza!$O$2:$O$5</c:f>
              <c:numCache>
                <c:formatCode>General</c:formatCode>
                <c:ptCount val="4"/>
                <c:pt idx="1">
                  <c:v>1</c:v>
                </c:pt>
                <c:pt idx="3">
                  <c:v>2</c:v>
                </c:pt>
              </c:numCache>
            </c:numRef>
          </c:val>
        </c:ser>
        <c:ser>
          <c:idx val="0"/>
          <c:order val="2"/>
          <c:tx>
            <c:strRef>
              <c:f>Provenienza!$P$1</c:f>
              <c:strCache>
                <c:ptCount val="1"/>
                <c:pt idx="0">
                  <c:v>TARANTO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3">
                <a:alphaModFix amt="80000"/>
              </a:blip>
              <a:srcRect/>
              <a:stretch>
                <a:fillRect/>
              </a:stretch>
            </a:blipFill>
          </c:spPr>
          <c:pictureOptions>
            <c:pictureFormat val="stackScale"/>
          </c:pictureOptions>
          <c:cat>
            <c:numRef>
              <c:f>Provenienza!$M$2:$M$5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Provenienza!$P$2:$P$5</c:f>
              <c:numCache>
                <c:formatCode>General</c:formatCode>
                <c:ptCount val="4"/>
                <c:pt idx="0">
                  <c:v>1</c:v>
                </c:pt>
                <c:pt idx="3">
                  <c:v>1</c:v>
                </c:pt>
              </c:numCache>
            </c:numRef>
          </c:val>
        </c:ser>
        <c:ser>
          <c:idx val="4"/>
          <c:order val="3"/>
          <c:tx>
            <c:strRef>
              <c:f>Provenienza!$Q$1</c:f>
              <c:strCache>
                <c:ptCount val="1"/>
                <c:pt idx="0">
                  <c:v>BARI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4">
                <a:alphaModFix amt="30000"/>
              </a:blip>
              <a:srcRect/>
              <a:stretch>
                <a:fillRect/>
              </a:stretch>
            </a:blipFill>
          </c:spPr>
          <c:pictureOptions>
            <c:pictureFormat val="stackScale"/>
          </c:pictureOptions>
          <c:cat>
            <c:numRef>
              <c:f>Provenienza!$M$2:$M$5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Provenienza!$Q$2:$Q$5</c:f>
              <c:numCache>
                <c:formatCode>General</c:formatCode>
                <c:ptCount val="4"/>
                <c:pt idx="0">
                  <c:v>1</c:v>
                </c:pt>
              </c:numCache>
            </c:numRef>
          </c:val>
        </c:ser>
        <c:overlap val="100"/>
        <c:axId val="56664832"/>
        <c:axId val="56666368"/>
      </c:barChart>
      <c:catAx>
        <c:axId val="56664832"/>
        <c:scaling>
          <c:orientation val="minMax"/>
        </c:scaling>
        <c:axPos val="l"/>
        <c:numFmt formatCode="General" sourceLinked="1"/>
        <c:tickLblPos val="nextTo"/>
        <c:crossAx val="56666368"/>
        <c:crosses val="autoZero"/>
        <c:auto val="1"/>
        <c:lblAlgn val="ctr"/>
        <c:lblOffset val="100"/>
      </c:catAx>
      <c:valAx>
        <c:axId val="56666368"/>
        <c:scaling>
          <c:orientation val="minMax"/>
        </c:scaling>
        <c:axPos val="b"/>
        <c:majorGridlines/>
        <c:numFmt formatCode="0%" sourceLinked="1"/>
        <c:tickLblPos val="nextTo"/>
        <c:crossAx val="5666483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>
          <a:solidFill>
            <a:schemeClr val="tx1"/>
          </a:solidFill>
        </a:defRPr>
      </a:pPr>
      <a:endParaRPr lang="it-IT"/>
    </a:p>
  </c:txPr>
  <c:externalData r:id="rId5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13"/>
  <c:chart>
    <c:title>
      <c:tx>
        <c:rich>
          <a:bodyPr/>
          <a:lstStyle/>
          <a:p>
            <a:pPr>
              <a:defRPr sz="1600"/>
            </a:pPr>
            <a:r>
              <a:rPr lang="it-IT" sz="1600"/>
              <a:t>Distribuzione della durata degli studi per i laureati al Corso Triennale in Fisica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2324462522166275"/>
          <c:y val="9.9598258923611765E-2"/>
          <c:w val="0.84416015764913355"/>
          <c:h val="0.44210345675877194"/>
        </c:manualLayout>
      </c:layout>
      <c:barChart>
        <c:barDir val="bar"/>
        <c:grouping val="percentStacked"/>
        <c:ser>
          <c:idx val="1"/>
          <c:order val="0"/>
          <c:tx>
            <c:strRef>
              <c:f>'Foglio 1+6'!$C$15</c:f>
              <c:strCache>
                <c:ptCount val="1"/>
                <c:pt idx="0">
                  <c:v>3 anni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1">
                <a:alphaModFix amt="80000"/>
              </a:blip>
              <a:srcRect/>
              <a:stretch>
                <a:fillRect/>
              </a:stretch>
            </a:blipFill>
            <a:ln>
              <a:noFill/>
            </a:ln>
          </c:spPr>
          <c:pictureOptions>
            <c:pictureFormat val="stack"/>
          </c:pictureOptions>
          <c:cat>
            <c:numRef>
              <c:f>'Foglio 1+6'!$B$16:$B$19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'Foglio 1+6'!$C$16:$C$19</c:f>
              <c:numCache>
                <c:formatCode>General</c:formatCode>
                <c:ptCount val="4"/>
                <c:pt idx="0">
                  <c:v>6</c:v>
                </c:pt>
                <c:pt idx="1">
                  <c:v>9</c:v>
                </c:pt>
                <c:pt idx="2">
                  <c:v>6</c:v>
                </c:pt>
                <c:pt idx="3">
                  <c:v>10</c:v>
                </c:pt>
              </c:numCache>
            </c:numRef>
          </c:val>
        </c:ser>
        <c:ser>
          <c:idx val="2"/>
          <c:order val="1"/>
          <c:tx>
            <c:strRef>
              <c:f>'Foglio 1+6'!$D$15</c:f>
              <c:strCache>
                <c:ptCount val="1"/>
                <c:pt idx="0">
                  <c:v>4 anni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2">
                <a:alphaModFix amt="80000"/>
              </a:blip>
              <a:srcRect/>
              <a:stretch>
                <a:fillRect/>
              </a:stretch>
            </a:blipFill>
            <a:ln>
              <a:noFill/>
            </a:ln>
          </c:spPr>
          <c:pictureOptions>
            <c:pictureFormat val="stack"/>
          </c:pictureOptions>
          <c:cat>
            <c:numRef>
              <c:f>'Foglio 1+6'!$B$16:$B$19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'Foglio 1+6'!$D$16:$D$19</c:f>
              <c:numCache>
                <c:formatCode>General</c:formatCode>
                <c:ptCount val="4"/>
                <c:pt idx="0">
                  <c:v>4</c:v>
                </c:pt>
                <c:pt idx="1">
                  <c:v>7</c:v>
                </c:pt>
                <c:pt idx="2">
                  <c:v>1</c:v>
                </c:pt>
                <c:pt idx="3">
                  <c:v>6</c:v>
                </c:pt>
              </c:numCache>
            </c:numRef>
          </c:val>
        </c:ser>
        <c:ser>
          <c:idx val="3"/>
          <c:order val="2"/>
          <c:tx>
            <c:strRef>
              <c:f>'Foglio 1+6'!$E$15</c:f>
              <c:strCache>
                <c:ptCount val="1"/>
                <c:pt idx="0">
                  <c:v>5 anni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3">
                <a:alphaModFix amt="80000"/>
              </a:blip>
              <a:srcRect/>
              <a:stretch>
                <a:fillRect/>
              </a:stretch>
            </a:blipFill>
            <a:ln>
              <a:noFill/>
            </a:ln>
          </c:spPr>
          <c:pictureOptions>
            <c:pictureFormat val="stack"/>
          </c:pictureOptions>
          <c:cat>
            <c:numRef>
              <c:f>'Foglio 1+6'!$B$16:$B$19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'Foglio 1+6'!$E$16:$E$19</c:f>
              <c:numCache>
                <c:formatCode>General</c:formatCode>
                <c:ptCount val="4"/>
                <c:pt idx="0">
                  <c:v>6</c:v>
                </c:pt>
                <c:pt idx="1">
                  <c:v>5</c:v>
                </c:pt>
                <c:pt idx="2">
                  <c:v>2</c:v>
                </c:pt>
                <c:pt idx="3">
                  <c:v>4</c:v>
                </c:pt>
              </c:numCache>
            </c:numRef>
          </c:val>
        </c:ser>
        <c:ser>
          <c:idx val="4"/>
          <c:order val="3"/>
          <c:tx>
            <c:strRef>
              <c:f>'Foglio 1+6'!$F$15</c:f>
              <c:strCache>
                <c:ptCount val="1"/>
                <c:pt idx="0">
                  <c:v>6 anni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4">
                <a:alphaModFix amt="80000"/>
              </a:blip>
              <a:srcRect/>
              <a:stretch>
                <a:fillRect/>
              </a:stretch>
            </a:blipFill>
            <a:ln>
              <a:noFill/>
            </a:ln>
          </c:spPr>
          <c:pictureOptions>
            <c:pictureFormat val="stack"/>
          </c:pictureOptions>
          <c:cat>
            <c:numRef>
              <c:f>'Foglio 1+6'!$B$16:$B$19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'Foglio 1+6'!$F$16:$F$19</c:f>
              <c:numCache>
                <c:formatCode>General</c:formatCode>
                <c:ptCount val="4"/>
                <c:pt idx="0">
                  <c:v>5</c:v>
                </c:pt>
                <c:pt idx="1">
                  <c:v>3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</c:ser>
        <c:ser>
          <c:idx val="5"/>
          <c:order val="4"/>
          <c:tx>
            <c:strRef>
              <c:f>'Foglio 1+6'!$G$15</c:f>
              <c:strCache>
                <c:ptCount val="1"/>
                <c:pt idx="0">
                  <c:v>7 anni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5">
                <a:alphaModFix amt="80000"/>
              </a:blip>
              <a:srcRect/>
              <a:stretch>
                <a:fillRect/>
              </a:stretch>
            </a:blipFill>
            <a:ln>
              <a:noFill/>
            </a:ln>
          </c:spPr>
          <c:pictureOptions>
            <c:pictureFormat val="stack"/>
          </c:pictureOptions>
          <c:cat>
            <c:numRef>
              <c:f>'Foglio 1+6'!$B$16:$B$19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'Foglio 1+6'!$G$16:$G$19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0</c:v>
                </c:pt>
              </c:numCache>
            </c:numRef>
          </c:val>
        </c:ser>
        <c:ser>
          <c:idx val="6"/>
          <c:order val="5"/>
          <c:tx>
            <c:strRef>
              <c:f>'Foglio 1+6'!$H$15</c:f>
              <c:strCache>
                <c:ptCount val="1"/>
                <c:pt idx="0">
                  <c:v>8 anni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6">
                <a:alphaModFix amt="60000"/>
              </a:blip>
              <a:srcRect/>
              <a:stretch>
                <a:fillRect/>
              </a:stretch>
            </a:blipFill>
            <a:ln>
              <a:noFill/>
            </a:ln>
          </c:spPr>
          <c:pictureOptions>
            <c:pictureFormat val="stack"/>
          </c:pictureOptions>
          <c:cat>
            <c:numRef>
              <c:f>'Foglio 1+6'!$B$16:$B$19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'Foglio 1+6'!$H$16:$H$19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</c:ser>
        <c:ser>
          <c:idx val="7"/>
          <c:order val="6"/>
          <c:tx>
            <c:strRef>
              <c:f>'Foglio 1+6'!$I$15</c:f>
              <c:strCache>
                <c:ptCount val="1"/>
                <c:pt idx="0">
                  <c:v>9 anni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7">
                <a:alphaModFix amt="50000"/>
              </a:blip>
              <a:srcRect/>
              <a:stretch>
                <a:fillRect/>
              </a:stretch>
            </a:blipFill>
            <a:ln>
              <a:noFill/>
            </a:ln>
          </c:spPr>
          <c:pictureOptions>
            <c:pictureFormat val="stack"/>
          </c:pictureOptions>
          <c:cat>
            <c:numRef>
              <c:f>'Foglio 1+6'!$B$16:$B$19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'Foglio 1+6'!$I$16:$I$19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</c:numCache>
            </c:numRef>
          </c:val>
        </c:ser>
        <c:ser>
          <c:idx val="8"/>
          <c:order val="7"/>
          <c:tx>
            <c:strRef>
              <c:f>'Foglio 1+6'!$J$15</c:f>
              <c:strCache>
                <c:ptCount val="1"/>
                <c:pt idx="0">
                  <c:v>10 anni e oltre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8">
                <a:alphaModFix amt="30000"/>
              </a:blip>
              <a:srcRect/>
              <a:stretch>
                <a:fillRect/>
              </a:stretch>
            </a:blipFill>
            <a:ln>
              <a:noFill/>
            </a:ln>
          </c:spPr>
          <c:pictureOptions>
            <c:pictureFormat val="stack"/>
          </c:pictureOptions>
          <c:cat>
            <c:numRef>
              <c:f>'Foglio 1+6'!$B$16:$B$19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'Foglio 1+6'!$J$16:$J$19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overlap val="100"/>
        <c:axId val="56755328"/>
        <c:axId val="56756864"/>
      </c:barChart>
      <c:catAx>
        <c:axId val="56755328"/>
        <c:scaling>
          <c:orientation val="minMax"/>
        </c:scaling>
        <c:axPos val="l"/>
        <c:numFmt formatCode="General" sourceLinked="1"/>
        <c:tickLblPos val="nextTo"/>
        <c:crossAx val="56756864"/>
        <c:crosses val="autoZero"/>
        <c:auto val="1"/>
        <c:lblAlgn val="ctr"/>
        <c:lblOffset val="100"/>
      </c:catAx>
      <c:valAx>
        <c:axId val="56756864"/>
        <c:scaling>
          <c:orientation val="minMax"/>
        </c:scaling>
        <c:axPos val="b"/>
        <c:majorGridlines/>
        <c:numFmt formatCode="0%" sourceLinked="1"/>
        <c:tickLblPos val="nextTo"/>
        <c:crossAx val="5675532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</c:chart>
  <c:txPr>
    <a:bodyPr/>
    <a:lstStyle/>
    <a:p>
      <a:pPr>
        <a:defRPr sz="1000">
          <a:solidFill>
            <a:schemeClr val="tx1"/>
          </a:solidFill>
        </a:defRPr>
      </a:pPr>
      <a:endParaRPr lang="it-IT"/>
    </a:p>
  </c:txPr>
  <c:externalData r:id="rId9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style val="16"/>
  <c:chart>
    <c:title>
      <c:tx>
        <c:rich>
          <a:bodyPr/>
          <a:lstStyle/>
          <a:p>
            <a:pPr>
              <a:defRPr sz="1600"/>
            </a:pPr>
            <a:r>
              <a:rPr lang="it-IT" sz="1600"/>
              <a:t>Distribuzione della durata degli studi per i laureati al Corso Specialistico in Fisica</a:t>
            </a:r>
          </a:p>
        </c:rich>
      </c:tx>
      <c:layout/>
    </c:title>
    <c:plotArea>
      <c:layout/>
      <c:barChart>
        <c:barDir val="bar"/>
        <c:grouping val="percentStacked"/>
        <c:ser>
          <c:idx val="1"/>
          <c:order val="0"/>
          <c:tx>
            <c:strRef>
              <c:f>'Foglio 1+6'!$C$45</c:f>
              <c:strCache>
                <c:ptCount val="1"/>
                <c:pt idx="0">
                  <c:v>2 anni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1">
                <a:alphaModFix amt="80000"/>
              </a:blip>
              <a:srcRect/>
              <a:stretch>
                <a:fillRect/>
              </a:stretch>
            </a:blipFill>
            <a:ln>
              <a:noFill/>
            </a:ln>
          </c:spPr>
          <c:pictureOptions>
            <c:pictureFormat val="stack"/>
          </c:pictureOptions>
          <c:cat>
            <c:numRef>
              <c:f>'Foglio 1+6'!$B$46:$B$49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'Foglio 1+6'!$C$46:$C$49</c:f>
              <c:numCache>
                <c:formatCode>General</c:formatCode>
                <c:ptCount val="4"/>
                <c:pt idx="0">
                  <c:v>2</c:v>
                </c:pt>
                <c:pt idx="1">
                  <c:v>5</c:v>
                </c:pt>
                <c:pt idx="2">
                  <c:v>4</c:v>
                </c:pt>
                <c:pt idx="3">
                  <c:v>4</c:v>
                </c:pt>
              </c:numCache>
            </c:numRef>
          </c:val>
        </c:ser>
        <c:ser>
          <c:idx val="2"/>
          <c:order val="1"/>
          <c:tx>
            <c:strRef>
              <c:f>'Foglio 1+6'!$D$45</c:f>
              <c:strCache>
                <c:ptCount val="1"/>
                <c:pt idx="0">
                  <c:v>3 anni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2">
                <a:alphaModFix amt="80000"/>
              </a:blip>
              <a:srcRect/>
              <a:stretch>
                <a:fillRect/>
              </a:stretch>
            </a:blipFill>
            <a:ln>
              <a:noFill/>
            </a:ln>
          </c:spPr>
          <c:pictureOptions>
            <c:pictureFormat val="stack"/>
          </c:pictureOptions>
          <c:cat>
            <c:numRef>
              <c:f>'Foglio 1+6'!$B$46:$B$49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'Foglio 1+6'!$D$46:$D$49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1</c:v>
                </c:pt>
                <c:pt idx="3">
                  <c:v>6</c:v>
                </c:pt>
              </c:numCache>
            </c:numRef>
          </c:val>
        </c:ser>
        <c:ser>
          <c:idx val="3"/>
          <c:order val="2"/>
          <c:tx>
            <c:strRef>
              <c:f>'Foglio 1+6'!$E$45</c:f>
              <c:strCache>
                <c:ptCount val="1"/>
                <c:pt idx="0">
                  <c:v>4 anni</c:v>
                </c:pt>
              </c:strCache>
            </c:strRef>
          </c:tx>
          <c:spPr>
            <a:blipFill>
              <a:blip xmlns:r="http://schemas.openxmlformats.org/officeDocument/2006/relationships" r:embed="rId3">
                <a:alphaModFix amt="80000"/>
              </a:blip>
              <a:stretch>
                <a:fillRect/>
              </a:stretch>
            </a:blipFill>
            <a:ln>
              <a:noFill/>
            </a:ln>
          </c:spPr>
          <c:pictureOptions>
            <c:pictureFormat val="stack"/>
          </c:pictureOptions>
          <c:cat>
            <c:numRef>
              <c:f>'Foglio 1+6'!$B$46:$B$49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'Foglio 1+6'!$E$46:$E$49</c:f>
              <c:numCache>
                <c:formatCode>General</c:formatCode>
                <c:ptCount val="4"/>
                <c:pt idx="0">
                  <c:v>0</c:v>
                </c:pt>
                <c:pt idx="1">
                  <c:v>2</c:v>
                </c:pt>
                <c:pt idx="2">
                  <c:v>3</c:v>
                </c:pt>
                <c:pt idx="3">
                  <c:v>2</c:v>
                </c:pt>
              </c:numCache>
            </c:numRef>
          </c:val>
        </c:ser>
        <c:ser>
          <c:idx val="4"/>
          <c:order val="3"/>
          <c:tx>
            <c:strRef>
              <c:f>'Foglio 1+6'!$F$45</c:f>
              <c:strCache>
                <c:ptCount val="1"/>
                <c:pt idx="0">
                  <c:v>5 anni e oltre</c:v>
                </c:pt>
              </c:strCache>
            </c:strRef>
          </c:tx>
          <c:cat>
            <c:numRef>
              <c:f>'Foglio 1+6'!$B$46:$B$49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'Foglio 1+6'!$F$46:$F$49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overlap val="100"/>
        <c:axId val="56797440"/>
        <c:axId val="56807424"/>
      </c:barChart>
      <c:catAx>
        <c:axId val="56797440"/>
        <c:scaling>
          <c:orientation val="minMax"/>
        </c:scaling>
        <c:axPos val="l"/>
        <c:numFmt formatCode="General" sourceLinked="1"/>
        <c:tickLblPos val="nextTo"/>
        <c:crossAx val="56807424"/>
        <c:crosses val="autoZero"/>
        <c:auto val="1"/>
        <c:lblAlgn val="ctr"/>
        <c:lblOffset val="100"/>
      </c:catAx>
      <c:valAx>
        <c:axId val="56807424"/>
        <c:scaling>
          <c:orientation val="minMax"/>
        </c:scaling>
        <c:axPos val="b"/>
        <c:majorGridlines/>
        <c:numFmt formatCode="0%" sourceLinked="1"/>
        <c:tickLblPos val="nextTo"/>
        <c:crossAx val="5679744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</c:chart>
  <c:txPr>
    <a:bodyPr/>
    <a:lstStyle/>
    <a:p>
      <a:pPr>
        <a:defRPr sz="1000">
          <a:solidFill>
            <a:schemeClr val="tx1"/>
          </a:solidFill>
        </a:defRPr>
      </a:pPr>
      <a:endParaRPr lang="it-IT"/>
    </a:p>
  </c:txPr>
  <c:externalData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style val="11"/>
  <c:chart>
    <c:title>
      <c:tx>
        <c:rich>
          <a:bodyPr/>
          <a:lstStyle/>
          <a:p>
            <a:pPr>
              <a:defRPr/>
            </a:pPr>
            <a:r>
              <a:rPr lang="it-IT"/>
              <a:t>Distribuzione del voto di laurea per il Corso Triennale in Fisica</a:t>
            </a:r>
          </a:p>
        </c:rich>
      </c:tx>
      <c:layout/>
    </c:title>
    <c:plotArea>
      <c:layout/>
      <c:barChart>
        <c:barDir val="bar"/>
        <c:grouping val="percentStacked"/>
        <c:ser>
          <c:idx val="0"/>
          <c:order val="0"/>
          <c:tx>
            <c:strRef>
              <c:f>Foglio4!$G$9</c:f>
              <c:strCache>
                <c:ptCount val="1"/>
                <c:pt idx="0">
                  <c:v>110 e lode 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1">
                <a:alphaModFix amt="80000"/>
              </a:blip>
              <a:srcRect/>
              <a:stretch>
                <a:fillRect/>
              </a:stretch>
            </a:blipFill>
            <a:ln>
              <a:noFill/>
            </a:ln>
          </c:spPr>
          <c:pictureOptions>
            <c:pictureFormat val="stack"/>
          </c:pictureOptions>
          <c:cat>
            <c:numRef>
              <c:f>Foglio4!$A$10:$A$13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Foglio4!$G$10:$G$13</c:f>
              <c:numCache>
                <c:formatCode>General</c:formatCode>
                <c:ptCount val="4"/>
                <c:pt idx="0">
                  <c:v>5</c:v>
                </c:pt>
                <c:pt idx="1">
                  <c:v>10</c:v>
                </c:pt>
                <c:pt idx="2">
                  <c:v>6</c:v>
                </c:pt>
                <c:pt idx="3">
                  <c:v>8</c:v>
                </c:pt>
              </c:numCache>
            </c:numRef>
          </c:val>
        </c:ser>
        <c:ser>
          <c:idx val="1"/>
          <c:order val="1"/>
          <c:tx>
            <c:strRef>
              <c:f>Foglio4!$F$9</c:f>
              <c:strCache>
                <c:ptCount val="1"/>
                <c:pt idx="0">
                  <c:v>106-110 </c:v>
                </c:pt>
              </c:strCache>
            </c:strRef>
          </c:tx>
          <c:spPr>
            <a:blipFill>
              <a:blip xmlns:r="http://schemas.openxmlformats.org/officeDocument/2006/relationships" r:embed="rId2">
                <a:alphaModFix amt="80000"/>
              </a:blip>
              <a:stretch>
                <a:fillRect/>
              </a:stretch>
            </a:blipFill>
            <a:ln>
              <a:noFill/>
            </a:ln>
          </c:spPr>
          <c:pictureOptions>
            <c:pictureFormat val="stack"/>
          </c:pictureOptions>
          <c:cat>
            <c:numRef>
              <c:f>Foglio4!$A$10:$A$13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Foglio4!$F$10:$F$13</c:f>
              <c:numCache>
                <c:formatCode>General</c:formatCode>
                <c:ptCount val="4"/>
                <c:pt idx="0">
                  <c:v>5</c:v>
                </c:pt>
                <c:pt idx="1">
                  <c:v>7</c:v>
                </c:pt>
                <c:pt idx="2">
                  <c:v>4</c:v>
                </c:pt>
                <c:pt idx="3">
                  <c:v>4</c:v>
                </c:pt>
              </c:numCache>
            </c:numRef>
          </c:val>
        </c:ser>
        <c:ser>
          <c:idx val="2"/>
          <c:order val="2"/>
          <c:tx>
            <c:strRef>
              <c:f>Foglio4!$E$9</c:f>
              <c:strCache>
                <c:ptCount val="1"/>
                <c:pt idx="0">
                  <c:v>101-105 </c:v>
                </c:pt>
              </c:strCache>
            </c:strRef>
          </c:tx>
          <c:spPr>
            <a:blipFill>
              <a:blip xmlns:r="http://schemas.openxmlformats.org/officeDocument/2006/relationships" r:embed="rId3">
                <a:alphaModFix amt="80000"/>
              </a:blip>
              <a:stretch>
                <a:fillRect/>
              </a:stretch>
            </a:blipFill>
            <a:ln>
              <a:noFill/>
            </a:ln>
          </c:spPr>
          <c:pictureOptions>
            <c:pictureFormat val="stack"/>
          </c:pictureOptions>
          <c:cat>
            <c:numRef>
              <c:f>Foglio4!$A$10:$A$13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Foglio4!$E$10:$E$13</c:f>
              <c:numCache>
                <c:formatCode>General</c:formatCode>
                <c:ptCount val="4"/>
                <c:pt idx="0">
                  <c:v>6</c:v>
                </c:pt>
                <c:pt idx="1">
                  <c:v>6</c:v>
                </c:pt>
                <c:pt idx="2">
                  <c:v>2</c:v>
                </c:pt>
                <c:pt idx="3">
                  <c:v>6</c:v>
                </c:pt>
              </c:numCache>
            </c:numRef>
          </c:val>
        </c:ser>
        <c:ser>
          <c:idx val="3"/>
          <c:order val="3"/>
          <c:tx>
            <c:strRef>
              <c:f>Foglio4!$D$9</c:f>
              <c:strCache>
                <c:ptCount val="1"/>
                <c:pt idx="0">
                  <c:v>91-100 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4">
                <a:alphaModFix amt="60000"/>
              </a:blip>
              <a:srcRect/>
              <a:stretch>
                <a:fillRect/>
              </a:stretch>
            </a:blipFill>
            <a:ln>
              <a:noFill/>
            </a:ln>
          </c:spPr>
          <c:pictureOptions>
            <c:pictureFormat val="stack"/>
          </c:pictureOptions>
          <c:cat>
            <c:numRef>
              <c:f>Foglio4!$A$10:$A$13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Foglio4!$D$10:$D$13</c:f>
              <c:numCache>
                <c:formatCode>General</c:formatCode>
                <c:ptCount val="4"/>
                <c:pt idx="0">
                  <c:v>7</c:v>
                </c:pt>
                <c:pt idx="1">
                  <c:v>4</c:v>
                </c:pt>
                <c:pt idx="2">
                  <c:v>3</c:v>
                </c:pt>
                <c:pt idx="3">
                  <c:v>4</c:v>
                </c:pt>
              </c:numCache>
            </c:numRef>
          </c:val>
        </c:ser>
        <c:ser>
          <c:idx val="4"/>
          <c:order val="4"/>
          <c:tx>
            <c:strRef>
              <c:f>Foglio4!$C$9</c:f>
              <c:strCache>
                <c:ptCount val="1"/>
                <c:pt idx="0">
                  <c:v>66-90 </c:v>
                </c:pt>
              </c:strCache>
            </c:strRef>
          </c:tx>
          <c:cat>
            <c:numRef>
              <c:f>Foglio4!$A$10:$A$13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Foglio4!$C$10:$C$13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overlap val="100"/>
        <c:axId val="56873344"/>
        <c:axId val="56874880"/>
      </c:barChart>
      <c:catAx>
        <c:axId val="56873344"/>
        <c:scaling>
          <c:orientation val="minMax"/>
        </c:scaling>
        <c:axPos val="l"/>
        <c:numFmt formatCode="General" sourceLinked="1"/>
        <c:tickLblPos val="nextTo"/>
        <c:crossAx val="56874880"/>
        <c:crosses val="autoZero"/>
        <c:auto val="1"/>
        <c:lblAlgn val="ctr"/>
        <c:lblOffset val="100"/>
      </c:catAx>
      <c:valAx>
        <c:axId val="56874880"/>
        <c:scaling>
          <c:orientation val="minMax"/>
        </c:scaling>
        <c:axPos val="b"/>
        <c:majorGridlines/>
        <c:numFmt formatCode="0%" sourceLinked="1"/>
        <c:tickLblPos val="nextTo"/>
        <c:crossAx val="5687334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>
          <a:solidFill>
            <a:schemeClr val="tx1"/>
          </a:solidFill>
        </a:defRPr>
      </a:pPr>
      <a:endParaRPr lang="it-IT"/>
    </a:p>
  </c:txPr>
  <c:externalData r:id="rId5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11"/>
  <c:chart>
    <c:title>
      <c:tx>
        <c:rich>
          <a:bodyPr/>
          <a:lstStyle/>
          <a:p>
            <a:pPr>
              <a:defRPr/>
            </a:pPr>
            <a:r>
              <a:rPr lang="it-IT"/>
              <a:t>Distribuzione del voto di laurea per il Corso Specialistico in Fisica</a:t>
            </a:r>
          </a:p>
        </c:rich>
      </c:tx>
      <c:layout/>
    </c:title>
    <c:plotArea>
      <c:layout/>
      <c:barChart>
        <c:barDir val="bar"/>
        <c:grouping val="percentStacked"/>
        <c:ser>
          <c:idx val="0"/>
          <c:order val="0"/>
          <c:tx>
            <c:strRef>
              <c:f>Foglio4!$G$17</c:f>
              <c:strCache>
                <c:ptCount val="1"/>
                <c:pt idx="0">
                  <c:v>110 e lode 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1">
                <a:alphaModFix amt="80000"/>
              </a:blip>
              <a:srcRect/>
              <a:stretch>
                <a:fillRect/>
              </a:stretch>
            </a:blipFill>
            <a:ln>
              <a:noFill/>
            </a:ln>
          </c:spPr>
          <c:pictureOptions>
            <c:pictureFormat val="stack"/>
          </c:pictureOptions>
          <c:cat>
            <c:numRef>
              <c:f>Foglio4!$A$18:$A$21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Foglio4!$G$18:$G$21</c:f>
              <c:numCache>
                <c:formatCode>General</c:formatCode>
                <c:ptCount val="4"/>
                <c:pt idx="0">
                  <c:v>3</c:v>
                </c:pt>
                <c:pt idx="1">
                  <c:v>5</c:v>
                </c:pt>
                <c:pt idx="2">
                  <c:v>8</c:v>
                </c:pt>
                <c:pt idx="3">
                  <c:v>9</c:v>
                </c:pt>
              </c:numCache>
            </c:numRef>
          </c:val>
        </c:ser>
        <c:ser>
          <c:idx val="1"/>
          <c:order val="1"/>
          <c:tx>
            <c:strRef>
              <c:f>Foglio4!$F$17</c:f>
              <c:strCache>
                <c:ptCount val="1"/>
                <c:pt idx="0">
                  <c:v>106-110 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2">
                <a:alphaModFix amt="80000"/>
              </a:blip>
              <a:srcRect/>
              <a:stretch>
                <a:fillRect/>
              </a:stretch>
            </a:blipFill>
            <a:ln>
              <a:noFill/>
            </a:ln>
          </c:spPr>
          <c:pictureOptions>
            <c:pictureFormat val="stack"/>
          </c:pictureOptions>
          <c:cat>
            <c:numRef>
              <c:f>Foglio4!$A$18:$A$21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Foglio4!$F$18:$F$21</c:f>
              <c:numCache>
                <c:formatCode>General</c:formatCode>
                <c:ptCount val="4"/>
                <c:pt idx="0">
                  <c:v>0</c:v>
                </c:pt>
                <c:pt idx="1">
                  <c:v>4</c:v>
                </c:pt>
                <c:pt idx="2">
                  <c:v>0</c:v>
                </c:pt>
                <c:pt idx="3">
                  <c:v>3</c:v>
                </c:pt>
              </c:numCache>
            </c:numRef>
          </c:val>
        </c:ser>
        <c:ser>
          <c:idx val="2"/>
          <c:order val="2"/>
          <c:tx>
            <c:strRef>
              <c:f>Foglio4!$E$17</c:f>
              <c:strCache>
                <c:ptCount val="1"/>
                <c:pt idx="0">
                  <c:v>101-105 </c:v>
                </c:pt>
              </c:strCache>
            </c:strRef>
          </c:tx>
          <c:cat>
            <c:numRef>
              <c:f>Foglio4!$A$18:$A$21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Foglio4!$E$18:$E$21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Foglio4!$D$17</c:f>
              <c:strCache>
                <c:ptCount val="1"/>
                <c:pt idx="0">
                  <c:v>91-100 </c:v>
                </c:pt>
              </c:strCache>
            </c:strRef>
          </c:tx>
          <c:cat>
            <c:numRef>
              <c:f>Foglio4!$A$18:$A$21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Foglio4!$D$18:$D$21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Foglio4!$C$17</c:f>
              <c:strCache>
                <c:ptCount val="1"/>
                <c:pt idx="0">
                  <c:v>66-90 </c:v>
                </c:pt>
              </c:strCache>
            </c:strRef>
          </c:tx>
          <c:cat>
            <c:numRef>
              <c:f>Foglio4!$A$18:$A$21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Foglio4!$C$18:$C$21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overlap val="100"/>
        <c:axId val="56908032"/>
        <c:axId val="56926208"/>
      </c:barChart>
      <c:catAx>
        <c:axId val="56908032"/>
        <c:scaling>
          <c:orientation val="minMax"/>
        </c:scaling>
        <c:axPos val="l"/>
        <c:numFmt formatCode="General" sourceLinked="1"/>
        <c:tickLblPos val="nextTo"/>
        <c:crossAx val="56926208"/>
        <c:crosses val="autoZero"/>
        <c:auto val="1"/>
        <c:lblAlgn val="ctr"/>
        <c:lblOffset val="100"/>
      </c:catAx>
      <c:valAx>
        <c:axId val="56926208"/>
        <c:scaling>
          <c:orientation val="minMax"/>
        </c:scaling>
        <c:axPos val="b"/>
        <c:majorGridlines/>
        <c:numFmt formatCode="0%" sourceLinked="1"/>
        <c:tickLblPos val="nextTo"/>
        <c:crossAx val="5690803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>
          <a:solidFill>
            <a:schemeClr val="tx1"/>
          </a:solidFill>
        </a:defRPr>
      </a:pPr>
      <a:endParaRPr lang="it-IT"/>
    </a:p>
  </c:txPr>
  <c:externalData r:id="rId3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style val="11"/>
  <c:chart>
    <c:title>
      <c:tx>
        <c:rich>
          <a:bodyPr/>
          <a:lstStyle/>
          <a:p>
            <a:pPr>
              <a:defRPr/>
            </a:pPr>
            <a:r>
              <a:rPr lang="it-IT"/>
              <a:t>Distribuzione dell'età alla laurea per il Corso Triennale in Fisica</a:t>
            </a:r>
          </a:p>
        </c:rich>
      </c:tx>
      <c:layout/>
    </c:title>
    <c:plotArea>
      <c:layout/>
      <c:barChart>
        <c:barDir val="bar"/>
        <c:grouping val="percentStacked"/>
        <c:ser>
          <c:idx val="0"/>
          <c:order val="0"/>
          <c:tx>
            <c:strRef>
              <c:f>Età!$C$16</c:f>
              <c:strCache>
                <c:ptCount val="1"/>
                <c:pt idx="0">
                  <c:v>meno di 22</c:v>
                </c:pt>
              </c:strCache>
            </c:strRef>
          </c:tx>
          <c:cat>
            <c:numRef>
              <c:f>Età!$B$17:$B$20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Età!$C$17:$C$20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tx>
            <c:strRef>
              <c:f>Età!$D$16</c:f>
              <c:strCache>
                <c:ptCount val="1"/>
                <c:pt idx="0">
                  <c:v>23</c:v>
                </c:pt>
              </c:strCache>
            </c:strRef>
          </c:tx>
          <c:cat>
            <c:numRef>
              <c:f>Età!$B$17:$B$20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Età!$D$17:$D$20</c:f>
              <c:numCache>
                <c:formatCode>General</c:formatCode>
                <c:ptCount val="4"/>
                <c:pt idx="0">
                  <c:v>6</c:v>
                </c:pt>
                <c:pt idx="1">
                  <c:v>8</c:v>
                </c:pt>
                <c:pt idx="2">
                  <c:v>6</c:v>
                </c:pt>
                <c:pt idx="3">
                  <c:v>8</c:v>
                </c:pt>
              </c:numCache>
            </c:numRef>
          </c:val>
        </c:ser>
        <c:ser>
          <c:idx val="2"/>
          <c:order val="2"/>
          <c:tx>
            <c:strRef>
              <c:f>Età!$E$16</c:f>
              <c:strCache>
                <c:ptCount val="1"/>
                <c:pt idx="0">
                  <c:v>24</c:v>
                </c:pt>
              </c:strCache>
            </c:strRef>
          </c:tx>
          <c:cat>
            <c:numRef>
              <c:f>Età!$B$17:$B$20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Età!$E$17:$E$20</c:f>
              <c:numCache>
                <c:formatCode>General</c:formatCode>
                <c:ptCount val="4"/>
                <c:pt idx="0">
                  <c:v>2</c:v>
                </c:pt>
                <c:pt idx="1">
                  <c:v>7</c:v>
                </c:pt>
                <c:pt idx="2">
                  <c:v>2</c:v>
                </c:pt>
                <c:pt idx="3">
                  <c:v>6</c:v>
                </c:pt>
              </c:numCache>
            </c:numRef>
          </c:val>
        </c:ser>
        <c:ser>
          <c:idx val="3"/>
          <c:order val="3"/>
          <c:tx>
            <c:strRef>
              <c:f>Età!$F$16</c:f>
              <c:strCache>
                <c:ptCount val="1"/>
                <c:pt idx="0">
                  <c:v>25</c:v>
                </c:pt>
              </c:strCache>
            </c:strRef>
          </c:tx>
          <c:cat>
            <c:numRef>
              <c:f>Età!$B$17:$B$20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Età!$F$17:$F$20</c:f>
              <c:numCache>
                <c:formatCode>General</c:formatCode>
                <c:ptCount val="4"/>
                <c:pt idx="0">
                  <c:v>7</c:v>
                </c:pt>
                <c:pt idx="1">
                  <c:v>4</c:v>
                </c:pt>
                <c:pt idx="2">
                  <c:v>1</c:v>
                </c:pt>
                <c:pt idx="3">
                  <c:v>4</c:v>
                </c:pt>
              </c:numCache>
            </c:numRef>
          </c:val>
        </c:ser>
        <c:ser>
          <c:idx val="4"/>
          <c:order val="4"/>
          <c:tx>
            <c:strRef>
              <c:f>Età!$G$16</c:f>
              <c:strCache>
                <c:ptCount val="1"/>
                <c:pt idx="0">
                  <c:v>26</c:v>
                </c:pt>
              </c:strCache>
            </c:strRef>
          </c:tx>
          <c:cat>
            <c:numRef>
              <c:f>Età!$B$17:$B$20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Età!$G$17:$G$20</c:f>
              <c:numCache>
                <c:formatCode>General</c:formatCode>
                <c:ptCount val="4"/>
                <c:pt idx="0">
                  <c:v>5</c:v>
                </c:pt>
                <c:pt idx="1">
                  <c:v>3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ser>
          <c:idx val="5"/>
          <c:order val="5"/>
          <c:tx>
            <c:strRef>
              <c:f>Età!$H$16</c:f>
              <c:strCache>
                <c:ptCount val="1"/>
                <c:pt idx="0">
                  <c:v>27</c:v>
                </c:pt>
              </c:strCache>
            </c:strRef>
          </c:tx>
          <c:cat>
            <c:numRef>
              <c:f>Età!$B$17:$B$20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Età!$H$17:$H$20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</c:ser>
        <c:ser>
          <c:idx val="6"/>
          <c:order val="6"/>
          <c:tx>
            <c:strRef>
              <c:f>Età!$I$16</c:f>
              <c:strCache>
                <c:ptCount val="1"/>
                <c:pt idx="0">
                  <c:v>28</c:v>
                </c:pt>
              </c:strCache>
            </c:strRef>
          </c:tx>
          <c:cat>
            <c:numRef>
              <c:f>Età!$B$17:$B$20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Età!$I$17:$I$20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</c:ser>
        <c:ser>
          <c:idx val="7"/>
          <c:order val="7"/>
          <c:tx>
            <c:strRef>
              <c:f>Età!$J$16</c:f>
              <c:strCache>
                <c:ptCount val="1"/>
                <c:pt idx="0">
                  <c:v>29</c:v>
                </c:pt>
              </c:strCache>
            </c:strRef>
          </c:tx>
          <c:cat>
            <c:numRef>
              <c:f>Età!$B$17:$B$20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Età!$J$17:$J$20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</c:numCache>
            </c:numRef>
          </c:val>
        </c:ser>
        <c:ser>
          <c:idx val="8"/>
          <c:order val="8"/>
          <c:tx>
            <c:strRef>
              <c:f>Età!$K$16</c:f>
              <c:strCache>
                <c:ptCount val="1"/>
                <c:pt idx="0">
                  <c:v>30</c:v>
                </c:pt>
              </c:strCache>
            </c:strRef>
          </c:tx>
          <c:cat>
            <c:numRef>
              <c:f>Età!$B$17:$B$20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Età!$K$17:$K$20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</c:ser>
        <c:ser>
          <c:idx val="9"/>
          <c:order val="9"/>
          <c:tx>
            <c:strRef>
              <c:f>Età!$L$16</c:f>
              <c:strCache>
                <c:ptCount val="1"/>
                <c:pt idx="0">
                  <c:v>31-35</c:v>
                </c:pt>
              </c:strCache>
            </c:strRef>
          </c:tx>
          <c:cat>
            <c:numRef>
              <c:f>Età!$B$17:$B$20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Età!$L$17:$L$20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0"/>
          <c:order val="10"/>
          <c:tx>
            <c:strRef>
              <c:f>Età!$M$16</c:f>
              <c:strCache>
                <c:ptCount val="1"/>
                <c:pt idx="0">
                  <c:v>36 e oltre</c:v>
                </c:pt>
              </c:strCache>
            </c:strRef>
          </c:tx>
          <c:cat>
            <c:numRef>
              <c:f>Età!$B$17:$B$20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Età!$M$17:$M$20</c:f>
              <c:numCache>
                <c:formatCode>General</c:formatCode>
                <c:ptCount val="4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overlap val="100"/>
        <c:axId val="56956032"/>
        <c:axId val="56957568"/>
      </c:barChart>
      <c:catAx>
        <c:axId val="56956032"/>
        <c:scaling>
          <c:orientation val="minMax"/>
        </c:scaling>
        <c:axPos val="l"/>
        <c:numFmt formatCode="General" sourceLinked="1"/>
        <c:tickLblPos val="nextTo"/>
        <c:crossAx val="56957568"/>
        <c:crosses val="autoZero"/>
        <c:auto val="1"/>
        <c:lblAlgn val="ctr"/>
        <c:lblOffset val="100"/>
      </c:catAx>
      <c:valAx>
        <c:axId val="56957568"/>
        <c:scaling>
          <c:orientation val="minMax"/>
        </c:scaling>
        <c:axPos val="b"/>
        <c:majorGridlines/>
        <c:numFmt formatCode="0%" sourceLinked="1"/>
        <c:tickLblPos val="nextTo"/>
        <c:crossAx val="5695603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>
          <a:solidFill>
            <a:schemeClr val="tx1"/>
          </a:solidFill>
        </a:defRPr>
      </a:pPr>
      <a:endParaRPr lang="it-IT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style val="11"/>
  <c:chart>
    <c:title>
      <c:tx>
        <c:rich>
          <a:bodyPr/>
          <a:lstStyle/>
          <a:p>
            <a:pPr>
              <a:defRPr/>
            </a:pPr>
            <a:r>
              <a:rPr lang="it-IT"/>
              <a:t>Distribuzione dell'età alla laurea per il Corso Specialistico in Fisica</a:t>
            </a:r>
          </a:p>
        </c:rich>
      </c:tx>
      <c:layout/>
    </c:title>
    <c:plotArea>
      <c:layout/>
      <c:barChart>
        <c:barDir val="bar"/>
        <c:grouping val="percentStacked"/>
        <c:ser>
          <c:idx val="3"/>
          <c:order val="0"/>
          <c:tx>
            <c:strRef>
              <c:f>Età!$E$47</c:f>
              <c:strCache>
                <c:ptCount val="1"/>
                <c:pt idx="0">
                  <c:v>24</c:v>
                </c:pt>
              </c:strCache>
            </c:strRef>
          </c:tx>
          <c:cat>
            <c:numRef>
              <c:f>Età!$B$48:$B$51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Età!$E$48:$E$51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1</c:v>
                </c:pt>
              </c:numCache>
            </c:numRef>
          </c:val>
        </c:ser>
        <c:ser>
          <c:idx val="4"/>
          <c:order val="1"/>
          <c:tx>
            <c:strRef>
              <c:f>Età!$F$47</c:f>
              <c:strCache>
                <c:ptCount val="1"/>
                <c:pt idx="0">
                  <c:v>25</c:v>
                </c:pt>
              </c:strCache>
            </c:strRef>
          </c:tx>
          <c:cat>
            <c:numRef>
              <c:f>Età!$B$48:$B$51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Età!$F$48:$F$51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2</c:v>
                </c:pt>
                <c:pt idx="3">
                  <c:v>2</c:v>
                </c:pt>
              </c:numCache>
            </c:numRef>
          </c:val>
        </c:ser>
        <c:ser>
          <c:idx val="5"/>
          <c:order val="2"/>
          <c:tx>
            <c:strRef>
              <c:f>Età!$G$47</c:f>
              <c:strCache>
                <c:ptCount val="1"/>
                <c:pt idx="0">
                  <c:v>26</c:v>
                </c:pt>
              </c:strCache>
            </c:strRef>
          </c:tx>
          <c:cat>
            <c:numRef>
              <c:f>Età!$B$48:$B$51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Età!$G$48:$G$51</c:f>
              <c:numCache>
                <c:formatCode>General</c:formatCode>
                <c:ptCount val="4"/>
                <c:pt idx="0">
                  <c:v>1</c:v>
                </c:pt>
                <c:pt idx="1">
                  <c:v>3</c:v>
                </c:pt>
                <c:pt idx="2">
                  <c:v>1</c:v>
                </c:pt>
                <c:pt idx="3">
                  <c:v>2</c:v>
                </c:pt>
              </c:numCache>
            </c:numRef>
          </c:val>
        </c:ser>
        <c:ser>
          <c:idx val="6"/>
          <c:order val="3"/>
          <c:tx>
            <c:strRef>
              <c:f>Età!$H$47</c:f>
              <c:strCache>
                <c:ptCount val="1"/>
                <c:pt idx="0">
                  <c:v>27</c:v>
                </c:pt>
              </c:strCache>
            </c:strRef>
          </c:tx>
          <c:cat>
            <c:numRef>
              <c:f>Età!$B$48:$B$51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Età!$H$48:$H$51</c:f>
              <c:numCache>
                <c:formatCode>General</c:formatCode>
                <c:ptCount val="4"/>
                <c:pt idx="0">
                  <c:v>0</c:v>
                </c:pt>
                <c:pt idx="1">
                  <c:v>2</c:v>
                </c:pt>
                <c:pt idx="2">
                  <c:v>5</c:v>
                </c:pt>
                <c:pt idx="3">
                  <c:v>2</c:v>
                </c:pt>
              </c:numCache>
            </c:numRef>
          </c:val>
        </c:ser>
        <c:ser>
          <c:idx val="7"/>
          <c:order val="4"/>
          <c:tx>
            <c:strRef>
              <c:f>Età!$I$47</c:f>
              <c:strCache>
                <c:ptCount val="1"/>
                <c:pt idx="0">
                  <c:v>28</c:v>
                </c:pt>
              </c:strCache>
            </c:strRef>
          </c:tx>
          <c:cat>
            <c:numRef>
              <c:f>Età!$B$48:$B$51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Età!$I$48:$I$51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</c:v>
                </c:pt>
              </c:numCache>
            </c:numRef>
          </c:val>
        </c:ser>
        <c:ser>
          <c:idx val="8"/>
          <c:order val="5"/>
          <c:tx>
            <c:strRef>
              <c:f>Età!$J$47</c:f>
              <c:strCache>
                <c:ptCount val="1"/>
                <c:pt idx="0">
                  <c:v>29</c:v>
                </c:pt>
              </c:strCache>
            </c:strRef>
          </c:tx>
          <c:cat>
            <c:numRef>
              <c:f>Età!$B$48:$B$51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Età!$J$48:$J$51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9"/>
          <c:order val="6"/>
          <c:tx>
            <c:strRef>
              <c:f>Età!$K$47</c:f>
              <c:strCache>
                <c:ptCount val="1"/>
                <c:pt idx="0">
                  <c:v>30</c:v>
                </c:pt>
              </c:strCache>
            </c:strRef>
          </c:tx>
          <c:cat>
            <c:numRef>
              <c:f>Età!$B$48:$B$51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Età!$K$48:$K$51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</c:numCache>
            </c:numRef>
          </c:val>
        </c:ser>
        <c:ser>
          <c:idx val="10"/>
          <c:order val="7"/>
          <c:tx>
            <c:strRef>
              <c:f>Età!$L$47</c:f>
              <c:strCache>
                <c:ptCount val="1"/>
                <c:pt idx="0">
                  <c:v>31-35</c:v>
                </c:pt>
              </c:strCache>
            </c:strRef>
          </c:tx>
          <c:cat>
            <c:numRef>
              <c:f>Età!$B$48:$B$51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Età!$L$48:$L$51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1"/>
          <c:order val="8"/>
          <c:tx>
            <c:strRef>
              <c:f>Età!$M$47</c:f>
              <c:strCache>
                <c:ptCount val="1"/>
                <c:pt idx="0">
                  <c:v>36 e oltre</c:v>
                </c:pt>
              </c:strCache>
            </c:strRef>
          </c:tx>
          <c:cat>
            <c:numRef>
              <c:f>Età!$B$48:$B$51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Età!$M$48:$M$51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</c:numCache>
            </c:numRef>
          </c:val>
        </c:ser>
        <c:overlap val="100"/>
        <c:axId val="56998144"/>
        <c:axId val="57004032"/>
      </c:barChart>
      <c:catAx>
        <c:axId val="56998144"/>
        <c:scaling>
          <c:orientation val="minMax"/>
        </c:scaling>
        <c:axPos val="l"/>
        <c:numFmt formatCode="General" sourceLinked="1"/>
        <c:tickLblPos val="nextTo"/>
        <c:crossAx val="57004032"/>
        <c:crosses val="autoZero"/>
        <c:auto val="1"/>
        <c:lblAlgn val="ctr"/>
        <c:lblOffset val="100"/>
      </c:catAx>
      <c:valAx>
        <c:axId val="57004032"/>
        <c:scaling>
          <c:orientation val="minMax"/>
        </c:scaling>
        <c:axPos val="b"/>
        <c:majorGridlines/>
        <c:numFmt formatCode="0%" sourceLinked="1"/>
        <c:tickLblPos val="nextTo"/>
        <c:crossAx val="5699814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>
          <a:solidFill>
            <a:schemeClr val="tx1"/>
          </a:solidFill>
        </a:defRPr>
      </a:pPr>
      <a:endParaRPr lang="it-IT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>
        <c:manualLayout>
          <c:layoutTarget val="inner"/>
          <c:xMode val="edge"/>
          <c:yMode val="edge"/>
          <c:x val="7.5031709439691882E-2"/>
          <c:y val="7.8325741584268416E-2"/>
          <c:w val="0.90880110543272952"/>
          <c:h val="0.7449405621597619"/>
        </c:manualLayout>
      </c:layout>
      <c:lineChart>
        <c:grouping val="standard"/>
        <c:ser>
          <c:idx val="0"/>
          <c:order val="0"/>
          <c:tx>
            <c:strRef>
              <c:f>'Foglio 1+6'!$D$74</c:f>
              <c:strCache>
                <c:ptCount val="1"/>
                <c:pt idx="0">
                  <c:v>Corso Triennale</c:v>
                </c:pt>
              </c:strCache>
            </c:strRef>
          </c:tx>
          <c:spPr>
            <a:ln w="15875">
              <a:solidFill>
                <a:schemeClr val="accent3">
                  <a:lumMod val="50000"/>
                </a:schemeClr>
              </a:solidFill>
            </a:ln>
          </c:spPr>
          <c:marker>
            <c:symbol val="circle"/>
            <c:size val="7"/>
            <c:spPr>
              <a:solidFill>
                <a:schemeClr val="accent3">
                  <a:lumMod val="50000"/>
                </a:schemeClr>
              </a:solidFill>
              <a:ln>
                <a:solidFill>
                  <a:srgbClr val="9BBB59">
                    <a:lumMod val="50000"/>
                  </a:srgbClr>
                </a:solidFill>
              </a:ln>
            </c:spPr>
          </c:marker>
          <c:cat>
            <c:numRef>
              <c:f>'Foglio 1+6'!$C$75:$C$78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'Foglio 1+6'!$D$75:$D$78</c:f>
              <c:numCache>
                <c:formatCode>General</c:formatCode>
                <c:ptCount val="4"/>
                <c:pt idx="0">
                  <c:v>5</c:v>
                </c:pt>
                <c:pt idx="1">
                  <c:v>4</c:v>
                </c:pt>
                <c:pt idx="2">
                  <c:v>5</c:v>
                </c:pt>
                <c:pt idx="3">
                  <c:v>4</c:v>
                </c:pt>
              </c:numCache>
            </c:numRef>
          </c:val>
        </c:ser>
        <c:ser>
          <c:idx val="1"/>
          <c:order val="1"/>
          <c:tx>
            <c:strRef>
              <c:f>'Foglio 1+6'!$E$74</c:f>
              <c:strCache>
                <c:ptCount val="1"/>
                <c:pt idx="0">
                  <c:v>Corso Specialistico</c:v>
                </c:pt>
              </c:strCache>
            </c:strRef>
          </c:tx>
          <c:spPr>
            <a:ln w="15875">
              <a:solidFill>
                <a:schemeClr val="accent6">
                  <a:lumMod val="50000"/>
                </a:schemeClr>
              </a:solidFill>
            </a:ln>
          </c:spPr>
          <c:marker>
            <c:symbol val="square"/>
            <c:size val="7"/>
            <c:spPr>
              <a:solidFill>
                <a:schemeClr val="accent6">
                  <a:lumMod val="5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c:spPr>
          </c:marker>
          <c:cat>
            <c:numRef>
              <c:f>'Foglio 1+6'!$C$75:$C$78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'Foglio 1+6'!$E$75:$E$78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2.5</c:v>
                </c:pt>
                <c:pt idx="3">
                  <c:v>3</c:v>
                </c:pt>
              </c:numCache>
            </c:numRef>
          </c:val>
        </c:ser>
        <c:marker val="1"/>
        <c:axId val="57106816"/>
        <c:axId val="57108736"/>
      </c:lineChart>
      <c:catAx>
        <c:axId val="57106816"/>
        <c:scaling>
          <c:orientation val="minMax"/>
        </c:scaling>
        <c:delete val="1"/>
        <c:axPos val="b"/>
        <c:numFmt formatCode="General" sourceLinked="1"/>
        <c:tickLblPos val="none"/>
        <c:crossAx val="57108736"/>
        <c:crosses val="autoZero"/>
        <c:auto val="1"/>
        <c:lblAlgn val="ctr"/>
        <c:lblOffset val="100"/>
      </c:catAx>
      <c:valAx>
        <c:axId val="57108736"/>
        <c:scaling>
          <c:orientation val="minMax"/>
          <c:max val="6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it-IT"/>
                  <a:t>Durata media degli studi</a:t>
                </a:r>
              </a:p>
            </c:rich>
          </c:tx>
          <c:layout>
            <c:manualLayout>
              <c:xMode val="edge"/>
              <c:yMode val="edge"/>
              <c:x val="1.0288208717549902E-2"/>
              <c:y val="7.8325741584268416E-2"/>
            </c:manualLayout>
          </c:layout>
        </c:title>
        <c:numFmt formatCode="General" sourceLinked="1"/>
        <c:tickLblPos val="nextTo"/>
        <c:crossAx val="57106816"/>
        <c:crosses val="autoZero"/>
        <c:crossBetween val="between"/>
        <c:majorUnit val="2"/>
      </c:valAx>
    </c:plotArea>
    <c:plotVisOnly val="1"/>
  </c:chart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lineChart>
        <c:grouping val="standard"/>
        <c:ser>
          <c:idx val="0"/>
          <c:order val="0"/>
          <c:tx>
            <c:strRef>
              <c:f>Foglio4!$B$24</c:f>
              <c:strCache>
                <c:ptCount val="1"/>
                <c:pt idx="0">
                  <c:v>Corso Triennale</c:v>
                </c:pt>
              </c:strCache>
            </c:strRef>
          </c:tx>
          <c:spPr>
            <a:ln w="15875">
              <a:solidFill>
                <a:schemeClr val="accent3">
                  <a:lumMod val="50000"/>
                </a:schemeClr>
              </a:solidFill>
            </a:ln>
          </c:spPr>
          <c:marker>
            <c:symbol val="circle"/>
            <c:size val="7"/>
            <c:spPr>
              <a:solidFill>
                <a:schemeClr val="accent3">
                  <a:lumMod val="50000"/>
                </a:schemeClr>
              </a:solidFill>
              <a:ln>
                <a:solidFill>
                  <a:srgbClr val="9BBB59">
                    <a:lumMod val="50000"/>
                  </a:srgbClr>
                </a:solidFill>
              </a:ln>
            </c:spPr>
          </c:marker>
          <c:cat>
            <c:numRef>
              <c:f>Foglio4!$A$25:$A$28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Foglio4!$B$25:$B$28</c:f>
              <c:numCache>
                <c:formatCode>0</c:formatCode>
                <c:ptCount val="4"/>
                <c:pt idx="0">
                  <c:v>103.97826086956522</c:v>
                </c:pt>
                <c:pt idx="1">
                  <c:v>106.88888888888846</c:v>
                </c:pt>
                <c:pt idx="2">
                  <c:v>106.83333333333312</c:v>
                </c:pt>
                <c:pt idx="3">
                  <c:v>106.18181818181819</c:v>
                </c:pt>
              </c:numCache>
            </c:numRef>
          </c:val>
        </c:ser>
        <c:ser>
          <c:idx val="1"/>
          <c:order val="1"/>
          <c:tx>
            <c:strRef>
              <c:f>Foglio4!$C$24</c:f>
              <c:strCache>
                <c:ptCount val="1"/>
                <c:pt idx="0">
                  <c:v>Corso Specialistico</c:v>
                </c:pt>
              </c:strCache>
            </c:strRef>
          </c:tx>
          <c:spPr>
            <a:ln w="15875">
              <a:solidFill>
                <a:schemeClr val="accent6">
                  <a:lumMod val="50000"/>
                </a:schemeClr>
              </a:solidFill>
            </a:ln>
          </c:spPr>
          <c:marker>
            <c:symbol val="square"/>
            <c:size val="7"/>
            <c:spPr>
              <a:solidFill>
                <a:schemeClr val="accent6">
                  <a:lumMod val="5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c:spPr>
          </c:marker>
          <c:cat>
            <c:numRef>
              <c:f>Foglio4!$A$25:$A$28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Foglio4!$C$25:$C$28</c:f>
              <c:numCache>
                <c:formatCode>0</c:formatCode>
                <c:ptCount val="4"/>
                <c:pt idx="0">
                  <c:v>113</c:v>
                </c:pt>
                <c:pt idx="1">
                  <c:v>110.77777777777756</c:v>
                </c:pt>
                <c:pt idx="2">
                  <c:v>113</c:v>
                </c:pt>
                <c:pt idx="3">
                  <c:v>111.75</c:v>
                </c:pt>
              </c:numCache>
            </c:numRef>
          </c:val>
        </c:ser>
        <c:marker val="1"/>
        <c:axId val="57128832"/>
        <c:axId val="57143296"/>
      </c:lineChart>
      <c:catAx>
        <c:axId val="57128832"/>
        <c:scaling>
          <c:orientation val="minMax"/>
        </c:scaling>
        <c:delete val="1"/>
        <c:axPos val="b"/>
        <c:numFmt formatCode="General" sourceLinked="1"/>
        <c:tickLblPos val="none"/>
        <c:crossAx val="57143296"/>
        <c:crosses val="autoZero"/>
        <c:auto val="1"/>
        <c:lblAlgn val="ctr"/>
        <c:lblOffset val="100"/>
      </c:catAx>
      <c:valAx>
        <c:axId val="57143296"/>
        <c:scaling>
          <c:orientation val="minMax"/>
          <c:max val="115"/>
          <c:min val="10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it-IT" dirty="0"/>
                  <a:t>Voto medio di laurea</a:t>
                </a:r>
              </a:p>
            </c:rich>
          </c:tx>
          <c:layout>
            <c:manualLayout>
              <c:xMode val="edge"/>
              <c:yMode val="edge"/>
              <c:x val="8.818464615042822E-3"/>
              <c:y val="0.16375513831796526"/>
            </c:manualLayout>
          </c:layout>
        </c:title>
        <c:numFmt formatCode="0" sourceLinked="1"/>
        <c:tickLblPos val="nextTo"/>
        <c:crossAx val="57128832"/>
        <c:crosses val="autoZero"/>
        <c:crossBetween val="between"/>
        <c:majorUnit val="5"/>
      </c:valAx>
    </c:plotArea>
    <c:plotVisOnly val="1"/>
  </c:chart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>
        <c:manualLayout>
          <c:layoutTarget val="inner"/>
          <c:xMode val="edge"/>
          <c:yMode val="edge"/>
          <c:x val="7.5134591526867384E-2"/>
          <c:y val="6.7522191020921316E-2"/>
          <c:w val="0.9086982233455565"/>
          <c:h val="0.63365612633079282"/>
        </c:manualLayout>
      </c:layout>
      <c:lineChart>
        <c:grouping val="standard"/>
        <c:ser>
          <c:idx val="0"/>
          <c:order val="0"/>
          <c:tx>
            <c:strRef>
              <c:f>Età!$B$81</c:f>
              <c:strCache>
                <c:ptCount val="1"/>
                <c:pt idx="0">
                  <c:v>Corso Triennale</c:v>
                </c:pt>
              </c:strCache>
            </c:strRef>
          </c:tx>
          <c:spPr>
            <a:ln w="15875">
              <a:solidFill>
                <a:schemeClr val="accent3">
                  <a:lumMod val="50000"/>
                </a:schemeClr>
              </a:solidFill>
            </a:ln>
          </c:spPr>
          <c:marker>
            <c:symbol val="circle"/>
            <c:size val="7"/>
            <c:spPr>
              <a:solidFill>
                <a:schemeClr val="accent3">
                  <a:lumMod val="50000"/>
                </a:schemeClr>
              </a:solidFill>
              <a:ln>
                <a:solidFill>
                  <a:srgbClr val="9BBB59">
                    <a:lumMod val="50000"/>
                  </a:srgbClr>
                </a:solidFill>
              </a:ln>
            </c:spPr>
          </c:marker>
          <c:cat>
            <c:numRef>
              <c:f>Età!$A$82:$A$85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Età!$B$82:$B$85</c:f>
              <c:numCache>
                <c:formatCode>General</c:formatCode>
                <c:ptCount val="4"/>
                <c:pt idx="0">
                  <c:v>25.304347826086957</c:v>
                </c:pt>
                <c:pt idx="1">
                  <c:v>25.037037037037027</c:v>
                </c:pt>
                <c:pt idx="2">
                  <c:v>25.066666666666666</c:v>
                </c:pt>
                <c:pt idx="3">
                  <c:v>24.181818181818247</c:v>
                </c:pt>
              </c:numCache>
            </c:numRef>
          </c:val>
        </c:ser>
        <c:ser>
          <c:idx val="1"/>
          <c:order val="1"/>
          <c:tx>
            <c:strRef>
              <c:f>Età!$C$81</c:f>
              <c:strCache>
                <c:ptCount val="1"/>
                <c:pt idx="0">
                  <c:v>Corso Specialistico</c:v>
                </c:pt>
              </c:strCache>
            </c:strRef>
          </c:tx>
          <c:spPr>
            <a:ln w="15875">
              <a:solidFill>
                <a:schemeClr val="accent6">
                  <a:lumMod val="50000"/>
                </a:schemeClr>
              </a:solidFill>
            </a:ln>
          </c:spPr>
          <c:marker>
            <c:symbol val="square"/>
            <c:size val="7"/>
            <c:spPr>
              <a:solidFill>
                <a:schemeClr val="accent6">
                  <a:lumMod val="5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c:spPr>
          </c:marker>
          <c:cat>
            <c:numRef>
              <c:f>Età!$A$82:$A$85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Età!$C$82:$C$85</c:f>
              <c:numCache>
                <c:formatCode>General</c:formatCode>
                <c:ptCount val="4"/>
                <c:pt idx="0">
                  <c:v>25.33333333333324</c:v>
                </c:pt>
                <c:pt idx="1">
                  <c:v>25.666666666666668</c:v>
                </c:pt>
                <c:pt idx="2">
                  <c:v>26.375</c:v>
                </c:pt>
                <c:pt idx="3">
                  <c:v>27.5</c:v>
                </c:pt>
              </c:numCache>
            </c:numRef>
          </c:val>
        </c:ser>
        <c:marker val="1"/>
        <c:axId val="57172736"/>
        <c:axId val="57174656"/>
      </c:lineChart>
      <c:catAx>
        <c:axId val="57172736"/>
        <c:scaling>
          <c:orientation val="minMax"/>
        </c:scaling>
        <c:axPos val="b"/>
        <c:numFmt formatCode="General" sourceLinked="1"/>
        <c:tickLblPos val="nextTo"/>
        <c:crossAx val="57174656"/>
        <c:crosses val="autoZero"/>
        <c:auto val="1"/>
        <c:lblAlgn val="ctr"/>
        <c:lblOffset val="100"/>
      </c:catAx>
      <c:valAx>
        <c:axId val="57174656"/>
        <c:scaling>
          <c:orientation val="minMax"/>
          <c:max val="28"/>
          <c:min val="22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it-IT" dirty="0"/>
                  <a:t>Età media di laurea</a:t>
                </a:r>
              </a:p>
            </c:rich>
          </c:tx>
          <c:layout>
            <c:manualLayout>
              <c:xMode val="edge"/>
              <c:yMode val="edge"/>
              <c:x val="1.1757952820057031E-2"/>
              <c:y val="0.12600611426316616"/>
            </c:manualLayout>
          </c:layout>
        </c:title>
        <c:numFmt formatCode="General" sourceLinked="1"/>
        <c:tickLblPos val="nextTo"/>
        <c:crossAx val="57172736"/>
        <c:crosses val="autoZero"/>
        <c:crossBetween val="between"/>
        <c:majorUnit val="2"/>
      </c:valAx>
    </c:plotArea>
    <c:legend>
      <c:legendPos val="b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 sz="1600"/>
            </a:pPr>
            <a:r>
              <a:rPr lang="it-IT" sz="1600"/>
              <a:t>Laureati al Corso Specialistico in Fisica </a:t>
            </a:r>
          </a:p>
        </c:rich>
      </c:tx>
      <c:layout>
        <c:manualLayout>
          <c:xMode val="edge"/>
          <c:yMode val="edge"/>
          <c:x val="0.20566847936436194"/>
          <c:y val="2.1164320954427548E-2"/>
        </c:manualLayout>
      </c:layout>
    </c:title>
    <c:plotArea>
      <c:layout/>
      <c:barChart>
        <c:barDir val="col"/>
        <c:grouping val="stacked"/>
        <c:ser>
          <c:idx val="1"/>
          <c:order val="0"/>
          <c:tx>
            <c:strRef>
              <c:f>'Foglio 1+6'!$I$45</c:f>
              <c:strCache>
                <c:ptCount val="1"/>
                <c:pt idx="0">
                  <c:v>Maschi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1"/>
              <a:srcRect/>
              <a:stretch>
                <a:fillRect/>
              </a:stretch>
            </a:blipFill>
          </c:spPr>
          <c:pictureOptions>
            <c:pictureFormat val="stack"/>
          </c:pictureOptions>
          <c:cat>
            <c:numRef>
              <c:f>'Foglio 1+6'!$B$46:$B$49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'Foglio 1+6'!$I$46:$I$49</c:f>
              <c:numCache>
                <c:formatCode>General</c:formatCode>
                <c:ptCount val="4"/>
                <c:pt idx="0">
                  <c:v>1</c:v>
                </c:pt>
                <c:pt idx="1">
                  <c:v>7</c:v>
                </c:pt>
                <c:pt idx="2">
                  <c:v>2</c:v>
                </c:pt>
                <c:pt idx="3">
                  <c:v>7</c:v>
                </c:pt>
              </c:numCache>
            </c:numRef>
          </c:val>
        </c:ser>
        <c:ser>
          <c:idx val="2"/>
          <c:order val="1"/>
          <c:tx>
            <c:strRef>
              <c:f>'Foglio 1+6'!$J$45</c:f>
              <c:strCache>
                <c:ptCount val="1"/>
                <c:pt idx="0">
                  <c:v>Femmine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2"/>
              <a:srcRect/>
              <a:stretch>
                <a:fillRect/>
              </a:stretch>
            </a:blipFill>
          </c:spPr>
          <c:pictureOptions>
            <c:pictureFormat val="stack"/>
          </c:pictureOptions>
          <c:cat>
            <c:numRef>
              <c:f>'Foglio 1+6'!$B$46:$B$49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'Foglio 1+6'!$J$46:$J$49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6</c:v>
                </c:pt>
                <c:pt idx="3">
                  <c:v>5</c:v>
                </c:pt>
              </c:numCache>
            </c:numRef>
          </c:val>
        </c:ser>
        <c:gapWidth val="95"/>
        <c:overlap val="100"/>
        <c:axId val="53961856"/>
        <c:axId val="53963392"/>
      </c:barChart>
      <c:catAx>
        <c:axId val="53961856"/>
        <c:scaling>
          <c:orientation val="minMax"/>
        </c:scaling>
        <c:axPos val="b"/>
        <c:numFmt formatCode="General" sourceLinked="1"/>
        <c:majorTickMark val="none"/>
        <c:tickLblPos val="nextTo"/>
        <c:crossAx val="53963392"/>
        <c:crosses val="autoZero"/>
        <c:auto val="1"/>
        <c:lblAlgn val="ctr"/>
        <c:lblOffset val="100"/>
      </c:catAx>
      <c:valAx>
        <c:axId val="53963392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5396185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>
          <a:solidFill>
            <a:schemeClr val="tx1"/>
          </a:solidFill>
        </a:defRPr>
      </a:pPr>
      <a:endParaRPr lang="it-IT"/>
    </a:p>
  </c:txPr>
  <c:externalData r:id="rId3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/>
            </a:pPr>
            <a:r>
              <a:rPr lang="it-IT"/>
              <a:t>Il collettivo indagato</a:t>
            </a:r>
          </a:p>
        </c:rich>
      </c:tx>
      <c:layout/>
    </c:title>
    <c:plotArea>
      <c:layout/>
      <c:barChart>
        <c:barDir val="col"/>
        <c:grouping val="stacked"/>
        <c:ser>
          <c:idx val="3"/>
          <c:order val="0"/>
          <c:tx>
            <c:strRef>
              <c:f>Grafici!$B$6</c:f>
              <c:strCache>
                <c:ptCount val="1"/>
                <c:pt idx="0">
                  <c:v>Studenti laureati intervistati</c:v>
                </c:pt>
              </c:strCache>
            </c:strRef>
          </c:tx>
          <c:spPr>
            <a:blipFill>
              <a:blip xmlns:r="http://schemas.openxmlformats.org/officeDocument/2006/relationships" r:embed="rId1"/>
              <a:stretch>
                <a:fillRect/>
              </a:stretch>
            </a:blipFill>
          </c:spPr>
          <c:pictureOptions>
            <c:pictureFormat val="stretch"/>
          </c:pictureOptions>
          <c:cat>
            <c:numRef>
              <c:f>Grafici!$C$2:$F$2</c:f>
              <c:numCache>
                <c:formatCode>General</c:formatCod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</c:numCache>
            </c:numRef>
          </c:cat>
          <c:val>
            <c:numRef>
              <c:f>Grafici!$C$6:$F$6</c:f>
              <c:numCache>
                <c:formatCode>General</c:formatCode>
                <c:ptCount val="4"/>
                <c:pt idx="0">
                  <c:v>11</c:v>
                </c:pt>
                <c:pt idx="1">
                  <c:v>11</c:v>
                </c:pt>
                <c:pt idx="2">
                  <c:v>8</c:v>
                </c:pt>
                <c:pt idx="3">
                  <c:v>13</c:v>
                </c:pt>
              </c:numCache>
            </c:numRef>
          </c:val>
        </c:ser>
        <c:ser>
          <c:idx val="2"/>
          <c:order val="1"/>
          <c:tx>
            <c:strRef>
              <c:f>Grafici!$B$5</c:f>
              <c:strCache>
                <c:ptCount val="1"/>
                <c:pt idx="0">
                  <c:v>Studentesse laureate intervistate</c:v>
                </c:pt>
              </c:strCache>
            </c:strRef>
          </c:tx>
          <c:spPr>
            <a:blipFill>
              <a:blip xmlns:r="http://schemas.openxmlformats.org/officeDocument/2006/relationships" r:embed="rId2"/>
              <a:stretch>
                <a:fillRect/>
              </a:stretch>
            </a:blipFill>
          </c:spPr>
          <c:cat>
            <c:numRef>
              <c:f>Grafici!$C$2:$F$2</c:f>
              <c:numCache>
                <c:formatCode>General</c:formatCod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</c:numCache>
            </c:numRef>
          </c:cat>
          <c:val>
            <c:numRef>
              <c:f>Grafici!$C$5:$F$5</c:f>
              <c:numCache>
                <c:formatCode>General</c:formatCode>
                <c:ptCount val="4"/>
                <c:pt idx="0">
                  <c:v>9</c:v>
                </c:pt>
                <c:pt idx="1">
                  <c:v>12</c:v>
                </c:pt>
                <c:pt idx="2">
                  <c:v>5</c:v>
                </c:pt>
                <c:pt idx="3">
                  <c:v>7</c:v>
                </c:pt>
              </c:numCache>
            </c:numRef>
          </c:val>
        </c:ser>
        <c:ser>
          <c:idx val="1"/>
          <c:order val="2"/>
          <c:tx>
            <c:strRef>
              <c:f>Grafici!$B$4</c:f>
              <c:strCache>
                <c:ptCount val="1"/>
                <c:pt idx="0">
                  <c:v>Studenti laureati non intervistati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3">
                <a:alphaModFix amt="50000"/>
              </a:blip>
              <a:srcRect/>
              <a:stretch>
                <a:fillRect/>
              </a:stretch>
            </a:blipFill>
          </c:spPr>
          <c:pictureOptions>
            <c:pictureFormat val="stack"/>
          </c:pictureOptions>
          <c:cat>
            <c:numRef>
              <c:f>Grafici!$C$2:$F$2</c:f>
              <c:numCache>
                <c:formatCode>General</c:formatCod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</c:numCache>
            </c:numRef>
          </c:cat>
          <c:val>
            <c:numRef>
              <c:f>Grafici!$C$4:$F$4</c:f>
              <c:numCache>
                <c:formatCode>General</c:formatCode>
                <c:ptCount val="4"/>
                <c:pt idx="0">
                  <c:v>0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ser>
          <c:idx val="0"/>
          <c:order val="3"/>
          <c:tx>
            <c:strRef>
              <c:f>Grafici!$B$3</c:f>
              <c:strCache>
                <c:ptCount val="1"/>
                <c:pt idx="0">
                  <c:v>Studentesse laureate non intervistate</c:v>
                </c:pt>
              </c:strCache>
            </c:strRef>
          </c:tx>
          <c:spPr>
            <a:blipFill>
              <a:blip xmlns:r="http://schemas.openxmlformats.org/officeDocument/2006/relationships" r:embed="rId4">
                <a:alphaModFix amt="50000"/>
              </a:blip>
              <a:stretch>
                <a:fillRect/>
              </a:stretch>
            </a:blipFill>
          </c:spPr>
          <c:pictureOptions>
            <c:pictureFormat val="stack"/>
          </c:pictureOptions>
          <c:cat>
            <c:numRef>
              <c:f>Grafici!$C$2:$F$2</c:f>
              <c:numCache>
                <c:formatCode>General</c:formatCod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</c:numCache>
            </c:numRef>
          </c:cat>
          <c:val>
            <c:numRef>
              <c:f>Grafici!$C$3:$F$3</c:f>
              <c:numCache>
                <c:formatCode>General</c:formatCode>
                <c:ptCount val="4"/>
                <c:pt idx="0">
                  <c:v>3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gapWidth val="95"/>
        <c:overlap val="100"/>
        <c:axId val="57215616"/>
        <c:axId val="57229696"/>
      </c:barChart>
      <c:catAx>
        <c:axId val="57215616"/>
        <c:scaling>
          <c:orientation val="minMax"/>
        </c:scaling>
        <c:axPos val="b"/>
        <c:numFmt formatCode="General" sourceLinked="1"/>
        <c:majorTickMark val="none"/>
        <c:tickLblPos val="nextTo"/>
        <c:crossAx val="57229696"/>
        <c:crosses val="autoZero"/>
        <c:auto val="1"/>
        <c:lblAlgn val="ctr"/>
        <c:lblOffset val="100"/>
      </c:catAx>
      <c:valAx>
        <c:axId val="57229696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5721561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>
          <a:solidFill>
            <a:schemeClr val="tx1"/>
          </a:solidFill>
        </a:defRPr>
      </a:pPr>
      <a:endParaRPr lang="it-IT"/>
    </a:p>
  </c:txPr>
  <c:externalData r:id="rId5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style val="29"/>
  <c:chart>
    <c:title>
      <c:tx>
        <c:rich>
          <a:bodyPr/>
          <a:lstStyle/>
          <a:p>
            <a:pPr>
              <a:defRPr sz="1800"/>
            </a:pPr>
            <a:r>
              <a:rPr lang="it-IT" sz="1800"/>
              <a:t>Motivi dell'iscrizione alla laurea specialistica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Grafici!$C$79</c:f>
              <c:strCache>
                <c:ptCount val="1"/>
                <c:pt idx="0">
                  <c:v>2008 (20 risposte)</c:v>
                </c:pt>
              </c:strCache>
            </c:strRef>
          </c:tx>
          <c:cat>
            <c:strRef>
              <c:f>Grafici!$B$80:$B$84</c:f>
              <c:strCache>
                <c:ptCount val="5"/>
                <c:pt idx="0">
                  <c:v>Per migliorare la propria formazione culturale</c:v>
                </c:pt>
                <c:pt idx="1">
                  <c:v>Per migliorare le possibilità di trovare lavoro</c:v>
                </c:pt>
                <c:pt idx="2">
                  <c:v>Perché è necessaria per trovare lavoro</c:v>
                </c:pt>
                <c:pt idx="3">
                  <c:v>Perché ha cercato lavoro ma non l'ha trovato</c:v>
                </c:pt>
                <c:pt idx="4">
                  <c:v>Non è mai stato iscritto ad un corso di laurea specialistica </c:v>
                </c:pt>
              </c:strCache>
            </c:strRef>
          </c:cat>
          <c:val>
            <c:numRef>
              <c:f>Grafici!$C$80:$C$84</c:f>
              <c:numCache>
                <c:formatCode>0%</c:formatCode>
                <c:ptCount val="5"/>
                <c:pt idx="0">
                  <c:v>0.4</c:v>
                </c:pt>
                <c:pt idx="1">
                  <c:v>0.1</c:v>
                </c:pt>
                <c:pt idx="2">
                  <c:v>0.35000000000000014</c:v>
                </c:pt>
                <c:pt idx="3">
                  <c:v>0.05</c:v>
                </c:pt>
                <c:pt idx="4">
                  <c:v>0.1</c:v>
                </c:pt>
              </c:numCache>
            </c:numRef>
          </c:val>
        </c:ser>
        <c:ser>
          <c:idx val="1"/>
          <c:order val="1"/>
          <c:tx>
            <c:strRef>
              <c:f>Grafici!$D$79</c:f>
              <c:strCache>
                <c:ptCount val="1"/>
                <c:pt idx="0">
                  <c:v>2009 (23 risposte)</c:v>
                </c:pt>
              </c:strCache>
            </c:strRef>
          </c:tx>
          <c:cat>
            <c:strRef>
              <c:f>Grafici!$B$80:$B$84</c:f>
              <c:strCache>
                <c:ptCount val="5"/>
                <c:pt idx="0">
                  <c:v>Per migliorare la propria formazione culturale</c:v>
                </c:pt>
                <c:pt idx="1">
                  <c:v>Per migliorare le possibilità di trovare lavoro</c:v>
                </c:pt>
                <c:pt idx="2">
                  <c:v>Perché è necessaria per trovare lavoro</c:v>
                </c:pt>
                <c:pt idx="3">
                  <c:v>Perché ha cercato lavoro ma non l'ha trovato</c:v>
                </c:pt>
                <c:pt idx="4">
                  <c:v>Non è mai stato iscritto ad un corso di laurea specialistica </c:v>
                </c:pt>
              </c:strCache>
            </c:strRef>
          </c:cat>
          <c:val>
            <c:numRef>
              <c:f>Grafici!$D$80:$D$84</c:f>
              <c:numCache>
                <c:formatCode>0%</c:formatCode>
                <c:ptCount val="5"/>
                <c:pt idx="0">
                  <c:v>0.26086956521739146</c:v>
                </c:pt>
                <c:pt idx="1">
                  <c:v>0.34782608695652195</c:v>
                </c:pt>
                <c:pt idx="2">
                  <c:v>0.30434782608695671</c:v>
                </c:pt>
                <c:pt idx="3">
                  <c:v>4.3478260869565223E-2</c:v>
                </c:pt>
                <c:pt idx="4">
                  <c:v>4.3478260869565223E-2</c:v>
                </c:pt>
              </c:numCache>
            </c:numRef>
          </c:val>
        </c:ser>
        <c:ser>
          <c:idx val="2"/>
          <c:order val="2"/>
          <c:tx>
            <c:strRef>
              <c:f>Grafici!$E$79</c:f>
              <c:strCache>
                <c:ptCount val="1"/>
                <c:pt idx="0">
                  <c:v>2010 (13 risposte)</c:v>
                </c:pt>
              </c:strCache>
            </c:strRef>
          </c:tx>
          <c:cat>
            <c:strRef>
              <c:f>Grafici!$B$80:$B$84</c:f>
              <c:strCache>
                <c:ptCount val="5"/>
                <c:pt idx="0">
                  <c:v>Per migliorare la propria formazione culturale</c:v>
                </c:pt>
                <c:pt idx="1">
                  <c:v>Per migliorare le possibilità di trovare lavoro</c:v>
                </c:pt>
                <c:pt idx="2">
                  <c:v>Perché è necessaria per trovare lavoro</c:v>
                </c:pt>
                <c:pt idx="3">
                  <c:v>Perché ha cercato lavoro ma non l'ha trovato</c:v>
                </c:pt>
                <c:pt idx="4">
                  <c:v>Non è mai stato iscritto ad un corso di laurea specialistica </c:v>
                </c:pt>
              </c:strCache>
            </c:strRef>
          </c:cat>
          <c:val>
            <c:numRef>
              <c:f>Grafici!$E$80:$E$84</c:f>
              <c:numCache>
                <c:formatCode>0%</c:formatCode>
                <c:ptCount val="5"/>
                <c:pt idx="0">
                  <c:v>0.23076923076923095</c:v>
                </c:pt>
                <c:pt idx="1">
                  <c:v>0.30769230769230782</c:v>
                </c:pt>
                <c:pt idx="2">
                  <c:v>0.46153846153846173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3"/>
          <c:order val="3"/>
          <c:tx>
            <c:strRef>
              <c:f>Grafici!$F$79</c:f>
              <c:strCache>
                <c:ptCount val="1"/>
                <c:pt idx="0">
                  <c:v>2011 (20 risposte)</c:v>
                </c:pt>
              </c:strCache>
            </c:strRef>
          </c:tx>
          <c:cat>
            <c:strRef>
              <c:f>Grafici!$B$80:$B$84</c:f>
              <c:strCache>
                <c:ptCount val="5"/>
                <c:pt idx="0">
                  <c:v>Per migliorare la propria formazione culturale</c:v>
                </c:pt>
                <c:pt idx="1">
                  <c:v>Per migliorare le possibilità di trovare lavoro</c:v>
                </c:pt>
                <c:pt idx="2">
                  <c:v>Perché è necessaria per trovare lavoro</c:v>
                </c:pt>
                <c:pt idx="3">
                  <c:v>Perché ha cercato lavoro ma non l'ha trovato</c:v>
                </c:pt>
                <c:pt idx="4">
                  <c:v>Non è mai stato iscritto ad un corso di laurea specialistica </c:v>
                </c:pt>
              </c:strCache>
            </c:strRef>
          </c:cat>
          <c:val>
            <c:numRef>
              <c:f>Grafici!$F$80:$F$84</c:f>
              <c:numCache>
                <c:formatCode>0%</c:formatCode>
                <c:ptCount val="5"/>
                <c:pt idx="0">
                  <c:v>0.30000000000000016</c:v>
                </c:pt>
                <c:pt idx="1">
                  <c:v>0.35000000000000014</c:v>
                </c:pt>
                <c:pt idx="2">
                  <c:v>0.30000000000000016</c:v>
                </c:pt>
                <c:pt idx="3">
                  <c:v>0.05</c:v>
                </c:pt>
                <c:pt idx="4">
                  <c:v>0</c:v>
                </c:pt>
              </c:numCache>
            </c:numRef>
          </c:val>
        </c:ser>
        <c:axId val="57248000"/>
        <c:axId val="57270272"/>
      </c:barChart>
      <c:catAx>
        <c:axId val="57248000"/>
        <c:scaling>
          <c:orientation val="minMax"/>
        </c:scaling>
        <c:axPos val="b"/>
        <c:tickLblPos val="nextTo"/>
        <c:crossAx val="57270272"/>
        <c:crosses val="autoZero"/>
        <c:auto val="1"/>
        <c:lblAlgn val="ctr"/>
        <c:lblOffset val="100"/>
      </c:catAx>
      <c:valAx>
        <c:axId val="57270272"/>
        <c:scaling>
          <c:orientation val="minMax"/>
        </c:scaling>
        <c:axPos val="l"/>
        <c:majorGridlines/>
        <c:numFmt formatCode="0%" sourceLinked="0"/>
        <c:tickLblPos val="nextTo"/>
        <c:crossAx val="5724800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 sz="1000">
          <a:solidFill>
            <a:schemeClr val="tx1"/>
          </a:solidFill>
        </a:defRPr>
      </a:pPr>
      <a:endParaRPr lang="it-IT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style val="28"/>
  <c:chart>
    <c:title>
      <c:tx>
        <c:rich>
          <a:bodyPr/>
          <a:lstStyle/>
          <a:p>
            <a:pPr>
              <a:defRPr sz="1800"/>
            </a:pPr>
            <a:r>
              <a:rPr lang="it-IT" sz="1800"/>
              <a:t>Condizione occupazionale e formativa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Grafici!$C$101</c:f>
              <c:strCache>
                <c:ptCount val="1"/>
                <c:pt idx="0">
                  <c:v>2008 (20 risposte)</c:v>
                </c:pt>
              </c:strCache>
            </c:strRef>
          </c:tx>
          <c:cat>
            <c:strRef>
              <c:f>Grafici!$B$102:$B$106</c:f>
              <c:strCache>
                <c:ptCount val="5"/>
                <c:pt idx="0">
                  <c:v>Lavora e studia</c:v>
                </c:pt>
                <c:pt idx="1">
                  <c:v>Lavora e non studia</c:v>
                </c:pt>
                <c:pt idx="2">
                  <c:v>Non lavora, cerca e studia</c:v>
                </c:pt>
                <c:pt idx="3">
                  <c:v>Non lavora, non cerca ma studia</c:v>
                </c:pt>
                <c:pt idx="4">
                  <c:v>Non lavora, non cerca e non studia</c:v>
                </c:pt>
              </c:strCache>
            </c:strRef>
          </c:cat>
          <c:val>
            <c:numRef>
              <c:f>Grafici!$C$102:$C$106</c:f>
              <c:numCache>
                <c:formatCode>0%</c:formatCode>
                <c:ptCount val="5"/>
                <c:pt idx="0">
                  <c:v>0.15000000000000008</c:v>
                </c:pt>
                <c:pt idx="1">
                  <c:v>0.05</c:v>
                </c:pt>
                <c:pt idx="2">
                  <c:v>0.25</c:v>
                </c:pt>
                <c:pt idx="3">
                  <c:v>0.5</c:v>
                </c:pt>
                <c:pt idx="4">
                  <c:v>0.05</c:v>
                </c:pt>
              </c:numCache>
            </c:numRef>
          </c:val>
        </c:ser>
        <c:ser>
          <c:idx val="1"/>
          <c:order val="1"/>
          <c:tx>
            <c:strRef>
              <c:f>Grafici!$D$101</c:f>
              <c:strCache>
                <c:ptCount val="1"/>
                <c:pt idx="0">
                  <c:v>2009 (23 risposte)</c:v>
                </c:pt>
              </c:strCache>
            </c:strRef>
          </c:tx>
          <c:cat>
            <c:strRef>
              <c:f>Grafici!$B$102:$B$106</c:f>
              <c:strCache>
                <c:ptCount val="5"/>
                <c:pt idx="0">
                  <c:v>Lavora e studia</c:v>
                </c:pt>
                <c:pt idx="1">
                  <c:v>Lavora e non studia</c:v>
                </c:pt>
                <c:pt idx="2">
                  <c:v>Non lavora, cerca e studia</c:v>
                </c:pt>
                <c:pt idx="3">
                  <c:v>Non lavora, non cerca ma studia</c:v>
                </c:pt>
                <c:pt idx="4">
                  <c:v>Non lavora, non cerca e non studia</c:v>
                </c:pt>
              </c:strCache>
            </c:strRef>
          </c:cat>
          <c:val>
            <c:numRef>
              <c:f>Grafici!$D$102:$D$106</c:f>
              <c:numCache>
                <c:formatCode>0%</c:formatCode>
                <c:ptCount val="5"/>
                <c:pt idx="0">
                  <c:v>0.21739130434782625</c:v>
                </c:pt>
                <c:pt idx="1">
                  <c:v>4.3478260869565223E-2</c:v>
                </c:pt>
                <c:pt idx="2">
                  <c:v>8.6956521739130488E-2</c:v>
                </c:pt>
                <c:pt idx="3">
                  <c:v>0.65217391304347905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Grafici!$E$101</c:f>
              <c:strCache>
                <c:ptCount val="1"/>
                <c:pt idx="0">
                  <c:v>2010 (13 risposte)</c:v>
                </c:pt>
              </c:strCache>
            </c:strRef>
          </c:tx>
          <c:cat>
            <c:strRef>
              <c:f>Grafici!$B$102:$B$106</c:f>
              <c:strCache>
                <c:ptCount val="5"/>
                <c:pt idx="0">
                  <c:v>Lavora e studia</c:v>
                </c:pt>
                <c:pt idx="1">
                  <c:v>Lavora e non studia</c:v>
                </c:pt>
                <c:pt idx="2">
                  <c:v>Non lavora, cerca e studia</c:v>
                </c:pt>
                <c:pt idx="3">
                  <c:v>Non lavora, non cerca ma studia</c:v>
                </c:pt>
                <c:pt idx="4">
                  <c:v>Non lavora, non cerca e non studia</c:v>
                </c:pt>
              </c:strCache>
            </c:strRef>
          </c:cat>
          <c:val>
            <c:numRef>
              <c:f>Grafici!$E$102:$E$106</c:f>
              <c:numCache>
                <c:formatCode>0%</c:formatCode>
                <c:ptCount val="5"/>
                <c:pt idx="0">
                  <c:v>0</c:v>
                </c:pt>
                <c:pt idx="1">
                  <c:v>7.6923076923076927E-2</c:v>
                </c:pt>
                <c:pt idx="2">
                  <c:v>7.6923076923076927E-2</c:v>
                </c:pt>
                <c:pt idx="3">
                  <c:v>0.8461538461538467</c:v>
                </c:pt>
                <c:pt idx="4">
                  <c:v>0</c:v>
                </c:pt>
              </c:numCache>
            </c:numRef>
          </c:val>
        </c:ser>
        <c:ser>
          <c:idx val="3"/>
          <c:order val="3"/>
          <c:tx>
            <c:strRef>
              <c:f>Grafici!$F$101</c:f>
              <c:strCache>
                <c:ptCount val="1"/>
                <c:pt idx="0">
                  <c:v>2011 (20 risposte)</c:v>
                </c:pt>
              </c:strCache>
            </c:strRef>
          </c:tx>
          <c:cat>
            <c:strRef>
              <c:f>Grafici!$B$102:$B$106</c:f>
              <c:strCache>
                <c:ptCount val="5"/>
                <c:pt idx="0">
                  <c:v>Lavora e studia</c:v>
                </c:pt>
                <c:pt idx="1">
                  <c:v>Lavora e non studia</c:v>
                </c:pt>
                <c:pt idx="2">
                  <c:v>Non lavora, cerca e studia</c:v>
                </c:pt>
                <c:pt idx="3">
                  <c:v>Non lavora, non cerca ma studia</c:v>
                </c:pt>
                <c:pt idx="4">
                  <c:v>Non lavora, non cerca e non studia</c:v>
                </c:pt>
              </c:strCache>
            </c:strRef>
          </c:cat>
          <c:val>
            <c:numRef>
              <c:f>Grafici!$F$102:$F$106</c:f>
              <c:numCache>
                <c:formatCode>0%</c:formatCode>
                <c:ptCount val="5"/>
                <c:pt idx="0">
                  <c:v>0.1</c:v>
                </c:pt>
                <c:pt idx="1">
                  <c:v>0</c:v>
                </c:pt>
                <c:pt idx="2">
                  <c:v>0.15000000000000008</c:v>
                </c:pt>
                <c:pt idx="3">
                  <c:v>0.75000000000000033</c:v>
                </c:pt>
                <c:pt idx="4">
                  <c:v>0</c:v>
                </c:pt>
              </c:numCache>
            </c:numRef>
          </c:val>
        </c:ser>
        <c:axId val="57363840"/>
        <c:axId val="57373824"/>
      </c:barChart>
      <c:catAx>
        <c:axId val="57363840"/>
        <c:scaling>
          <c:orientation val="minMax"/>
        </c:scaling>
        <c:axPos val="b"/>
        <c:tickLblPos val="nextTo"/>
        <c:crossAx val="57373824"/>
        <c:crosses val="autoZero"/>
        <c:auto val="1"/>
        <c:lblAlgn val="ctr"/>
        <c:lblOffset val="100"/>
      </c:catAx>
      <c:valAx>
        <c:axId val="57373824"/>
        <c:scaling>
          <c:orientation val="minMax"/>
        </c:scaling>
        <c:axPos val="l"/>
        <c:majorGridlines/>
        <c:numFmt formatCode="0%" sourceLinked="0"/>
        <c:tickLblPos val="nextTo"/>
        <c:crossAx val="5736384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 sz="1000">
          <a:solidFill>
            <a:schemeClr val="tx1"/>
          </a:solidFill>
        </a:defRPr>
      </a:pPr>
      <a:endParaRPr lang="it-IT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style val="5"/>
  <c:chart>
    <c:title>
      <c:tx>
        <c:rich>
          <a:bodyPr/>
          <a:lstStyle/>
          <a:p>
            <a:pPr>
              <a:defRPr/>
            </a:pPr>
            <a:r>
              <a:rPr lang="it-IT"/>
              <a:t>Laureati in corso e fuori corso in Fisica Triennale</a:t>
            </a:r>
          </a:p>
        </c:rich>
      </c:tx>
      <c:layout/>
    </c:title>
    <c:plotArea>
      <c:layout/>
      <c:barChart>
        <c:barDir val="bar"/>
        <c:grouping val="percentStacked"/>
        <c:ser>
          <c:idx val="1"/>
          <c:order val="0"/>
          <c:tx>
            <c:strRef>
              <c:f>Foglio5!$C$1</c:f>
              <c:strCache>
                <c:ptCount val="1"/>
                <c:pt idx="0">
                  <c:v>Laureati in Corso</c:v>
                </c:pt>
              </c:strCache>
            </c:strRef>
          </c:tx>
          <c:cat>
            <c:numRef>
              <c:f>Foglio5!$B$2:$B$5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Foglio5!$C$2:$C$5</c:f>
              <c:numCache>
                <c:formatCode>General</c:formatCode>
                <c:ptCount val="4"/>
                <c:pt idx="0">
                  <c:v>8</c:v>
                </c:pt>
                <c:pt idx="1">
                  <c:v>12</c:v>
                </c:pt>
                <c:pt idx="2">
                  <c:v>6</c:v>
                </c:pt>
                <c:pt idx="3">
                  <c:v>12</c:v>
                </c:pt>
              </c:numCache>
            </c:numRef>
          </c:val>
        </c:ser>
        <c:ser>
          <c:idx val="2"/>
          <c:order val="1"/>
          <c:tx>
            <c:strRef>
              <c:f>Foglio5!$D$1</c:f>
              <c:strCache>
                <c:ptCount val="1"/>
                <c:pt idx="0">
                  <c:v>Laureati fuori corso</c:v>
                </c:pt>
              </c:strCache>
            </c:strRef>
          </c:tx>
          <c:cat>
            <c:numRef>
              <c:f>Foglio5!$B$2:$B$5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Foglio5!$D$2:$D$5</c:f>
              <c:numCache>
                <c:formatCode>General</c:formatCode>
                <c:ptCount val="4"/>
                <c:pt idx="0">
                  <c:v>15</c:v>
                </c:pt>
                <c:pt idx="1">
                  <c:v>15</c:v>
                </c:pt>
                <c:pt idx="2">
                  <c:v>9</c:v>
                </c:pt>
                <c:pt idx="3">
                  <c:v>10</c:v>
                </c:pt>
              </c:numCache>
            </c:numRef>
          </c:val>
        </c:ser>
        <c:overlap val="100"/>
        <c:axId val="55248384"/>
        <c:axId val="55249920"/>
      </c:barChart>
      <c:catAx>
        <c:axId val="55248384"/>
        <c:scaling>
          <c:orientation val="minMax"/>
        </c:scaling>
        <c:axPos val="l"/>
        <c:numFmt formatCode="General" sourceLinked="1"/>
        <c:tickLblPos val="nextTo"/>
        <c:crossAx val="55249920"/>
        <c:crosses val="autoZero"/>
        <c:auto val="1"/>
        <c:lblAlgn val="ctr"/>
        <c:lblOffset val="100"/>
      </c:catAx>
      <c:valAx>
        <c:axId val="55249920"/>
        <c:scaling>
          <c:orientation val="minMax"/>
        </c:scaling>
        <c:axPos val="b"/>
        <c:majorGridlines/>
        <c:numFmt formatCode="0%" sourceLinked="1"/>
        <c:tickLblPos val="nextTo"/>
        <c:crossAx val="5524838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>
          <a:solidFill>
            <a:schemeClr val="tx1"/>
          </a:solidFill>
        </a:defRPr>
      </a:pPr>
      <a:endParaRPr lang="it-IT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8"/>
  <c:chart>
    <c:title>
      <c:tx>
        <c:rich>
          <a:bodyPr/>
          <a:lstStyle/>
          <a:p>
            <a:pPr>
              <a:defRPr/>
            </a:pPr>
            <a:r>
              <a:rPr lang="it-IT"/>
              <a:t>Laureati in corso e fuori corso in Fisica Specialistica</a:t>
            </a:r>
          </a:p>
        </c:rich>
      </c:tx>
      <c:layout/>
    </c:title>
    <c:plotArea>
      <c:layout/>
      <c:barChart>
        <c:barDir val="bar"/>
        <c:grouping val="percentStacked"/>
        <c:ser>
          <c:idx val="0"/>
          <c:order val="0"/>
          <c:tx>
            <c:strRef>
              <c:f>Foglio5!$C$8</c:f>
              <c:strCache>
                <c:ptCount val="1"/>
                <c:pt idx="0">
                  <c:v>Laureati in Corso</c:v>
                </c:pt>
              </c:strCache>
            </c:strRef>
          </c:tx>
          <c:cat>
            <c:numRef>
              <c:f>Foglio5!$B$9:$B$12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Foglio5!$C$9:$C$12</c:f>
              <c:numCache>
                <c:formatCode>General</c:formatCode>
                <c:ptCount val="4"/>
                <c:pt idx="0">
                  <c:v>3</c:v>
                </c:pt>
                <c:pt idx="1">
                  <c:v>5</c:v>
                </c:pt>
                <c:pt idx="2">
                  <c:v>4</c:v>
                </c:pt>
                <c:pt idx="3">
                  <c:v>8</c:v>
                </c:pt>
              </c:numCache>
            </c:numRef>
          </c:val>
        </c:ser>
        <c:ser>
          <c:idx val="1"/>
          <c:order val="1"/>
          <c:tx>
            <c:strRef>
              <c:f>Foglio5!$D$8</c:f>
              <c:strCache>
                <c:ptCount val="1"/>
                <c:pt idx="0">
                  <c:v>Laureati fuori corso</c:v>
                </c:pt>
              </c:strCache>
            </c:strRef>
          </c:tx>
          <c:cat>
            <c:numRef>
              <c:f>Foglio5!$B$9:$B$12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Foglio5!$D$9:$D$12</c:f>
              <c:numCache>
                <c:formatCode>General</c:formatCode>
                <c:ptCount val="4"/>
                <c:pt idx="0">
                  <c:v>0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</c:numCache>
            </c:numRef>
          </c:val>
        </c:ser>
        <c:overlap val="100"/>
        <c:axId val="55276288"/>
        <c:axId val="55277824"/>
      </c:barChart>
      <c:catAx>
        <c:axId val="55276288"/>
        <c:scaling>
          <c:orientation val="minMax"/>
        </c:scaling>
        <c:axPos val="l"/>
        <c:numFmt formatCode="General" sourceLinked="1"/>
        <c:tickLblPos val="nextTo"/>
        <c:crossAx val="55277824"/>
        <c:crosses val="autoZero"/>
        <c:auto val="1"/>
        <c:lblAlgn val="ctr"/>
        <c:lblOffset val="100"/>
      </c:catAx>
      <c:valAx>
        <c:axId val="55277824"/>
        <c:scaling>
          <c:orientation val="minMax"/>
        </c:scaling>
        <c:axPos val="b"/>
        <c:majorGridlines/>
        <c:numFmt formatCode="0%" sourceLinked="1"/>
        <c:tickLblPos val="nextTo"/>
        <c:crossAx val="5527628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>
          <a:solidFill>
            <a:schemeClr val="tx1"/>
          </a:solidFill>
        </a:defRPr>
      </a:pPr>
      <a:endParaRPr lang="it-IT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 sz="1600"/>
            </a:pPr>
            <a:r>
              <a:rPr lang="it-IT" sz="1600"/>
              <a:t>Scuola superiore di provenienza dei laureati al Corso Triennale in Fisica</a:t>
            </a:r>
          </a:p>
        </c:rich>
      </c:tx>
      <c:layout/>
    </c:title>
    <c:plotArea>
      <c:layout/>
      <c:barChart>
        <c:barDir val="bar"/>
        <c:grouping val="percentStacked"/>
        <c:ser>
          <c:idx val="0"/>
          <c:order val="0"/>
          <c:tx>
            <c:strRef>
              <c:f>Foglio2!$C$1</c:f>
              <c:strCache>
                <c:ptCount val="1"/>
                <c:pt idx="0">
                  <c:v>Liceo scientifico 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1">
                <a:alphaModFix amt="80000"/>
              </a:blip>
              <a:srcRect/>
              <a:stretch>
                <a:fillRect/>
              </a:stretch>
            </a:blipFill>
            <a:ln>
              <a:noFill/>
            </a:ln>
          </c:spPr>
          <c:pictureOptions>
            <c:pictureFormat val="stack"/>
          </c:pictureOptions>
          <c:cat>
            <c:numRef>
              <c:f>Foglio2!$A$2:$A$5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Foglio2!$C$2:$C$5</c:f>
              <c:numCache>
                <c:formatCode>General</c:formatCode>
                <c:ptCount val="4"/>
                <c:pt idx="0">
                  <c:v>19</c:v>
                </c:pt>
                <c:pt idx="1">
                  <c:v>20</c:v>
                </c:pt>
                <c:pt idx="2">
                  <c:v>11</c:v>
                </c:pt>
                <c:pt idx="3">
                  <c:v>18</c:v>
                </c:pt>
              </c:numCache>
            </c:numRef>
          </c:val>
        </c:ser>
        <c:ser>
          <c:idx val="1"/>
          <c:order val="1"/>
          <c:tx>
            <c:strRef>
              <c:f>Foglio2!$D$1</c:f>
              <c:strCache>
                <c:ptCount val="1"/>
                <c:pt idx="0">
                  <c:v>Istituto tecnico 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2">
                <a:alphaModFix amt="80000"/>
              </a:blip>
              <a:srcRect/>
              <a:stretch>
                <a:fillRect/>
              </a:stretch>
            </a:blipFill>
          </c:spPr>
          <c:pictureOptions>
            <c:pictureFormat val="stack"/>
          </c:pictureOptions>
          <c:cat>
            <c:numRef>
              <c:f>Foglio2!$A$2:$A$5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Foglio2!$D$2:$D$5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4</c:v>
                </c:pt>
              </c:numCache>
            </c:numRef>
          </c:val>
        </c:ser>
        <c:ser>
          <c:idx val="2"/>
          <c:order val="2"/>
          <c:tx>
            <c:strRef>
              <c:f>Foglio2!$E$1</c:f>
              <c:strCache>
                <c:ptCount val="1"/>
                <c:pt idx="0">
                  <c:v>Liceo classico 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3">
                <a:alphaModFix amt="80000"/>
              </a:blip>
              <a:srcRect/>
              <a:stretch>
                <a:fillRect/>
              </a:stretch>
            </a:blipFill>
          </c:spPr>
          <c:pictureOptions>
            <c:pictureFormat val="stack"/>
          </c:pictureOptions>
          <c:cat>
            <c:numRef>
              <c:f>Foglio2!$A$2:$A$5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Foglio2!$E$2:$E$5</c:f>
              <c:numCache>
                <c:formatCode>General</c:formatCode>
                <c:ptCount val="4"/>
                <c:pt idx="0">
                  <c:v>0</c:v>
                </c:pt>
                <c:pt idx="1">
                  <c:v>2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Foglio2!$F$1</c:f>
              <c:strCache>
                <c:ptCount val="1"/>
                <c:pt idx="0">
                  <c:v>Istituto magistrale 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4">
                <a:alphaModFix amt="80000"/>
              </a:blip>
              <a:srcRect/>
              <a:stretch>
                <a:fillRect/>
              </a:stretch>
            </a:blipFill>
          </c:spPr>
          <c:pictureOptions>
            <c:pictureFormat val="stack"/>
          </c:pictureOptions>
          <c:cat>
            <c:numRef>
              <c:f>Foglio2!$A$2:$A$5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Foglio2!$F$2:$F$5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Foglio2!$G$1</c:f>
              <c:strCache>
                <c:ptCount val="1"/>
                <c:pt idx="0">
                  <c:v>Liceo linguistico 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5">
                <a:alphaModFix amt="80000"/>
              </a:blip>
              <a:srcRect/>
              <a:stretch>
                <a:fillRect/>
              </a:stretch>
            </a:blipFill>
          </c:spPr>
          <c:pictureOptions>
            <c:pictureFormat val="stack"/>
          </c:pictureOptions>
          <c:cat>
            <c:numRef>
              <c:f>Foglio2!$A$2:$A$5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Foglio2!$G$2:$G$5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overlap val="100"/>
        <c:axId val="55418880"/>
        <c:axId val="55420416"/>
      </c:barChart>
      <c:catAx>
        <c:axId val="55418880"/>
        <c:scaling>
          <c:orientation val="minMax"/>
        </c:scaling>
        <c:axPos val="l"/>
        <c:numFmt formatCode="General" sourceLinked="1"/>
        <c:tickLblPos val="nextTo"/>
        <c:crossAx val="55420416"/>
        <c:crosses val="autoZero"/>
        <c:auto val="1"/>
        <c:lblAlgn val="ctr"/>
        <c:lblOffset val="100"/>
      </c:catAx>
      <c:valAx>
        <c:axId val="55420416"/>
        <c:scaling>
          <c:orientation val="minMax"/>
        </c:scaling>
        <c:axPos val="b"/>
        <c:majorGridlines/>
        <c:numFmt formatCode="0%" sourceLinked="1"/>
        <c:tickLblPos val="nextTo"/>
        <c:crossAx val="5541888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>
          <a:solidFill>
            <a:schemeClr val="tx1"/>
          </a:solidFill>
        </a:defRPr>
      </a:pPr>
      <a:endParaRPr lang="it-IT"/>
    </a:p>
  </c:txPr>
  <c:externalData r:id="rId6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 sz="1600"/>
            </a:pPr>
            <a:r>
              <a:rPr lang="it-IT" sz="1600"/>
              <a:t>Scuola superiore di provenienza dei laureati al Corso Specialistica in Fisica</a:t>
            </a:r>
          </a:p>
        </c:rich>
      </c:tx>
      <c:layout/>
    </c:title>
    <c:plotArea>
      <c:layout/>
      <c:barChart>
        <c:barDir val="bar"/>
        <c:grouping val="percentStacked"/>
        <c:ser>
          <c:idx val="0"/>
          <c:order val="0"/>
          <c:tx>
            <c:strRef>
              <c:f>Foglio2!$C$24</c:f>
              <c:strCache>
                <c:ptCount val="1"/>
                <c:pt idx="0">
                  <c:v>Liceo scientifico 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1">
                <a:alphaModFix amt="80000"/>
              </a:blip>
              <a:srcRect/>
              <a:stretch>
                <a:fillRect/>
              </a:stretch>
            </a:blipFill>
          </c:spPr>
          <c:pictureOptions>
            <c:pictureFormat val="stack"/>
          </c:pictureOptions>
          <c:cat>
            <c:numRef>
              <c:f>Foglio2!$A$25:$A$28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Foglio2!$C$25:$C$28</c:f>
              <c:numCache>
                <c:formatCode>General</c:formatCode>
                <c:ptCount val="4"/>
                <c:pt idx="0">
                  <c:v>2</c:v>
                </c:pt>
                <c:pt idx="1">
                  <c:v>8</c:v>
                </c:pt>
                <c:pt idx="2">
                  <c:v>7</c:v>
                </c:pt>
                <c:pt idx="3">
                  <c:v>8</c:v>
                </c:pt>
              </c:numCache>
            </c:numRef>
          </c:val>
        </c:ser>
        <c:ser>
          <c:idx val="1"/>
          <c:order val="1"/>
          <c:tx>
            <c:strRef>
              <c:f>Foglio2!$D$24</c:f>
              <c:strCache>
                <c:ptCount val="1"/>
                <c:pt idx="0">
                  <c:v>Istituto tecnico 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2">
                <a:alphaModFix amt="80000"/>
              </a:blip>
              <a:srcRect/>
              <a:stretch>
                <a:fillRect/>
              </a:stretch>
            </a:blipFill>
          </c:spPr>
          <c:pictureOptions>
            <c:pictureFormat val="stack"/>
          </c:pictureOptions>
          <c:cat>
            <c:numRef>
              <c:f>Foglio2!$A$25:$A$28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Foglio2!$D$25:$D$28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</c:v>
                </c:pt>
              </c:numCache>
            </c:numRef>
          </c:val>
        </c:ser>
        <c:ser>
          <c:idx val="2"/>
          <c:order val="2"/>
          <c:tx>
            <c:strRef>
              <c:f>Foglio2!$E$24</c:f>
              <c:strCache>
                <c:ptCount val="1"/>
                <c:pt idx="0">
                  <c:v>Liceo classico 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3">
                <a:alphaModFix amt="80000"/>
              </a:blip>
              <a:srcRect/>
              <a:stretch>
                <a:fillRect/>
              </a:stretch>
            </a:blipFill>
          </c:spPr>
          <c:pictureOptions>
            <c:pictureFormat val="stack"/>
          </c:pictureOptions>
          <c:cat>
            <c:numRef>
              <c:f>Foglio2!$A$25:$A$28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Foglio2!$E$25:$E$28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1</c:v>
                </c:pt>
              </c:numCache>
            </c:numRef>
          </c:val>
        </c:ser>
        <c:ser>
          <c:idx val="3"/>
          <c:order val="3"/>
          <c:tx>
            <c:strRef>
              <c:f>Foglio2!$F$24</c:f>
              <c:strCache>
                <c:ptCount val="1"/>
                <c:pt idx="0">
                  <c:v>Istituto magistrale 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4">
                <a:alphaModFix amt="80000"/>
              </a:blip>
              <a:srcRect/>
              <a:stretch>
                <a:fillRect/>
              </a:stretch>
            </a:blipFill>
          </c:spPr>
          <c:pictureOptions>
            <c:pictureFormat val="stack"/>
          </c:pictureOptions>
          <c:cat>
            <c:numRef>
              <c:f>Foglio2!$A$25:$A$28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Foglio2!$F$25:$F$28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Foglio2!$G$24</c:f>
              <c:strCache>
                <c:ptCount val="1"/>
                <c:pt idx="0">
                  <c:v>Liceo linguistico 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5">
                <a:alphaModFix amt="80000"/>
              </a:blip>
              <a:srcRect/>
              <a:stretch>
                <a:fillRect/>
              </a:stretch>
            </a:blipFill>
          </c:spPr>
          <c:pictureOptions>
            <c:pictureFormat val="stack"/>
          </c:pictureOptions>
          <c:cat>
            <c:numRef>
              <c:f>Foglio2!$A$25:$A$28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Foglio2!$G$25:$G$28</c:f>
              <c:numCache>
                <c:formatCode>General</c:formatCode>
                <c:ptCount val="4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overlap val="100"/>
        <c:axId val="56517376"/>
        <c:axId val="56518912"/>
      </c:barChart>
      <c:catAx>
        <c:axId val="56517376"/>
        <c:scaling>
          <c:orientation val="minMax"/>
        </c:scaling>
        <c:axPos val="l"/>
        <c:numFmt formatCode="General" sourceLinked="1"/>
        <c:tickLblPos val="nextTo"/>
        <c:crossAx val="56518912"/>
        <c:crosses val="autoZero"/>
        <c:auto val="1"/>
        <c:lblAlgn val="ctr"/>
        <c:lblOffset val="100"/>
      </c:catAx>
      <c:valAx>
        <c:axId val="56518912"/>
        <c:scaling>
          <c:orientation val="minMax"/>
        </c:scaling>
        <c:axPos val="b"/>
        <c:majorGridlines/>
        <c:numFmt formatCode="0%" sourceLinked="1"/>
        <c:tickLblPos val="nextTo"/>
        <c:crossAx val="5651737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>
          <a:solidFill>
            <a:schemeClr val="tx1"/>
          </a:solidFill>
        </a:defRPr>
      </a:pPr>
      <a:endParaRPr lang="it-IT"/>
    </a:p>
  </c:txPr>
  <c:externalData r:id="rId6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style val="14"/>
  <c:chart>
    <c:title>
      <c:tx>
        <c:rich>
          <a:bodyPr/>
          <a:lstStyle/>
          <a:p>
            <a:pPr>
              <a:defRPr/>
            </a:pPr>
            <a:r>
              <a:rPr lang="it-IT"/>
              <a:t>Voto di maturità dei laureati al Corso Triennale in Fisica</a:t>
            </a:r>
          </a:p>
        </c:rich>
      </c:tx>
      <c:layout/>
    </c:title>
    <c:plotArea>
      <c:layout/>
      <c:barChart>
        <c:barDir val="bar"/>
        <c:grouping val="percentStacked"/>
        <c:ser>
          <c:idx val="0"/>
          <c:order val="0"/>
          <c:tx>
            <c:strRef>
              <c:f>Foglio3!$F$9</c:f>
              <c:strCache>
                <c:ptCount val="1"/>
                <c:pt idx="0">
                  <c:v>54-60 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1">
                <a:alphaModFix amt="80000"/>
              </a:blip>
              <a:srcRect/>
              <a:stretch>
                <a:fillRect/>
              </a:stretch>
            </a:blipFill>
            <a:ln>
              <a:noFill/>
            </a:ln>
          </c:spPr>
          <c:pictureOptions>
            <c:pictureFormat val="stackScale"/>
          </c:pictureOptions>
          <c:cat>
            <c:numRef>
              <c:f>Foglio3!$A$10:$A$13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Foglio3!$F$10:$F$13</c:f>
              <c:numCache>
                <c:formatCode>General</c:formatCode>
                <c:ptCount val="4"/>
                <c:pt idx="0">
                  <c:v>14</c:v>
                </c:pt>
                <c:pt idx="1">
                  <c:v>18</c:v>
                </c:pt>
                <c:pt idx="2">
                  <c:v>11</c:v>
                </c:pt>
                <c:pt idx="3">
                  <c:v>18</c:v>
                </c:pt>
              </c:numCache>
            </c:numRef>
          </c:val>
        </c:ser>
        <c:ser>
          <c:idx val="1"/>
          <c:order val="1"/>
          <c:tx>
            <c:strRef>
              <c:f>Foglio3!$E$9</c:f>
              <c:strCache>
                <c:ptCount val="1"/>
                <c:pt idx="0">
                  <c:v>48-53 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2">
                <a:alphaModFix amt="80000"/>
              </a:blip>
              <a:srcRect/>
              <a:stretch>
                <a:fillRect/>
              </a:stretch>
            </a:blipFill>
            <a:ln>
              <a:noFill/>
            </a:ln>
          </c:spPr>
          <c:pictureOptions>
            <c:pictureFormat val="stackScale"/>
          </c:pictureOptions>
          <c:cat>
            <c:numRef>
              <c:f>Foglio3!$A$10:$A$13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Foglio3!$E$10:$E$13</c:f>
              <c:numCache>
                <c:formatCode>General</c:formatCode>
                <c:ptCount val="4"/>
                <c:pt idx="0">
                  <c:v>5</c:v>
                </c:pt>
                <c:pt idx="1">
                  <c:v>7</c:v>
                </c:pt>
                <c:pt idx="2">
                  <c:v>2</c:v>
                </c:pt>
                <c:pt idx="3">
                  <c:v>4</c:v>
                </c:pt>
              </c:numCache>
            </c:numRef>
          </c:val>
        </c:ser>
        <c:ser>
          <c:idx val="2"/>
          <c:order val="2"/>
          <c:tx>
            <c:strRef>
              <c:f>Foglio3!$D$9</c:f>
              <c:strCache>
                <c:ptCount val="1"/>
                <c:pt idx="0">
                  <c:v>42-47 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3">
                <a:alphaModFix amt="80000"/>
              </a:blip>
              <a:srcRect/>
              <a:stretch>
                <a:fillRect/>
              </a:stretch>
            </a:blipFill>
            <a:ln>
              <a:noFill/>
            </a:ln>
          </c:spPr>
          <c:pictureOptions>
            <c:pictureFormat val="stackScale"/>
          </c:pictureOptions>
          <c:cat>
            <c:numRef>
              <c:f>Foglio3!$A$10:$A$13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Foglio3!$D$10:$D$13</c:f>
              <c:numCache>
                <c:formatCode>General</c:formatCode>
                <c:ptCount val="4"/>
                <c:pt idx="0">
                  <c:v>3</c:v>
                </c:pt>
                <c:pt idx="1">
                  <c:v>1</c:v>
                </c:pt>
                <c:pt idx="2">
                  <c:v>2</c:v>
                </c:pt>
                <c:pt idx="3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Foglio3!$C$9</c:f>
              <c:strCache>
                <c:ptCount val="1"/>
                <c:pt idx="0">
                  <c:v>36-41 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4">
                <a:alphaModFix amt="80000"/>
              </a:blip>
              <a:srcRect/>
              <a:stretch>
                <a:fillRect/>
              </a:stretch>
            </a:blipFill>
            <a:ln>
              <a:noFill/>
            </a:ln>
          </c:spPr>
          <c:pictureOptions>
            <c:pictureFormat val="stackScale"/>
          </c:pictureOptions>
          <c:cat>
            <c:numRef>
              <c:f>Foglio3!$A$10:$A$13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Foglio3!$C$10:$C$13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overlap val="100"/>
        <c:axId val="55322496"/>
        <c:axId val="55324032"/>
      </c:barChart>
      <c:catAx>
        <c:axId val="55322496"/>
        <c:scaling>
          <c:orientation val="minMax"/>
        </c:scaling>
        <c:axPos val="l"/>
        <c:numFmt formatCode="General" sourceLinked="1"/>
        <c:tickLblPos val="nextTo"/>
        <c:crossAx val="55324032"/>
        <c:crosses val="autoZero"/>
        <c:auto val="1"/>
        <c:lblAlgn val="ctr"/>
        <c:lblOffset val="100"/>
      </c:catAx>
      <c:valAx>
        <c:axId val="55324032"/>
        <c:scaling>
          <c:orientation val="minMax"/>
        </c:scaling>
        <c:axPos val="b"/>
        <c:majorGridlines/>
        <c:numFmt formatCode="0%" sourceLinked="1"/>
        <c:tickLblPos val="nextTo"/>
        <c:crossAx val="5532249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>
          <a:solidFill>
            <a:schemeClr val="tx1"/>
          </a:solidFill>
        </a:defRPr>
      </a:pPr>
      <a:endParaRPr lang="it-IT"/>
    </a:p>
  </c:txPr>
  <c:externalData r:id="rId5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14"/>
  <c:chart>
    <c:title>
      <c:tx>
        <c:rich>
          <a:bodyPr/>
          <a:lstStyle/>
          <a:p>
            <a:pPr>
              <a:defRPr/>
            </a:pPr>
            <a:r>
              <a:rPr lang="it-IT"/>
              <a:t>Voto di maturità dei laureati al Corso Specialistico in Fisica</a:t>
            </a:r>
          </a:p>
        </c:rich>
      </c:tx>
      <c:layout/>
    </c:title>
    <c:plotArea>
      <c:layout/>
      <c:barChart>
        <c:barDir val="bar"/>
        <c:grouping val="percentStacked"/>
        <c:ser>
          <c:idx val="0"/>
          <c:order val="0"/>
          <c:tx>
            <c:strRef>
              <c:f>Foglio3!$F$17</c:f>
              <c:strCache>
                <c:ptCount val="1"/>
                <c:pt idx="0">
                  <c:v>54-60 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1">
                <a:alphaModFix amt="80000"/>
              </a:blip>
              <a:srcRect/>
              <a:stretch>
                <a:fillRect/>
              </a:stretch>
            </a:blipFill>
            <a:ln>
              <a:noFill/>
            </a:ln>
          </c:spPr>
          <c:pictureOptions>
            <c:pictureFormat val="stackScale"/>
          </c:pictureOptions>
          <c:cat>
            <c:numRef>
              <c:f>Foglio3!$A$18:$A$21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Foglio3!$F$18:$F$21</c:f>
              <c:numCache>
                <c:formatCode>General</c:formatCode>
                <c:ptCount val="4"/>
                <c:pt idx="0">
                  <c:v>3</c:v>
                </c:pt>
                <c:pt idx="1">
                  <c:v>8</c:v>
                </c:pt>
                <c:pt idx="2">
                  <c:v>7</c:v>
                </c:pt>
                <c:pt idx="3">
                  <c:v>7</c:v>
                </c:pt>
              </c:numCache>
            </c:numRef>
          </c:val>
        </c:ser>
        <c:ser>
          <c:idx val="1"/>
          <c:order val="1"/>
          <c:tx>
            <c:strRef>
              <c:f>Foglio3!$E$17</c:f>
              <c:strCache>
                <c:ptCount val="1"/>
                <c:pt idx="0">
                  <c:v>48-53 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2">
                <a:alphaModFix amt="80000"/>
              </a:blip>
              <a:srcRect/>
              <a:stretch>
                <a:fillRect/>
              </a:stretch>
            </a:blipFill>
            <a:ln>
              <a:noFill/>
            </a:ln>
          </c:spPr>
          <c:pictureOptions>
            <c:pictureFormat val="stackScale"/>
          </c:pictureOptions>
          <c:cat>
            <c:numRef>
              <c:f>Foglio3!$A$18:$A$21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Foglio3!$E$18:$E$21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3</c:v>
                </c:pt>
              </c:numCache>
            </c:numRef>
          </c:val>
        </c:ser>
        <c:ser>
          <c:idx val="2"/>
          <c:order val="2"/>
          <c:tx>
            <c:strRef>
              <c:f>Foglio3!$D$17</c:f>
              <c:strCache>
                <c:ptCount val="1"/>
                <c:pt idx="0">
                  <c:v>42-47 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3">
                <a:alphaModFix amt="80000"/>
              </a:blip>
              <a:srcRect/>
              <a:stretch>
                <a:fillRect/>
              </a:stretch>
            </a:blipFill>
            <a:ln>
              <a:noFill/>
            </a:ln>
          </c:spPr>
          <c:pictureOptions>
            <c:pictureFormat val="stackScale"/>
          </c:pictureOptions>
          <c:cat>
            <c:numRef>
              <c:f>Foglio3!$A$18:$A$21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Foglio3!$D$18:$D$21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</c:numCache>
            </c:numRef>
          </c:val>
        </c:ser>
        <c:ser>
          <c:idx val="3"/>
          <c:order val="3"/>
          <c:tx>
            <c:strRef>
              <c:f>Foglio3!$C$17</c:f>
              <c:strCache>
                <c:ptCount val="1"/>
                <c:pt idx="0">
                  <c:v>36-41 </c:v>
                </c:pt>
              </c:strCache>
            </c:strRef>
          </c:tx>
          <c:spPr>
            <a:blipFill>
              <a:blip xmlns:r="http://schemas.openxmlformats.org/officeDocument/2006/relationships" r:embed="rId4"/>
              <a:stretch>
                <a:fillRect/>
              </a:stretch>
            </a:blipFill>
          </c:spPr>
          <c:pictureOptions>
            <c:pictureFormat val="stackScale"/>
          </c:pictureOptions>
          <c:cat>
            <c:numRef>
              <c:f>Foglio3!$A$18:$A$21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Foglio3!$C$18:$C$21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overlap val="100"/>
        <c:axId val="55364608"/>
        <c:axId val="55370496"/>
      </c:barChart>
      <c:catAx>
        <c:axId val="55364608"/>
        <c:scaling>
          <c:orientation val="minMax"/>
        </c:scaling>
        <c:axPos val="l"/>
        <c:numFmt formatCode="General" sourceLinked="1"/>
        <c:tickLblPos val="nextTo"/>
        <c:crossAx val="55370496"/>
        <c:crosses val="autoZero"/>
        <c:auto val="1"/>
        <c:lblAlgn val="ctr"/>
        <c:lblOffset val="100"/>
      </c:catAx>
      <c:valAx>
        <c:axId val="55370496"/>
        <c:scaling>
          <c:orientation val="minMax"/>
        </c:scaling>
        <c:axPos val="b"/>
        <c:majorGridlines/>
        <c:numFmt formatCode="0%" sourceLinked="1"/>
        <c:tickLblPos val="nextTo"/>
        <c:crossAx val="5536460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>
          <a:solidFill>
            <a:schemeClr val="tx1"/>
          </a:solidFill>
        </a:defRPr>
      </a:pPr>
      <a:endParaRPr lang="it-IT"/>
    </a:p>
  </c:txPr>
  <c:externalData r:id="rId5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 algn="ctr" rtl="0">
              <a:defRPr/>
            </a:pPr>
            <a:r>
              <a:rPr lang="it-IT"/>
              <a:t>Provenienza geografica dei laureati al Corso Triennale in Fisica</a:t>
            </a:r>
          </a:p>
        </c:rich>
      </c:tx>
      <c:layout/>
    </c:title>
    <c:plotArea>
      <c:layout/>
      <c:barChart>
        <c:barDir val="bar"/>
        <c:grouping val="percentStacked"/>
        <c:ser>
          <c:idx val="1"/>
          <c:order val="0"/>
          <c:tx>
            <c:strRef>
              <c:f>Provenienza!$H$1</c:f>
              <c:strCache>
                <c:ptCount val="1"/>
                <c:pt idx="0">
                  <c:v>LECCE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1">
                <a:alphaModFix amt="80000"/>
              </a:blip>
              <a:srcRect/>
              <a:stretch>
                <a:fillRect/>
              </a:stretch>
            </a:blipFill>
          </c:spPr>
          <c:pictureOptions>
            <c:pictureFormat val="stackScale"/>
          </c:pictureOptions>
          <c:cat>
            <c:numRef>
              <c:f>Provenienza!$G$2:$G$5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Provenienza!$H$2:$H$5</c:f>
              <c:numCache>
                <c:formatCode>General</c:formatCode>
                <c:ptCount val="4"/>
                <c:pt idx="0">
                  <c:v>23</c:v>
                </c:pt>
                <c:pt idx="1">
                  <c:v>21</c:v>
                </c:pt>
                <c:pt idx="2">
                  <c:v>14</c:v>
                </c:pt>
                <c:pt idx="3">
                  <c:v>15</c:v>
                </c:pt>
              </c:numCache>
            </c:numRef>
          </c:val>
        </c:ser>
        <c:ser>
          <c:idx val="2"/>
          <c:order val="1"/>
          <c:tx>
            <c:strRef>
              <c:f>Provenienza!$I$1</c:f>
              <c:strCache>
                <c:ptCount val="1"/>
                <c:pt idx="0">
                  <c:v>BRINDISI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2">
                <a:alphaModFix amt="80000"/>
              </a:blip>
              <a:srcRect/>
              <a:stretch>
                <a:fillRect/>
              </a:stretch>
            </a:blipFill>
          </c:spPr>
          <c:pictureOptions>
            <c:pictureFormat val="stackScale"/>
          </c:pictureOptions>
          <c:cat>
            <c:numRef>
              <c:f>Provenienza!$G$2:$G$5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Provenienza!$I$2:$I$5</c:f>
              <c:numCache>
                <c:formatCode>General</c:formatCode>
                <c:ptCount val="4"/>
                <c:pt idx="1">
                  <c:v>4</c:v>
                </c:pt>
                <c:pt idx="2">
                  <c:v>1</c:v>
                </c:pt>
                <c:pt idx="3">
                  <c:v>3</c:v>
                </c:pt>
              </c:numCache>
            </c:numRef>
          </c:val>
        </c:ser>
        <c:ser>
          <c:idx val="3"/>
          <c:order val="2"/>
          <c:tx>
            <c:strRef>
              <c:f>Provenienza!$J$1</c:f>
              <c:strCache>
                <c:ptCount val="1"/>
                <c:pt idx="0">
                  <c:v>TARANTO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3">
                <a:alphaModFix amt="80000"/>
              </a:blip>
              <a:srcRect/>
              <a:stretch>
                <a:fillRect/>
              </a:stretch>
            </a:blipFill>
          </c:spPr>
          <c:pictureOptions>
            <c:pictureFormat val="stackScale"/>
          </c:pictureOptions>
          <c:cat>
            <c:numRef>
              <c:f>Provenienza!$G$2:$G$5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Provenienza!$J$2:$J$5</c:f>
              <c:numCache>
                <c:formatCode>General</c:formatCode>
                <c:ptCount val="4"/>
                <c:pt idx="1">
                  <c:v>2</c:v>
                </c:pt>
                <c:pt idx="3">
                  <c:v>4</c:v>
                </c:pt>
              </c:numCache>
            </c:numRef>
          </c:val>
        </c:ser>
        <c:overlap val="100"/>
        <c:axId val="56577408"/>
        <c:axId val="56624256"/>
      </c:barChart>
      <c:catAx>
        <c:axId val="56577408"/>
        <c:scaling>
          <c:orientation val="minMax"/>
        </c:scaling>
        <c:axPos val="l"/>
        <c:numFmt formatCode="General" sourceLinked="1"/>
        <c:tickLblPos val="nextTo"/>
        <c:crossAx val="56624256"/>
        <c:crosses val="autoZero"/>
        <c:auto val="1"/>
        <c:lblAlgn val="ctr"/>
        <c:lblOffset val="100"/>
      </c:catAx>
      <c:valAx>
        <c:axId val="56624256"/>
        <c:scaling>
          <c:orientation val="minMax"/>
        </c:scaling>
        <c:axPos val="b"/>
        <c:majorGridlines/>
        <c:numFmt formatCode="0%" sourceLinked="1"/>
        <c:tickLblPos val="nextTo"/>
        <c:crossAx val="5657740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>
          <a:solidFill>
            <a:schemeClr val="tx1"/>
          </a:solidFill>
        </a:defRPr>
      </a:pPr>
      <a:endParaRPr lang="it-IT"/>
    </a:p>
  </c:txPr>
  <c:externalData r:id="rId4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8CD859-98AF-4D93-89D0-C2B70D7302A1}" type="datetimeFigureOut">
              <a:rPr lang="it-IT" smtClean="0"/>
              <a:pPr/>
              <a:t>20/11/2012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BCA114-3D81-432C-9D46-A6002CBD46C1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298416-2A85-49F5-A9AF-E941F994EA47}" type="datetimeFigureOut">
              <a:rPr lang="it-IT" smtClean="0"/>
              <a:pPr/>
              <a:t>20/11/2012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886D3-297D-4981-8BFC-2407BC7C6EB8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9AE9-3758-4818-8586-DEB592FAB6FE}" type="datetime1">
              <a:rPr lang="it-IT" smtClean="0"/>
              <a:pPr/>
              <a:t>20/11/2012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FC19-3509-41B5-8FEF-E32A3FB64A7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E5316-822A-4F68-8954-EF9D289FE939}" type="datetime1">
              <a:rPr lang="it-IT" smtClean="0"/>
              <a:pPr/>
              <a:t>20/11/2012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FC19-3509-41B5-8FEF-E32A3FB64A7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A3EA2-F41D-45A1-B36E-A7083F798299}" type="datetime1">
              <a:rPr lang="it-IT" smtClean="0"/>
              <a:pPr/>
              <a:t>20/11/2012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FC19-3509-41B5-8FEF-E32A3FB64A7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50C42-2FCA-48A2-B561-C3F908CB9C5B}" type="datetime1">
              <a:rPr lang="it-IT" smtClean="0"/>
              <a:pPr/>
              <a:t>20/11/2012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FC19-3509-41B5-8FEF-E32A3FB64A7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303C-B274-42D3-BAED-62959F13881B}" type="datetime1">
              <a:rPr lang="it-IT" smtClean="0"/>
              <a:pPr/>
              <a:t>20/11/2012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FC19-3509-41B5-8FEF-E32A3FB64A7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A1E0C-1E51-4ED2-A24A-649A2D80E946}" type="datetime1">
              <a:rPr lang="it-IT" smtClean="0"/>
              <a:pPr/>
              <a:t>20/11/2012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FC19-3509-41B5-8FEF-E32A3FB64A7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B1C47-919B-4C3A-9E40-BE9957480170}" type="datetime1">
              <a:rPr lang="it-IT" smtClean="0"/>
              <a:pPr/>
              <a:t>20/11/2012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FC19-3509-41B5-8FEF-E32A3FB64A7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F03C5-FCC0-46B1-83DB-E3624471144E}" type="datetime1">
              <a:rPr lang="it-IT" smtClean="0"/>
              <a:pPr/>
              <a:t>20/11/2012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FC19-3509-41B5-8FEF-E32A3FB64A7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13284-80F2-492E-BA6D-EA965BEAEA3A}" type="datetime1">
              <a:rPr lang="it-IT" smtClean="0"/>
              <a:pPr/>
              <a:t>20/11/2012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FC19-3509-41B5-8FEF-E32A3FB64A7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6B844-FD29-4586-B0CD-A48CD2ECCDA3}" type="datetime1">
              <a:rPr lang="it-IT" smtClean="0"/>
              <a:pPr/>
              <a:t>20/11/2012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FC19-3509-41B5-8FEF-E32A3FB64A7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FB23C-B279-4CA6-8043-2203D53AB3E8}" type="datetime1">
              <a:rPr lang="it-IT" smtClean="0"/>
              <a:pPr/>
              <a:t>20/11/2012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FC19-3509-41B5-8FEF-E32A3FB64A7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30000" contrast="3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EFE7C-CADF-42F3-8B8C-C214DF201788}" type="datetime1">
              <a:rPr lang="it-IT" smtClean="0"/>
              <a:pPr/>
              <a:t>20/11/2012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2FC19-3509-41B5-8FEF-E32A3FB64A7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C:\Users\Pietro\Desktop\Presentazione standard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</p:spPr>
      </p:pic>
      <p:sp>
        <p:nvSpPr>
          <p:cNvPr id="11" name="CasellaDiTesto 10"/>
          <p:cNvSpPr txBox="1"/>
          <p:nvPr/>
        </p:nvSpPr>
        <p:spPr>
          <a:xfrm>
            <a:off x="0" y="1340768"/>
            <a:ext cx="914400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54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Indagine sui laureati in Fisica</a:t>
            </a:r>
          </a:p>
          <a:p>
            <a:pPr algn="ctr">
              <a:lnSpc>
                <a:spcPct val="150000"/>
              </a:lnSpc>
            </a:pPr>
            <a:r>
              <a:rPr lang="it-IT" sz="54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nell’Università del Salento</a:t>
            </a:r>
          </a:p>
          <a:p>
            <a:pPr algn="ctr">
              <a:lnSpc>
                <a:spcPct val="150000"/>
              </a:lnSpc>
            </a:pPr>
            <a:r>
              <a:rPr lang="it-IT" sz="40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anni 2008-2011</a:t>
            </a:r>
            <a:endParaRPr lang="it-IT" sz="40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FC19-3509-41B5-8FEF-E32A3FB64A75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/>
          <p:nvPr/>
        </p:nvGraphicFramePr>
        <p:xfrm>
          <a:off x="251520" y="1628800"/>
          <a:ext cx="864096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FC19-3509-41B5-8FEF-E32A3FB64A75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7" name="Titolo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80120"/>
          </a:xfrm>
        </p:spPr>
        <p:txBody>
          <a:bodyPr>
            <a:normAutofit/>
          </a:bodyPr>
          <a:lstStyle/>
          <a:p>
            <a:r>
              <a:rPr lang="it-IT" dirty="0" smtClean="0"/>
              <a:t>Le caratteristiche in ingresso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afico 6"/>
          <p:cNvGraphicFramePr/>
          <p:nvPr/>
        </p:nvGraphicFramePr>
        <p:xfrm>
          <a:off x="251519" y="1628800"/>
          <a:ext cx="8640961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FC19-3509-41B5-8FEF-E32A3FB64A75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80120"/>
          </a:xfrm>
        </p:spPr>
        <p:txBody>
          <a:bodyPr>
            <a:normAutofit/>
          </a:bodyPr>
          <a:lstStyle/>
          <a:p>
            <a:r>
              <a:rPr lang="it-IT" dirty="0" smtClean="0"/>
              <a:t>Le caratteristiche in uscita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ico 4"/>
          <p:cNvGraphicFramePr/>
          <p:nvPr/>
        </p:nvGraphicFramePr>
        <p:xfrm>
          <a:off x="251520" y="1628800"/>
          <a:ext cx="864096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FC19-3509-41B5-8FEF-E32A3FB64A75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7" name="Titolo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80120"/>
          </a:xfrm>
        </p:spPr>
        <p:txBody>
          <a:bodyPr>
            <a:normAutofit/>
          </a:bodyPr>
          <a:lstStyle/>
          <a:p>
            <a:r>
              <a:rPr lang="it-IT" dirty="0" smtClean="0"/>
              <a:t>Le caratteristiche in uscita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ico 4"/>
          <p:cNvGraphicFramePr/>
          <p:nvPr/>
        </p:nvGraphicFramePr>
        <p:xfrm>
          <a:off x="251520" y="1628800"/>
          <a:ext cx="864096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FC19-3509-41B5-8FEF-E32A3FB64A75}" type="slidenum">
              <a:rPr lang="it-IT" smtClean="0"/>
              <a:pPr/>
              <a:t>13</a:t>
            </a:fld>
            <a:endParaRPr lang="it-IT"/>
          </a:p>
        </p:txBody>
      </p:sp>
      <p:sp>
        <p:nvSpPr>
          <p:cNvPr id="7" name="Titolo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80120"/>
          </a:xfrm>
        </p:spPr>
        <p:txBody>
          <a:bodyPr>
            <a:normAutofit/>
          </a:bodyPr>
          <a:lstStyle/>
          <a:p>
            <a:r>
              <a:rPr lang="it-IT" dirty="0" smtClean="0"/>
              <a:t>Le caratteristiche in uscita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/>
          <p:nvPr/>
        </p:nvGraphicFramePr>
        <p:xfrm>
          <a:off x="251520" y="1628800"/>
          <a:ext cx="864096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FC19-3509-41B5-8FEF-E32A3FB64A75}" type="slidenum">
              <a:rPr lang="it-IT" smtClean="0"/>
              <a:pPr/>
              <a:t>14</a:t>
            </a:fld>
            <a:endParaRPr lang="it-IT"/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80120"/>
          </a:xfrm>
        </p:spPr>
        <p:txBody>
          <a:bodyPr>
            <a:normAutofit/>
          </a:bodyPr>
          <a:lstStyle/>
          <a:p>
            <a:r>
              <a:rPr lang="it-IT" dirty="0" smtClean="0"/>
              <a:t>Le caratteristiche in uscita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/>
          <p:nvPr/>
        </p:nvGraphicFramePr>
        <p:xfrm>
          <a:off x="251520" y="1628800"/>
          <a:ext cx="864096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FC19-3509-41B5-8FEF-E32A3FB64A75}" type="slidenum">
              <a:rPr lang="it-IT" smtClean="0"/>
              <a:pPr/>
              <a:t>15</a:t>
            </a:fld>
            <a:endParaRPr lang="it-IT"/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80120"/>
          </a:xfrm>
        </p:spPr>
        <p:txBody>
          <a:bodyPr>
            <a:normAutofit/>
          </a:bodyPr>
          <a:lstStyle/>
          <a:p>
            <a:r>
              <a:rPr lang="it-IT" dirty="0" smtClean="0"/>
              <a:t>Le caratteristiche in uscita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ico 4"/>
          <p:cNvGraphicFramePr/>
          <p:nvPr/>
        </p:nvGraphicFramePr>
        <p:xfrm>
          <a:off x="251520" y="1628800"/>
          <a:ext cx="864096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FC19-3509-41B5-8FEF-E32A3FB64A75}" type="slidenum">
              <a:rPr lang="it-IT" smtClean="0"/>
              <a:pPr/>
              <a:t>16</a:t>
            </a:fld>
            <a:endParaRPr lang="it-IT"/>
          </a:p>
        </p:txBody>
      </p:sp>
      <p:sp>
        <p:nvSpPr>
          <p:cNvPr id="7" name="Titolo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80120"/>
          </a:xfrm>
        </p:spPr>
        <p:txBody>
          <a:bodyPr>
            <a:normAutofit/>
          </a:bodyPr>
          <a:lstStyle/>
          <a:p>
            <a:r>
              <a:rPr lang="it-IT" dirty="0" smtClean="0"/>
              <a:t>Le caratteristiche in uscita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ico 4"/>
          <p:cNvGraphicFramePr/>
          <p:nvPr/>
        </p:nvGraphicFramePr>
        <p:xfrm>
          <a:off x="251520" y="1268760"/>
          <a:ext cx="8640960" cy="180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afico 3"/>
          <p:cNvGraphicFramePr/>
          <p:nvPr/>
        </p:nvGraphicFramePr>
        <p:xfrm>
          <a:off x="251520" y="2924944"/>
          <a:ext cx="8640960" cy="1584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35496" y="6623774"/>
            <a:ext cx="36776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 smtClean="0"/>
              <a:t>* Seguendo </a:t>
            </a:r>
            <a:r>
              <a:rPr lang="it-IT" sz="1100" dirty="0" err="1" smtClean="0"/>
              <a:t>Almalaurea</a:t>
            </a:r>
            <a:r>
              <a:rPr lang="it-IT" sz="1100" dirty="0" smtClean="0"/>
              <a:t>, si è posto il 110 e lode uguale a 113.</a:t>
            </a:r>
            <a:endParaRPr lang="it-IT" sz="1100" dirty="0"/>
          </a:p>
        </p:txBody>
      </p:sp>
      <p:graphicFrame>
        <p:nvGraphicFramePr>
          <p:cNvPr id="7" name="Grafico 6"/>
          <p:cNvGraphicFramePr/>
          <p:nvPr/>
        </p:nvGraphicFramePr>
        <p:xfrm>
          <a:off x="251520" y="4509120"/>
          <a:ext cx="8640960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Rettangolo 8"/>
          <p:cNvSpPr/>
          <p:nvPr/>
        </p:nvSpPr>
        <p:spPr>
          <a:xfrm>
            <a:off x="323528" y="1340768"/>
            <a:ext cx="216024" cy="4680520"/>
          </a:xfrm>
          <a:prstGeom prst="rect">
            <a:avLst/>
          </a:prstGeom>
          <a:solidFill>
            <a:schemeClr val="accent1">
              <a:alpha val="25000"/>
            </a:schemeClr>
          </a:solidFill>
          <a:ln w="19050">
            <a:solidFill>
              <a:schemeClr val="accent1">
                <a:shade val="50000"/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FC19-3509-41B5-8FEF-E32A3FB64A75}" type="slidenum">
              <a:rPr lang="it-IT" smtClean="0"/>
              <a:pPr/>
              <a:t>17</a:t>
            </a:fld>
            <a:endParaRPr lang="it-IT"/>
          </a:p>
        </p:txBody>
      </p:sp>
      <p:sp>
        <p:nvSpPr>
          <p:cNvPr id="11" name="Titolo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20080"/>
          </a:xfrm>
        </p:spPr>
        <p:txBody>
          <a:bodyPr>
            <a:noAutofit/>
          </a:bodyPr>
          <a:lstStyle/>
          <a:p>
            <a:r>
              <a:rPr lang="it-IT" sz="2800" dirty="0" smtClean="0"/>
              <a:t>Il valore medio delle caratteristiche in uscita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1080120"/>
          </a:xfrm>
        </p:spPr>
        <p:txBody>
          <a:bodyPr>
            <a:noAutofit/>
          </a:bodyPr>
          <a:lstStyle/>
          <a:p>
            <a:r>
              <a:rPr lang="it-IT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Indagine </a:t>
            </a:r>
            <a:r>
              <a:rPr lang="it-IT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Almalaurea</a:t>
            </a:r>
            <a:r>
              <a:rPr lang="it-IT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sui laureati al Corso </a:t>
            </a:r>
            <a:r>
              <a:rPr lang="it-IT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Triennale</a:t>
            </a:r>
            <a:r>
              <a:rPr lang="it-IT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Fisica </a:t>
            </a:r>
            <a:br>
              <a:rPr lang="it-IT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 un anno dalla laurea </a:t>
            </a:r>
            <a:endParaRPr lang="it-IT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Grafico 4"/>
          <p:cNvGraphicFramePr/>
          <p:nvPr/>
        </p:nvGraphicFramePr>
        <p:xfrm>
          <a:off x="683568" y="1628800"/>
          <a:ext cx="7848871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FC19-3509-41B5-8FEF-E32A3FB64A75}" type="slidenum">
              <a:rPr lang="it-IT" smtClean="0"/>
              <a:pPr/>
              <a:t>18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afico 6"/>
          <p:cNvGraphicFramePr/>
          <p:nvPr/>
        </p:nvGraphicFramePr>
        <p:xfrm>
          <a:off x="611560" y="1628800"/>
          <a:ext cx="792088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FC19-3509-41B5-8FEF-E32A3FB64A75}" type="slidenum">
              <a:rPr lang="it-IT" smtClean="0"/>
              <a:pPr/>
              <a:t>19</a:t>
            </a:fld>
            <a:endParaRPr lang="it-IT"/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1080120"/>
          </a:xfrm>
        </p:spPr>
        <p:txBody>
          <a:bodyPr>
            <a:noAutofit/>
          </a:bodyPr>
          <a:lstStyle/>
          <a:p>
            <a:r>
              <a:rPr lang="it-IT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Indagine </a:t>
            </a:r>
            <a:r>
              <a:rPr lang="it-IT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Almalaurea</a:t>
            </a:r>
            <a:r>
              <a:rPr lang="it-IT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sui laureati al Corso </a:t>
            </a:r>
            <a:r>
              <a:rPr lang="it-IT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Triennale</a:t>
            </a:r>
            <a:r>
              <a:rPr lang="it-IT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Fisica </a:t>
            </a:r>
            <a:br>
              <a:rPr lang="it-IT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 un anno dalla laurea </a:t>
            </a:r>
            <a:endParaRPr lang="it-IT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67544" y="1268760"/>
            <a:ext cx="792088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Fonti utilizzate:</a:t>
            </a:r>
          </a:p>
          <a:p>
            <a:endParaRPr lang="it-IT" sz="2000" dirty="0"/>
          </a:p>
          <a:p>
            <a:pPr marL="1074738" indent="-538163">
              <a:buFont typeface="Wingdings" pitchFamily="2" charset="2"/>
              <a:buChar char="Ø"/>
            </a:pPr>
            <a:endParaRPr lang="it-IT" sz="1400" dirty="0"/>
          </a:p>
          <a:p>
            <a:pPr marL="1074738" indent="-538163">
              <a:buFont typeface="Wingdings" pitchFamily="2" charset="2"/>
              <a:buChar char="Ø"/>
            </a:pPr>
            <a:r>
              <a:rPr lang="it-IT" sz="2000" dirty="0" smtClean="0"/>
              <a:t>MIUR - Indagine sull'Istruzione Universitaria – Laureati ed esami</a:t>
            </a:r>
            <a:br>
              <a:rPr lang="it-IT" sz="2000" dirty="0" smtClean="0"/>
            </a:br>
            <a:r>
              <a:rPr lang="it-IT" sz="1200" dirty="0" smtClean="0"/>
              <a:t>http://statistica.miur.it/scripts/IU/vIU0.asp</a:t>
            </a: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1600" dirty="0" smtClean="0"/>
              <a:t>Si è optato per tale banca dati in quanto l’Anagrafe Nazionale Studenti non permette di selezionare i laureati per anno solare ma solo per anno accademico.</a:t>
            </a:r>
          </a:p>
          <a:p>
            <a:pPr marL="1074738" indent="-538163">
              <a:buFont typeface="Wingdings" pitchFamily="2" charset="2"/>
              <a:buChar char="Ø"/>
            </a:pPr>
            <a:endParaRPr lang="it-IT" sz="1600" dirty="0" smtClean="0"/>
          </a:p>
          <a:p>
            <a:pPr marL="1074738" indent="-538163">
              <a:buFont typeface="Wingdings" pitchFamily="2" charset="2"/>
              <a:buChar char="Ø"/>
            </a:pPr>
            <a:endParaRPr lang="it-IT" sz="1600" dirty="0" smtClean="0"/>
          </a:p>
          <a:p>
            <a:pPr marL="1074738" indent="-538163">
              <a:buFont typeface="Wingdings" pitchFamily="2" charset="2"/>
              <a:buChar char="Ø"/>
            </a:pPr>
            <a:r>
              <a:rPr lang="it-IT" sz="2000" dirty="0" err="1" smtClean="0"/>
              <a:t>Almalaurea</a:t>
            </a:r>
            <a:r>
              <a:rPr lang="it-IT" sz="2000" dirty="0" smtClean="0"/>
              <a:t> - Profilo dei Laureati</a:t>
            </a:r>
            <a:br>
              <a:rPr lang="it-IT" sz="2000" dirty="0" smtClean="0"/>
            </a:br>
            <a:r>
              <a:rPr lang="it-IT" sz="1200" dirty="0" smtClean="0"/>
              <a:t>http://www2.almalaurea.it/</a:t>
            </a:r>
            <a:r>
              <a:rPr lang="it-IT" sz="1200" dirty="0" err="1" smtClean="0"/>
              <a:t>cgi-php</a:t>
            </a:r>
            <a:r>
              <a:rPr lang="it-IT" sz="1200" dirty="0" smtClean="0"/>
              <a:t>/</a:t>
            </a:r>
            <a:r>
              <a:rPr lang="it-IT" sz="1200" dirty="0" err="1" smtClean="0"/>
              <a:t>universita</a:t>
            </a:r>
            <a:r>
              <a:rPr lang="it-IT" sz="1200" dirty="0" smtClean="0"/>
              <a:t>/statistiche/</a:t>
            </a:r>
            <a:r>
              <a:rPr lang="it-IT" sz="1200" dirty="0" err="1" smtClean="0"/>
              <a:t>tendine.php</a:t>
            </a: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1600" u="sng" dirty="0" smtClean="0"/>
              <a:t>La rilevazione è effettuata sui laureati dell’anno solare precedente</a:t>
            </a:r>
            <a:r>
              <a:rPr lang="it-IT" sz="1600" dirty="0" smtClean="0"/>
              <a:t>; non si è tenuto conto dei dati relativi a collettivi con meno di 5 laureati</a:t>
            </a:r>
            <a:r>
              <a:rPr lang="it-IT" sz="1400" dirty="0" smtClean="0"/>
              <a:t>.</a:t>
            </a:r>
            <a:endParaRPr lang="it-IT" sz="1600" dirty="0" smtClean="0"/>
          </a:p>
          <a:p>
            <a:pPr marL="1074738" indent="-538163">
              <a:buFont typeface="Wingdings" pitchFamily="2" charset="2"/>
              <a:buChar char="Ø"/>
            </a:pPr>
            <a:endParaRPr lang="it-IT" sz="1400" dirty="0"/>
          </a:p>
          <a:p>
            <a:pPr marL="1074738" indent="-538163">
              <a:buFont typeface="Wingdings" pitchFamily="2" charset="2"/>
              <a:buChar char="Ø"/>
            </a:pPr>
            <a:endParaRPr lang="it-IT" sz="1400" dirty="0" smtClean="0"/>
          </a:p>
          <a:p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FC19-3509-41B5-8FEF-E32A3FB64A75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/>
          <p:nvPr/>
        </p:nvGraphicFramePr>
        <p:xfrm>
          <a:off x="611560" y="1628800"/>
          <a:ext cx="792088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FC19-3509-41B5-8FEF-E32A3FB64A75}" type="slidenum">
              <a:rPr lang="it-IT" smtClean="0"/>
              <a:pPr/>
              <a:t>20</a:t>
            </a:fld>
            <a:endParaRPr lang="it-IT"/>
          </a:p>
        </p:txBody>
      </p:sp>
      <p:sp>
        <p:nvSpPr>
          <p:cNvPr id="7" name="Titolo 1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1080120"/>
          </a:xfrm>
        </p:spPr>
        <p:txBody>
          <a:bodyPr>
            <a:noAutofit/>
          </a:bodyPr>
          <a:lstStyle/>
          <a:p>
            <a:r>
              <a:rPr lang="it-IT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Indagine </a:t>
            </a:r>
            <a:r>
              <a:rPr lang="it-IT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Almalaurea</a:t>
            </a:r>
            <a:r>
              <a:rPr lang="it-IT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sui laureati al Corso </a:t>
            </a:r>
            <a:r>
              <a:rPr lang="it-IT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Triennale</a:t>
            </a:r>
            <a:r>
              <a:rPr lang="it-IT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Fisica </a:t>
            </a:r>
            <a:br>
              <a:rPr lang="it-IT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 un anno dalla laurea </a:t>
            </a:r>
            <a:endParaRPr lang="it-IT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Grafico 13"/>
          <p:cNvGraphicFramePr/>
          <p:nvPr/>
        </p:nvGraphicFramePr>
        <p:xfrm>
          <a:off x="251520" y="1628800"/>
          <a:ext cx="4248472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Grafico 14"/>
          <p:cNvGraphicFramePr/>
          <p:nvPr/>
        </p:nvGraphicFramePr>
        <p:xfrm>
          <a:off x="4716016" y="1628800"/>
          <a:ext cx="4176464" cy="3960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FC19-3509-41B5-8FEF-E32A3FB64A75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457200" y="548680"/>
            <a:ext cx="822960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Il contesto di riferimento</a:t>
            </a:r>
            <a:endParaRPr kumimoji="0" lang="it-IT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fico 5"/>
          <p:cNvGraphicFramePr/>
          <p:nvPr/>
        </p:nvGraphicFramePr>
        <p:xfrm>
          <a:off x="251520" y="1628800"/>
          <a:ext cx="8640960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/>
          <p:nvPr/>
        </p:nvGraphicFramePr>
        <p:xfrm>
          <a:off x="251520" y="4005064"/>
          <a:ext cx="8640960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FC19-3509-41B5-8FEF-E32A3FB64A75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9" name="Titolo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80120"/>
          </a:xfrm>
        </p:spPr>
        <p:txBody>
          <a:bodyPr/>
          <a:lstStyle/>
          <a:p>
            <a:r>
              <a:rPr lang="it-IT" dirty="0" smtClean="0"/>
              <a:t>Il contesto di riferimento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80120"/>
          </a:xfrm>
        </p:spPr>
        <p:txBody>
          <a:bodyPr>
            <a:normAutofit/>
          </a:bodyPr>
          <a:lstStyle/>
          <a:p>
            <a:r>
              <a:rPr lang="it-IT" dirty="0" smtClean="0"/>
              <a:t>Le caratteristiche in ingresso</a:t>
            </a:r>
            <a:endParaRPr lang="it-IT" dirty="0"/>
          </a:p>
        </p:txBody>
      </p:sp>
      <p:graphicFrame>
        <p:nvGraphicFramePr>
          <p:cNvPr id="4" name="Grafico 3"/>
          <p:cNvGraphicFramePr/>
          <p:nvPr/>
        </p:nvGraphicFramePr>
        <p:xfrm>
          <a:off x="251520" y="1628800"/>
          <a:ext cx="864096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FC19-3509-41B5-8FEF-E32A3FB64A75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ico 4"/>
          <p:cNvGraphicFramePr/>
          <p:nvPr/>
        </p:nvGraphicFramePr>
        <p:xfrm>
          <a:off x="251520" y="1628800"/>
          <a:ext cx="864096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FC19-3509-41B5-8FEF-E32A3FB64A75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80120"/>
          </a:xfrm>
        </p:spPr>
        <p:txBody>
          <a:bodyPr>
            <a:normAutofit/>
          </a:bodyPr>
          <a:lstStyle/>
          <a:p>
            <a:r>
              <a:rPr lang="it-IT" dirty="0" smtClean="0"/>
              <a:t>Le caratteristiche in ingresso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/>
          <p:nvPr/>
        </p:nvGraphicFramePr>
        <p:xfrm>
          <a:off x="251520" y="1628800"/>
          <a:ext cx="864096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FC19-3509-41B5-8FEF-E32A3FB64A75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7" name="Titolo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80120"/>
          </a:xfrm>
        </p:spPr>
        <p:txBody>
          <a:bodyPr>
            <a:normAutofit/>
          </a:bodyPr>
          <a:lstStyle/>
          <a:p>
            <a:r>
              <a:rPr lang="it-IT" dirty="0" smtClean="0"/>
              <a:t>Le caratteristiche in ingresso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/>
          <p:nvPr/>
        </p:nvGraphicFramePr>
        <p:xfrm>
          <a:off x="251520" y="1628800"/>
          <a:ext cx="864096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FC19-3509-41B5-8FEF-E32A3FB64A75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7" name="Titolo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80120"/>
          </a:xfrm>
        </p:spPr>
        <p:txBody>
          <a:bodyPr>
            <a:normAutofit/>
          </a:bodyPr>
          <a:lstStyle/>
          <a:p>
            <a:r>
              <a:rPr lang="it-IT" dirty="0" smtClean="0"/>
              <a:t>Le caratteristiche in ingresso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/>
          <p:nvPr/>
        </p:nvGraphicFramePr>
        <p:xfrm>
          <a:off x="251520" y="1628800"/>
          <a:ext cx="864096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FC19-3509-41B5-8FEF-E32A3FB64A75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7" name="Titolo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80120"/>
          </a:xfrm>
        </p:spPr>
        <p:txBody>
          <a:bodyPr>
            <a:normAutofit/>
          </a:bodyPr>
          <a:lstStyle/>
          <a:p>
            <a:r>
              <a:rPr lang="it-IT" dirty="0" smtClean="0"/>
              <a:t>Le caratteristiche in ingresso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1360</TotalTime>
  <Words>329</Words>
  <Application>Microsoft Office PowerPoint</Application>
  <PresentationFormat>Presentazione su schermo (4:3)</PresentationFormat>
  <Paragraphs>72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1" baseType="lpstr">
      <vt:lpstr>Tema di Office</vt:lpstr>
      <vt:lpstr>Diapositiva 1</vt:lpstr>
      <vt:lpstr>Diapositiva 2</vt:lpstr>
      <vt:lpstr>Diapositiva 3</vt:lpstr>
      <vt:lpstr>Il contesto di riferimento</vt:lpstr>
      <vt:lpstr>Le caratteristiche in ingresso</vt:lpstr>
      <vt:lpstr>Le caratteristiche in ingresso</vt:lpstr>
      <vt:lpstr>Le caratteristiche in ingresso</vt:lpstr>
      <vt:lpstr>Le caratteristiche in ingresso</vt:lpstr>
      <vt:lpstr>Le caratteristiche in ingresso</vt:lpstr>
      <vt:lpstr>Le caratteristiche in ingresso</vt:lpstr>
      <vt:lpstr>Le caratteristiche in uscita</vt:lpstr>
      <vt:lpstr>Le caratteristiche in uscita</vt:lpstr>
      <vt:lpstr>Le caratteristiche in uscita</vt:lpstr>
      <vt:lpstr>Le caratteristiche in uscita</vt:lpstr>
      <vt:lpstr>Le caratteristiche in uscita</vt:lpstr>
      <vt:lpstr>Le caratteristiche in uscita</vt:lpstr>
      <vt:lpstr>Il valore medio delle caratteristiche in uscita</vt:lpstr>
      <vt:lpstr>Indagine Almalaurea sui laureati al Corso Triennale in Fisica  ad un anno dalla laurea </vt:lpstr>
      <vt:lpstr>Indagine Almalaurea sui laureati al Corso Triennale in Fisica  ad un anno dalla laurea </vt:lpstr>
      <vt:lpstr>Indagine Almalaurea sui laureati al Corso Triennale in Fisica  ad un anno dalla laurea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Indagine sui laureati in Fisica</dc:title>
  <dc:creator>Pietro</dc:creator>
  <cp:lastModifiedBy>ventura</cp:lastModifiedBy>
  <cp:revision>113</cp:revision>
  <dcterms:created xsi:type="dcterms:W3CDTF">2012-10-29T14:10:12Z</dcterms:created>
  <dcterms:modified xsi:type="dcterms:W3CDTF">2012-11-20T14:27:16Z</dcterms:modified>
</cp:coreProperties>
</file>