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6" r:id="rId4"/>
    <p:sldId id="265" r:id="rId5"/>
    <p:sldId id="258" r:id="rId6"/>
    <p:sldId id="259" r:id="rId7"/>
    <p:sldId id="271" r:id="rId8"/>
    <p:sldId id="270" r:id="rId9"/>
    <p:sldId id="273" r:id="rId10"/>
    <p:sldId id="260" r:id="rId11"/>
    <p:sldId id="272" r:id="rId12"/>
    <p:sldId id="261" r:id="rId13"/>
    <p:sldId id="262" r:id="rId14"/>
    <p:sldId id="263" r:id="rId15"/>
    <p:sldId id="275" r:id="rId16"/>
    <p:sldId id="264" r:id="rId17"/>
    <p:sldId id="267" r:id="rId18"/>
    <p:sldId id="268" r:id="rId1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FFFF"/>
    <a:srgbClr val="FF0000"/>
    <a:srgbClr val="008000"/>
    <a:srgbClr val="FF0066"/>
    <a:srgbClr val="FF3300"/>
    <a:srgbClr val="3333CC"/>
    <a:srgbClr val="CC3399"/>
    <a:srgbClr val="FFFFFF"/>
    <a:srgbClr val="0099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94660"/>
  </p:normalViewPr>
  <p:slideViewPr>
    <p:cSldViewPr>
      <p:cViewPr>
        <p:scale>
          <a:sx n="66" d="100"/>
          <a:sy n="66" d="100"/>
        </p:scale>
        <p:origin x="-1482"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2ABB569-77D2-4D20-B15C-A122AD893C8B}" type="datetimeFigureOut">
              <a:rPr lang="it-IT"/>
              <a:pPr>
                <a:defRPr/>
              </a:pPr>
              <a:t>11/04/2013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32774D6-0FB8-48B2-BFBD-6EDABC4F237D}"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132774D6-0FB8-48B2-BFBD-6EDABC4F237D}" type="slidenum">
              <a:rPr lang="it-IT" smtClean="0"/>
              <a:pPr>
                <a:defRPr/>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bwMode="auto">
          <a:noFill/>
          <a:ln>
            <a:solidFill>
              <a:srgbClr val="000000"/>
            </a:solidFill>
            <a:miter lim="800000"/>
            <a:headEnd/>
            <a:tailEnd/>
          </a:ln>
        </p:spPr>
      </p:sp>
      <p:sp>
        <p:nvSpPr>
          <p:cNvPr id="266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662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99F5B0-EAAF-47E6-AD4F-2A417DC2C2FB}" type="slidenum">
              <a:rPr lang="it-IT"/>
              <a:pPr fontAlgn="base">
                <a:spcBef>
                  <a:spcPct val="0"/>
                </a:spcBef>
                <a:spcAft>
                  <a:spcPct val="0"/>
                </a:spcAft>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E531148-87E1-48B7-8F7F-3894B6FD4F99}" type="datetimeFigureOut">
              <a:rPr lang="it-IT"/>
              <a:pPr>
                <a:defRPr/>
              </a:pPr>
              <a:t>11/04/2013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8FAD828-6064-4A98-9891-0C9A68F31882}" type="slidenum">
              <a:rPr lang="it-IT"/>
              <a:pPr>
                <a:defRPr/>
              </a:pPr>
              <a:t>‹N›</a:t>
            </a:fld>
            <a:endParaRPr lang="it-IT"/>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D1B983B-35CA-461B-9D62-67B680F59B4C}" type="datetimeFigureOut">
              <a:rPr lang="it-IT"/>
              <a:pPr>
                <a:defRPr/>
              </a:pPr>
              <a:t>11/04/2013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6232ACA-AC6D-4EBE-92D5-D3929C621F10}" type="slidenum">
              <a:rPr lang="it-IT"/>
              <a:pPr>
                <a:defRPr/>
              </a:pPr>
              <a:t>‹N›</a:t>
            </a:fld>
            <a:endParaRPr lang="it-IT"/>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A4C614D-B5B0-47FE-B71F-61C39CE8D56D}" type="datetimeFigureOut">
              <a:rPr lang="it-IT"/>
              <a:pPr>
                <a:defRPr/>
              </a:pPr>
              <a:t>11/04/2013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2350473-2B9A-4B95-B1C9-293D3C9CECA0}" type="slidenum">
              <a:rPr lang="it-IT"/>
              <a:pPr>
                <a:defRPr/>
              </a:pPr>
              <a:t>‹N›</a:t>
            </a:fld>
            <a:endParaRPr lang="it-IT"/>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6241B54-F13D-4F71-B3D0-D7D69EA39DEC}" type="datetimeFigureOut">
              <a:rPr lang="it-IT"/>
              <a:pPr>
                <a:defRPr/>
              </a:pPr>
              <a:t>11/04/2013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15B82C-7169-4482-9F69-1B56B22109B1}" type="slidenum">
              <a:rPr lang="it-IT"/>
              <a:pPr>
                <a:defRPr/>
              </a:pPr>
              <a:t>‹N›</a:t>
            </a:fld>
            <a:endParaRPr lang="it-IT"/>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04473F6-766E-42BF-B479-A24FACB13ED6}" type="datetimeFigureOut">
              <a:rPr lang="it-IT"/>
              <a:pPr>
                <a:defRPr/>
              </a:pPr>
              <a:t>11/04/2013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5D6EA48-4C97-41C9-8489-4C1669348356}" type="slidenum">
              <a:rPr lang="it-IT"/>
              <a:pPr>
                <a:defRPr/>
              </a:pPr>
              <a:t>‹N›</a:t>
            </a:fld>
            <a:endParaRPr lang="it-IT"/>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262E261-ACA7-4567-9FD3-798C9C61E7AD}" type="datetimeFigureOut">
              <a:rPr lang="it-IT"/>
              <a:pPr>
                <a:defRPr/>
              </a:pPr>
              <a:t>11/04/2013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86E070C-1D14-4BC6-9F00-CA0C38EC9810}" type="slidenum">
              <a:rPr lang="it-IT"/>
              <a:pPr>
                <a:defRPr/>
              </a:pPr>
              <a:t>‹N›</a:t>
            </a:fld>
            <a:endParaRPr lang="it-IT"/>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A4E2BB3-9FB2-431B-9824-4989C9CCD2EC}" type="datetimeFigureOut">
              <a:rPr lang="it-IT"/>
              <a:pPr>
                <a:defRPr/>
              </a:pPr>
              <a:t>11/04/2013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822E053-68E4-4281-8411-BD27D2517C92}" type="slidenum">
              <a:rPr lang="it-IT"/>
              <a:pPr>
                <a:defRPr/>
              </a:pPr>
              <a:t>‹N›</a:t>
            </a:fld>
            <a:endParaRPr lang="it-IT"/>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5BAE7CA7-12B6-4C89-99AF-8584457025EF}" type="datetimeFigureOut">
              <a:rPr lang="it-IT"/>
              <a:pPr>
                <a:defRPr/>
              </a:pPr>
              <a:t>11/04/2013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A575A11-7F4D-4D09-A5A8-21DEBDB4BB2F}" type="slidenum">
              <a:rPr lang="it-IT"/>
              <a:pPr>
                <a:defRPr/>
              </a:pPr>
              <a:t>‹N›</a:t>
            </a:fld>
            <a:endParaRPr lang="it-IT"/>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F3F6876-78FC-4998-B5E1-1B89960BBEF9}" type="datetimeFigureOut">
              <a:rPr lang="it-IT"/>
              <a:pPr>
                <a:defRPr/>
              </a:pPr>
              <a:t>11/04/2013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AA8D32D-E027-4667-B11C-9C210473183D}" type="slidenum">
              <a:rPr lang="it-IT"/>
              <a:pPr>
                <a:defRPr/>
              </a:pPr>
              <a:t>‹N›</a:t>
            </a:fld>
            <a:endParaRPr lang="it-IT"/>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ECB4388-844C-460A-B0AC-E48441E56EE2}" type="datetimeFigureOut">
              <a:rPr lang="it-IT"/>
              <a:pPr>
                <a:defRPr/>
              </a:pPr>
              <a:t>11/04/2013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5D2B75B-0131-4D94-9355-925439127CB0}" type="slidenum">
              <a:rPr lang="it-IT"/>
              <a:pPr>
                <a:defRPr/>
              </a:pPr>
              <a:t>‹N›</a:t>
            </a:fld>
            <a:endParaRPr lang="it-IT"/>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FDB4791-D73C-46F6-80B5-BAE54E8E0886}" type="datetimeFigureOut">
              <a:rPr lang="it-IT"/>
              <a:pPr>
                <a:defRPr/>
              </a:pPr>
              <a:t>11/04/2013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C0C02CE-585E-46D8-B05D-31705489597D}" type="slidenum">
              <a:rPr lang="it-IT"/>
              <a:pPr>
                <a:defRPr/>
              </a:pPr>
              <a:t>‹N›</a:t>
            </a:fld>
            <a:endParaRPr lang="it-IT"/>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DFECB61-7F69-4489-AF06-35A4406DE1A3}" type="datetimeFigureOut">
              <a:rPr lang="it-IT"/>
              <a:pPr>
                <a:defRPr/>
              </a:pPr>
              <a:t>11/04/2013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52EA693-7728-4C17-BA7B-7F88636186F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progettolaureescientifiche.eu/" TargetMode="Externa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hyperlink" Target="http://www.progettolaureescientifiche.eu/"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9.jpeg"/><Relationship Id="rId11" Type="http://schemas.openxmlformats.org/officeDocument/2006/relationships/image" Target="../media/image3.png"/><Relationship Id="rId5" Type="http://schemas.openxmlformats.org/officeDocument/2006/relationships/image" Target="../media/image18.jpeg"/><Relationship Id="rId10" Type="http://schemas.openxmlformats.org/officeDocument/2006/relationships/hyperlink" Target="http://www.progettolaureescientifiche.eu/" TargetMode="External"/><Relationship Id="rId4" Type="http://schemas.openxmlformats.org/officeDocument/2006/relationships/hyperlink" Target="Raccolta%20ed%20elaborazione%20dati.xlsx" TargetMode="External"/><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hyperlink" Target="http://www.progettolaureescientifiche.eu/" TargetMode="External"/><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jpeg"/><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Raccolta%20ed%20elaborazione%20dati.xlsx" TargetMode="External"/><Relationship Id="rId4" Type="http://schemas.openxmlformats.org/officeDocument/2006/relationships/image" Target="../media/image24.jpe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progettolaureescientifiche.eu/" TargetMode="External"/><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jpeg"/><Relationship Id="rId10" Type="http://schemas.openxmlformats.org/officeDocument/2006/relationships/hyperlink" Target="Raccolta%20ed%20elaborazione%20dati.xlsx" TargetMode="External"/><Relationship Id="rId4" Type="http://schemas.openxmlformats.org/officeDocument/2006/relationships/image" Target="../media/image3.png"/><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rogettolaureescientifiche.eu/" TargetMode="Externa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6.jpeg"/><Relationship Id="rId5" Type="http://schemas.openxmlformats.org/officeDocument/2006/relationships/image" Target="../media/image3.png"/><Relationship Id="rId4" Type="http://schemas.openxmlformats.org/officeDocument/2006/relationships/hyperlink" Target="http://www.progettolaureescientifiche.e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hyperlink" Target="http://www.progettolaureescientifiche.e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progettolaureescientifiche.eu/" TargetMode="Externa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progettolaureescientifiche.eu/"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hyperlink" Target="http://www.progettolaureescientifiche.eu/"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hyperlink" Target="http://www.progettolaureescientifiche.e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360000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4213" y="1628775"/>
            <a:ext cx="7772400" cy="1470025"/>
          </a:xfrm>
        </p:spPr>
        <p:txBody>
          <a:bodyPr/>
          <a:lstStyle/>
          <a:p>
            <a:r>
              <a:rPr lang="it-IT" sz="6000" b="1" dirty="0" smtClean="0">
                <a:solidFill>
                  <a:srgbClr val="FF3399"/>
                </a:solidFill>
                <a:latin typeface="Castellar" pitchFamily="18" charset="0"/>
              </a:rPr>
              <a:t>IL  RADON </a:t>
            </a:r>
          </a:p>
        </p:txBody>
      </p:sp>
      <p:sp>
        <p:nvSpPr>
          <p:cNvPr id="3" name="Sottotitolo 2"/>
          <p:cNvSpPr>
            <a:spLocks noGrp="1"/>
          </p:cNvSpPr>
          <p:nvPr>
            <p:ph type="subTitle" idx="1"/>
          </p:nvPr>
        </p:nvSpPr>
        <p:spPr>
          <a:xfrm>
            <a:off x="2987675" y="3429000"/>
            <a:ext cx="4897438" cy="1487488"/>
          </a:xfrm>
        </p:spPr>
        <p:txBody>
          <a:bodyPr/>
          <a:lstStyle/>
          <a:p>
            <a:r>
              <a:rPr lang="it-IT" sz="4400" b="1" dirty="0" smtClean="0">
                <a:solidFill>
                  <a:srgbClr val="0099FF"/>
                </a:solidFill>
                <a:latin typeface="Elephant" pitchFamily="18" charset="0"/>
              </a:rPr>
              <a:t>Che cos’è    e </a:t>
            </a:r>
          </a:p>
          <a:p>
            <a:r>
              <a:rPr lang="it-IT" sz="4400" b="1" dirty="0" smtClean="0">
                <a:solidFill>
                  <a:srgbClr val="0099FF"/>
                </a:solidFill>
                <a:latin typeface="Elephant" pitchFamily="18" charset="0"/>
              </a:rPr>
              <a:t>come si misura?</a:t>
            </a:r>
          </a:p>
        </p:txBody>
      </p:sp>
      <p:sp>
        <p:nvSpPr>
          <p:cNvPr id="4" name="Rettangolo 3"/>
          <p:cNvSpPr/>
          <p:nvPr/>
        </p:nvSpPr>
        <p:spPr>
          <a:xfrm>
            <a:off x="2000250" y="1000125"/>
            <a:ext cx="5199063" cy="769938"/>
          </a:xfrm>
          <a:prstGeom prst="rect">
            <a:avLst/>
          </a:prstGeom>
        </p:spPr>
        <p:txBody>
          <a:bodyPr>
            <a:spAutoFit/>
          </a:bodyPr>
          <a:lstStyle/>
          <a:p>
            <a:pPr fontAlgn="auto">
              <a:spcBef>
                <a:spcPts val="0"/>
              </a:spcBef>
              <a:spcAft>
                <a:spcPts val="0"/>
              </a:spcAft>
              <a:defRPr/>
            </a:pPr>
            <a:r>
              <a:rPr lang="it-IT" sz="4400" b="1" i="1" dirty="0">
                <a:solidFill>
                  <a:srgbClr val="0070C0"/>
                </a:solidFill>
                <a:effectLst>
                  <a:outerShdw blurRad="38100" dist="38100" dir="2700000" algn="tl">
                    <a:srgbClr val="FFFFFF"/>
                  </a:outerShdw>
                </a:effectLst>
                <a:latin typeface="+mn-lt"/>
              </a:rPr>
              <a:t>FISICA AMBIENTALE</a:t>
            </a:r>
            <a:endParaRPr lang="it-IT" sz="4400" dirty="0">
              <a:solidFill>
                <a:srgbClr val="0070C0"/>
              </a:solidFill>
              <a:latin typeface="+mn-lt"/>
            </a:endParaRPr>
          </a:p>
        </p:txBody>
      </p:sp>
      <p:pic>
        <p:nvPicPr>
          <p:cNvPr id="5" name="Picture 7" descr="tavolaperiodica"/>
          <p:cNvPicPr>
            <a:picLocks noChangeAspect="1" noChangeArrowheads="1"/>
          </p:cNvPicPr>
          <p:nvPr/>
        </p:nvPicPr>
        <p:blipFill>
          <a:blip r:embed="rId3" cstate="print"/>
          <a:srcRect l="90102" t="54379" b="34106"/>
          <a:stretch>
            <a:fillRect/>
          </a:stretch>
        </p:blipFill>
        <p:spPr bwMode="auto">
          <a:xfrm>
            <a:off x="179388" y="2924175"/>
            <a:ext cx="2808287" cy="2393950"/>
          </a:xfrm>
          <a:prstGeom prst="rect">
            <a:avLst/>
          </a:prstGeom>
          <a:noFill/>
          <a:ln w="9525">
            <a:noFill/>
            <a:miter lim="800000"/>
            <a:headEnd/>
            <a:tailEnd/>
          </a:ln>
        </p:spPr>
      </p:pic>
      <p:pic>
        <p:nvPicPr>
          <p:cNvPr id="1026" name="Picture 2" descr="C:\Users\Utente\AppData\Local\Microsoft\Windows\Temporary Internet Files\Content.IE5\82J1KOHD\MC900078711[1].wmf"/>
          <p:cNvPicPr>
            <a:picLocks noChangeAspect="1" noChangeArrowheads="1"/>
          </p:cNvPicPr>
          <p:nvPr/>
        </p:nvPicPr>
        <p:blipFill>
          <a:blip r:embed="rId4" cstate="print"/>
          <a:srcRect/>
          <a:stretch>
            <a:fillRect/>
          </a:stretch>
        </p:blipFill>
        <p:spPr bwMode="auto">
          <a:xfrm>
            <a:off x="8027988" y="2852738"/>
            <a:ext cx="795337" cy="1927225"/>
          </a:xfrm>
          <a:prstGeom prst="rect">
            <a:avLst/>
          </a:prstGeom>
          <a:noFill/>
          <a:ln w="9525">
            <a:noFill/>
            <a:miter lim="800000"/>
            <a:headEnd/>
            <a:tailEnd/>
          </a:ln>
        </p:spPr>
      </p:pic>
      <p:sp>
        <p:nvSpPr>
          <p:cNvPr id="7" name="Rettangolo 6"/>
          <p:cNvSpPr/>
          <p:nvPr/>
        </p:nvSpPr>
        <p:spPr>
          <a:xfrm>
            <a:off x="0" y="5500688"/>
            <a:ext cx="9144000" cy="1631950"/>
          </a:xfrm>
          <a:prstGeom prst="rect">
            <a:avLst/>
          </a:prstGeom>
          <a:noFill/>
        </p:spPr>
        <p:txBody>
          <a:bodyPr>
            <a:spAutoFit/>
          </a:bodyPr>
          <a:lstStyle/>
          <a:p>
            <a:pPr fontAlgn="auto">
              <a:spcBef>
                <a:spcPts val="0"/>
              </a:spcBef>
              <a:spcAft>
                <a:spcPts val="0"/>
              </a:spcAft>
              <a:defRPr/>
            </a:pPr>
            <a:r>
              <a:rPr lang="it-IT" sz="1600" b="1" dirty="0">
                <a:solidFill>
                  <a:srgbClr val="333399"/>
                </a:solidFill>
                <a:effectLst>
                  <a:outerShdw blurRad="38100" dist="38100" dir="2700000" algn="tl">
                    <a:srgbClr val="FFFFFF"/>
                  </a:outerShdw>
                </a:effectLst>
                <a:latin typeface="Eras Medium ITC" pitchFamily="34" charset="0"/>
              </a:rPr>
              <a:t>Istituto Magistrale Statale “</a:t>
            </a:r>
            <a:r>
              <a:rPr lang="it-IT" sz="1600" b="1" dirty="0" err="1">
                <a:solidFill>
                  <a:srgbClr val="333399"/>
                </a:solidFill>
                <a:effectLst>
                  <a:outerShdw blurRad="38100" dist="38100" dir="2700000" algn="tl">
                    <a:srgbClr val="FFFFFF"/>
                  </a:outerShdw>
                </a:effectLst>
                <a:latin typeface="Eras Medium ITC" pitchFamily="34" charset="0"/>
              </a:rPr>
              <a:t>A.Moro</a:t>
            </a:r>
            <a:r>
              <a:rPr lang="it-IT" sz="1600" b="1" dirty="0">
                <a:solidFill>
                  <a:srgbClr val="333399"/>
                </a:solidFill>
                <a:effectLst>
                  <a:outerShdw blurRad="38100" dist="38100" dir="2700000" algn="tl">
                    <a:srgbClr val="FFFFFF"/>
                  </a:outerShdw>
                </a:effectLst>
                <a:latin typeface="Eras Medium ITC" pitchFamily="34" charset="0"/>
              </a:rPr>
              <a:t>” Maglie.</a:t>
            </a:r>
          </a:p>
          <a:p>
            <a:pPr fontAlgn="auto">
              <a:spcBef>
                <a:spcPts val="0"/>
              </a:spcBef>
              <a:spcAft>
                <a:spcPts val="0"/>
              </a:spcAft>
              <a:defRPr/>
            </a:pPr>
            <a:r>
              <a:rPr lang="it-IT" sz="1600" b="1" dirty="0">
                <a:solidFill>
                  <a:srgbClr val="333399"/>
                </a:solidFill>
                <a:effectLst>
                  <a:outerShdw blurRad="38100" dist="38100" dir="2700000" algn="tl">
                    <a:srgbClr val="FFFFFF"/>
                  </a:outerShdw>
                </a:effectLst>
                <a:latin typeface="Eras Medium ITC" pitchFamily="34" charset="0"/>
              </a:rPr>
              <a:t>Prof.ssa Maria Letizia </a:t>
            </a:r>
            <a:r>
              <a:rPr lang="it-IT" sz="1600" b="1" dirty="0" err="1">
                <a:solidFill>
                  <a:srgbClr val="333399"/>
                </a:solidFill>
                <a:effectLst>
                  <a:outerShdw blurRad="38100" dist="38100" dir="2700000" algn="tl">
                    <a:srgbClr val="FFFFFF"/>
                  </a:outerShdw>
                </a:effectLst>
                <a:latin typeface="Eras Medium ITC" pitchFamily="34" charset="0"/>
              </a:rPr>
              <a:t>Corciulo</a:t>
            </a:r>
            <a:endParaRPr lang="it-IT" sz="1600" b="1" dirty="0">
              <a:solidFill>
                <a:srgbClr val="333399"/>
              </a:solidFill>
              <a:effectLst>
                <a:outerShdw blurRad="38100" dist="38100" dir="2700000" algn="tl">
                  <a:srgbClr val="FFFFFF"/>
                </a:outerShdw>
              </a:effectLst>
              <a:latin typeface="Eras Medium ITC" pitchFamily="34" charset="0"/>
            </a:endParaRPr>
          </a:p>
          <a:p>
            <a:pPr fontAlgn="auto">
              <a:spcBef>
                <a:spcPts val="0"/>
              </a:spcBef>
              <a:spcAft>
                <a:spcPts val="0"/>
              </a:spcAft>
              <a:defRPr/>
            </a:pPr>
            <a:r>
              <a:rPr lang="it-IT" sz="1600" b="1" dirty="0">
                <a:solidFill>
                  <a:srgbClr val="333399"/>
                </a:solidFill>
                <a:effectLst>
                  <a:outerShdw blurRad="38100" dist="38100" dir="2700000" algn="tl">
                    <a:srgbClr val="FFFFFF"/>
                  </a:outerShdw>
                </a:effectLst>
                <a:latin typeface="Eras Medium ITC" pitchFamily="34" charset="0"/>
              </a:rPr>
              <a:t>Classi :</a:t>
            </a:r>
            <a:r>
              <a:rPr lang="it-IT" b="1" dirty="0">
                <a:solidFill>
                  <a:srgbClr val="FF0066"/>
                </a:solidFill>
                <a:effectLst>
                  <a:outerShdw blurRad="38100" dist="38100" dir="2700000" algn="tl">
                    <a:srgbClr val="FFFFFF"/>
                  </a:outerShdw>
                </a:effectLst>
                <a:latin typeface="Eras Medium ITC" pitchFamily="34" charset="0"/>
              </a:rPr>
              <a:t>IVCP </a:t>
            </a:r>
            <a:r>
              <a:rPr lang="it-IT" sz="1600" b="1" dirty="0">
                <a:solidFill>
                  <a:srgbClr val="333399"/>
                </a:solidFill>
                <a:effectLst>
                  <a:outerShdw blurRad="38100" dist="38100" dir="2700000" algn="tl">
                    <a:srgbClr val="FFFFFF"/>
                  </a:outerShdw>
                </a:effectLst>
                <a:latin typeface="Eras Medium ITC" pitchFamily="34" charset="0"/>
              </a:rPr>
              <a:t>Corvaglia Ilaria, Costante Elisabetta, </a:t>
            </a:r>
            <a:r>
              <a:rPr lang="it-IT" sz="1600" b="1" dirty="0" err="1">
                <a:solidFill>
                  <a:srgbClr val="333399"/>
                </a:solidFill>
                <a:effectLst>
                  <a:outerShdw blurRad="38100" dist="38100" dir="2700000" algn="tl">
                    <a:srgbClr val="FFFFFF"/>
                  </a:outerShdw>
                </a:effectLst>
                <a:latin typeface="Eras Medium ITC" pitchFamily="34" charset="0"/>
              </a:rPr>
              <a:t>Lazzari</a:t>
            </a:r>
            <a:r>
              <a:rPr lang="it-IT" sz="1600" b="1" dirty="0">
                <a:solidFill>
                  <a:srgbClr val="333399"/>
                </a:solidFill>
                <a:effectLst>
                  <a:outerShdw blurRad="38100" dist="38100" dir="2700000" algn="tl">
                    <a:srgbClr val="FFFFFF"/>
                  </a:outerShdw>
                </a:effectLst>
                <a:latin typeface="Eras Medium ITC" pitchFamily="34" charset="0"/>
              </a:rPr>
              <a:t>  </a:t>
            </a:r>
            <a:r>
              <a:rPr lang="it-IT" sz="1600" b="1" dirty="0" err="1">
                <a:solidFill>
                  <a:srgbClr val="333399"/>
                </a:solidFill>
                <a:effectLst>
                  <a:outerShdw blurRad="38100" dist="38100" dir="2700000" algn="tl">
                    <a:srgbClr val="FFFFFF"/>
                  </a:outerShdw>
                </a:effectLst>
                <a:latin typeface="Eras Medium ITC" pitchFamily="34" charset="0"/>
              </a:rPr>
              <a:t>Mariantonietta</a:t>
            </a:r>
            <a:r>
              <a:rPr lang="it-IT" sz="1600" b="1" dirty="0">
                <a:solidFill>
                  <a:srgbClr val="333399"/>
                </a:solidFill>
                <a:effectLst>
                  <a:outerShdw blurRad="38100" dist="38100" dir="2700000" algn="tl">
                    <a:srgbClr val="FFFFFF"/>
                  </a:outerShdw>
                </a:effectLst>
                <a:latin typeface="Eras Medium ITC" pitchFamily="34" charset="0"/>
              </a:rPr>
              <a:t>,Sara Saletta</a:t>
            </a:r>
          </a:p>
          <a:p>
            <a:pPr fontAlgn="auto">
              <a:spcBef>
                <a:spcPts val="0"/>
              </a:spcBef>
              <a:spcAft>
                <a:spcPts val="0"/>
              </a:spcAft>
              <a:defRPr/>
            </a:pPr>
            <a:r>
              <a:rPr lang="it-IT" b="1" dirty="0">
                <a:solidFill>
                  <a:srgbClr val="FF0066"/>
                </a:solidFill>
                <a:effectLst>
                  <a:outerShdw blurRad="38100" dist="38100" dir="2700000" algn="tl">
                    <a:srgbClr val="FFFFFF"/>
                  </a:outerShdw>
                </a:effectLst>
                <a:latin typeface="Eras Medium ITC" pitchFamily="34" charset="0"/>
              </a:rPr>
              <a:t>IVBP</a:t>
            </a:r>
            <a:r>
              <a:rPr lang="it-IT" sz="1600" b="1" dirty="0">
                <a:solidFill>
                  <a:srgbClr val="333399"/>
                </a:solidFill>
                <a:effectLst>
                  <a:outerShdw blurRad="38100" dist="38100" dir="2700000" algn="tl">
                    <a:srgbClr val="FFFFFF"/>
                  </a:outerShdw>
                </a:effectLst>
                <a:latin typeface="Eras Medium ITC" pitchFamily="34" charset="0"/>
              </a:rPr>
              <a:t>:Alessio Gloria,</a:t>
            </a:r>
            <a:r>
              <a:rPr lang="it-IT" sz="1600" b="1" dirty="0" err="1">
                <a:solidFill>
                  <a:srgbClr val="333399"/>
                </a:solidFill>
                <a:effectLst>
                  <a:outerShdw blurRad="38100" dist="38100" dir="2700000" algn="tl">
                    <a:srgbClr val="FFFFFF"/>
                  </a:outerShdw>
                </a:effectLst>
                <a:latin typeface="Eras Medium ITC" pitchFamily="34" charset="0"/>
              </a:rPr>
              <a:t>Marsano</a:t>
            </a:r>
            <a:r>
              <a:rPr lang="it-IT" sz="1600" b="1" dirty="0">
                <a:solidFill>
                  <a:srgbClr val="333399"/>
                </a:solidFill>
                <a:effectLst>
                  <a:outerShdw blurRad="38100" dist="38100" dir="2700000" algn="tl">
                    <a:srgbClr val="FFFFFF"/>
                  </a:outerShdw>
                </a:effectLst>
                <a:latin typeface="Eras Medium ITC" pitchFamily="34" charset="0"/>
              </a:rPr>
              <a:t>  </a:t>
            </a:r>
            <a:r>
              <a:rPr lang="it-IT" sz="1600" b="1" dirty="0" err="1">
                <a:solidFill>
                  <a:srgbClr val="333399"/>
                </a:solidFill>
                <a:effectLst>
                  <a:outerShdw blurRad="38100" dist="38100" dir="2700000" algn="tl">
                    <a:srgbClr val="FFFFFF"/>
                  </a:outerShdw>
                </a:effectLst>
                <a:latin typeface="Eras Medium ITC" pitchFamily="34" charset="0"/>
              </a:rPr>
              <a:t>MGrazia</a:t>
            </a:r>
            <a:r>
              <a:rPr lang="it-IT" sz="1600" b="1" dirty="0">
                <a:solidFill>
                  <a:srgbClr val="333399"/>
                </a:solidFill>
                <a:effectLst>
                  <a:outerShdw blurRad="38100" dist="38100" dir="2700000" algn="tl">
                    <a:srgbClr val="FFFFFF"/>
                  </a:outerShdw>
                </a:effectLst>
                <a:latin typeface="Eras Medium ITC" pitchFamily="34" charset="0"/>
              </a:rPr>
              <a:t>,</a:t>
            </a:r>
            <a:r>
              <a:rPr lang="it-IT" sz="1600" b="1" dirty="0" err="1">
                <a:solidFill>
                  <a:srgbClr val="333399"/>
                </a:solidFill>
                <a:effectLst>
                  <a:outerShdw blurRad="38100" dist="38100" dir="2700000" algn="tl">
                    <a:srgbClr val="FFFFFF"/>
                  </a:outerShdw>
                </a:effectLst>
                <a:latin typeface="Eras Medium ITC" pitchFamily="34" charset="0"/>
              </a:rPr>
              <a:t>Donateo</a:t>
            </a:r>
            <a:r>
              <a:rPr lang="it-IT" sz="1600" b="1" dirty="0">
                <a:solidFill>
                  <a:srgbClr val="333399"/>
                </a:solidFill>
                <a:effectLst>
                  <a:outerShdw blurRad="38100" dist="38100" dir="2700000" algn="tl">
                    <a:srgbClr val="FFFFFF"/>
                  </a:outerShdw>
                </a:effectLst>
                <a:latin typeface="Eras Medium ITC" pitchFamily="34" charset="0"/>
              </a:rPr>
              <a:t> Flavia,Ferrari Federica,Lanciano Ilenia,</a:t>
            </a:r>
            <a:r>
              <a:rPr lang="it-IT" sz="1600" b="1" dirty="0" err="1">
                <a:solidFill>
                  <a:srgbClr val="333399"/>
                </a:solidFill>
                <a:effectLst>
                  <a:outerShdw blurRad="38100" dist="38100" dir="2700000" algn="tl">
                    <a:srgbClr val="FFFFFF"/>
                  </a:outerShdw>
                </a:effectLst>
                <a:latin typeface="Eras Medium ITC" pitchFamily="34" charset="0"/>
              </a:rPr>
              <a:t>Melcore</a:t>
            </a:r>
            <a:r>
              <a:rPr lang="it-IT" sz="1600" b="1" dirty="0">
                <a:solidFill>
                  <a:srgbClr val="333399"/>
                </a:solidFill>
                <a:effectLst>
                  <a:outerShdw blurRad="38100" dist="38100" dir="2700000" algn="tl">
                    <a:srgbClr val="FFFFFF"/>
                  </a:outerShdw>
                </a:effectLst>
                <a:latin typeface="Eras Medium ITC" pitchFamily="34" charset="0"/>
              </a:rPr>
              <a:t> Elisa</a:t>
            </a:r>
          </a:p>
          <a:p>
            <a:pPr fontAlgn="auto">
              <a:spcBef>
                <a:spcPts val="0"/>
              </a:spcBef>
              <a:spcAft>
                <a:spcPts val="0"/>
              </a:spcAft>
              <a:defRPr/>
            </a:pPr>
            <a:r>
              <a:rPr lang="it-IT" sz="1600" b="1" dirty="0">
                <a:solidFill>
                  <a:srgbClr val="333399"/>
                </a:solidFill>
                <a:effectLst>
                  <a:outerShdw blurRad="38100" dist="38100" dir="2700000" algn="tl">
                    <a:srgbClr val="FFFFFF"/>
                  </a:outerShdw>
                </a:effectLst>
                <a:latin typeface="Eras Medium ITC" pitchFamily="34" charset="0"/>
              </a:rPr>
              <a:t> </a:t>
            </a:r>
          </a:p>
          <a:p>
            <a:pPr fontAlgn="auto">
              <a:spcBef>
                <a:spcPts val="0"/>
              </a:spcBef>
              <a:spcAft>
                <a:spcPts val="0"/>
              </a:spcAft>
              <a:defRPr/>
            </a:pPr>
            <a:r>
              <a:rPr lang="it-IT" sz="1600" b="1" dirty="0">
                <a:solidFill>
                  <a:srgbClr val="333399"/>
                </a:solidFill>
                <a:effectLst>
                  <a:outerShdw blurRad="38100" dist="38100" dir="2700000" algn="tl">
                    <a:srgbClr val="FFFFFF"/>
                  </a:outerShdw>
                </a:effectLst>
                <a:latin typeface="Eras Medium ITC" pitchFamily="34" charset="0"/>
              </a:rPr>
              <a:t>             </a:t>
            </a:r>
            <a:endParaRPr lang="it-IT" sz="1600" b="1" dirty="0">
              <a:solidFill>
                <a:srgbClr val="333399"/>
              </a:solidFill>
              <a:latin typeface="Eras Medium ITC" pitchFamily="34" charset="0"/>
            </a:endParaRPr>
          </a:p>
        </p:txBody>
      </p:sp>
      <p:pic>
        <p:nvPicPr>
          <p:cNvPr id="9" name="Immagine 1" descr="http://www.progettolaureescientifiche.eu/wp-content/uploads/2010/05/Logo-scritta-blu.png">
            <a:hlinkClick r:id="rId5"/>
          </p:cNvPr>
          <p:cNvPicPr>
            <a:picLocks noChangeAspect="1" noChangeArrowheads="1"/>
          </p:cNvPicPr>
          <p:nvPr/>
        </p:nvPicPr>
        <p:blipFill>
          <a:blip r:embed="rId6" cstate="print"/>
          <a:srcRect/>
          <a:stretch>
            <a:fillRect/>
          </a:stretch>
        </p:blipFill>
        <p:spPr bwMode="auto">
          <a:xfrm>
            <a:off x="1476375" y="188913"/>
            <a:ext cx="6067425" cy="85725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8"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par>
                          <p:cTn id="25" fill="hold">
                            <p:stCondLst>
                              <p:cond delay="40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8"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0" end="0"/>
                                            </p:txEl>
                                          </p:spTgt>
                                        </p:tgtEl>
                                        <p:attrNameLst>
                                          <p:attrName>fill.type</p:attrName>
                                        </p:attrNameLst>
                                      </p:cBhvr>
                                      <p:to>
                                        <p:strVal val="solid"/>
                                      </p:to>
                                    </p:set>
                                  </p:childTnLst>
                                </p:cTn>
                              </p:par>
                            </p:childTnLst>
                          </p:cTn>
                        </p:par>
                        <p:par>
                          <p:cTn id="31" fill="hold">
                            <p:stCondLst>
                              <p:cond delay="44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3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6" dur="80"/>
                                        <p:tgtEl>
                                          <p:spTgt spid="3">
                                            <p:txEl>
                                              <p:pRg st="1" end="1"/>
                                            </p:txEl>
                                          </p:spTgt>
                                        </p:tgtEl>
                                        <p:attrNameLst>
                                          <p:attrName>fill.type</p:attrName>
                                        </p:attrNameLst>
                                      </p:cBhvr>
                                      <p:to>
                                        <p:strVal val="solid"/>
                                      </p:to>
                                    </p:set>
                                  </p:childTnLst>
                                </p:cTn>
                              </p:par>
                            </p:childTnLst>
                          </p:cTn>
                        </p:par>
                        <p:par>
                          <p:cTn id="37" fill="hold">
                            <p:stCondLst>
                              <p:cond delay="496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5460"/>
                            </p:stCondLst>
                            <p:childTnLst>
                              <p:par>
                                <p:cTn id="43" presetID="5" presetClass="entr" presetSubtype="10" fill="hold" grpId="1"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heckerboard(across)">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8B049"/>
            </a:gs>
            <a:gs pos="13000">
              <a:srgbClr val="F8B049"/>
            </a:gs>
            <a:gs pos="19000">
              <a:srgbClr val="FC9FCB"/>
            </a:gs>
            <a:gs pos="21001">
              <a:srgbClr val="F8B049"/>
            </a:gs>
            <a:gs pos="63000">
              <a:srgbClr val="FEE7F2"/>
            </a:gs>
            <a:gs pos="67000">
              <a:srgbClr val="F952A0"/>
            </a:gs>
            <a:gs pos="69000">
              <a:srgbClr val="C50849"/>
            </a:gs>
            <a:gs pos="82001">
              <a:srgbClr val="B43E85"/>
            </a:gs>
            <a:gs pos="100000">
              <a:srgbClr val="F8B049"/>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39750" y="1052513"/>
            <a:ext cx="8353425" cy="928687"/>
          </a:xfrm>
        </p:spPr>
        <p:txBody>
          <a:bodyPr rtlCol="0">
            <a:normAutofit fontScale="90000"/>
          </a:bodyPr>
          <a:lstStyle/>
          <a:p>
            <a:pPr algn="l" fontAlgn="auto">
              <a:spcAft>
                <a:spcPts val="0"/>
              </a:spcAft>
              <a:defRPr/>
            </a:pPr>
            <a:r>
              <a:rPr lang="it-IT" sz="3600" b="1" dirty="0" smtClean="0">
                <a:solidFill>
                  <a:srgbClr val="FF0066"/>
                </a:solidFill>
                <a:latin typeface="Castellar" pitchFamily="18" charset="0"/>
              </a:rPr>
              <a:t>Gli strumenti di misurazione : </a:t>
            </a:r>
            <a:br>
              <a:rPr lang="it-IT" sz="3600" b="1" dirty="0" smtClean="0">
                <a:solidFill>
                  <a:srgbClr val="FF0066"/>
                </a:solidFill>
                <a:latin typeface="Castellar" pitchFamily="18" charset="0"/>
              </a:rPr>
            </a:br>
            <a:r>
              <a:rPr lang="it-IT" sz="3600" b="1" dirty="0" smtClean="0">
                <a:solidFill>
                  <a:srgbClr val="FF0066"/>
                </a:solidFill>
                <a:latin typeface="Castellar" pitchFamily="18" charset="0"/>
              </a:rPr>
              <a:t>                            </a:t>
            </a:r>
            <a:r>
              <a:rPr lang="it-IT" sz="3600" b="1" u="sng" dirty="0" smtClean="0">
                <a:solidFill>
                  <a:srgbClr val="FF0066"/>
                </a:solidFill>
                <a:latin typeface="Castellar" pitchFamily="18" charset="0"/>
              </a:rPr>
              <a:t>i dosimetri</a:t>
            </a:r>
            <a:r>
              <a:rPr lang="it-IT" sz="3600" b="1" dirty="0" smtClean="0">
                <a:solidFill>
                  <a:srgbClr val="FF0066"/>
                </a:solidFill>
                <a:latin typeface="Castellar" pitchFamily="18" charset="0"/>
              </a:rPr>
              <a:t/>
            </a:r>
            <a:br>
              <a:rPr lang="it-IT" sz="3600" b="1" dirty="0" smtClean="0">
                <a:solidFill>
                  <a:srgbClr val="FF0066"/>
                </a:solidFill>
                <a:latin typeface="Castellar" pitchFamily="18" charset="0"/>
              </a:rPr>
            </a:br>
            <a:endParaRPr lang="it-IT" sz="3600" b="1" dirty="0">
              <a:solidFill>
                <a:srgbClr val="FF0066"/>
              </a:solidFill>
              <a:latin typeface="Castellar" pitchFamily="18" charset="0"/>
            </a:endParaRPr>
          </a:p>
        </p:txBody>
      </p:sp>
      <p:pic>
        <p:nvPicPr>
          <p:cNvPr id="1026" name="Picture 2" descr="C:\Users\Utente\Desktop\foto18-03-2013\WP_006806.jpg"/>
          <p:cNvPicPr>
            <a:picLocks noChangeAspect="1" noChangeArrowheads="1"/>
          </p:cNvPicPr>
          <p:nvPr/>
        </p:nvPicPr>
        <p:blipFill>
          <a:blip r:embed="rId3" cstate="print"/>
          <a:srcRect/>
          <a:stretch>
            <a:fillRect/>
          </a:stretch>
        </p:blipFill>
        <p:spPr bwMode="auto">
          <a:xfrm>
            <a:off x="395288" y="1628775"/>
            <a:ext cx="2062162" cy="2160588"/>
          </a:xfrm>
          <a:prstGeom prst="rect">
            <a:avLst/>
          </a:prstGeom>
          <a:noFill/>
          <a:ln w="9525">
            <a:noFill/>
            <a:miter lim="800000"/>
            <a:headEnd/>
            <a:tailEnd/>
          </a:ln>
        </p:spPr>
      </p:pic>
      <p:pic>
        <p:nvPicPr>
          <p:cNvPr id="1027" name="Picture 3" descr="C:\Users\Utente\Desktop\foto18-03-2013\WP_006809.jpg"/>
          <p:cNvPicPr>
            <a:picLocks noChangeAspect="1" noChangeArrowheads="1"/>
          </p:cNvPicPr>
          <p:nvPr/>
        </p:nvPicPr>
        <p:blipFill>
          <a:blip r:embed="rId4" cstate="print"/>
          <a:srcRect/>
          <a:stretch>
            <a:fillRect/>
          </a:stretch>
        </p:blipFill>
        <p:spPr bwMode="auto">
          <a:xfrm>
            <a:off x="2987675" y="2201863"/>
            <a:ext cx="4968875" cy="3748087"/>
          </a:xfrm>
          <a:prstGeom prst="rect">
            <a:avLst/>
          </a:prstGeom>
          <a:noFill/>
          <a:ln w="9525">
            <a:noFill/>
            <a:miter lim="800000"/>
            <a:headEnd/>
            <a:tailEnd/>
          </a:ln>
        </p:spPr>
      </p:pic>
      <p:pic>
        <p:nvPicPr>
          <p:cNvPr id="1028" name="Picture 4" descr="C:\Users\Utente\Desktop\foto18-03-2013\WP_006825.jpg"/>
          <p:cNvPicPr>
            <a:picLocks noChangeAspect="1" noChangeArrowheads="1"/>
          </p:cNvPicPr>
          <p:nvPr/>
        </p:nvPicPr>
        <p:blipFill>
          <a:blip r:embed="rId5" cstate="print"/>
          <a:srcRect/>
          <a:stretch>
            <a:fillRect/>
          </a:stretch>
        </p:blipFill>
        <p:spPr bwMode="auto">
          <a:xfrm>
            <a:off x="179388" y="4221163"/>
            <a:ext cx="2398712" cy="1800225"/>
          </a:xfrm>
          <a:prstGeom prst="rect">
            <a:avLst/>
          </a:prstGeom>
          <a:noFill/>
          <a:ln w="9525">
            <a:noFill/>
            <a:miter lim="800000"/>
            <a:headEnd/>
            <a:tailEnd/>
          </a:ln>
        </p:spPr>
      </p:pic>
      <p:sp>
        <p:nvSpPr>
          <p:cNvPr id="6" name="CasellaDiTesto 5"/>
          <p:cNvSpPr txBox="1">
            <a:spLocks noChangeArrowheads="1"/>
          </p:cNvSpPr>
          <p:nvPr/>
        </p:nvSpPr>
        <p:spPr bwMode="auto">
          <a:xfrm flipH="1">
            <a:off x="2627313" y="6021388"/>
            <a:ext cx="6516687" cy="646112"/>
          </a:xfrm>
          <a:prstGeom prst="rect">
            <a:avLst/>
          </a:prstGeom>
          <a:noFill/>
          <a:ln w="9525">
            <a:noFill/>
            <a:miter lim="800000"/>
            <a:headEnd/>
            <a:tailEnd/>
          </a:ln>
        </p:spPr>
        <p:txBody>
          <a:bodyPr>
            <a:spAutoFit/>
          </a:bodyPr>
          <a:lstStyle/>
          <a:p>
            <a:r>
              <a:rPr lang="it-IT" b="1">
                <a:latin typeface="Bookman Old Style" pitchFamily="18" charset="0"/>
              </a:rPr>
              <a:t>N.B. Il nostro collaboratore scolastico Leonardo ha contribuito al progetto costruendo le basi in legno.</a:t>
            </a:r>
          </a:p>
        </p:txBody>
      </p:sp>
      <p:pic>
        <p:nvPicPr>
          <p:cNvPr id="7" name="Immagine 1" descr="http://www.progettolaureescientifiche.eu/wp-content/uploads/2010/05/Logo-scritta-blu.png">
            <a:hlinkClick r:id="rId6"/>
          </p:cNvPr>
          <p:cNvPicPr>
            <a:picLocks noChangeAspect="1" noChangeArrowheads="1"/>
          </p:cNvPicPr>
          <p:nvPr/>
        </p:nvPicPr>
        <p:blipFill>
          <a:blip r:embed="rId7" cstate="print"/>
          <a:srcRect/>
          <a:stretch>
            <a:fillRect/>
          </a:stretch>
        </p:blipFill>
        <p:spPr bwMode="auto">
          <a:xfrm>
            <a:off x="1476375" y="0"/>
            <a:ext cx="6067425" cy="857250"/>
          </a:xfrm>
          <a:prstGeom prst="rect">
            <a:avLst/>
          </a:prstGeom>
          <a:noFill/>
          <a:ln w="9525">
            <a:noFill/>
            <a:miter lim="800000"/>
            <a:headEnd/>
            <a:tailEnd/>
          </a:ln>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amond(in)">
                                      <p:cBhvr>
                                        <p:cTn id="15" dur="2000"/>
                                        <p:tgtEl>
                                          <p:spTgt spid="1026"/>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diamond(in)">
                                      <p:cBhvr>
                                        <p:cTn id="19" dur="2000"/>
                                        <p:tgtEl>
                                          <p:spTgt spid="1028"/>
                                        </p:tgtEl>
                                      </p:cBhvr>
                                    </p:animEffect>
                                  </p:childTnLst>
                                </p:cTn>
                              </p:par>
                            </p:childTnLst>
                          </p:cTn>
                        </p:par>
                        <p:par>
                          <p:cTn id="20" fill="hold">
                            <p:stCondLst>
                              <p:cond delay="5000"/>
                            </p:stCondLst>
                            <p:childTnLst>
                              <p:par>
                                <p:cTn id="21" presetID="8" presetClass="entr" presetSubtype="16"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diamond(in)">
                                      <p:cBhvr>
                                        <p:cTn id="23" dur="2000"/>
                                        <p:tgtEl>
                                          <p:spTgt spid="1027"/>
                                        </p:tgtEl>
                                      </p:cBhvr>
                                    </p:animEffect>
                                  </p:childTnLst>
                                </p:cTn>
                              </p:par>
                            </p:childTnLst>
                          </p:cTn>
                        </p:par>
                        <p:par>
                          <p:cTn id="24" fill="hold">
                            <p:stCondLst>
                              <p:cond delay="70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6"/>
                                        </p:tgtEl>
                                        <p:attrNameLst>
                                          <p:attrName>style.visibility</p:attrName>
                                        </p:attrNameLst>
                                      </p:cBhvr>
                                      <p:to>
                                        <p:strVal val="visible"/>
                                      </p:to>
                                    </p:set>
                                    <p:anim calcmode="discrete" valueType="clr">
                                      <p:cBhvr override="childStyle">
                                        <p:cTn id="2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gtEl>
                                        <p:attrNameLst>
                                          <p:attrName>fillcolor</p:attrName>
                                        </p:attrNameLst>
                                      </p:cBhvr>
                                      <p:tavLst>
                                        <p:tav tm="0">
                                          <p:val>
                                            <p:clrVal>
                                              <a:schemeClr val="accent2"/>
                                            </p:clrVal>
                                          </p:val>
                                        </p:tav>
                                        <p:tav tm="50000">
                                          <p:val>
                                            <p:clrVal>
                                              <a:schemeClr val="hlink"/>
                                            </p:clrVal>
                                          </p:val>
                                        </p:tav>
                                      </p:tavLst>
                                    </p:anim>
                                    <p:set>
                                      <p:cBhvr>
                                        <p:cTn id="2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C3399"/>
            </a:gs>
            <a:gs pos="50000">
              <a:srgbClr val="FFFFFF"/>
            </a:gs>
            <a:gs pos="100000">
              <a:schemeClr val="accent1">
                <a:tint val="23500"/>
                <a:satMod val="160000"/>
              </a:schemeClr>
            </a:gs>
          </a:gsLst>
          <a:lin ang="19800000" scaled="0"/>
        </a:gradFill>
        <a:effectLst/>
      </p:bgPr>
    </p:bg>
    <p:spTree>
      <p:nvGrpSpPr>
        <p:cNvPr id="1" name=""/>
        <p:cNvGrpSpPr/>
        <p:nvPr/>
      </p:nvGrpSpPr>
      <p:grpSpPr>
        <a:xfrm>
          <a:off x="0" y="0"/>
          <a:ext cx="0" cy="0"/>
          <a:chOff x="0" y="0"/>
          <a:chExt cx="0" cy="0"/>
        </a:xfrm>
      </p:grpSpPr>
      <p:sp>
        <p:nvSpPr>
          <p:cNvPr id="3" name="CasellaDiTesto 2"/>
          <p:cNvSpPr txBox="1"/>
          <p:nvPr/>
        </p:nvSpPr>
        <p:spPr>
          <a:xfrm>
            <a:off x="827584" y="476672"/>
            <a:ext cx="7632848" cy="646331"/>
          </a:xfrm>
          <a:prstGeom prst="rect">
            <a:avLst/>
          </a:prstGeom>
          <a:noFill/>
        </p:spPr>
        <p:txBody>
          <a:bodyPr wrap="square" rtlCol="0">
            <a:spAutoFit/>
          </a:bodyPr>
          <a:lstStyle/>
          <a:p>
            <a:r>
              <a:rPr lang="it-IT" sz="3600" b="1" dirty="0" smtClean="0">
                <a:solidFill>
                  <a:srgbClr val="FF3300"/>
                </a:solidFill>
                <a:latin typeface="Castellar" pitchFamily="18" charset="0"/>
              </a:rPr>
              <a:t>… LA SCOPERTA  E’ STATA …</a:t>
            </a:r>
            <a:endParaRPr lang="it-IT" sz="3600" b="1" dirty="0">
              <a:solidFill>
                <a:srgbClr val="FF3300"/>
              </a:solidFill>
              <a:latin typeface="Castellar" pitchFamily="18" charset="0"/>
            </a:endParaRPr>
          </a:p>
        </p:txBody>
      </p:sp>
      <p:graphicFrame>
        <p:nvGraphicFramePr>
          <p:cNvPr id="5" name="Tabella 4"/>
          <p:cNvGraphicFramePr>
            <a:graphicFrameLocks noGrp="1"/>
          </p:cNvGraphicFramePr>
          <p:nvPr/>
        </p:nvGraphicFramePr>
        <p:xfrm>
          <a:off x="2" y="1340762"/>
          <a:ext cx="9143999" cy="5112570"/>
        </p:xfrm>
        <a:graphic>
          <a:graphicData uri="http://schemas.openxmlformats.org/drawingml/2006/table">
            <a:tbl>
              <a:tblPr/>
              <a:tblGrid>
                <a:gridCol w="1187622"/>
                <a:gridCol w="792088"/>
                <a:gridCol w="792088"/>
                <a:gridCol w="864096"/>
                <a:gridCol w="864096"/>
                <a:gridCol w="792088"/>
                <a:gridCol w="792088"/>
                <a:gridCol w="720080"/>
                <a:gridCol w="767612"/>
                <a:gridCol w="779881"/>
                <a:gridCol w="792260"/>
              </a:tblGrid>
              <a:tr h="526266">
                <a:tc>
                  <a:txBody>
                    <a:bodyPr/>
                    <a:lstStyle/>
                    <a:p>
                      <a:pPr algn="ctr" fontAlgn="b"/>
                      <a:r>
                        <a:rPr lang="it-IT" sz="1000" b="0" i="0" u="none" strike="noStrike" dirty="0">
                          <a:solidFill>
                            <a:srgbClr val="000000"/>
                          </a:solidFill>
                          <a:latin typeface="Calibri"/>
                        </a:rPr>
                        <a:t>Luogo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N. dosimetro</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N giorni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N grandi</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N. piccole</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Errore</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N netto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Errore</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C</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Errore</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latin typeface="Calibri"/>
                        </a:rPr>
                        <a:t> Δ</a:t>
                      </a:r>
                      <a:r>
                        <a:rPr lang="it-IT" sz="1000" b="0" i="0" u="none" strike="noStrike">
                          <a:solidFill>
                            <a:srgbClr val="000000"/>
                          </a:solidFill>
                          <a:latin typeface="Calibri"/>
                        </a:rPr>
                        <a:t>C/C</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Sala collaboratori</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23</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90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132</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64</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32</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123</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39</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220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105</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0,47</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piano terra</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Segreteria alunni</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48</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90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199</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68</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34</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192</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41</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340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125</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0,36</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piano terra</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Biblioteca</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95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90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166</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163</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82</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207</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89</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360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210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dirty="0">
                          <a:solidFill>
                            <a:srgbClr val="000000"/>
                          </a:solidFill>
                          <a:latin typeface="Calibri"/>
                        </a:rPr>
                        <a:t>0,58</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primo piano</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Lab informatica</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49</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90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226</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88</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44</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229</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51</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400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150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0,37</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primo piano</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Classe 5B Ped</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22</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90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51</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21</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17</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40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40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1,00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secondo piano</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446">
                <a:tc>
                  <a:txBody>
                    <a:bodyPr/>
                    <a:lstStyle/>
                    <a:p>
                      <a:pPr algn="l" fontAlgn="b"/>
                      <a:r>
                        <a:rPr lang="it-IT" sz="1200" b="0" i="0" u="none" strike="noStrike">
                          <a:solidFill>
                            <a:srgbClr val="FF0000"/>
                          </a:solidFill>
                          <a:latin typeface="Calibri"/>
                        </a:rPr>
                        <a:t>Classe 4C Ped</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200" b="0" i="0" u="none" strike="noStrike">
                          <a:solidFill>
                            <a:srgbClr val="FF0000"/>
                          </a:solidFill>
                          <a:latin typeface="Calibri"/>
                        </a:rPr>
                        <a:t>105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90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260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218</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109</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328</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116</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580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290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0,50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446">
                <a:tc>
                  <a:txBody>
                    <a:bodyPr/>
                    <a:lstStyle/>
                    <a:p>
                      <a:pPr algn="l" fontAlgn="b"/>
                      <a:r>
                        <a:rPr lang="it-IT" sz="1200" b="0" i="0" u="none" strike="noStrike">
                          <a:solidFill>
                            <a:srgbClr val="FF0000"/>
                          </a:solidFill>
                          <a:latin typeface="Calibri"/>
                        </a:rPr>
                        <a:t>piano terra</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a:txBody>
                    <a:bodyPr/>
                    <a:lstStyle/>
                    <a:p>
                      <a:pPr algn="ctr" fontAlgn="b"/>
                      <a:r>
                        <a:rPr lang="it-IT" sz="1200" b="0" i="0" u="none" strike="noStrike">
                          <a:solidFill>
                            <a:srgbClr val="FF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FF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Scantinato</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0000"/>
                          </a:solidFill>
                          <a:latin typeface="Calibri"/>
                        </a:rPr>
                        <a:t>113</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0000"/>
                          </a:solidFill>
                          <a:latin typeface="Calibri"/>
                        </a:rPr>
                        <a:t>90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178</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107</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54</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191</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61</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330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155</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0,47</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Classe 4B Ped</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42</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0" i="0" u="none" strike="noStrike">
                          <a:solidFill>
                            <a:srgbClr val="000000"/>
                          </a:solidFill>
                          <a:latin typeface="Calibri"/>
                        </a:rPr>
                        <a:t>90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111</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57</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28</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98</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35</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170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85</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0,51</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(esterno)</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58">
                <a:tc>
                  <a:txBody>
                    <a:bodyPr/>
                    <a:lstStyle/>
                    <a:p>
                      <a:pPr algn="l" fontAlgn="b"/>
                      <a:r>
                        <a:rPr lang="it-IT" sz="1000" b="0" i="0" u="none" strike="noStrike">
                          <a:solidFill>
                            <a:srgbClr val="000000"/>
                          </a:solidFill>
                          <a:latin typeface="Calibri"/>
                        </a:rPr>
                        <a:t>Vergine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0000"/>
                          </a:solidFill>
                          <a:latin typeface="Calibri"/>
                        </a:rPr>
                        <a:t>57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latin typeface="Calibri"/>
                        </a:rPr>
                        <a:t> </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34</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14</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7</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41</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7</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70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latin typeface="Calibri"/>
                        </a:rPr>
                        <a:t>20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dirty="0">
                          <a:solidFill>
                            <a:srgbClr val="000000"/>
                          </a:solidFill>
                          <a:latin typeface="Calibri"/>
                        </a:rPr>
                        <a:t>0,32</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2700000" scaled="1"/>
        </a:gradFill>
        <a:effectLst/>
      </p:bgPr>
    </p:bg>
    <p:spTree>
      <p:nvGrpSpPr>
        <p:cNvPr id="1" name=""/>
        <p:cNvGrpSpPr/>
        <p:nvPr/>
      </p:nvGrpSpPr>
      <p:grpSpPr>
        <a:xfrm>
          <a:off x="0" y="0"/>
          <a:ext cx="0" cy="0"/>
          <a:chOff x="0" y="0"/>
          <a:chExt cx="0" cy="0"/>
        </a:xfrm>
      </p:grpSpPr>
      <p:pic>
        <p:nvPicPr>
          <p:cNvPr id="5" name="Picture 3" descr="E:\ScansioniDosimetri2013\0105\105_4.jpg"/>
          <p:cNvPicPr>
            <a:picLocks noChangeAspect="1" noChangeArrowheads="1"/>
          </p:cNvPicPr>
          <p:nvPr/>
        </p:nvPicPr>
        <p:blipFill>
          <a:blip r:embed="rId3" cstate="print"/>
          <a:srcRect/>
          <a:stretch>
            <a:fillRect/>
          </a:stretch>
        </p:blipFill>
        <p:spPr bwMode="auto">
          <a:xfrm rot="-1336461">
            <a:off x="5226050" y="2474913"/>
            <a:ext cx="2119313" cy="1589087"/>
          </a:xfrm>
          <a:prstGeom prst="rect">
            <a:avLst/>
          </a:prstGeom>
          <a:noFill/>
          <a:ln w="9525">
            <a:noFill/>
            <a:miter lim="800000"/>
            <a:headEnd/>
            <a:tailEnd/>
          </a:ln>
        </p:spPr>
      </p:pic>
      <p:sp>
        <p:nvSpPr>
          <p:cNvPr id="2" name="Titolo 1"/>
          <p:cNvSpPr>
            <a:spLocks noGrp="1"/>
          </p:cNvSpPr>
          <p:nvPr>
            <p:ph type="ctrTitle"/>
          </p:nvPr>
        </p:nvSpPr>
        <p:spPr>
          <a:xfrm>
            <a:off x="-1620838" y="0"/>
            <a:ext cx="7843838" cy="981075"/>
          </a:xfrm>
        </p:spPr>
        <p:txBody>
          <a:bodyPr rtlCol="0">
            <a:normAutofit/>
          </a:bodyPr>
          <a:lstStyle/>
          <a:p>
            <a:pPr fontAlgn="auto">
              <a:spcBef>
                <a:spcPct val="20000"/>
              </a:spcBef>
              <a:spcAft>
                <a:spcPts val="0"/>
              </a:spcAft>
              <a:defRPr/>
            </a:pPr>
            <a:r>
              <a:rPr lang="it-IT" sz="3200" b="1" dirty="0" smtClean="0">
                <a:solidFill>
                  <a:srgbClr val="FF0066"/>
                </a:solidFill>
                <a:latin typeface="Castellar" pitchFamily="18" charset="0"/>
                <a:ea typeface="+mn-ea"/>
                <a:cs typeface="+mn-cs"/>
              </a:rPr>
              <a:t>Dosimetro 0105</a:t>
            </a:r>
            <a:endParaRPr lang="it-IT" sz="3200" b="1" dirty="0">
              <a:solidFill>
                <a:srgbClr val="FF0066"/>
              </a:solidFill>
              <a:latin typeface="Castellar" pitchFamily="18" charset="0"/>
              <a:ea typeface="+mn-ea"/>
              <a:cs typeface="+mn-cs"/>
            </a:endParaRPr>
          </a:p>
        </p:txBody>
      </p:sp>
      <p:sp>
        <p:nvSpPr>
          <p:cNvPr id="3" name="Sottotitolo 2"/>
          <p:cNvSpPr>
            <a:spLocks noGrp="1"/>
          </p:cNvSpPr>
          <p:nvPr>
            <p:ph type="subTitle" idx="1"/>
          </p:nvPr>
        </p:nvSpPr>
        <p:spPr>
          <a:xfrm>
            <a:off x="2339975" y="5105400"/>
            <a:ext cx="6400800" cy="1752600"/>
          </a:xfrm>
        </p:spPr>
        <p:txBody>
          <a:bodyPr rtlCol="0">
            <a:normAutofit/>
          </a:bodyPr>
          <a:lstStyle/>
          <a:p>
            <a:pPr fontAlgn="auto">
              <a:spcAft>
                <a:spcPts val="0"/>
              </a:spcAft>
              <a:buFont typeface="Arial" pitchFamily="34" charset="0"/>
              <a:buNone/>
              <a:defRPr/>
            </a:pPr>
            <a:r>
              <a:rPr lang="it-IT" dirty="0" smtClean="0">
                <a:solidFill>
                  <a:srgbClr val="3333CC"/>
                </a:solidFill>
                <a:latin typeface="Castellar"/>
                <a:hlinkClick r:id="rId4" action="ppaction://hlinkfile"/>
              </a:rPr>
              <a:t>C = (570 ±290) </a:t>
            </a:r>
            <a:r>
              <a:rPr lang="it-IT" dirty="0" err="1" smtClean="0">
                <a:solidFill>
                  <a:srgbClr val="3333CC"/>
                </a:solidFill>
                <a:latin typeface="+mj-lt"/>
                <a:hlinkClick r:id="rId4" action="ppaction://hlinkfile"/>
              </a:rPr>
              <a:t>Bq</a:t>
            </a:r>
            <a:r>
              <a:rPr lang="it-IT" dirty="0" smtClean="0">
                <a:solidFill>
                  <a:srgbClr val="3333CC"/>
                </a:solidFill>
                <a:latin typeface="+mj-lt"/>
                <a:hlinkClick r:id="rId4" action="ppaction://hlinkfile"/>
              </a:rPr>
              <a:t>/m</a:t>
            </a:r>
            <a:r>
              <a:rPr lang="it-IT" baseline="30000" dirty="0" smtClean="0">
                <a:solidFill>
                  <a:srgbClr val="3333CC"/>
                </a:solidFill>
                <a:latin typeface="+mj-lt"/>
                <a:hlinkClick r:id="rId4" action="ppaction://hlinkfile"/>
              </a:rPr>
              <a:t>3</a:t>
            </a:r>
            <a:r>
              <a:rPr lang="it-IT" dirty="0" smtClean="0">
                <a:solidFill>
                  <a:srgbClr val="3333CC"/>
                </a:solidFill>
                <a:latin typeface="Castellar"/>
                <a:hlinkClick r:id="rId4" action="ppaction://hlinkfile"/>
              </a:rPr>
              <a:t> </a:t>
            </a:r>
            <a:endParaRPr lang="it-IT" dirty="0">
              <a:solidFill>
                <a:srgbClr val="3333CC"/>
              </a:solidFill>
              <a:latin typeface="Castellar"/>
            </a:endParaRPr>
          </a:p>
        </p:txBody>
      </p:sp>
      <p:pic>
        <p:nvPicPr>
          <p:cNvPr id="2050" name="Picture 2" descr="C:\Users\Utente\Desktop\foto18-03-2013\WP_006808.jpg"/>
          <p:cNvPicPr>
            <a:picLocks noChangeAspect="1" noChangeArrowheads="1"/>
          </p:cNvPicPr>
          <p:nvPr/>
        </p:nvPicPr>
        <p:blipFill>
          <a:blip r:embed="rId5" cstate="print"/>
          <a:srcRect/>
          <a:stretch>
            <a:fillRect/>
          </a:stretch>
        </p:blipFill>
        <p:spPr bwMode="auto">
          <a:xfrm rot="-1030147">
            <a:off x="382588" y="1185863"/>
            <a:ext cx="4319587" cy="3241675"/>
          </a:xfrm>
          <a:prstGeom prst="rect">
            <a:avLst/>
          </a:prstGeom>
          <a:noFill/>
          <a:ln w="9525">
            <a:noFill/>
            <a:miter lim="800000"/>
            <a:headEnd/>
            <a:tailEnd/>
          </a:ln>
        </p:spPr>
      </p:pic>
      <p:pic>
        <p:nvPicPr>
          <p:cNvPr id="2051" name="Picture 3" descr="C:\Users\Utente\Desktop\dosimetri\0105\105_1.jpg"/>
          <p:cNvPicPr>
            <a:picLocks noChangeAspect="1" noChangeArrowheads="1"/>
          </p:cNvPicPr>
          <p:nvPr/>
        </p:nvPicPr>
        <p:blipFill>
          <a:blip r:embed="rId6" cstate="print"/>
          <a:srcRect/>
          <a:stretch>
            <a:fillRect/>
          </a:stretch>
        </p:blipFill>
        <p:spPr bwMode="auto">
          <a:xfrm rot="1281916">
            <a:off x="4837113" y="296863"/>
            <a:ext cx="1895475" cy="1420812"/>
          </a:xfrm>
          <a:prstGeom prst="rect">
            <a:avLst/>
          </a:prstGeom>
          <a:noFill/>
          <a:ln w="9525">
            <a:noFill/>
            <a:miter lim="800000"/>
            <a:headEnd/>
            <a:tailEnd/>
          </a:ln>
        </p:spPr>
      </p:pic>
      <p:pic>
        <p:nvPicPr>
          <p:cNvPr id="4" name="Picture 2" descr="E:\ScansioniDosimetri2013\0105\105_3.jpg"/>
          <p:cNvPicPr>
            <a:picLocks noChangeAspect="1" noChangeArrowheads="1"/>
          </p:cNvPicPr>
          <p:nvPr/>
        </p:nvPicPr>
        <p:blipFill>
          <a:blip r:embed="rId7" cstate="print"/>
          <a:srcRect/>
          <a:stretch>
            <a:fillRect/>
          </a:stretch>
        </p:blipFill>
        <p:spPr bwMode="auto">
          <a:xfrm rot="1361616">
            <a:off x="7037388" y="860425"/>
            <a:ext cx="1905000" cy="1428750"/>
          </a:xfrm>
          <a:prstGeom prst="rect">
            <a:avLst/>
          </a:prstGeom>
          <a:noFill/>
          <a:ln w="9525">
            <a:noFill/>
            <a:miter lim="800000"/>
            <a:headEnd/>
            <a:tailEnd/>
          </a:ln>
        </p:spPr>
      </p:pic>
      <p:pic>
        <p:nvPicPr>
          <p:cNvPr id="2052" name="Picture 4" descr="E:\ScansioniDosimetri2013\0105\105_5.jpg"/>
          <p:cNvPicPr>
            <a:picLocks noChangeAspect="1" noChangeArrowheads="1"/>
          </p:cNvPicPr>
          <p:nvPr/>
        </p:nvPicPr>
        <p:blipFill>
          <a:blip r:embed="rId8" cstate="print"/>
          <a:srcRect/>
          <a:stretch>
            <a:fillRect/>
          </a:stretch>
        </p:blipFill>
        <p:spPr bwMode="auto">
          <a:xfrm rot="-1401269">
            <a:off x="1403350" y="5022850"/>
            <a:ext cx="2000250" cy="1500188"/>
          </a:xfrm>
          <a:prstGeom prst="rect">
            <a:avLst/>
          </a:prstGeom>
          <a:noFill/>
          <a:ln w="9525">
            <a:noFill/>
            <a:miter lim="800000"/>
            <a:headEnd/>
            <a:tailEnd/>
          </a:ln>
        </p:spPr>
      </p:pic>
      <p:pic>
        <p:nvPicPr>
          <p:cNvPr id="2053" name="Picture 5" descr="E:\ScansioniDosimetri2013\0105\105_6.jpg"/>
          <p:cNvPicPr>
            <a:picLocks noChangeAspect="1" noChangeArrowheads="1"/>
          </p:cNvPicPr>
          <p:nvPr/>
        </p:nvPicPr>
        <p:blipFill>
          <a:blip r:embed="rId9" cstate="print"/>
          <a:srcRect/>
          <a:stretch>
            <a:fillRect/>
          </a:stretch>
        </p:blipFill>
        <p:spPr bwMode="auto">
          <a:xfrm>
            <a:off x="7164388" y="3860800"/>
            <a:ext cx="1712912" cy="1285875"/>
          </a:xfrm>
          <a:prstGeom prst="rect">
            <a:avLst/>
          </a:prstGeom>
          <a:noFill/>
          <a:ln w="9525">
            <a:noFill/>
            <a:miter lim="800000"/>
            <a:headEnd/>
            <a:tailEnd/>
          </a:ln>
        </p:spPr>
      </p:pic>
      <p:pic>
        <p:nvPicPr>
          <p:cNvPr id="11" name="Immagine 1" descr="http://www.progettolaureescientifiche.eu/wp-content/uploads/2010/05/Logo-scritta-blu.png">
            <a:hlinkClick r:id="rId10"/>
          </p:cNvPr>
          <p:cNvPicPr>
            <a:picLocks noChangeAspect="1" noChangeArrowheads="1"/>
          </p:cNvPicPr>
          <p:nvPr/>
        </p:nvPicPr>
        <p:blipFill>
          <a:blip r:embed="rId11" cstate="print"/>
          <a:srcRect/>
          <a:stretch>
            <a:fillRect/>
          </a:stretch>
        </p:blipFill>
        <p:spPr bwMode="auto">
          <a:xfrm>
            <a:off x="3857625" y="5929313"/>
            <a:ext cx="4638675" cy="655637"/>
          </a:xfrm>
          <a:prstGeom prst="rect">
            <a:avLst/>
          </a:prstGeom>
          <a:noFill/>
          <a:ln w="9525">
            <a:noFill/>
            <a:miter lim="800000"/>
            <a:headEnd/>
            <a:tailEnd/>
          </a:ln>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diamond(in)">
                                      <p:cBhvr>
                                        <p:cTn id="15" dur="2000"/>
                                        <p:tgtEl>
                                          <p:spTgt spid="2051"/>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par>
                          <p:cTn id="20" fill="hold">
                            <p:stCondLst>
                              <p:cond delay="5000"/>
                            </p:stCondLst>
                            <p:childTnLst>
                              <p:par>
                                <p:cTn id="21" presetID="8"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par>
                          <p:cTn id="24" fill="hold">
                            <p:stCondLst>
                              <p:cond delay="7000"/>
                            </p:stCondLst>
                            <p:childTnLst>
                              <p:par>
                                <p:cTn id="25" presetID="8" presetClass="entr" presetSubtype="16" fill="hold" nodeType="after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diamond(in)">
                                      <p:cBhvr>
                                        <p:cTn id="27" dur="2000"/>
                                        <p:tgtEl>
                                          <p:spTgt spid="2053"/>
                                        </p:tgtEl>
                                      </p:cBhvr>
                                    </p:animEffect>
                                  </p:childTnLst>
                                </p:cTn>
                              </p:par>
                            </p:childTnLst>
                          </p:cTn>
                        </p:par>
                        <p:par>
                          <p:cTn id="28" fill="hold">
                            <p:stCondLst>
                              <p:cond delay="9000"/>
                            </p:stCondLst>
                            <p:childTnLst>
                              <p:par>
                                <p:cTn id="29" presetID="8" presetClass="entr" presetSubtype="16"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diamond(in)">
                                      <p:cBhvr>
                                        <p:cTn id="31" dur="2000"/>
                                        <p:tgtEl>
                                          <p:spTgt spid="2052"/>
                                        </p:tgtEl>
                                      </p:cBhvr>
                                    </p:animEffect>
                                  </p:childTnLst>
                                </p:cTn>
                              </p:par>
                            </p:childTnLst>
                          </p:cTn>
                        </p:par>
                        <p:par>
                          <p:cTn id="32" fill="hold">
                            <p:stCondLst>
                              <p:cond delay="110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3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0" end="0"/>
                                            </p:txEl>
                                          </p:spTgt>
                                        </p:tgtEl>
                                        <p:attrNameLst>
                                          <p:attrName>fill.type</p:attrName>
                                        </p:attrNameLst>
                                      </p:cBhvr>
                                      <p:to>
                                        <p:strVal val="solid"/>
                                      </p:to>
                                    </p:set>
                                  </p:childTnLst>
                                </p:cTn>
                              </p:par>
                            </p:childTnLst>
                          </p:cTn>
                        </p:par>
                        <p:par>
                          <p:cTn id="38" fill="hold">
                            <p:stCondLst>
                              <p:cond delay="11680"/>
                            </p:stCondLst>
                            <p:childTnLst>
                              <p:par>
                                <p:cTn id="39" presetID="8" presetClass="entr" presetSubtype="16" fill="hold" nodeType="after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diamond(in)">
                                      <p:cBhvr>
                                        <p:cTn id="4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fontAlgn="auto">
              <a:spcBef>
                <a:spcPct val="20000"/>
              </a:spcBef>
              <a:spcAft>
                <a:spcPts val="0"/>
              </a:spcAft>
              <a:defRPr/>
            </a:pPr>
            <a:r>
              <a:rPr lang="it-IT" sz="3200" b="1" dirty="0" smtClean="0">
                <a:solidFill>
                  <a:srgbClr val="FF0066"/>
                </a:solidFill>
                <a:latin typeface="Castellar"/>
                <a:ea typeface="+mn-ea"/>
                <a:cs typeface="+mn-cs"/>
              </a:rPr>
              <a:t>Dosimetro 0113</a:t>
            </a:r>
          </a:p>
        </p:txBody>
      </p:sp>
      <p:pic>
        <p:nvPicPr>
          <p:cNvPr id="3075" name="Picture 3" descr="F:\mieidati_10_11\a.s.2012_13\pianolaureescientifiche\foto18-03-2013\WP_006826.jpg"/>
          <p:cNvPicPr>
            <a:picLocks noChangeAspect="1" noChangeArrowheads="1"/>
          </p:cNvPicPr>
          <p:nvPr/>
        </p:nvPicPr>
        <p:blipFill>
          <a:blip r:embed="rId3" cstate="print"/>
          <a:srcRect/>
          <a:stretch>
            <a:fillRect/>
          </a:stretch>
        </p:blipFill>
        <p:spPr bwMode="auto">
          <a:xfrm rot="-1088139">
            <a:off x="347663" y="1930400"/>
            <a:ext cx="3775075" cy="2833688"/>
          </a:xfrm>
          <a:prstGeom prst="rect">
            <a:avLst/>
          </a:prstGeom>
          <a:noFill/>
          <a:ln w="9525">
            <a:noFill/>
            <a:miter lim="800000"/>
            <a:headEnd/>
            <a:tailEnd/>
          </a:ln>
        </p:spPr>
      </p:pic>
      <p:pic>
        <p:nvPicPr>
          <p:cNvPr id="3077" name="Picture 5" descr="E:\ScansioniDosimetri2013\0113\113_2.jpg"/>
          <p:cNvPicPr>
            <a:picLocks noChangeAspect="1" noChangeArrowheads="1"/>
          </p:cNvPicPr>
          <p:nvPr/>
        </p:nvPicPr>
        <p:blipFill>
          <a:blip r:embed="rId4" cstate="print"/>
          <a:srcRect/>
          <a:stretch>
            <a:fillRect/>
          </a:stretch>
        </p:blipFill>
        <p:spPr bwMode="auto">
          <a:xfrm rot="1317573">
            <a:off x="6689725" y="1574800"/>
            <a:ext cx="1809750" cy="1357313"/>
          </a:xfrm>
          <a:prstGeom prst="rect">
            <a:avLst/>
          </a:prstGeom>
          <a:noFill/>
          <a:ln w="9525">
            <a:noFill/>
            <a:miter lim="800000"/>
            <a:headEnd/>
            <a:tailEnd/>
          </a:ln>
        </p:spPr>
      </p:pic>
      <p:pic>
        <p:nvPicPr>
          <p:cNvPr id="3078" name="Picture 6" descr="E:\ScansioniDosimetri2013\0113\113_3.jpg"/>
          <p:cNvPicPr>
            <a:picLocks noChangeAspect="1" noChangeArrowheads="1"/>
          </p:cNvPicPr>
          <p:nvPr/>
        </p:nvPicPr>
        <p:blipFill>
          <a:blip r:embed="rId5" cstate="print"/>
          <a:srcRect/>
          <a:stretch>
            <a:fillRect/>
          </a:stretch>
        </p:blipFill>
        <p:spPr bwMode="auto">
          <a:xfrm>
            <a:off x="5143500" y="3000375"/>
            <a:ext cx="1905000" cy="1428750"/>
          </a:xfrm>
          <a:prstGeom prst="rect">
            <a:avLst/>
          </a:prstGeom>
          <a:noFill/>
          <a:ln w="9525">
            <a:noFill/>
            <a:miter lim="800000"/>
            <a:headEnd/>
            <a:tailEnd/>
          </a:ln>
        </p:spPr>
      </p:pic>
      <p:pic>
        <p:nvPicPr>
          <p:cNvPr id="3079" name="Picture 7" descr="E:\ScansioniDosimetri2013\0113\113_4.jpg"/>
          <p:cNvPicPr>
            <a:picLocks noChangeAspect="1" noChangeArrowheads="1"/>
          </p:cNvPicPr>
          <p:nvPr/>
        </p:nvPicPr>
        <p:blipFill>
          <a:blip r:embed="rId6" cstate="print"/>
          <a:srcRect/>
          <a:stretch>
            <a:fillRect/>
          </a:stretch>
        </p:blipFill>
        <p:spPr bwMode="auto">
          <a:xfrm rot="-2127739">
            <a:off x="2428875" y="4878388"/>
            <a:ext cx="1714500" cy="1285875"/>
          </a:xfrm>
          <a:prstGeom prst="rect">
            <a:avLst/>
          </a:prstGeom>
          <a:noFill/>
          <a:ln w="9525">
            <a:noFill/>
            <a:miter lim="800000"/>
            <a:headEnd/>
            <a:tailEnd/>
          </a:ln>
        </p:spPr>
      </p:pic>
      <p:pic>
        <p:nvPicPr>
          <p:cNvPr id="3080" name="Picture 8" descr="E:\ScansioniDosimetri2013\0113\113_5.jpg"/>
          <p:cNvPicPr>
            <a:picLocks noChangeAspect="1" noChangeArrowheads="1"/>
          </p:cNvPicPr>
          <p:nvPr/>
        </p:nvPicPr>
        <p:blipFill>
          <a:blip r:embed="rId7" cstate="print"/>
          <a:srcRect/>
          <a:stretch>
            <a:fillRect/>
          </a:stretch>
        </p:blipFill>
        <p:spPr bwMode="auto">
          <a:xfrm rot="-1497308">
            <a:off x="7181850" y="3784600"/>
            <a:ext cx="1619250" cy="1214438"/>
          </a:xfrm>
          <a:prstGeom prst="rect">
            <a:avLst/>
          </a:prstGeom>
          <a:noFill/>
          <a:ln w="9525">
            <a:noFill/>
            <a:miter lim="800000"/>
            <a:headEnd/>
            <a:tailEnd/>
          </a:ln>
        </p:spPr>
      </p:pic>
      <p:pic>
        <p:nvPicPr>
          <p:cNvPr id="11" name="Immagine 1" descr="http://www.progettolaureescientifiche.eu/wp-content/uploads/2010/05/Logo-scritta-blu.png">
            <a:hlinkClick r:id="rId8"/>
          </p:cNvPr>
          <p:cNvPicPr>
            <a:picLocks noChangeAspect="1" noChangeArrowheads="1"/>
          </p:cNvPicPr>
          <p:nvPr/>
        </p:nvPicPr>
        <p:blipFill>
          <a:blip r:embed="rId9" cstate="print"/>
          <a:srcRect/>
          <a:stretch>
            <a:fillRect/>
          </a:stretch>
        </p:blipFill>
        <p:spPr bwMode="auto">
          <a:xfrm>
            <a:off x="3857625" y="5929313"/>
            <a:ext cx="4638675" cy="655637"/>
          </a:xfrm>
          <a:prstGeom prst="rect">
            <a:avLst/>
          </a:prstGeom>
          <a:noFill/>
          <a:ln w="9525">
            <a:noFill/>
            <a:miter lim="800000"/>
            <a:headEnd/>
            <a:tailEnd/>
          </a:ln>
        </p:spPr>
      </p:pic>
      <p:sp>
        <p:nvSpPr>
          <p:cNvPr id="14" name="Rettangolo 13"/>
          <p:cNvSpPr>
            <a:spLocks noChangeArrowheads="1"/>
          </p:cNvSpPr>
          <p:nvPr/>
        </p:nvSpPr>
        <p:spPr bwMode="auto">
          <a:xfrm>
            <a:off x="4214813" y="5072063"/>
            <a:ext cx="4357687" cy="584200"/>
          </a:xfrm>
          <a:prstGeom prst="rect">
            <a:avLst/>
          </a:prstGeom>
          <a:noFill/>
          <a:ln w="9525">
            <a:noFill/>
            <a:miter lim="800000"/>
            <a:headEnd/>
            <a:tailEnd/>
          </a:ln>
        </p:spPr>
        <p:txBody>
          <a:bodyPr>
            <a:spAutoFit/>
          </a:bodyPr>
          <a:lstStyle/>
          <a:p>
            <a:pPr algn="ctr"/>
            <a:r>
              <a:rPr lang="it-IT" sz="3200" dirty="0">
                <a:solidFill>
                  <a:srgbClr val="3333CC"/>
                </a:solidFill>
                <a:latin typeface="Castellar" pitchFamily="18" charset="0"/>
                <a:hlinkClick r:id="rId10" action="ppaction://hlinkfile"/>
              </a:rPr>
              <a:t>C = </a:t>
            </a:r>
            <a:r>
              <a:rPr lang="it-IT" sz="3200" dirty="0" smtClean="0">
                <a:solidFill>
                  <a:srgbClr val="3333CC"/>
                </a:solidFill>
                <a:latin typeface="Castellar" pitchFamily="18" charset="0"/>
                <a:hlinkClick r:id="rId10" action="ppaction://hlinkfile"/>
              </a:rPr>
              <a:t>(330 </a:t>
            </a:r>
            <a:r>
              <a:rPr lang="it-IT" sz="3200" dirty="0">
                <a:solidFill>
                  <a:srgbClr val="3333CC"/>
                </a:solidFill>
                <a:latin typeface="Castellar" pitchFamily="18" charset="0"/>
                <a:hlinkClick r:id="rId10" action="ppaction://hlinkfile"/>
              </a:rPr>
              <a:t>±</a:t>
            </a:r>
            <a:r>
              <a:rPr lang="it-IT" sz="3200" dirty="0" smtClean="0">
                <a:solidFill>
                  <a:srgbClr val="3333CC"/>
                </a:solidFill>
                <a:latin typeface="Castellar" pitchFamily="18" charset="0"/>
                <a:hlinkClick r:id="rId10" action="ppaction://hlinkfile"/>
              </a:rPr>
              <a:t>160)</a:t>
            </a:r>
            <a:r>
              <a:rPr lang="it-IT" sz="2800" dirty="0" smtClean="0">
                <a:solidFill>
                  <a:srgbClr val="3333CC"/>
                </a:solidFill>
                <a:latin typeface="Castellar" pitchFamily="18" charset="0"/>
                <a:hlinkClick r:id="rId10" action="ppaction://hlinkfile"/>
              </a:rPr>
              <a:t> </a:t>
            </a:r>
            <a:r>
              <a:rPr lang="it-IT" sz="2800" dirty="0" err="1">
                <a:solidFill>
                  <a:srgbClr val="3333CC"/>
                </a:solidFill>
                <a:latin typeface="Calibri" pitchFamily="34" charset="0"/>
                <a:hlinkClick r:id="rId10" action="ppaction://hlinkfile"/>
              </a:rPr>
              <a:t>Bq</a:t>
            </a:r>
            <a:r>
              <a:rPr lang="it-IT" sz="2800" dirty="0">
                <a:solidFill>
                  <a:srgbClr val="3333CC"/>
                </a:solidFill>
                <a:latin typeface="Calibri" pitchFamily="34" charset="0"/>
                <a:hlinkClick r:id="rId10" action="ppaction://hlinkfile"/>
              </a:rPr>
              <a:t>/m</a:t>
            </a:r>
            <a:r>
              <a:rPr lang="it-IT" sz="2800" baseline="30000" dirty="0">
                <a:solidFill>
                  <a:srgbClr val="3333CC"/>
                </a:solidFill>
                <a:latin typeface="Calibri" pitchFamily="34" charset="0"/>
                <a:hlinkClick r:id="rId10" action="ppaction://hlinkfile"/>
              </a:rPr>
              <a:t>3</a:t>
            </a:r>
            <a:r>
              <a:rPr lang="it-IT" sz="2800" dirty="0">
                <a:solidFill>
                  <a:srgbClr val="3333CC"/>
                </a:solidFill>
                <a:latin typeface="Castellar" pitchFamily="18" charset="0"/>
                <a:hlinkClick r:id="rId10" action="ppaction://hlinkfile"/>
              </a:rPr>
              <a:t> </a:t>
            </a:r>
            <a:endParaRPr lang="it-IT" sz="2800" dirty="0">
              <a:solidFill>
                <a:srgbClr val="3333CC"/>
              </a:solidFill>
              <a:latin typeface="Castellar" pitchFamily="18" charset="0"/>
            </a:endParaRPr>
          </a:p>
        </p:txBody>
      </p:sp>
      <p:pic>
        <p:nvPicPr>
          <p:cNvPr id="3076" name="Picture 4" descr="E:\ScansioniDosimetri2013\0113\113_1.jpg"/>
          <p:cNvPicPr>
            <a:picLocks noChangeAspect="1" noChangeArrowheads="1"/>
          </p:cNvPicPr>
          <p:nvPr/>
        </p:nvPicPr>
        <p:blipFill>
          <a:blip r:embed="rId11" cstate="print"/>
          <a:srcRect/>
          <a:stretch>
            <a:fillRect/>
          </a:stretch>
        </p:blipFill>
        <p:spPr bwMode="auto">
          <a:xfrm rot="19820635">
            <a:off x="4223481" y="1582697"/>
            <a:ext cx="1857388" cy="1393041"/>
          </a:xfrm>
          <a:prstGeom prst="rect">
            <a:avLst/>
          </a:prstGeom>
          <a:noFill/>
          <a:scene3d>
            <a:camera prst="orthographicFront"/>
            <a:lightRig rig="threePt" dir="t"/>
          </a:scene3d>
          <a:sp3d>
            <a:bevelB/>
          </a:sp3d>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gtEl>
                                        <p:attrNameLst>
                                          <p:attrName>fillcolor</p:attrName>
                                        </p:attrNameLst>
                                      </p:cBhvr>
                                      <p:tavLst>
                                        <p:tav tm="0">
                                          <p:val>
                                            <p:clrVal>
                                              <a:schemeClr val="accent2"/>
                                            </p:clrVal>
                                          </p:val>
                                        </p:tav>
                                        <p:tav tm="50000">
                                          <p:val>
                                            <p:clrVal>
                                              <a:schemeClr val="hlink"/>
                                            </p:clrVal>
                                          </p:val>
                                        </p:tav>
                                      </p:tavLst>
                                    </p:anim>
                                    <p:set>
                                      <p:cBhvr>
                                        <p:cTn id="13" dur="80"/>
                                        <p:tgtEl>
                                          <p:spTgt spid="2"/>
                                        </p:tgtEl>
                                        <p:attrNameLst>
                                          <p:attrName>fill.type</p:attrName>
                                        </p:attrNameLst>
                                      </p:cBhvr>
                                      <p:to>
                                        <p:strVal val="solid"/>
                                      </p:to>
                                    </p:set>
                                  </p:childTnLst>
                                </p:cTn>
                              </p:par>
                            </p:childTnLst>
                          </p:cTn>
                        </p:par>
                        <p:par>
                          <p:cTn id="14" fill="hold">
                            <p:stCondLst>
                              <p:cond delay="1060"/>
                            </p:stCondLst>
                            <p:childTnLst>
                              <p:par>
                                <p:cTn id="15" presetID="8" presetClass="entr" presetSubtype="16"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diamond(in)">
                                      <p:cBhvr>
                                        <p:cTn id="17" dur="2000"/>
                                        <p:tgtEl>
                                          <p:spTgt spid="3076"/>
                                        </p:tgtEl>
                                      </p:cBhvr>
                                    </p:animEffect>
                                  </p:childTnLst>
                                </p:cTn>
                              </p:par>
                            </p:childTnLst>
                          </p:cTn>
                        </p:par>
                        <p:par>
                          <p:cTn id="18" fill="hold">
                            <p:stCondLst>
                              <p:cond delay="3060"/>
                            </p:stCondLst>
                            <p:childTnLst>
                              <p:par>
                                <p:cTn id="19" presetID="8" presetClass="entr" presetSubtype="16" fill="hold" nodeType="after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diamond(in)">
                                      <p:cBhvr>
                                        <p:cTn id="21" dur="2000"/>
                                        <p:tgtEl>
                                          <p:spTgt spid="3077"/>
                                        </p:tgtEl>
                                      </p:cBhvr>
                                    </p:animEffect>
                                  </p:childTnLst>
                                </p:cTn>
                              </p:par>
                            </p:childTnLst>
                          </p:cTn>
                        </p:par>
                        <p:par>
                          <p:cTn id="22" fill="hold">
                            <p:stCondLst>
                              <p:cond delay="5060"/>
                            </p:stCondLst>
                            <p:childTnLst>
                              <p:par>
                                <p:cTn id="23" presetID="8" presetClass="entr" presetSubtype="16" fill="hold" nodeType="after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diamond(in)">
                                      <p:cBhvr>
                                        <p:cTn id="25" dur="2000"/>
                                        <p:tgtEl>
                                          <p:spTgt spid="3078"/>
                                        </p:tgtEl>
                                      </p:cBhvr>
                                    </p:animEffect>
                                  </p:childTnLst>
                                </p:cTn>
                              </p:par>
                            </p:childTnLst>
                          </p:cTn>
                        </p:par>
                        <p:par>
                          <p:cTn id="26" fill="hold">
                            <p:stCondLst>
                              <p:cond delay="7060"/>
                            </p:stCondLst>
                            <p:childTnLst>
                              <p:par>
                                <p:cTn id="27" presetID="8" presetClass="entr" presetSubtype="16" fill="hold" nodeType="after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diamond(in)">
                                      <p:cBhvr>
                                        <p:cTn id="29" dur="2000"/>
                                        <p:tgtEl>
                                          <p:spTgt spid="3080"/>
                                        </p:tgtEl>
                                      </p:cBhvr>
                                    </p:animEffect>
                                  </p:childTnLst>
                                </p:cTn>
                              </p:par>
                            </p:childTnLst>
                          </p:cTn>
                        </p:par>
                        <p:par>
                          <p:cTn id="30" fill="hold">
                            <p:stCondLst>
                              <p:cond delay="9060"/>
                            </p:stCondLst>
                            <p:childTnLst>
                              <p:par>
                                <p:cTn id="31" presetID="8" presetClass="entr" presetSubtype="16" fill="hold" nodeType="afterEffect">
                                  <p:stCondLst>
                                    <p:cond delay="0"/>
                                  </p:stCondLst>
                                  <p:childTnLst>
                                    <p:set>
                                      <p:cBhvr>
                                        <p:cTn id="32" dur="1" fill="hold">
                                          <p:stCondLst>
                                            <p:cond delay="0"/>
                                          </p:stCondLst>
                                        </p:cTn>
                                        <p:tgtEl>
                                          <p:spTgt spid="3079"/>
                                        </p:tgtEl>
                                        <p:attrNameLst>
                                          <p:attrName>style.visibility</p:attrName>
                                        </p:attrNameLst>
                                      </p:cBhvr>
                                      <p:to>
                                        <p:strVal val="visible"/>
                                      </p:to>
                                    </p:set>
                                    <p:animEffect transition="in" filter="diamond(in)">
                                      <p:cBhvr>
                                        <p:cTn id="33" dur="2000"/>
                                        <p:tgtEl>
                                          <p:spTgt spid="3079"/>
                                        </p:tgtEl>
                                      </p:cBhvr>
                                    </p:animEffect>
                                  </p:childTnLst>
                                </p:cTn>
                              </p:par>
                            </p:childTnLst>
                          </p:cTn>
                        </p:par>
                        <p:par>
                          <p:cTn id="34" fill="hold">
                            <p:stCondLst>
                              <p:cond delay="11060"/>
                            </p:stCondLst>
                            <p:childTnLst>
                              <p:par>
                                <p:cTn id="35" presetID="8" presetClass="entr" presetSubtype="16" fill="hold" nodeType="after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diamond(in)">
                                      <p:cBhvr>
                                        <p:cTn id="37" dur="2000"/>
                                        <p:tgtEl>
                                          <p:spTgt spid="3075"/>
                                        </p:tgtEl>
                                      </p:cBhvr>
                                    </p:animEffect>
                                  </p:childTnLst>
                                </p:cTn>
                              </p:par>
                            </p:childTnLst>
                          </p:cTn>
                        </p:par>
                        <p:par>
                          <p:cTn id="38" fill="hold">
                            <p:stCondLst>
                              <p:cond delay="13060"/>
                            </p:stCondLst>
                            <p:childTnLst>
                              <p:par>
                                <p:cTn id="39" presetID="3" presetClass="entr" presetSubtype="1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16200000" scaled="1"/>
        </a:gradFill>
        <a:effectLst/>
      </p:bgPr>
    </p:bg>
    <p:spTree>
      <p:nvGrpSpPr>
        <p:cNvPr id="1" name=""/>
        <p:cNvGrpSpPr/>
        <p:nvPr/>
      </p:nvGrpSpPr>
      <p:grpSpPr>
        <a:xfrm>
          <a:off x="0" y="0"/>
          <a:ext cx="0" cy="0"/>
          <a:chOff x="0" y="0"/>
          <a:chExt cx="0" cy="0"/>
        </a:xfrm>
      </p:grpSpPr>
      <p:pic>
        <p:nvPicPr>
          <p:cNvPr id="4" name="Immagine 1" descr="http://www.progettolaureescientifiche.eu/wp-content/uploads/2010/05/Logo-scritta-blu.png">
            <a:hlinkClick r:id="rId3"/>
          </p:cNvPr>
          <p:cNvPicPr>
            <a:picLocks noGrp="1" noChangeAspect="1" noChangeArrowheads="1"/>
          </p:cNvPicPr>
          <p:nvPr>
            <p:ph idx="1"/>
          </p:nvPr>
        </p:nvPicPr>
        <p:blipFill>
          <a:blip r:embed="rId4" cstate="print"/>
          <a:srcRect/>
          <a:stretch>
            <a:fillRect/>
          </a:stretch>
        </p:blipFill>
        <p:spPr>
          <a:xfrm>
            <a:off x="3357563" y="5786438"/>
            <a:ext cx="5443537" cy="642937"/>
          </a:xfrm>
        </p:spPr>
      </p:pic>
      <p:sp>
        <p:nvSpPr>
          <p:cNvPr id="5" name="Titolo 1"/>
          <p:cNvSpPr>
            <a:spLocks noGrp="1"/>
          </p:cNvSpPr>
          <p:nvPr>
            <p:ph type="title"/>
          </p:nvPr>
        </p:nvSpPr>
        <p:spPr>
          <a:xfrm>
            <a:off x="250825" y="0"/>
            <a:ext cx="8435975" cy="1354138"/>
          </a:xfrm>
        </p:spPr>
        <p:txBody>
          <a:bodyPr rtlCol="0">
            <a:normAutofit/>
          </a:bodyPr>
          <a:lstStyle/>
          <a:p>
            <a:pPr fontAlgn="auto">
              <a:spcBef>
                <a:spcPct val="20000"/>
              </a:spcBef>
              <a:spcAft>
                <a:spcPts val="0"/>
              </a:spcAft>
              <a:defRPr/>
            </a:pPr>
            <a:r>
              <a:rPr lang="it-IT" sz="3200" b="1" dirty="0" smtClean="0">
                <a:solidFill>
                  <a:srgbClr val="FF0066"/>
                </a:solidFill>
                <a:latin typeface="Castellar"/>
                <a:ea typeface="+mn-ea"/>
                <a:cs typeface="+mn-cs"/>
              </a:rPr>
              <a:t>Dosimetro 0042</a:t>
            </a:r>
          </a:p>
        </p:txBody>
      </p:sp>
      <p:pic>
        <p:nvPicPr>
          <p:cNvPr id="1026" name="Picture 2" descr="F:\ScansioniDosimetri2013\0042\42_2.jpg"/>
          <p:cNvPicPr>
            <a:picLocks noChangeAspect="1" noChangeArrowheads="1"/>
          </p:cNvPicPr>
          <p:nvPr/>
        </p:nvPicPr>
        <p:blipFill>
          <a:blip r:embed="rId5" cstate="print"/>
          <a:srcRect/>
          <a:stretch>
            <a:fillRect/>
          </a:stretch>
        </p:blipFill>
        <p:spPr bwMode="auto">
          <a:xfrm rot="1549228">
            <a:off x="4691063" y="1717675"/>
            <a:ext cx="1689100" cy="1265238"/>
          </a:xfrm>
          <a:prstGeom prst="rect">
            <a:avLst/>
          </a:prstGeom>
          <a:noFill/>
          <a:ln w="9525">
            <a:noFill/>
            <a:miter lim="800000"/>
            <a:headEnd/>
            <a:tailEnd/>
          </a:ln>
        </p:spPr>
      </p:pic>
      <p:pic>
        <p:nvPicPr>
          <p:cNvPr id="1027" name="Picture 3" descr="F:\ScansioniDosimetri2013\0042\42_3.jpg"/>
          <p:cNvPicPr>
            <a:picLocks noChangeAspect="1" noChangeArrowheads="1"/>
          </p:cNvPicPr>
          <p:nvPr/>
        </p:nvPicPr>
        <p:blipFill>
          <a:blip r:embed="rId6" cstate="print"/>
          <a:srcRect/>
          <a:stretch>
            <a:fillRect/>
          </a:stretch>
        </p:blipFill>
        <p:spPr bwMode="auto">
          <a:xfrm rot="1657615">
            <a:off x="6465888" y="684213"/>
            <a:ext cx="2211387" cy="1566862"/>
          </a:xfrm>
          <a:prstGeom prst="rect">
            <a:avLst/>
          </a:prstGeom>
          <a:noFill/>
          <a:ln w="9525">
            <a:noFill/>
            <a:miter lim="800000"/>
            <a:headEnd/>
            <a:tailEnd/>
          </a:ln>
        </p:spPr>
      </p:pic>
      <p:pic>
        <p:nvPicPr>
          <p:cNvPr id="1028" name="Picture 4" descr="F:\ScansioniDosimetri2013\0042\42_3.jpg"/>
          <p:cNvPicPr>
            <a:picLocks noChangeAspect="1" noChangeArrowheads="1"/>
          </p:cNvPicPr>
          <p:nvPr/>
        </p:nvPicPr>
        <p:blipFill>
          <a:blip r:embed="rId7" cstate="print"/>
          <a:srcRect/>
          <a:stretch>
            <a:fillRect/>
          </a:stretch>
        </p:blipFill>
        <p:spPr bwMode="auto">
          <a:xfrm rot="1255104">
            <a:off x="7373938" y="3171825"/>
            <a:ext cx="1608137" cy="1206500"/>
          </a:xfrm>
          <a:prstGeom prst="rect">
            <a:avLst/>
          </a:prstGeom>
          <a:noFill/>
          <a:ln w="9525">
            <a:noFill/>
            <a:miter lim="800000"/>
            <a:headEnd/>
            <a:tailEnd/>
          </a:ln>
        </p:spPr>
      </p:pic>
      <p:pic>
        <p:nvPicPr>
          <p:cNvPr id="1029" name="Picture 5" descr="F:\ScansioniDosimetri2013\0042\42_4.jpg"/>
          <p:cNvPicPr>
            <a:picLocks noChangeAspect="1" noChangeArrowheads="1"/>
          </p:cNvPicPr>
          <p:nvPr/>
        </p:nvPicPr>
        <p:blipFill>
          <a:blip r:embed="rId8" cstate="print"/>
          <a:srcRect/>
          <a:stretch>
            <a:fillRect/>
          </a:stretch>
        </p:blipFill>
        <p:spPr bwMode="auto">
          <a:xfrm>
            <a:off x="4716463" y="3429000"/>
            <a:ext cx="2016125" cy="1512888"/>
          </a:xfrm>
          <a:prstGeom prst="rect">
            <a:avLst/>
          </a:prstGeom>
          <a:noFill/>
          <a:ln w="9525">
            <a:noFill/>
            <a:miter lim="800000"/>
            <a:headEnd/>
            <a:tailEnd/>
          </a:ln>
        </p:spPr>
      </p:pic>
      <p:pic>
        <p:nvPicPr>
          <p:cNvPr id="1030" name="Picture 6" descr="F:\ScansioniDosimetri2013\0042\42_12.jpg"/>
          <p:cNvPicPr>
            <a:picLocks noChangeAspect="1" noChangeArrowheads="1"/>
          </p:cNvPicPr>
          <p:nvPr/>
        </p:nvPicPr>
        <p:blipFill>
          <a:blip r:embed="rId9" cstate="print"/>
          <a:srcRect/>
          <a:stretch>
            <a:fillRect/>
          </a:stretch>
        </p:blipFill>
        <p:spPr bwMode="auto">
          <a:xfrm>
            <a:off x="684213" y="5013325"/>
            <a:ext cx="1871662" cy="1403350"/>
          </a:xfrm>
          <a:prstGeom prst="rect">
            <a:avLst/>
          </a:prstGeom>
          <a:noFill/>
          <a:ln w="9525">
            <a:noFill/>
            <a:miter lim="800000"/>
            <a:headEnd/>
            <a:tailEnd/>
          </a:ln>
        </p:spPr>
      </p:pic>
      <p:sp>
        <p:nvSpPr>
          <p:cNvPr id="10" name="Rettangolo 9"/>
          <p:cNvSpPr>
            <a:spLocks noChangeArrowheads="1"/>
          </p:cNvSpPr>
          <p:nvPr/>
        </p:nvSpPr>
        <p:spPr bwMode="auto">
          <a:xfrm>
            <a:off x="4214813" y="5072063"/>
            <a:ext cx="4357687" cy="1077912"/>
          </a:xfrm>
          <a:prstGeom prst="rect">
            <a:avLst/>
          </a:prstGeom>
          <a:noFill/>
          <a:ln w="9525">
            <a:noFill/>
            <a:miter lim="800000"/>
            <a:headEnd/>
            <a:tailEnd/>
          </a:ln>
        </p:spPr>
        <p:txBody>
          <a:bodyPr>
            <a:spAutoFit/>
          </a:bodyPr>
          <a:lstStyle/>
          <a:p>
            <a:pPr algn="ctr"/>
            <a:r>
              <a:rPr lang="it-IT" sz="3200" dirty="0">
                <a:solidFill>
                  <a:srgbClr val="3333CC"/>
                </a:solidFill>
                <a:latin typeface="Castellar" pitchFamily="18" charset="0"/>
                <a:hlinkClick r:id="rId10" action="ppaction://hlinkfile"/>
              </a:rPr>
              <a:t>C = </a:t>
            </a:r>
            <a:r>
              <a:rPr lang="it-IT" sz="3200" dirty="0" smtClean="0">
                <a:solidFill>
                  <a:srgbClr val="3333CC"/>
                </a:solidFill>
                <a:latin typeface="Castellar" pitchFamily="18" charset="0"/>
                <a:hlinkClick r:id="rId10" action="ppaction://hlinkfile"/>
              </a:rPr>
              <a:t>(170 </a:t>
            </a:r>
            <a:r>
              <a:rPr lang="it-IT" sz="3200" dirty="0">
                <a:solidFill>
                  <a:srgbClr val="3333CC"/>
                </a:solidFill>
                <a:latin typeface="Castellar" pitchFamily="18" charset="0"/>
                <a:hlinkClick r:id="rId10" action="ppaction://hlinkfile"/>
              </a:rPr>
              <a:t>± </a:t>
            </a:r>
            <a:r>
              <a:rPr lang="it-IT" sz="3200" dirty="0" smtClean="0">
                <a:solidFill>
                  <a:srgbClr val="3333CC"/>
                </a:solidFill>
                <a:latin typeface="Castellar" pitchFamily="18" charset="0"/>
                <a:hlinkClick r:id="rId10" action="ppaction://hlinkfile"/>
              </a:rPr>
              <a:t>90) </a:t>
            </a:r>
            <a:r>
              <a:rPr lang="it-IT" sz="2800" dirty="0" err="1">
                <a:solidFill>
                  <a:srgbClr val="3333CC"/>
                </a:solidFill>
                <a:latin typeface="Calibri" pitchFamily="34" charset="0"/>
                <a:hlinkClick r:id="rId10" action="ppaction://hlinkfile"/>
              </a:rPr>
              <a:t>Bq</a:t>
            </a:r>
            <a:r>
              <a:rPr lang="it-IT" sz="2800" dirty="0">
                <a:solidFill>
                  <a:srgbClr val="3333CC"/>
                </a:solidFill>
                <a:latin typeface="Calibri" pitchFamily="34" charset="0"/>
                <a:hlinkClick r:id="rId10" action="ppaction://hlinkfile"/>
              </a:rPr>
              <a:t>/m</a:t>
            </a:r>
            <a:r>
              <a:rPr lang="it-IT" sz="2800" baseline="30000" dirty="0">
                <a:solidFill>
                  <a:srgbClr val="3333CC"/>
                </a:solidFill>
                <a:latin typeface="Calibri" pitchFamily="34" charset="0"/>
                <a:hlinkClick r:id="rId10" action="ppaction://hlinkfile"/>
              </a:rPr>
              <a:t>3</a:t>
            </a:r>
            <a:endParaRPr lang="it-IT" sz="2800" baseline="30000" dirty="0">
              <a:solidFill>
                <a:srgbClr val="3333CC"/>
              </a:solidFill>
              <a:latin typeface="Calibri" pitchFamily="34" charset="0"/>
            </a:endParaRPr>
          </a:p>
          <a:p>
            <a:pPr algn="ctr"/>
            <a:r>
              <a:rPr lang="it-IT" sz="3200" dirty="0">
                <a:solidFill>
                  <a:srgbClr val="3333CC"/>
                </a:solidFill>
                <a:latin typeface="Castellar" pitchFamily="18" charset="0"/>
                <a:hlinkClick r:id="rId10" action="ppaction://hlinkfile"/>
              </a:rPr>
              <a:t> </a:t>
            </a:r>
            <a:endParaRPr lang="it-IT" sz="3200" dirty="0">
              <a:solidFill>
                <a:srgbClr val="3333CC"/>
              </a:solidFill>
              <a:latin typeface="Castellar" pitchFamily="18" charset="0"/>
            </a:endParaRPr>
          </a:p>
        </p:txBody>
      </p:sp>
      <p:pic>
        <p:nvPicPr>
          <p:cNvPr id="2050" name="Picture 2" descr="C:\Users\Utente\Desktop\foto18-03-2013\WP_006803 (1).jpg"/>
          <p:cNvPicPr>
            <a:picLocks noChangeAspect="1" noChangeArrowheads="1"/>
          </p:cNvPicPr>
          <p:nvPr/>
        </p:nvPicPr>
        <p:blipFill>
          <a:blip r:embed="rId11" cstate="print"/>
          <a:srcRect/>
          <a:stretch>
            <a:fillRect/>
          </a:stretch>
        </p:blipFill>
        <p:spPr bwMode="auto">
          <a:xfrm rot="-1051312">
            <a:off x="346075" y="1420813"/>
            <a:ext cx="3846513" cy="2887662"/>
          </a:xfrm>
          <a:prstGeom prst="rect">
            <a:avLst/>
          </a:prstGeom>
          <a:noFill/>
          <a:ln w="9525">
            <a:noFill/>
            <a:miter lim="800000"/>
            <a:headEnd/>
            <a:tailEnd/>
          </a:ln>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gtEl>
                                        <p:attrNameLst>
                                          <p:attrName>fillcolor</p:attrName>
                                        </p:attrNameLst>
                                      </p:cBhvr>
                                      <p:tavLst>
                                        <p:tav tm="0">
                                          <p:val>
                                            <p:clrVal>
                                              <a:schemeClr val="accent2"/>
                                            </p:clrVal>
                                          </p:val>
                                        </p:tav>
                                        <p:tav tm="50000">
                                          <p:val>
                                            <p:clrVal>
                                              <a:schemeClr val="hlink"/>
                                            </p:clrVal>
                                          </p:val>
                                        </p:tav>
                                      </p:tavLst>
                                    </p:anim>
                                    <p:set>
                                      <p:cBhvr>
                                        <p:cTn id="13" dur="80"/>
                                        <p:tgtEl>
                                          <p:spTgt spid="5"/>
                                        </p:tgtEl>
                                        <p:attrNameLst>
                                          <p:attrName>fill.type</p:attrName>
                                        </p:attrNameLst>
                                      </p:cBhvr>
                                      <p:to>
                                        <p:strVal val="solid"/>
                                      </p:to>
                                    </p:set>
                                  </p:childTnLst>
                                </p:cTn>
                              </p:par>
                            </p:childTnLst>
                          </p:cTn>
                        </p:par>
                        <p:par>
                          <p:cTn id="14" fill="hold">
                            <p:stCondLst>
                              <p:cond delay="1060"/>
                            </p:stCondLst>
                            <p:childTnLst>
                              <p:par>
                                <p:cTn id="15" presetID="8" presetClass="entr" presetSubtype="16"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amond(in)">
                                      <p:cBhvr>
                                        <p:cTn id="17" dur="2000"/>
                                        <p:tgtEl>
                                          <p:spTgt spid="1026"/>
                                        </p:tgtEl>
                                      </p:cBhvr>
                                    </p:animEffect>
                                  </p:childTnLst>
                                </p:cTn>
                              </p:par>
                            </p:childTnLst>
                          </p:cTn>
                        </p:par>
                        <p:par>
                          <p:cTn id="18" fill="hold">
                            <p:stCondLst>
                              <p:cond delay="3060"/>
                            </p:stCondLst>
                            <p:childTnLst>
                              <p:par>
                                <p:cTn id="19" presetID="8" presetClass="entr" presetSubtype="16"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diamond(in)">
                                      <p:cBhvr>
                                        <p:cTn id="21" dur="2000"/>
                                        <p:tgtEl>
                                          <p:spTgt spid="1027"/>
                                        </p:tgtEl>
                                      </p:cBhvr>
                                    </p:animEffect>
                                  </p:childTnLst>
                                </p:cTn>
                              </p:par>
                            </p:childTnLst>
                          </p:cTn>
                        </p:par>
                        <p:par>
                          <p:cTn id="22" fill="hold">
                            <p:stCondLst>
                              <p:cond delay="5060"/>
                            </p:stCondLst>
                            <p:childTnLst>
                              <p:par>
                                <p:cTn id="23" presetID="8" presetClass="entr" presetSubtype="16" fill="hold" nodeType="after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diamond(in)">
                                      <p:cBhvr>
                                        <p:cTn id="25" dur="2000"/>
                                        <p:tgtEl>
                                          <p:spTgt spid="1029"/>
                                        </p:tgtEl>
                                      </p:cBhvr>
                                    </p:animEffect>
                                  </p:childTnLst>
                                </p:cTn>
                              </p:par>
                            </p:childTnLst>
                          </p:cTn>
                        </p:par>
                        <p:par>
                          <p:cTn id="26" fill="hold">
                            <p:stCondLst>
                              <p:cond delay="7060"/>
                            </p:stCondLst>
                            <p:childTnLst>
                              <p:par>
                                <p:cTn id="27" presetID="8" presetClass="entr" presetSubtype="16"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diamond(in)">
                                      <p:cBhvr>
                                        <p:cTn id="29" dur="2000"/>
                                        <p:tgtEl>
                                          <p:spTgt spid="1028"/>
                                        </p:tgtEl>
                                      </p:cBhvr>
                                    </p:animEffect>
                                  </p:childTnLst>
                                </p:cTn>
                              </p:par>
                            </p:childTnLst>
                          </p:cTn>
                        </p:par>
                        <p:par>
                          <p:cTn id="30" fill="hold">
                            <p:stCondLst>
                              <p:cond delay="9060"/>
                            </p:stCondLst>
                            <p:childTnLst>
                              <p:par>
                                <p:cTn id="31" presetID="8" presetClass="entr" presetSubtype="16" fill="hold" nodeType="after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diamond(in)">
                                      <p:cBhvr>
                                        <p:cTn id="33" dur="2000"/>
                                        <p:tgtEl>
                                          <p:spTgt spid="1030"/>
                                        </p:tgtEl>
                                      </p:cBhvr>
                                    </p:animEffect>
                                  </p:childTnLst>
                                </p:cTn>
                              </p:par>
                            </p:childTnLst>
                          </p:cTn>
                        </p:par>
                        <p:par>
                          <p:cTn id="34" fill="hold">
                            <p:stCondLst>
                              <p:cond delay="11060"/>
                            </p:stCondLst>
                            <p:childTnLst>
                              <p:par>
                                <p:cTn id="35" presetID="8" presetClass="entr" presetSubtype="16"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diamond(in)">
                                      <p:cBhvr>
                                        <p:cTn id="37" dur="2000"/>
                                        <p:tgtEl>
                                          <p:spTgt spid="2050"/>
                                        </p:tgtEl>
                                      </p:cBhvr>
                                    </p:animEffect>
                                  </p:childTnLst>
                                </p:cTn>
                              </p:par>
                            </p:childTnLst>
                          </p:cTn>
                        </p:par>
                        <p:par>
                          <p:cTn id="38" fill="hold">
                            <p:stCondLst>
                              <p:cond delay="13060"/>
                            </p:stCondLst>
                            <p:childTnLst>
                              <p:par>
                                <p:cTn id="39" presetID="3" presetClass="entr" presetSubtype="1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FFFF"/>
            </a:gs>
            <a:gs pos="50000">
              <a:srgbClr val="FFFFFF"/>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2536" y="692696"/>
            <a:ext cx="8229600" cy="1143000"/>
          </a:xfrm>
          <a:noFill/>
        </p:spPr>
        <p:txBody>
          <a:bodyPr/>
          <a:lstStyle/>
          <a:p>
            <a:r>
              <a:rPr lang="it-IT" b="1" dirty="0" smtClean="0">
                <a:latin typeface="Castellar" pitchFamily="18" charset="0"/>
              </a:rPr>
              <a:t>TIRIAMO LE SOMME …</a:t>
            </a:r>
            <a:endParaRPr lang="it-IT" b="1" dirty="0">
              <a:latin typeface="Castellar" pitchFamily="18" charset="0"/>
            </a:endParaRPr>
          </a:p>
        </p:txBody>
      </p:sp>
      <p:sp>
        <p:nvSpPr>
          <p:cNvPr id="3" name="Segnaposto contenuto 2"/>
          <p:cNvSpPr>
            <a:spLocks noGrp="1"/>
          </p:cNvSpPr>
          <p:nvPr>
            <p:ph idx="1"/>
          </p:nvPr>
        </p:nvSpPr>
        <p:spPr>
          <a:xfrm>
            <a:off x="395536" y="1700808"/>
            <a:ext cx="8229600" cy="4525963"/>
          </a:xfrm>
        </p:spPr>
        <p:txBody>
          <a:bodyPr/>
          <a:lstStyle/>
          <a:p>
            <a:r>
              <a:rPr lang="it-IT" sz="1600" b="1" u="sng" dirty="0" smtClean="0">
                <a:solidFill>
                  <a:srgbClr val="FF3300"/>
                </a:solidFill>
                <a:latin typeface="Bookman Old Style" pitchFamily="18" charset="0"/>
              </a:rPr>
              <a:t>L'ambiente con la minore concentrazione è la classe 4B Pedagogico</a:t>
            </a:r>
            <a:r>
              <a:rPr lang="it-IT" sz="1600" b="1" dirty="0" smtClean="0">
                <a:solidFill>
                  <a:srgbClr val="3333CC"/>
                </a:solidFill>
                <a:latin typeface="Bookman Old Style" pitchFamily="18" charset="0"/>
              </a:rPr>
              <a:t>, si trova in una parte dell'edificio esterna all'istituto, ha un minor contatto con il terreno ed è di nuova costruzione ( circa 3 anni ).</a:t>
            </a:r>
          </a:p>
          <a:p>
            <a:endParaRPr lang="it-IT" sz="1600" b="1" dirty="0" smtClean="0">
              <a:solidFill>
                <a:srgbClr val="3333CC"/>
              </a:solidFill>
              <a:latin typeface="Bookman Old Style" pitchFamily="18" charset="0"/>
            </a:endParaRPr>
          </a:p>
          <a:p>
            <a:r>
              <a:rPr lang="it-IT" sz="1600" b="1" dirty="0" smtClean="0">
                <a:solidFill>
                  <a:srgbClr val="3333CC"/>
                </a:solidFill>
                <a:latin typeface="Bookman Old Style" pitchFamily="18" charset="0"/>
              </a:rPr>
              <a:t> </a:t>
            </a:r>
            <a:r>
              <a:rPr lang="it-IT" sz="1600" b="1" u="sng" dirty="0" smtClean="0">
                <a:solidFill>
                  <a:srgbClr val="FF0066"/>
                </a:solidFill>
                <a:latin typeface="Bookman Old Style" pitchFamily="18" charset="0"/>
              </a:rPr>
              <a:t>E’ risultata sorprendente la rilevazione della concentrazione di Radon ,nella norma, nello scantinato</a:t>
            </a:r>
            <a:r>
              <a:rPr lang="it-IT" sz="1600" b="1" dirty="0" smtClean="0">
                <a:solidFill>
                  <a:srgbClr val="3333CC"/>
                </a:solidFill>
                <a:latin typeface="Bookman Old Style" pitchFamily="18" charset="0"/>
              </a:rPr>
              <a:t>, il quale  ha un contatto maggiore con il terreno. Abbiamo notato però che l’ambiente è sempre ventilato. </a:t>
            </a:r>
          </a:p>
          <a:p>
            <a:endParaRPr lang="it-IT" sz="1600" b="1" dirty="0" smtClean="0">
              <a:solidFill>
                <a:srgbClr val="3333CC"/>
              </a:solidFill>
              <a:latin typeface="Bookman Old Style" pitchFamily="18" charset="0"/>
            </a:endParaRPr>
          </a:p>
          <a:p>
            <a:r>
              <a:rPr lang="it-IT" sz="1600" b="1" u="sng" dirty="0" smtClean="0">
                <a:solidFill>
                  <a:srgbClr val="008000"/>
                </a:solidFill>
                <a:latin typeface="Bookman Old Style" pitchFamily="18" charset="0"/>
              </a:rPr>
              <a:t>  La misurazione effettuata sul   dosimetro 0022 non risulta attendibile </a:t>
            </a:r>
            <a:r>
              <a:rPr lang="it-IT" sz="1600" b="1" dirty="0" smtClean="0">
                <a:solidFill>
                  <a:srgbClr val="3333CC"/>
                </a:solidFill>
                <a:latin typeface="Bookman Old Style" pitchFamily="18" charset="0"/>
              </a:rPr>
              <a:t>in quanto  inizialmente è stata tolta  la pellicola dal lato sbagliato.</a:t>
            </a:r>
          </a:p>
          <a:p>
            <a:endParaRPr lang="it-IT" sz="1600" b="1" dirty="0" smtClean="0">
              <a:solidFill>
                <a:srgbClr val="3333CC"/>
              </a:solidFill>
              <a:latin typeface="Bookman Old Style" pitchFamily="18" charset="0"/>
            </a:endParaRPr>
          </a:p>
          <a:p>
            <a:r>
              <a:rPr lang="it-IT" sz="1600" b="1" u="sng" dirty="0" smtClean="0">
                <a:solidFill>
                  <a:srgbClr val="FF0000"/>
                </a:solidFill>
                <a:latin typeface="Bookman Old Style" pitchFamily="18" charset="0"/>
              </a:rPr>
              <a:t> La classe 4C Pedagogico nella quale vi è una concentrazione </a:t>
            </a:r>
            <a:r>
              <a:rPr lang="it-IT" sz="1600" b="1" u="sng" dirty="0" err="1" smtClean="0">
                <a:solidFill>
                  <a:srgbClr val="FF0000"/>
                </a:solidFill>
                <a:latin typeface="Bookman Old Style" pitchFamily="18" charset="0"/>
              </a:rPr>
              <a:t>superirore</a:t>
            </a:r>
            <a:r>
              <a:rPr lang="it-IT" sz="1600" b="1" u="sng" dirty="0" smtClean="0">
                <a:solidFill>
                  <a:srgbClr val="FF0000"/>
                </a:solidFill>
                <a:latin typeface="Bookman Old Style" pitchFamily="18" charset="0"/>
              </a:rPr>
              <a:t> a 500 </a:t>
            </a:r>
            <a:r>
              <a:rPr lang="it-IT" sz="1600" b="1" u="sng" dirty="0" err="1" smtClean="0">
                <a:solidFill>
                  <a:srgbClr val="FF0000"/>
                </a:solidFill>
                <a:latin typeface="Bookman Old Style" pitchFamily="18" charset="0"/>
              </a:rPr>
              <a:t>Bp</a:t>
            </a:r>
            <a:r>
              <a:rPr lang="it-IT" sz="1600" b="1" u="sng" dirty="0" smtClean="0">
                <a:solidFill>
                  <a:srgbClr val="FF0000"/>
                </a:solidFill>
                <a:latin typeface="Bookman Old Style" pitchFamily="18" charset="0"/>
              </a:rPr>
              <a:t>/m</a:t>
            </a:r>
            <a:r>
              <a:rPr lang="it-IT" sz="1600" b="1" u="sng" baseline="30000" dirty="0" smtClean="0">
                <a:solidFill>
                  <a:srgbClr val="FF0000"/>
                </a:solidFill>
                <a:latin typeface="Bookman Old Style" pitchFamily="18" charset="0"/>
              </a:rPr>
              <a:t>3</a:t>
            </a:r>
            <a:r>
              <a:rPr lang="it-IT" sz="1600" b="1" u="sng" dirty="0" smtClean="0">
                <a:solidFill>
                  <a:srgbClr val="FF0000"/>
                </a:solidFill>
                <a:latin typeface="Bookman Old Style" pitchFamily="18" charset="0"/>
              </a:rPr>
              <a:t>, limite consentito dalla legge,si trova al piano terra. </a:t>
            </a:r>
            <a:r>
              <a:rPr lang="it-IT" sz="1600" b="1" dirty="0" smtClean="0">
                <a:solidFill>
                  <a:srgbClr val="3333CC"/>
                </a:solidFill>
                <a:latin typeface="Bookman Old Style" pitchFamily="18" charset="0"/>
              </a:rPr>
              <a:t>Abbiamo ipotizzato che ciò può dipendere dalla presenza  di estese radici  di abeti piuttosto vecchi ,esterni  ma vicini all’aula,  che incuneandosi , possono aver creato fessure nelle fondamenta, favorendo la penetrazione del Radon. Per una maggiore certezza della rilevazione  dei dati bisognerebbe ripetere la misurazione  esponendo  due dosimetri per circa un anno .Sarà  necessario, dunque, ventilare il locale.</a:t>
            </a:r>
            <a:endParaRPr lang="it-IT" sz="1600" b="1" dirty="0">
              <a:solidFill>
                <a:srgbClr val="3333CC"/>
              </a:solidFill>
              <a:latin typeface="Bookman Old Style" pitchFamily="18" charset="0"/>
            </a:endParaRPr>
          </a:p>
        </p:txBody>
      </p:sp>
      <p:pic>
        <p:nvPicPr>
          <p:cNvPr id="4" name="Immagine 1" descr="http://www.progettolaureescientifiche.eu/wp-content/uploads/2010/05/Logo-scritta-blu.png">
            <a:hlinkClick r:id="rId2"/>
          </p:cNvPr>
          <p:cNvPicPr>
            <a:picLocks noChangeAspect="1" noChangeArrowheads="1"/>
          </p:cNvPicPr>
          <p:nvPr/>
        </p:nvPicPr>
        <p:blipFill>
          <a:blip r:embed="rId3" cstate="print"/>
          <a:srcRect/>
          <a:stretch>
            <a:fillRect/>
          </a:stretch>
        </p:blipFill>
        <p:spPr bwMode="auto">
          <a:xfrm>
            <a:off x="1475656" y="0"/>
            <a:ext cx="6067425" cy="857250"/>
          </a:xfrm>
          <a:prstGeom prst="rect">
            <a:avLst/>
          </a:prstGeom>
          <a:noFill/>
          <a:ln w="9525">
            <a:noFill/>
            <a:miter lim="800000"/>
            <a:headEnd/>
            <a:tailEnd/>
          </a:ln>
        </p:spPr>
      </p:pic>
      <p:pic>
        <p:nvPicPr>
          <p:cNvPr id="49153" name="Picture 1" descr="C:\Users\Utente\AppData\Local\Microsoft\Windows\Temporary Internet Files\Content.IE5\SO6GGOGM\MC900238023[1].wmf"/>
          <p:cNvPicPr>
            <a:picLocks noChangeAspect="1" noChangeArrowheads="1"/>
          </p:cNvPicPr>
          <p:nvPr/>
        </p:nvPicPr>
        <p:blipFill>
          <a:blip r:embed="rId4" cstate="print"/>
          <a:srcRect/>
          <a:stretch>
            <a:fillRect/>
          </a:stretch>
        </p:blipFill>
        <p:spPr bwMode="auto">
          <a:xfrm>
            <a:off x="7308304" y="332656"/>
            <a:ext cx="1835696" cy="1296144"/>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9153"/>
                                        </p:tgtEl>
                                        <p:attrNameLst>
                                          <p:attrName>style.visibility</p:attrName>
                                        </p:attrNameLst>
                                      </p:cBhvr>
                                      <p:to>
                                        <p:strVal val="visible"/>
                                      </p:to>
                                    </p:set>
                                    <p:animEffect transition="in" filter="box(in)">
                                      <p:cBhvr>
                                        <p:cTn id="15" dur="500"/>
                                        <p:tgtEl>
                                          <p:spTgt spid="49153"/>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500"/>
                                        <p:tgtEl>
                                          <p:spTgt spid="3">
                                            <p:txEl>
                                              <p:pRg st="0" end="0"/>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0"/>
        </a:gradFill>
        <a:effectLst/>
      </p:bgPr>
    </p:bg>
    <p:spTree>
      <p:nvGrpSpPr>
        <p:cNvPr id="1" name=""/>
        <p:cNvGrpSpPr/>
        <p:nvPr/>
      </p:nvGrpSpPr>
      <p:grpSpPr>
        <a:xfrm>
          <a:off x="0" y="0"/>
          <a:ext cx="0" cy="0"/>
          <a:chOff x="0" y="0"/>
          <a:chExt cx="0" cy="0"/>
        </a:xfrm>
      </p:grpSpPr>
      <p:pic>
        <p:nvPicPr>
          <p:cNvPr id="4" name="Immagine 1" descr="http://www.progettolaureescientifiche.eu/wp-content/uploads/2010/05/Logo-scritta-blu.png">
            <a:hlinkClick r:id="rId4"/>
          </p:cNvPr>
          <p:cNvPicPr>
            <a:picLocks noGrp="1" noChangeAspect="1" noChangeArrowheads="1"/>
          </p:cNvPicPr>
          <p:nvPr>
            <p:ph idx="1"/>
          </p:nvPr>
        </p:nvPicPr>
        <p:blipFill>
          <a:blip r:embed="rId5" cstate="print"/>
          <a:srcRect/>
          <a:stretch>
            <a:fillRect/>
          </a:stretch>
        </p:blipFill>
        <p:spPr>
          <a:xfrm>
            <a:off x="1692275" y="333375"/>
            <a:ext cx="5443538" cy="642938"/>
          </a:xfrm>
        </p:spPr>
      </p:pic>
      <p:sp>
        <p:nvSpPr>
          <p:cNvPr id="7" name="CasellaDiTesto 6"/>
          <p:cNvSpPr txBox="1">
            <a:spLocks noChangeArrowheads="1"/>
          </p:cNvSpPr>
          <p:nvPr/>
        </p:nvSpPr>
        <p:spPr bwMode="auto">
          <a:xfrm>
            <a:off x="1403350" y="1052513"/>
            <a:ext cx="6840538" cy="1200150"/>
          </a:xfrm>
          <a:prstGeom prst="rect">
            <a:avLst/>
          </a:prstGeom>
          <a:noFill/>
          <a:ln w="9525">
            <a:noFill/>
            <a:miter lim="800000"/>
            <a:headEnd/>
            <a:tailEnd/>
          </a:ln>
        </p:spPr>
        <p:txBody>
          <a:bodyPr>
            <a:spAutoFit/>
          </a:bodyPr>
          <a:lstStyle/>
          <a:p>
            <a:pPr algn="ctr"/>
            <a:r>
              <a:rPr lang="it-IT" sz="3600" b="1">
                <a:solidFill>
                  <a:srgbClr val="FF3300"/>
                </a:solidFill>
                <a:latin typeface="Castellar" pitchFamily="18" charset="0"/>
              </a:rPr>
              <a:t>Inquinamento da elettromagnetismo</a:t>
            </a:r>
          </a:p>
        </p:txBody>
      </p:sp>
      <p:pic>
        <p:nvPicPr>
          <p:cNvPr id="3074" name="Picture 2" descr="https://encrypted-tbn3.gstatic.com/images?q=tbn:ANd9GcT4awSRXsNmhojjKU0Xdh565V81krZzJeTyCl7_jmqSONcPeMbX"/>
          <p:cNvPicPr>
            <a:picLocks noChangeAspect="1" noChangeArrowheads="1"/>
          </p:cNvPicPr>
          <p:nvPr/>
        </p:nvPicPr>
        <p:blipFill>
          <a:blip r:embed="rId6" cstate="print"/>
          <a:srcRect/>
          <a:stretch>
            <a:fillRect/>
          </a:stretch>
        </p:blipFill>
        <p:spPr bwMode="auto">
          <a:xfrm rot="-473048">
            <a:off x="195263" y="2765425"/>
            <a:ext cx="4200525" cy="3141663"/>
          </a:xfrm>
          <a:prstGeom prst="rect">
            <a:avLst/>
          </a:prstGeom>
          <a:noFill/>
          <a:ln w="9525">
            <a:noFill/>
            <a:miter lim="800000"/>
            <a:headEnd/>
            <a:tailEnd/>
          </a:ln>
        </p:spPr>
      </p:pic>
      <p:sp>
        <p:nvSpPr>
          <p:cNvPr id="5" name="Rettangolo 4"/>
          <p:cNvSpPr>
            <a:spLocks noChangeArrowheads="1"/>
          </p:cNvSpPr>
          <p:nvPr/>
        </p:nvSpPr>
        <p:spPr bwMode="auto">
          <a:xfrm>
            <a:off x="4572000" y="2420938"/>
            <a:ext cx="4572000" cy="1846262"/>
          </a:xfrm>
          <a:prstGeom prst="rect">
            <a:avLst/>
          </a:prstGeom>
          <a:noFill/>
          <a:ln w="9525">
            <a:noFill/>
            <a:miter lim="800000"/>
            <a:headEnd/>
            <a:tailEnd/>
          </a:ln>
        </p:spPr>
        <p:txBody>
          <a:bodyPr>
            <a:spAutoFit/>
          </a:bodyPr>
          <a:lstStyle/>
          <a:p>
            <a:r>
              <a:rPr lang="it-IT" sz="1600">
                <a:solidFill>
                  <a:srgbClr val="3333CC"/>
                </a:solidFill>
                <a:latin typeface="Bookman Old Style" pitchFamily="18" charset="0"/>
              </a:rPr>
              <a:t>Il problema </a:t>
            </a:r>
            <a:r>
              <a:rPr lang="it-IT" sz="1600" b="1">
                <a:solidFill>
                  <a:srgbClr val="3333CC"/>
                </a:solidFill>
                <a:latin typeface="Bookman Old Style" pitchFamily="18" charset="0"/>
              </a:rPr>
              <a:t>dell’inquinamento elettromagnetico è legato ai </a:t>
            </a:r>
            <a:r>
              <a:rPr lang="it-IT" sz="1600">
                <a:solidFill>
                  <a:srgbClr val="3333CC"/>
                </a:solidFill>
                <a:latin typeface="Bookman Old Style" pitchFamily="18" charset="0"/>
              </a:rPr>
              <a:t>rischi ambientali e sanitari dovuti all’esposizione a campi elettromagnetici e a radiazioni non ionizzanti su tutta una banda di</a:t>
            </a:r>
          </a:p>
          <a:p>
            <a:r>
              <a:rPr lang="it-IT" sz="1600">
                <a:solidFill>
                  <a:srgbClr val="3333CC"/>
                </a:solidFill>
                <a:latin typeface="Bookman Old Style" pitchFamily="18" charset="0"/>
              </a:rPr>
              <a:t>frequenze compresa fra 50 Hz e 300 GHz.</a:t>
            </a:r>
          </a:p>
          <a:p>
            <a:r>
              <a:rPr lang="it-IT">
                <a:latin typeface="Calibri" pitchFamily="34" charset="0"/>
              </a:rPr>
              <a:t> </a:t>
            </a:r>
          </a:p>
        </p:txBody>
      </p:sp>
      <p:sp>
        <p:nvSpPr>
          <p:cNvPr id="6" name="Rettangolo 5"/>
          <p:cNvSpPr>
            <a:spLocks noChangeArrowheads="1"/>
          </p:cNvSpPr>
          <p:nvPr/>
        </p:nvSpPr>
        <p:spPr bwMode="auto">
          <a:xfrm>
            <a:off x="4572000" y="4365625"/>
            <a:ext cx="4572000" cy="1816100"/>
          </a:xfrm>
          <a:prstGeom prst="rect">
            <a:avLst/>
          </a:prstGeom>
          <a:noFill/>
          <a:ln w="9525">
            <a:noFill/>
            <a:miter lim="800000"/>
            <a:headEnd/>
            <a:tailEnd/>
          </a:ln>
        </p:spPr>
        <p:txBody>
          <a:bodyPr>
            <a:spAutoFit/>
          </a:bodyPr>
          <a:lstStyle/>
          <a:p>
            <a:r>
              <a:rPr lang="it-IT" sz="1600">
                <a:solidFill>
                  <a:srgbClr val="3333CC"/>
                </a:solidFill>
                <a:latin typeface="Bookman Old Style" pitchFamily="18" charset="0"/>
              </a:rPr>
              <a:t>Bisogna precisare che mentre per le radiazioni ionizzanti e ultraviolette gli effetti cancerogeni sono  ormai certi, per le radiazioni non ionizzanti ad alta e bassa frequenza, gli effetti dovuti ad un’esposizione cronica sono ancora oggi poco chiari.</a:t>
            </a:r>
          </a:p>
        </p:txBody>
      </p:sp>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diamond(in)">
                                      <p:cBhvr>
                                        <p:cTn id="2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27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7200" b="1" smtClean="0">
                <a:solidFill>
                  <a:srgbClr val="FF0066"/>
                </a:solidFill>
                <a:latin typeface="Castellar" pitchFamily="18" charset="0"/>
              </a:rPr>
              <a:t>LA PROVA</a:t>
            </a:r>
          </a:p>
        </p:txBody>
      </p:sp>
      <p:pic>
        <p:nvPicPr>
          <p:cNvPr id="3075" name="Picture 3" descr="C:\Users\Utente\Desktop\foto18-03-2013\WP_006860.jpg"/>
          <p:cNvPicPr>
            <a:picLocks noChangeAspect="1" noChangeArrowheads="1"/>
          </p:cNvPicPr>
          <p:nvPr/>
        </p:nvPicPr>
        <p:blipFill>
          <a:blip r:embed="rId3" cstate="print"/>
          <a:srcRect/>
          <a:stretch>
            <a:fillRect/>
          </a:stretch>
        </p:blipFill>
        <p:spPr bwMode="auto">
          <a:xfrm>
            <a:off x="395288" y="1484313"/>
            <a:ext cx="2305050" cy="4159250"/>
          </a:xfrm>
          <a:prstGeom prst="rect">
            <a:avLst/>
          </a:prstGeom>
          <a:noFill/>
          <a:ln w="9525">
            <a:noFill/>
            <a:miter lim="800000"/>
            <a:headEnd/>
            <a:tailEnd/>
          </a:ln>
        </p:spPr>
      </p:pic>
      <p:sp>
        <p:nvSpPr>
          <p:cNvPr id="7" name="CasellaDiTesto 6"/>
          <p:cNvSpPr txBox="1">
            <a:spLocks noChangeArrowheads="1"/>
          </p:cNvSpPr>
          <p:nvPr/>
        </p:nvSpPr>
        <p:spPr bwMode="auto">
          <a:xfrm>
            <a:off x="3059113" y="1341438"/>
            <a:ext cx="5329237" cy="2593975"/>
          </a:xfrm>
          <a:prstGeom prst="rect">
            <a:avLst/>
          </a:prstGeom>
          <a:noFill/>
          <a:ln w="9525">
            <a:noFill/>
            <a:miter lim="800000"/>
            <a:headEnd/>
            <a:tailEnd/>
          </a:ln>
        </p:spPr>
        <p:txBody>
          <a:bodyPr>
            <a:spAutoFit/>
          </a:bodyPr>
          <a:lstStyle/>
          <a:p>
            <a:r>
              <a:rPr lang="it-IT" b="1">
                <a:solidFill>
                  <a:srgbClr val="3333CC"/>
                </a:solidFill>
                <a:latin typeface="Bookman Old Style" pitchFamily="18" charset="0"/>
              </a:rPr>
              <a:t>Abbiamo effettivamente dimostrato con appositi strumenti di misurazione che l’intensità del campo elettrico in  una situazione standard , senza l’influenza di un telefono cellulare in funzione, rientra nei limiti di legge (</a:t>
            </a:r>
            <a:r>
              <a:rPr lang="it-IT" sz="2000" b="1" u="sng">
                <a:solidFill>
                  <a:srgbClr val="3333CC"/>
                </a:solidFill>
                <a:latin typeface="Bookman Old Style" pitchFamily="18" charset="0"/>
              </a:rPr>
              <a:t>6V/m)</a:t>
            </a:r>
            <a:r>
              <a:rPr lang="it-IT" b="1">
                <a:solidFill>
                  <a:srgbClr val="3333CC"/>
                </a:solidFill>
                <a:latin typeface="Bookman Old Style" pitchFamily="18" charset="0"/>
              </a:rPr>
              <a:t> . Con un cellulare in chiamata  si superava il limite di legge. Lo strumento simula la testa umana.</a:t>
            </a:r>
          </a:p>
        </p:txBody>
      </p:sp>
      <p:pic>
        <p:nvPicPr>
          <p:cNvPr id="3077" name="Picture 5" descr="C:\Users\Utente\Desktop\foto18-03-2013\WP_006856.jpg"/>
          <p:cNvPicPr>
            <a:picLocks noChangeAspect="1" noChangeArrowheads="1"/>
          </p:cNvPicPr>
          <p:nvPr/>
        </p:nvPicPr>
        <p:blipFill>
          <a:blip r:embed="rId4" cstate="print"/>
          <a:srcRect/>
          <a:stretch>
            <a:fillRect/>
          </a:stretch>
        </p:blipFill>
        <p:spPr bwMode="auto">
          <a:xfrm>
            <a:off x="2987675" y="4292600"/>
            <a:ext cx="2914650" cy="1728788"/>
          </a:xfrm>
          <a:prstGeom prst="rect">
            <a:avLst/>
          </a:prstGeom>
          <a:noFill/>
          <a:ln w="9525">
            <a:noFill/>
            <a:miter lim="800000"/>
            <a:headEnd/>
            <a:tailEnd/>
          </a:ln>
        </p:spPr>
      </p:pic>
      <p:sp>
        <p:nvSpPr>
          <p:cNvPr id="27654" name="CasellaDiTesto 9"/>
          <p:cNvSpPr txBox="1">
            <a:spLocks noChangeArrowheads="1"/>
          </p:cNvSpPr>
          <p:nvPr/>
        </p:nvSpPr>
        <p:spPr bwMode="auto">
          <a:xfrm>
            <a:off x="2916238" y="6165850"/>
            <a:ext cx="3721100" cy="368300"/>
          </a:xfrm>
          <a:prstGeom prst="rect">
            <a:avLst/>
          </a:prstGeom>
          <a:noFill/>
          <a:ln w="9525">
            <a:noFill/>
            <a:miter lim="800000"/>
            <a:headEnd/>
            <a:tailEnd/>
          </a:ln>
        </p:spPr>
        <p:txBody>
          <a:bodyPr wrap="none">
            <a:spAutoFit/>
          </a:bodyPr>
          <a:lstStyle/>
          <a:p>
            <a:r>
              <a:rPr lang="it-IT" b="1">
                <a:solidFill>
                  <a:srgbClr val="3333CC"/>
                </a:solidFill>
                <a:latin typeface="Bookman Old Style" pitchFamily="18" charset="0"/>
              </a:rPr>
              <a:t>Valore in situazione standard</a:t>
            </a:r>
          </a:p>
        </p:txBody>
      </p:sp>
      <p:pic>
        <p:nvPicPr>
          <p:cNvPr id="3078" name="Picture 6" descr="C:\Users\Utente\Desktop\foto18-03-2013\WP_006858.jpg"/>
          <p:cNvPicPr>
            <a:picLocks noChangeAspect="1" noChangeArrowheads="1"/>
          </p:cNvPicPr>
          <p:nvPr/>
        </p:nvPicPr>
        <p:blipFill>
          <a:blip r:embed="rId5" cstate="print"/>
          <a:srcRect/>
          <a:stretch>
            <a:fillRect/>
          </a:stretch>
        </p:blipFill>
        <p:spPr bwMode="auto">
          <a:xfrm>
            <a:off x="6659563" y="3716338"/>
            <a:ext cx="2233612" cy="2976562"/>
          </a:xfrm>
          <a:prstGeom prst="rect">
            <a:avLst/>
          </a:prstGeom>
          <a:noFill/>
          <a:ln w="9525">
            <a:noFill/>
            <a:miter lim="800000"/>
            <a:headEnd/>
            <a:tailEnd/>
          </a:ln>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diamond(in)">
                                      <p:cBhvr>
                                        <p:cTn id="15" dur="2000"/>
                                        <p:tgtEl>
                                          <p:spTgt spid="3075"/>
                                        </p:tgtEl>
                                      </p:cBhvr>
                                    </p:animEffect>
                                  </p:childTnLst>
                                </p:cTn>
                              </p:par>
                            </p:childTnLst>
                          </p:cTn>
                        </p:par>
                        <p:par>
                          <p:cTn id="16" fill="hold">
                            <p:stCondLst>
                              <p:cond delay="3000"/>
                            </p:stCondLst>
                            <p:childTnLst>
                              <p:par>
                                <p:cTn id="17" presetID="4" presetClass="entr" presetSubtype="16"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box(in)">
                                      <p:cBhvr>
                                        <p:cTn id="19" dur="500"/>
                                        <p:tgtEl>
                                          <p:spTgt spid="3077"/>
                                        </p:tgtEl>
                                      </p:cBhvr>
                                    </p:animEffect>
                                  </p:childTnLst>
                                </p:cTn>
                              </p:par>
                            </p:childTnLst>
                          </p:cTn>
                        </p:par>
                        <p:par>
                          <p:cTn id="20" fill="hold">
                            <p:stCondLst>
                              <p:cond delay="3500"/>
                            </p:stCondLst>
                            <p:childTnLst>
                              <p:par>
                                <p:cTn id="21" presetID="8" presetClass="entr" presetSubtype="16" fill="hold" nodeType="after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diamond(in)">
                                      <p:cBhvr>
                                        <p:cTn id="23"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66"/>
            </a:gs>
            <a:gs pos="21001">
              <a:srgbClr val="0819FB"/>
            </a:gs>
            <a:gs pos="35001">
              <a:srgbClr val="1A8D48"/>
            </a:gs>
            <a:gs pos="52000">
              <a:srgbClr val="FFFF00"/>
            </a:gs>
            <a:gs pos="73000">
              <a:srgbClr val="EE3F17"/>
            </a:gs>
            <a:gs pos="88000">
              <a:srgbClr val="E81766"/>
            </a:gs>
            <a:gs pos="100000">
              <a:srgbClr val="A603AB"/>
            </a:gs>
          </a:gsLst>
          <a:lin ang="8100000" scaled="1"/>
        </a:gradFill>
        <a:effectLst/>
      </p:bgPr>
    </p:bg>
    <p:spTree>
      <p:nvGrpSpPr>
        <p:cNvPr id="1" name=""/>
        <p:cNvGrpSpPr/>
        <p:nvPr/>
      </p:nvGrpSpPr>
      <p:grpSpPr>
        <a:xfrm>
          <a:off x="0" y="0"/>
          <a:ext cx="0" cy="0"/>
          <a:chOff x="0" y="0"/>
          <a:chExt cx="0" cy="0"/>
        </a:xfrm>
      </p:grpSpPr>
      <p:sp>
        <p:nvSpPr>
          <p:cNvPr id="28674" name="Titolo 1"/>
          <p:cNvSpPr>
            <a:spLocks noGrp="1"/>
          </p:cNvSpPr>
          <p:nvPr>
            <p:ph type="title"/>
          </p:nvPr>
        </p:nvSpPr>
        <p:spPr>
          <a:xfrm>
            <a:off x="647700" y="0"/>
            <a:ext cx="8496300" cy="1714500"/>
          </a:xfrm>
        </p:spPr>
        <p:txBody>
          <a:bodyPr/>
          <a:lstStyle/>
          <a:p>
            <a:r>
              <a:rPr lang="it-IT" sz="5400" b="1" smtClean="0">
                <a:solidFill>
                  <a:srgbClr val="FF0066"/>
                </a:solidFill>
                <a:latin typeface="Castellar" pitchFamily="18" charset="0"/>
              </a:rPr>
              <a:t>La nostra esperienza</a:t>
            </a:r>
          </a:p>
        </p:txBody>
      </p:sp>
      <p:pic>
        <p:nvPicPr>
          <p:cNvPr id="4098" name="Picture 2" descr="C:\Users\Utente\Desktop\foto18-03-2013\WP_006848.jpg"/>
          <p:cNvPicPr>
            <a:picLocks noChangeAspect="1" noChangeArrowheads="1"/>
          </p:cNvPicPr>
          <p:nvPr/>
        </p:nvPicPr>
        <p:blipFill>
          <a:blip r:embed="rId3" cstate="print"/>
          <a:srcRect/>
          <a:stretch>
            <a:fillRect/>
          </a:stretch>
        </p:blipFill>
        <p:spPr bwMode="auto">
          <a:xfrm rot="-1225502">
            <a:off x="195263" y="1347788"/>
            <a:ext cx="1958975" cy="1471612"/>
          </a:xfrm>
          <a:prstGeom prst="rect">
            <a:avLst/>
          </a:prstGeom>
          <a:noFill/>
          <a:ln w="9525">
            <a:noFill/>
            <a:miter lim="800000"/>
            <a:headEnd/>
            <a:tailEnd/>
          </a:ln>
        </p:spPr>
      </p:pic>
      <p:pic>
        <p:nvPicPr>
          <p:cNvPr id="4100" name="Picture 4" descr="C:\Users\Utente\Desktop\24-02-2013\fisicaambientale_3.jpg"/>
          <p:cNvPicPr>
            <a:picLocks noChangeAspect="1" noChangeArrowheads="1"/>
          </p:cNvPicPr>
          <p:nvPr/>
        </p:nvPicPr>
        <p:blipFill>
          <a:blip r:embed="rId4" cstate="print"/>
          <a:srcRect/>
          <a:stretch>
            <a:fillRect/>
          </a:stretch>
        </p:blipFill>
        <p:spPr bwMode="auto">
          <a:xfrm>
            <a:off x="3214688" y="1500188"/>
            <a:ext cx="1928812" cy="1301750"/>
          </a:xfrm>
          <a:prstGeom prst="rect">
            <a:avLst/>
          </a:prstGeom>
          <a:noFill/>
          <a:ln w="9525">
            <a:noFill/>
            <a:miter lim="800000"/>
            <a:headEnd/>
            <a:tailEnd/>
          </a:ln>
        </p:spPr>
      </p:pic>
      <p:pic>
        <p:nvPicPr>
          <p:cNvPr id="4101" name="Picture 5" descr="C:\Users\Utente\Desktop\24-02-2013\fisicaambientale_5.jpg"/>
          <p:cNvPicPr>
            <a:picLocks noChangeAspect="1" noChangeArrowheads="1"/>
          </p:cNvPicPr>
          <p:nvPr/>
        </p:nvPicPr>
        <p:blipFill>
          <a:blip r:embed="rId5" cstate="print"/>
          <a:srcRect/>
          <a:stretch>
            <a:fillRect/>
          </a:stretch>
        </p:blipFill>
        <p:spPr bwMode="auto">
          <a:xfrm rot="1919393">
            <a:off x="6399213" y="1844675"/>
            <a:ext cx="2012950" cy="1543050"/>
          </a:xfrm>
          <a:prstGeom prst="rect">
            <a:avLst/>
          </a:prstGeom>
          <a:noFill/>
          <a:ln w="9525">
            <a:noFill/>
            <a:miter lim="800000"/>
            <a:headEnd/>
            <a:tailEnd/>
          </a:ln>
        </p:spPr>
      </p:pic>
      <p:pic>
        <p:nvPicPr>
          <p:cNvPr id="4102" name="Picture 6" descr="C:\Users\Utente\Desktop\24-02-2013\fisicaambientale_6.jpg"/>
          <p:cNvPicPr>
            <a:picLocks noChangeAspect="1" noChangeArrowheads="1"/>
          </p:cNvPicPr>
          <p:nvPr/>
        </p:nvPicPr>
        <p:blipFill>
          <a:blip r:embed="rId6" cstate="print"/>
          <a:srcRect/>
          <a:stretch>
            <a:fillRect/>
          </a:stretch>
        </p:blipFill>
        <p:spPr bwMode="auto">
          <a:xfrm rot="-1772827">
            <a:off x="247650" y="3124200"/>
            <a:ext cx="2070100" cy="1550988"/>
          </a:xfrm>
          <a:prstGeom prst="rect">
            <a:avLst/>
          </a:prstGeom>
          <a:noFill/>
          <a:ln w="9525">
            <a:noFill/>
            <a:miter lim="800000"/>
            <a:headEnd/>
            <a:tailEnd/>
          </a:ln>
        </p:spPr>
      </p:pic>
      <p:pic>
        <p:nvPicPr>
          <p:cNvPr id="4103" name="Picture 7" descr="C:\Users\Utente\Desktop\24-02-2013\fisicaambientale_4.jpg"/>
          <p:cNvPicPr>
            <a:picLocks noChangeAspect="1" noChangeArrowheads="1"/>
          </p:cNvPicPr>
          <p:nvPr/>
        </p:nvPicPr>
        <p:blipFill>
          <a:blip r:embed="rId7" cstate="print"/>
          <a:srcRect/>
          <a:stretch>
            <a:fillRect/>
          </a:stretch>
        </p:blipFill>
        <p:spPr bwMode="auto">
          <a:xfrm rot="1281914">
            <a:off x="6900863" y="3998913"/>
            <a:ext cx="1814512" cy="1360487"/>
          </a:xfrm>
          <a:prstGeom prst="rect">
            <a:avLst/>
          </a:prstGeom>
          <a:noFill/>
          <a:ln w="9525">
            <a:noFill/>
            <a:miter lim="800000"/>
            <a:headEnd/>
            <a:tailEnd/>
          </a:ln>
        </p:spPr>
      </p:pic>
      <p:pic>
        <p:nvPicPr>
          <p:cNvPr id="1026" name="Picture 2" descr="C:\Documents and Settings\moriero.ISTSUPMAGLIE.000\Desktop\WP_007444.jpg"/>
          <p:cNvPicPr>
            <a:picLocks noChangeAspect="1" noChangeArrowheads="1"/>
          </p:cNvPicPr>
          <p:nvPr/>
        </p:nvPicPr>
        <p:blipFill>
          <a:blip r:embed="rId8" cstate="print"/>
          <a:srcRect/>
          <a:stretch>
            <a:fillRect/>
          </a:stretch>
        </p:blipFill>
        <p:spPr bwMode="auto">
          <a:xfrm>
            <a:off x="2571750" y="3286125"/>
            <a:ext cx="4143375" cy="2859088"/>
          </a:xfrm>
          <a:prstGeom prst="rect">
            <a:avLst/>
          </a:prstGeom>
          <a:noFill/>
          <a:ln w="9525">
            <a:noFill/>
            <a:miter lim="800000"/>
            <a:headEnd/>
            <a:tailEnd/>
          </a:ln>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diamond(in)">
                                      <p:cBhvr>
                                        <p:cTn id="11" dur="2000"/>
                                        <p:tgtEl>
                                          <p:spTgt spid="4100"/>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box(in)">
                                      <p:cBhvr>
                                        <p:cTn id="15" dur="500"/>
                                        <p:tgtEl>
                                          <p:spTgt spid="4101"/>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diamond(in)">
                                      <p:cBhvr>
                                        <p:cTn id="19" dur="2000"/>
                                        <p:tgtEl>
                                          <p:spTgt spid="4102"/>
                                        </p:tgtEl>
                                      </p:cBhvr>
                                    </p:animEffect>
                                  </p:childTnLst>
                                </p:cTn>
                              </p:par>
                            </p:childTnLst>
                          </p:cTn>
                        </p:par>
                        <p:par>
                          <p:cTn id="20" fill="hold">
                            <p:stCondLst>
                              <p:cond delay="5000"/>
                            </p:stCondLst>
                            <p:childTnLst>
                              <p:par>
                                <p:cTn id="21" presetID="8" presetClass="entr" presetSubtype="16" fill="hold" nodeType="after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diamond(in)">
                                      <p:cBhvr>
                                        <p:cTn id="23" dur="2000"/>
                                        <p:tgtEl>
                                          <p:spTgt spid="4103"/>
                                        </p:tgtEl>
                                      </p:cBhvr>
                                    </p:animEffect>
                                  </p:childTnLst>
                                </p:cTn>
                              </p:par>
                            </p:childTnLst>
                          </p:cTn>
                        </p:par>
                        <p:par>
                          <p:cTn id="24" fill="hold">
                            <p:stCondLst>
                              <p:cond delay="7000"/>
                            </p:stCondLst>
                            <p:childTnLst>
                              <p:par>
                                <p:cTn id="25" presetID="8" presetClass="entr" presetSubtype="16"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135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928688"/>
            <a:ext cx="7772400" cy="1000125"/>
          </a:xfrm>
        </p:spPr>
        <p:txBody>
          <a:bodyPr rtlCol="0">
            <a:normAutofit fontScale="90000"/>
          </a:bodyPr>
          <a:lstStyle/>
          <a:p>
            <a:pPr fontAlgn="auto">
              <a:spcAft>
                <a:spcPts val="0"/>
              </a:spcAft>
              <a:defRPr/>
            </a:pPr>
            <a:r>
              <a:rPr lang="it-IT" sz="8800" dirty="0" smtClean="0"/>
              <a:t>	</a:t>
            </a:r>
            <a:r>
              <a:rPr lang="it-IT" sz="7300" b="1" dirty="0" smtClean="0">
                <a:solidFill>
                  <a:srgbClr val="FF0000"/>
                </a:solidFill>
                <a:latin typeface="Castellar" pitchFamily="18" charset="0"/>
              </a:rPr>
              <a:t>Radon</a:t>
            </a:r>
            <a:r>
              <a:rPr lang="it-IT" sz="10700" b="1" dirty="0" smtClean="0">
                <a:solidFill>
                  <a:srgbClr val="FF0000"/>
                </a:solidFill>
                <a:latin typeface="Castellar" pitchFamily="18" charset="0"/>
              </a:rPr>
              <a:t> </a:t>
            </a:r>
            <a:endParaRPr lang="it-IT" sz="8800" b="1" dirty="0">
              <a:solidFill>
                <a:srgbClr val="FF0000"/>
              </a:solidFill>
              <a:latin typeface="Castellar" pitchFamily="18" charset="0"/>
            </a:endParaRPr>
          </a:p>
        </p:txBody>
      </p:sp>
      <p:sp>
        <p:nvSpPr>
          <p:cNvPr id="3" name="Sottotitolo 2"/>
          <p:cNvSpPr>
            <a:spLocks noGrp="1"/>
          </p:cNvSpPr>
          <p:nvPr>
            <p:ph type="subTitle" idx="1"/>
          </p:nvPr>
        </p:nvSpPr>
        <p:spPr>
          <a:xfrm>
            <a:off x="0" y="1916113"/>
            <a:ext cx="5795963" cy="3025775"/>
          </a:xfrm>
        </p:spPr>
        <p:txBody>
          <a:bodyPr rtlCol="0">
            <a:noAutofit/>
          </a:bodyPr>
          <a:lstStyle/>
          <a:p>
            <a:pPr fontAlgn="auto">
              <a:spcAft>
                <a:spcPts val="0"/>
              </a:spcAft>
              <a:buFont typeface="Arial" pitchFamily="34" charset="0"/>
              <a:buNone/>
              <a:defRPr/>
            </a:pPr>
            <a:r>
              <a:rPr lang="it-IT" sz="2800" b="1" dirty="0" smtClean="0">
                <a:solidFill>
                  <a:srgbClr val="3333CC"/>
                </a:solidFill>
                <a:effectLst>
                  <a:outerShdw blurRad="38100" dist="38100" dir="2700000" algn="tl">
                    <a:srgbClr val="FFFFFF"/>
                  </a:outerShdw>
                </a:effectLst>
                <a:latin typeface="Bookman Old Style" pitchFamily="18" charset="0"/>
              </a:rPr>
              <a:t>è un gas</a:t>
            </a:r>
            <a:r>
              <a:rPr lang="it-IT" sz="2800" b="1" dirty="0" smtClean="0">
                <a:solidFill>
                  <a:srgbClr val="3333CC"/>
                </a:solidFill>
                <a:latin typeface="Bookman Old Style" pitchFamily="18" charset="0"/>
              </a:rPr>
              <a:t> </a:t>
            </a:r>
            <a:r>
              <a:rPr lang="it-IT" sz="2800" b="1" dirty="0" smtClean="0">
                <a:solidFill>
                  <a:srgbClr val="3333CC"/>
                </a:solidFill>
                <a:effectLst>
                  <a:outerShdw blurRad="38100" dist="38100" dir="2700000" algn="tl">
                    <a:srgbClr val="FFFFFF"/>
                  </a:outerShdw>
                </a:effectLst>
                <a:latin typeface="Bookman Old Style" pitchFamily="18" charset="0"/>
              </a:rPr>
              <a:t>nobile,chimicamente</a:t>
            </a:r>
            <a:r>
              <a:rPr lang="it-IT" sz="2800" b="1" dirty="0" smtClean="0">
                <a:solidFill>
                  <a:srgbClr val="3333CC"/>
                </a:solidFill>
                <a:latin typeface="Bookman Old Style" pitchFamily="18" charset="0"/>
              </a:rPr>
              <a:t> </a:t>
            </a:r>
            <a:r>
              <a:rPr lang="it-IT" sz="2800" b="1" dirty="0" smtClean="0">
                <a:solidFill>
                  <a:srgbClr val="3333CC"/>
                </a:solidFill>
                <a:effectLst>
                  <a:outerShdw blurRad="38100" dist="38100" dir="2700000" algn="tl">
                    <a:srgbClr val="FFFFFF"/>
                  </a:outerShdw>
                </a:effectLst>
                <a:latin typeface="Bookman Old Style" pitchFamily="18" charset="0"/>
              </a:rPr>
              <a:t>inerte che </a:t>
            </a:r>
            <a:r>
              <a:rPr lang="en-US" sz="2800" b="1" dirty="0" err="1" smtClean="0">
                <a:solidFill>
                  <a:srgbClr val="3333CC"/>
                </a:solidFill>
                <a:latin typeface="Bookman Old Style" pitchFamily="18" charset="0"/>
              </a:rPr>
              <a:t>proviene</a:t>
            </a:r>
            <a:r>
              <a:rPr lang="en-US" sz="2800" b="1" dirty="0" smtClean="0">
                <a:solidFill>
                  <a:srgbClr val="3333CC"/>
                </a:solidFill>
                <a:latin typeface="Bookman Old Style" pitchFamily="18" charset="0"/>
              </a:rPr>
              <a:t> dal </a:t>
            </a:r>
            <a:r>
              <a:rPr lang="en-US" sz="2800" b="1" dirty="0" err="1" smtClean="0">
                <a:solidFill>
                  <a:srgbClr val="3333CC"/>
                </a:solidFill>
                <a:latin typeface="Bookman Old Style" pitchFamily="18" charset="0"/>
              </a:rPr>
              <a:t>decadimento</a:t>
            </a:r>
            <a:r>
              <a:rPr lang="en-US" sz="2800" b="1" dirty="0" smtClean="0">
                <a:solidFill>
                  <a:srgbClr val="3333CC"/>
                </a:solidFill>
                <a:latin typeface="Bookman Old Style" pitchFamily="18" charset="0"/>
              </a:rPr>
              <a:t> del </a:t>
            </a:r>
            <a:r>
              <a:rPr lang="en-US" sz="2800" b="1" dirty="0" err="1" smtClean="0">
                <a:solidFill>
                  <a:srgbClr val="3333CC"/>
                </a:solidFill>
                <a:latin typeface="Bookman Old Style" pitchFamily="18" charset="0"/>
              </a:rPr>
              <a:t>radioisotopo</a:t>
            </a:r>
            <a:r>
              <a:rPr lang="en-US" sz="2800" b="1" dirty="0" smtClean="0">
                <a:solidFill>
                  <a:srgbClr val="3333CC"/>
                </a:solidFill>
                <a:latin typeface="Bookman Old Style" pitchFamily="18" charset="0"/>
              </a:rPr>
              <a:t> </a:t>
            </a:r>
            <a:r>
              <a:rPr lang="en-US" sz="2800" b="1" dirty="0" smtClean="0">
                <a:solidFill>
                  <a:srgbClr val="3333CC"/>
                </a:solidFill>
                <a:effectLst>
                  <a:outerShdw blurRad="38100" dist="38100" dir="2700000" algn="tl">
                    <a:srgbClr val="FFFFFF"/>
                  </a:outerShdw>
                </a:effectLst>
                <a:latin typeface="Bookman Old Style" pitchFamily="18" charset="0"/>
              </a:rPr>
              <a:t>Ra-226</a:t>
            </a:r>
            <a:r>
              <a:rPr lang="en-US" sz="2800" b="1" dirty="0" smtClean="0">
                <a:solidFill>
                  <a:srgbClr val="3333CC"/>
                </a:solidFill>
                <a:latin typeface="Bookman Old Style" pitchFamily="18" charset="0"/>
              </a:rPr>
              <a:t> ,</a:t>
            </a:r>
            <a:r>
              <a:rPr lang="en-US" sz="2800" b="1" dirty="0" err="1" smtClean="0">
                <a:solidFill>
                  <a:srgbClr val="3333CC"/>
                </a:solidFill>
                <a:latin typeface="Bookman Old Style" pitchFamily="18" charset="0"/>
              </a:rPr>
              <a:t>originato</a:t>
            </a:r>
            <a:r>
              <a:rPr lang="en-US" sz="2800" b="1" dirty="0" smtClean="0">
                <a:solidFill>
                  <a:srgbClr val="3333CC"/>
                </a:solidFill>
                <a:latin typeface="Bookman Old Style" pitchFamily="18" charset="0"/>
              </a:rPr>
              <a:t>, per </a:t>
            </a:r>
            <a:r>
              <a:rPr lang="en-US" sz="2800" b="1" dirty="0" err="1" smtClean="0">
                <a:solidFill>
                  <a:srgbClr val="3333CC"/>
                </a:solidFill>
                <a:latin typeface="Bookman Old Style" pitchFamily="18" charset="0"/>
              </a:rPr>
              <a:t>decadimenti</a:t>
            </a:r>
            <a:r>
              <a:rPr lang="en-US" sz="2800" b="1" dirty="0" smtClean="0">
                <a:solidFill>
                  <a:srgbClr val="3333CC"/>
                </a:solidFill>
                <a:latin typeface="Bookman Old Style" pitchFamily="18" charset="0"/>
              </a:rPr>
              <a:t> </a:t>
            </a:r>
            <a:r>
              <a:rPr lang="en-US" sz="2800" b="1" dirty="0" err="1" smtClean="0">
                <a:solidFill>
                  <a:srgbClr val="3333CC"/>
                </a:solidFill>
                <a:latin typeface="Bookman Old Style" pitchFamily="18" charset="0"/>
              </a:rPr>
              <a:t>successivi</a:t>
            </a:r>
            <a:r>
              <a:rPr lang="en-US" sz="2800" b="1" dirty="0" smtClean="0">
                <a:solidFill>
                  <a:srgbClr val="3333CC"/>
                </a:solidFill>
                <a:latin typeface="Bookman Old Style" pitchFamily="18" charset="0"/>
              </a:rPr>
              <a:t>, dal ‘</a:t>
            </a:r>
            <a:r>
              <a:rPr lang="en-US" sz="2800" b="1" dirty="0" err="1" smtClean="0">
                <a:solidFill>
                  <a:srgbClr val="3333CC"/>
                </a:solidFill>
                <a:latin typeface="Bookman Old Style" pitchFamily="18" charset="0"/>
              </a:rPr>
              <a:t>capostipite</a:t>
            </a:r>
            <a:r>
              <a:rPr lang="en-US" sz="2800" b="1" dirty="0" smtClean="0">
                <a:solidFill>
                  <a:srgbClr val="3333CC"/>
                </a:solidFill>
                <a:latin typeface="Bookman Old Style" pitchFamily="18" charset="0"/>
              </a:rPr>
              <a:t>’ </a:t>
            </a:r>
            <a:r>
              <a:rPr lang="en-US" sz="2800" b="1" dirty="0" smtClean="0">
                <a:solidFill>
                  <a:srgbClr val="3333CC"/>
                </a:solidFill>
                <a:effectLst>
                  <a:outerShdw blurRad="38100" dist="38100" dir="2700000" algn="tl">
                    <a:srgbClr val="FFFFFF"/>
                  </a:outerShdw>
                </a:effectLst>
                <a:latin typeface="Bookman Old Style" pitchFamily="18" charset="0"/>
              </a:rPr>
              <a:t>U-238</a:t>
            </a:r>
            <a:r>
              <a:rPr lang="en-US" sz="2800" b="1" dirty="0" smtClean="0">
                <a:solidFill>
                  <a:srgbClr val="3333CC"/>
                </a:solidFill>
                <a:latin typeface="Bookman Old Style" pitchFamily="18" charset="0"/>
              </a:rPr>
              <a:t> </a:t>
            </a:r>
            <a:r>
              <a:rPr lang="en-US" sz="2800" b="1" dirty="0" err="1" smtClean="0">
                <a:solidFill>
                  <a:srgbClr val="3333CC"/>
                </a:solidFill>
                <a:latin typeface="Bookman Old Style" pitchFamily="18" charset="0"/>
              </a:rPr>
              <a:t>presente</a:t>
            </a:r>
            <a:r>
              <a:rPr lang="en-US" sz="2800" b="1" dirty="0" smtClean="0">
                <a:solidFill>
                  <a:srgbClr val="3333CC"/>
                </a:solidFill>
                <a:latin typeface="Bookman Old Style" pitchFamily="18" charset="0"/>
              </a:rPr>
              <a:t> </a:t>
            </a:r>
            <a:r>
              <a:rPr lang="en-US" sz="2800" b="1" dirty="0" err="1" smtClean="0">
                <a:solidFill>
                  <a:srgbClr val="3333CC"/>
                </a:solidFill>
                <a:latin typeface="Bookman Old Style" pitchFamily="18" charset="0"/>
              </a:rPr>
              <a:t>nella</a:t>
            </a:r>
            <a:r>
              <a:rPr lang="en-US" sz="2800" b="1" dirty="0" smtClean="0">
                <a:solidFill>
                  <a:srgbClr val="3333CC"/>
                </a:solidFill>
                <a:latin typeface="Bookman Old Style" pitchFamily="18" charset="0"/>
              </a:rPr>
              <a:t> </a:t>
            </a:r>
            <a:r>
              <a:rPr lang="en-US" sz="2800" b="1" dirty="0" err="1" smtClean="0">
                <a:solidFill>
                  <a:srgbClr val="3333CC"/>
                </a:solidFill>
                <a:latin typeface="Bookman Old Style" pitchFamily="18" charset="0"/>
              </a:rPr>
              <a:t>crosta</a:t>
            </a:r>
            <a:r>
              <a:rPr lang="en-US" sz="2800" b="1" dirty="0" smtClean="0">
                <a:solidFill>
                  <a:srgbClr val="3333CC"/>
                </a:solidFill>
                <a:latin typeface="Bookman Old Style" pitchFamily="18" charset="0"/>
              </a:rPr>
              <a:t> </a:t>
            </a:r>
            <a:r>
              <a:rPr lang="en-US" sz="2800" b="1" dirty="0" err="1" smtClean="0">
                <a:solidFill>
                  <a:srgbClr val="3333CC"/>
                </a:solidFill>
                <a:latin typeface="Bookman Old Style" pitchFamily="18" charset="0"/>
              </a:rPr>
              <a:t>terrestre</a:t>
            </a:r>
            <a:r>
              <a:rPr lang="en-US" sz="2800" b="1" dirty="0" smtClean="0">
                <a:solidFill>
                  <a:srgbClr val="3333CC"/>
                </a:solidFill>
                <a:latin typeface="Bookman Old Style" pitchFamily="18" charset="0"/>
              </a:rPr>
              <a:t>.</a:t>
            </a:r>
            <a:endParaRPr lang="it-IT" sz="2800" b="1" dirty="0">
              <a:solidFill>
                <a:srgbClr val="3333CC"/>
              </a:solidFill>
              <a:latin typeface="Bookman Old Style" pitchFamily="18" charset="0"/>
            </a:endParaRPr>
          </a:p>
        </p:txBody>
      </p:sp>
      <p:sp>
        <p:nvSpPr>
          <p:cNvPr id="4" name="Rettangolo 3"/>
          <p:cNvSpPr/>
          <p:nvPr/>
        </p:nvSpPr>
        <p:spPr>
          <a:xfrm>
            <a:off x="250825" y="5516563"/>
            <a:ext cx="8713788" cy="954087"/>
          </a:xfrm>
          <a:prstGeom prst="rect">
            <a:avLst/>
          </a:prstGeom>
        </p:spPr>
        <p:txBody>
          <a:bodyPr>
            <a:spAutoFit/>
          </a:bodyPr>
          <a:lstStyle/>
          <a:p>
            <a:pPr fontAlgn="auto">
              <a:spcBef>
                <a:spcPts val="0"/>
              </a:spcBef>
              <a:spcAft>
                <a:spcPts val="0"/>
              </a:spcAft>
              <a:defRPr/>
            </a:pPr>
            <a:r>
              <a:rPr lang="it-IT" sz="2800" b="1" dirty="0">
                <a:solidFill>
                  <a:srgbClr val="CC00CC"/>
                </a:solidFill>
                <a:latin typeface="Bookman Old Style" pitchFamily="18" charset="0"/>
              </a:rPr>
              <a:t>E’</a:t>
            </a:r>
            <a:r>
              <a:rPr lang="it-IT" sz="2800" b="1" dirty="0">
                <a:solidFill>
                  <a:srgbClr val="CC00CC"/>
                </a:solidFill>
                <a:effectLst>
                  <a:outerShdw blurRad="38100" dist="38100" dir="2700000" algn="tl">
                    <a:srgbClr val="FFFFFF"/>
                  </a:outerShdw>
                </a:effectLst>
                <a:latin typeface="Bookman Old Style" pitchFamily="18" charset="0"/>
              </a:rPr>
              <a:t> </a:t>
            </a:r>
            <a:r>
              <a:rPr lang="it-IT" sz="2800" b="1" u="sng" dirty="0">
                <a:solidFill>
                  <a:srgbClr val="CC00CC"/>
                </a:solidFill>
                <a:effectLst>
                  <a:outerShdw blurRad="38100" dist="38100" dir="2700000" algn="tl">
                    <a:srgbClr val="FFFFFF"/>
                  </a:outerShdw>
                </a:effectLst>
                <a:latin typeface="Castellar" pitchFamily="18" charset="0"/>
              </a:rPr>
              <a:t>radioattivo</a:t>
            </a:r>
            <a:r>
              <a:rPr lang="it-IT" sz="2800" b="1" dirty="0">
                <a:solidFill>
                  <a:srgbClr val="CC00CC"/>
                </a:solidFill>
                <a:effectLst>
                  <a:outerShdw blurRad="38100" dist="38100" dir="2700000" algn="tl">
                    <a:srgbClr val="FFFFFF"/>
                  </a:outerShdw>
                </a:effectLst>
                <a:latin typeface="Bookman Old Style" pitchFamily="18" charset="0"/>
              </a:rPr>
              <a:t> </a:t>
            </a:r>
            <a:r>
              <a:rPr lang="en-US" sz="2800" b="1" dirty="0">
                <a:solidFill>
                  <a:srgbClr val="CC00CC"/>
                </a:solidFill>
                <a:latin typeface="Bookman Old Style" pitchFamily="18" charset="0"/>
              </a:rPr>
              <a:t>con tempo di </a:t>
            </a:r>
            <a:r>
              <a:rPr lang="en-US" sz="2800" b="1" dirty="0" err="1">
                <a:solidFill>
                  <a:srgbClr val="CC00CC"/>
                </a:solidFill>
                <a:latin typeface="Bookman Old Style" pitchFamily="18" charset="0"/>
              </a:rPr>
              <a:t>dimezzamento</a:t>
            </a:r>
            <a:r>
              <a:rPr lang="en-US" sz="2800" b="1" dirty="0">
                <a:solidFill>
                  <a:srgbClr val="CC00CC"/>
                </a:solidFill>
                <a:latin typeface="Bookman Old Style" pitchFamily="18" charset="0"/>
              </a:rPr>
              <a:t> </a:t>
            </a:r>
            <a:r>
              <a:rPr lang="en-US" sz="2800" b="1" dirty="0" err="1">
                <a:solidFill>
                  <a:srgbClr val="CC00CC"/>
                </a:solidFill>
                <a:latin typeface="Bookman Old Style" pitchFamily="18" charset="0"/>
              </a:rPr>
              <a:t>dell’attività</a:t>
            </a:r>
            <a:r>
              <a:rPr lang="en-US" sz="2800" b="1" dirty="0">
                <a:solidFill>
                  <a:srgbClr val="CC00CC"/>
                </a:solidFill>
                <a:latin typeface="Bookman Old Style" pitchFamily="18" charset="0"/>
              </a:rPr>
              <a:t> </a:t>
            </a:r>
            <a:r>
              <a:rPr lang="en-US" sz="2800" b="1" dirty="0" err="1">
                <a:solidFill>
                  <a:srgbClr val="CC00CC"/>
                </a:solidFill>
                <a:latin typeface="Bookman Old Style" pitchFamily="18" charset="0"/>
              </a:rPr>
              <a:t>pari</a:t>
            </a:r>
            <a:r>
              <a:rPr lang="en-US" sz="2800" b="1" dirty="0">
                <a:solidFill>
                  <a:srgbClr val="CC00CC"/>
                </a:solidFill>
                <a:latin typeface="Bookman Old Style" pitchFamily="18" charset="0"/>
              </a:rPr>
              <a:t> a</a:t>
            </a:r>
            <a:r>
              <a:rPr lang="en-US" sz="2800" b="1" dirty="0">
                <a:solidFill>
                  <a:srgbClr val="CC00CC"/>
                </a:solidFill>
                <a:effectLst>
                  <a:outerShdw blurRad="38100" dist="38100" dir="2700000" algn="tl">
                    <a:srgbClr val="FFFFFF"/>
                  </a:outerShdw>
                </a:effectLst>
                <a:latin typeface="Bookman Old Style" pitchFamily="18" charset="0"/>
              </a:rPr>
              <a:t> 3.82 </a:t>
            </a:r>
            <a:r>
              <a:rPr lang="en-US" sz="2800" b="1" dirty="0" err="1">
                <a:solidFill>
                  <a:srgbClr val="CC00CC"/>
                </a:solidFill>
                <a:effectLst>
                  <a:outerShdw blurRad="38100" dist="38100" dir="2700000" algn="tl">
                    <a:srgbClr val="FFFFFF"/>
                  </a:outerShdw>
                </a:effectLst>
                <a:latin typeface="Bookman Old Style" pitchFamily="18" charset="0"/>
              </a:rPr>
              <a:t>giorni</a:t>
            </a:r>
            <a:r>
              <a:rPr lang="en-US" sz="2800" b="1" dirty="0">
                <a:solidFill>
                  <a:srgbClr val="CC00CC"/>
                </a:solidFill>
                <a:effectLst>
                  <a:outerShdw blurRad="38100" dist="38100" dir="2700000" algn="tl">
                    <a:srgbClr val="FFFFFF"/>
                  </a:outerShdw>
                </a:effectLst>
                <a:latin typeface="Bookman Old Style" pitchFamily="18" charset="0"/>
              </a:rPr>
              <a:t>.</a:t>
            </a:r>
            <a:r>
              <a:rPr lang="it-IT" sz="2800" b="1" dirty="0">
                <a:solidFill>
                  <a:srgbClr val="CC00CC"/>
                </a:solidFill>
                <a:effectLst>
                  <a:outerShdw blurRad="38100" dist="38100" dir="2700000" algn="tl">
                    <a:srgbClr val="FFFFFF"/>
                  </a:outerShdw>
                </a:effectLst>
                <a:latin typeface="Bookman Old Style" pitchFamily="18" charset="0"/>
              </a:rPr>
              <a:t> </a:t>
            </a:r>
          </a:p>
        </p:txBody>
      </p:sp>
      <p:sp>
        <p:nvSpPr>
          <p:cNvPr id="5" name="Rettangolo 4"/>
          <p:cNvSpPr/>
          <p:nvPr/>
        </p:nvSpPr>
        <p:spPr>
          <a:xfrm flipV="1">
            <a:off x="323850" y="6165850"/>
            <a:ext cx="1944688" cy="768350"/>
          </a:xfrm>
          <a:prstGeom prst="rect">
            <a:avLst/>
          </a:prstGeom>
        </p:spPr>
        <p:txBody>
          <a:bodyPr>
            <a:spAutoFit/>
          </a:bodyPr>
          <a:lstStyle/>
          <a:p>
            <a:pPr fontAlgn="auto">
              <a:spcBef>
                <a:spcPts val="0"/>
              </a:spcBef>
              <a:spcAft>
                <a:spcPts val="0"/>
              </a:spcAft>
              <a:defRPr/>
            </a:pPr>
            <a:endParaRPr lang="it-IT" sz="4400" b="1" dirty="0">
              <a:solidFill>
                <a:srgbClr val="FFC54A"/>
              </a:solidFill>
              <a:effectLst>
                <a:outerShdw blurRad="38100" dist="38100" dir="2700000" algn="tl">
                  <a:srgbClr val="FFFFFF"/>
                </a:outerShdw>
              </a:effectLst>
              <a:latin typeface="Calibri" pitchFamily="34" charset="0"/>
            </a:endParaRPr>
          </a:p>
        </p:txBody>
      </p:sp>
      <p:pic>
        <p:nvPicPr>
          <p:cNvPr id="6" name="Picture 3" descr="schema_decadimento_u_238"/>
          <p:cNvPicPr>
            <a:picLocks noChangeAspect="1" noChangeArrowheads="1"/>
          </p:cNvPicPr>
          <p:nvPr/>
        </p:nvPicPr>
        <p:blipFill>
          <a:blip r:embed="rId3" cstate="print"/>
          <a:srcRect b="11806"/>
          <a:stretch>
            <a:fillRect/>
          </a:stretch>
        </p:blipFill>
        <p:spPr bwMode="auto">
          <a:xfrm>
            <a:off x="5795963" y="2276475"/>
            <a:ext cx="3178175" cy="2803525"/>
          </a:xfrm>
          <a:prstGeom prst="rect">
            <a:avLst/>
          </a:prstGeom>
          <a:noFill/>
          <a:ln w="9525">
            <a:noFill/>
            <a:miter lim="800000"/>
            <a:headEnd/>
            <a:tailEnd/>
          </a:ln>
        </p:spPr>
      </p:pic>
      <p:pic>
        <p:nvPicPr>
          <p:cNvPr id="7" name="Immagine 1" descr="http://www.progettolaureescientifiche.eu/wp-content/uploads/2010/05/Logo-scritta-blu.png">
            <a:hlinkClick r:id="rId4"/>
          </p:cNvPr>
          <p:cNvPicPr>
            <a:picLocks noChangeAspect="1" noChangeArrowheads="1"/>
          </p:cNvPicPr>
          <p:nvPr/>
        </p:nvPicPr>
        <p:blipFill>
          <a:blip r:embed="rId5" cstate="print"/>
          <a:srcRect/>
          <a:stretch>
            <a:fillRect/>
          </a:stretch>
        </p:blipFill>
        <p:spPr bwMode="auto">
          <a:xfrm>
            <a:off x="1476375" y="188913"/>
            <a:ext cx="6067425" cy="857250"/>
          </a:xfrm>
          <a:prstGeom prst="rect">
            <a:avLst/>
          </a:prstGeom>
          <a:noFill/>
          <a:ln w="9525">
            <a:noFill/>
            <a:miter lim="800000"/>
            <a:headEnd/>
            <a:tailEnd/>
          </a:ln>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par>
                          <p:cTn id="16" fill="hold">
                            <p:stCondLst>
                              <p:cond delay="3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9"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0" end="0"/>
                                            </p:txEl>
                                          </p:spTgt>
                                        </p:tgtEl>
                                        <p:attrNameLst>
                                          <p:attrName>fill.type</p:attrName>
                                        </p:attrNameLst>
                                      </p:cBhvr>
                                      <p:to>
                                        <p:strVal val="solid"/>
                                      </p:to>
                                    </p:set>
                                  </p:childTnLst>
                                </p:cTn>
                              </p:par>
                            </p:childTnLst>
                          </p:cTn>
                        </p:par>
                        <p:par>
                          <p:cTn id="22" fill="hold">
                            <p:stCondLst>
                              <p:cond delay="9560"/>
                            </p:stCondLst>
                            <p:childTnLst>
                              <p:par>
                                <p:cTn id="23" presetID="24"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to="" calcmode="lin" valueType="num">
                                      <p:cBhvr>
                                        <p:cTn id="2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9750" y="1196975"/>
            <a:ext cx="8229600" cy="1143000"/>
          </a:xfrm>
        </p:spPr>
        <p:txBody>
          <a:bodyPr/>
          <a:lstStyle/>
          <a:p>
            <a:r>
              <a:rPr lang="it-IT" b="1" smtClean="0">
                <a:solidFill>
                  <a:srgbClr val="FF0000"/>
                </a:solidFill>
                <a:latin typeface="Castellar" pitchFamily="18" charset="0"/>
              </a:rPr>
              <a:t>Tempo di dimezzamento</a:t>
            </a:r>
            <a:endParaRPr lang="it-IT" smtClean="0">
              <a:solidFill>
                <a:srgbClr val="FF0000"/>
              </a:solidFill>
              <a:latin typeface="Castellar" pitchFamily="18" charset="0"/>
            </a:endParaRPr>
          </a:p>
        </p:txBody>
      </p:sp>
      <p:pic>
        <p:nvPicPr>
          <p:cNvPr id="3" name="Immagine 1" descr="http://www.progettolaureescientifiche.eu/wp-content/uploads/2010/05/Logo-scritta-blu.png">
            <a:hlinkClick r:id="rId3"/>
          </p:cNvPr>
          <p:cNvPicPr>
            <a:picLocks noChangeAspect="1" noChangeArrowheads="1"/>
          </p:cNvPicPr>
          <p:nvPr/>
        </p:nvPicPr>
        <p:blipFill>
          <a:blip r:embed="rId4" cstate="print"/>
          <a:srcRect/>
          <a:stretch>
            <a:fillRect/>
          </a:stretch>
        </p:blipFill>
        <p:spPr bwMode="auto">
          <a:xfrm>
            <a:off x="1476375" y="188913"/>
            <a:ext cx="6067425" cy="857250"/>
          </a:xfrm>
          <a:prstGeom prst="rect">
            <a:avLst/>
          </a:prstGeom>
          <a:noFill/>
          <a:ln w="9525">
            <a:noFill/>
            <a:miter lim="800000"/>
            <a:headEnd/>
            <a:tailEnd/>
          </a:ln>
        </p:spPr>
      </p:pic>
      <p:sp>
        <p:nvSpPr>
          <p:cNvPr id="4" name="Rettangolo 3"/>
          <p:cNvSpPr>
            <a:spLocks noChangeArrowheads="1"/>
          </p:cNvSpPr>
          <p:nvPr/>
        </p:nvSpPr>
        <p:spPr bwMode="auto">
          <a:xfrm>
            <a:off x="250825" y="2420938"/>
            <a:ext cx="8424863" cy="1570037"/>
          </a:xfrm>
          <a:prstGeom prst="rect">
            <a:avLst/>
          </a:prstGeom>
          <a:noFill/>
          <a:ln w="9525">
            <a:noFill/>
            <a:miter lim="800000"/>
            <a:headEnd/>
            <a:tailEnd/>
          </a:ln>
        </p:spPr>
        <p:txBody>
          <a:bodyPr>
            <a:spAutoFit/>
          </a:bodyPr>
          <a:lstStyle/>
          <a:p>
            <a:r>
              <a:rPr lang="it-IT" sz="2400">
                <a:solidFill>
                  <a:srgbClr val="3333CC"/>
                </a:solidFill>
                <a:latin typeface="Bookman Old Style" pitchFamily="18" charset="0"/>
              </a:rPr>
              <a:t>Consideriamo N</a:t>
            </a:r>
            <a:r>
              <a:rPr lang="it-IT" sz="2400">
                <a:solidFill>
                  <a:srgbClr val="3333CC"/>
                </a:solidFill>
                <a:latin typeface="Calibri" pitchFamily="34" charset="0"/>
              </a:rPr>
              <a:t>o</a:t>
            </a:r>
            <a:r>
              <a:rPr lang="it-IT" sz="2400">
                <a:solidFill>
                  <a:srgbClr val="3333CC"/>
                </a:solidFill>
                <a:latin typeface="Bookman Old Style" pitchFamily="18" charset="0"/>
              </a:rPr>
              <a:t> atomi di un dato radionuclide al tempo t=0: emettendo particelle (α o β) si trasforma in un altro elemento e quindi No decresce nel tempo (t) secondo la legge:</a:t>
            </a:r>
          </a:p>
        </p:txBody>
      </p:sp>
      <p:sp>
        <p:nvSpPr>
          <p:cNvPr id="1638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it-IT" sz="1100" baseline="30000">
                <a:latin typeface="Calibri" pitchFamily="34" charset="0"/>
                <a:ea typeface="Calibri" pitchFamily="34" charset="0"/>
                <a:cs typeface="Times New Roman" pitchFamily="18" charset="0"/>
              </a:rPr>
              <a:t>-</a:t>
            </a:r>
            <a:endParaRPr lang="it-IT">
              <a:ea typeface="Calibri" pitchFamily="34" charset="0"/>
              <a:cs typeface="Arial" charset="0"/>
            </a:endParaRPr>
          </a:p>
        </p:txBody>
      </p:sp>
      <p:sp>
        <p:nvSpPr>
          <p:cNvPr id="16390" name="Rectangle 3"/>
          <p:cNvSpPr>
            <a:spLocks noChangeArrowheads="1"/>
          </p:cNvSpPr>
          <p:nvPr/>
        </p:nvSpPr>
        <p:spPr bwMode="auto">
          <a:xfrm>
            <a:off x="0" y="657225"/>
            <a:ext cx="9144000" cy="457200"/>
          </a:xfrm>
          <a:prstGeom prst="rect">
            <a:avLst/>
          </a:prstGeom>
          <a:noFill/>
          <a:ln w="9525">
            <a:noFill/>
            <a:miter lim="800000"/>
            <a:headEnd/>
            <a:tailEnd/>
          </a:ln>
        </p:spPr>
        <p:txBody>
          <a:bodyPr wrap="none" anchor="ctr">
            <a:spAutoFit/>
          </a:bodyPr>
          <a:lstStyle/>
          <a:p>
            <a:r>
              <a:rPr lang="it-IT" sz="1100" baseline="30000">
                <a:latin typeface="Calibri" pitchFamily="34" charset="0"/>
                <a:cs typeface="Times New Roman" pitchFamily="18" charset="0"/>
              </a:rPr>
              <a:t>t</a:t>
            </a:r>
            <a:endParaRPr lang="it-IT">
              <a:cs typeface="Arial" charset="0"/>
            </a:endParaRPr>
          </a:p>
        </p:txBody>
      </p:sp>
      <p:sp>
        <p:nvSpPr>
          <p:cNvPr id="1639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it-IT" sz="1100" baseline="30000">
                <a:latin typeface="Calibri" pitchFamily="34" charset="0"/>
                <a:ea typeface="Calibri" pitchFamily="34" charset="0"/>
                <a:cs typeface="Times New Roman" pitchFamily="18" charset="0"/>
              </a:rPr>
              <a:t>-</a:t>
            </a:r>
            <a:endParaRPr lang="it-IT">
              <a:ea typeface="Calibri" pitchFamily="34" charset="0"/>
              <a:cs typeface="Arial" charset="0"/>
            </a:endParaRPr>
          </a:p>
        </p:txBody>
      </p:sp>
      <p:pic>
        <p:nvPicPr>
          <p:cNvPr id="1028" name="Picture 4"/>
          <p:cNvPicPr>
            <a:picLocks noChangeAspect="1" noChangeArrowheads="1"/>
          </p:cNvPicPr>
          <p:nvPr/>
        </p:nvPicPr>
        <p:blipFill>
          <a:blip r:embed="rId5" cstate="print">
            <a:clrChange>
              <a:clrFrom>
                <a:srgbClr val="FFFFFF"/>
              </a:clrFrom>
              <a:clrTo>
                <a:srgbClr val="FFFFFF">
                  <a:alpha val="0"/>
                </a:srgbClr>
              </a:clrTo>
            </a:clrChange>
            <a:lum bright="-38000" contrast="-18000"/>
          </a:blip>
          <a:srcRect/>
          <a:stretch>
            <a:fillRect/>
          </a:stretch>
        </p:blipFill>
        <p:spPr bwMode="auto">
          <a:xfrm>
            <a:off x="1116013" y="4076700"/>
            <a:ext cx="6980237" cy="1382713"/>
          </a:xfrm>
          <a:prstGeom prst="rect">
            <a:avLst/>
          </a:prstGeom>
          <a:solidFill>
            <a:srgbClr val="FFFF00"/>
          </a:solidFill>
          <a:ln w="9525">
            <a:solidFill>
              <a:schemeClr val="bg1"/>
            </a:solidFill>
            <a:miter lim="800000"/>
            <a:headEnd/>
            <a:tailEnd/>
          </a:ln>
        </p:spPr>
      </p:pic>
      <p:sp>
        <p:nvSpPr>
          <p:cNvPr id="16393" name="Rectangle 6"/>
          <p:cNvSpPr>
            <a:spLocks noChangeArrowheads="1"/>
          </p:cNvSpPr>
          <p:nvPr/>
        </p:nvSpPr>
        <p:spPr bwMode="auto">
          <a:xfrm>
            <a:off x="0" y="657225"/>
            <a:ext cx="9144000" cy="457200"/>
          </a:xfrm>
          <a:prstGeom prst="rect">
            <a:avLst/>
          </a:prstGeom>
          <a:noFill/>
          <a:ln w="9525">
            <a:noFill/>
            <a:miter lim="800000"/>
            <a:headEnd/>
            <a:tailEnd/>
          </a:ln>
        </p:spPr>
        <p:txBody>
          <a:bodyPr wrap="none" anchor="ctr">
            <a:spAutoFit/>
          </a:bodyPr>
          <a:lstStyle/>
          <a:p>
            <a:endParaRPr lang="it-IT">
              <a:cs typeface="Arial" charset="0"/>
            </a:endParaRPr>
          </a:p>
        </p:txBody>
      </p:sp>
      <p:sp>
        <p:nvSpPr>
          <p:cNvPr id="13" name="CasellaDiTesto 12"/>
          <p:cNvSpPr txBox="1">
            <a:spLocks noChangeArrowheads="1"/>
          </p:cNvSpPr>
          <p:nvPr/>
        </p:nvSpPr>
        <p:spPr bwMode="auto">
          <a:xfrm>
            <a:off x="179388" y="5589588"/>
            <a:ext cx="8964612" cy="738187"/>
          </a:xfrm>
          <a:prstGeom prst="rect">
            <a:avLst/>
          </a:prstGeom>
          <a:noFill/>
          <a:ln w="9525">
            <a:noFill/>
            <a:miter lim="800000"/>
            <a:headEnd/>
            <a:tailEnd/>
          </a:ln>
        </p:spPr>
        <p:txBody>
          <a:bodyPr>
            <a:spAutoFit/>
          </a:bodyPr>
          <a:lstStyle/>
          <a:p>
            <a:r>
              <a:rPr lang="it-IT">
                <a:solidFill>
                  <a:srgbClr val="3333CC"/>
                </a:solidFill>
                <a:latin typeface="Bookman Old Style" pitchFamily="18" charset="0"/>
              </a:rPr>
              <a:t>Dove </a:t>
            </a:r>
            <a:r>
              <a:rPr lang="it-IT" b="1">
                <a:solidFill>
                  <a:srgbClr val="FF0000"/>
                </a:solidFill>
                <a:latin typeface="Bookman Old Style" pitchFamily="18" charset="0"/>
              </a:rPr>
              <a:t>λ</a:t>
            </a:r>
            <a:r>
              <a:rPr lang="it-IT">
                <a:solidFill>
                  <a:srgbClr val="3333CC"/>
                </a:solidFill>
                <a:latin typeface="Bookman Old Style" pitchFamily="18" charset="0"/>
              </a:rPr>
              <a:t> è una costante caratteristica del particolare radioisotopo considerato e rappresenta la </a:t>
            </a:r>
            <a:r>
              <a:rPr lang="it-IT" sz="2400">
                <a:solidFill>
                  <a:srgbClr val="3333CC"/>
                </a:solidFill>
                <a:latin typeface="Bookman Old Style" pitchFamily="18" charset="0"/>
              </a:rPr>
              <a:t>probabilità</a:t>
            </a:r>
            <a:r>
              <a:rPr lang="it-IT">
                <a:solidFill>
                  <a:srgbClr val="3333CC"/>
                </a:solidFill>
                <a:latin typeface="Bookman Old Style" pitchFamily="18" charset="0"/>
              </a:rPr>
              <a:t> che un nucleo si disintegri nell’unità di tempo.</a:t>
            </a:r>
          </a:p>
        </p:txBody>
      </p:sp>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diamond(in)">
                                      <p:cBhvr>
                                        <p:cTn id="19" dur="2000"/>
                                        <p:tgtEl>
                                          <p:spTgt spid="1028"/>
                                        </p:tgtEl>
                                      </p:cBhvr>
                                    </p:animEffect>
                                  </p:childTnLst>
                                </p:cTn>
                              </p:par>
                            </p:childTnLst>
                          </p:cTn>
                        </p:par>
                        <p:par>
                          <p:cTn id="20" fill="hold">
                            <p:stCondLst>
                              <p:cond delay="3500"/>
                            </p:stCondLst>
                            <p:childTnLst>
                              <p:par>
                                <p:cTn id="21" presetID="3"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288" y="981075"/>
            <a:ext cx="8229600" cy="1143000"/>
          </a:xfrm>
        </p:spPr>
        <p:txBody>
          <a:bodyPr/>
          <a:lstStyle/>
          <a:p>
            <a:r>
              <a:rPr lang="it-IT" b="1" smtClean="0">
                <a:latin typeface="Castellar" pitchFamily="18" charset="0"/>
              </a:rPr>
              <a:t>E per il radon?</a:t>
            </a:r>
          </a:p>
        </p:txBody>
      </p:sp>
      <p:pic>
        <p:nvPicPr>
          <p:cNvPr id="4" name="Immagine 1" descr="http://www.progettolaureescientifiche.eu/wp-content/uploads/2010/05/Logo-scritta-blu.png">
            <a:hlinkClick r:id="rId3"/>
          </p:cNvPr>
          <p:cNvPicPr>
            <a:picLocks noChangeAspect="1" noChangeArrowheads="1"/>
          </p:cNvPicPr>
          <p:nvPr/>
        </p:nvPicPr>
        <p:blipFill>
          <a:blip r:embed="rId4" cstate="print"/>
          <a:srcRect/>
          <a:stretch>
            <a:fillRect/>
          </a:stretch>
        </p:blipFill>
        <p:spPr bwMode="auto">
          <a:xfrm>
            <a:off x="1403350" y="188913"/>
            <a:ext cx="6067425" cy="857250"/>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5" cstate="print"/>
          <a:srcRect t="18134" r="42844"/>
          <a:stretch>
            <a:fillRect/>
          </a:stretch>
        </p:blipFill>
        <p:spPr>
          <a:xfrm>
            <a:off x="323850" y="2420938"/>
            <a:ext cx="8374063" cy="3671887"/>
          </a:xfrm>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amond(in)">
                                      <p:cBhvr>
                                        <p:cTn id="1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0975" y="981075"/>
            <a:ext cx="7772400" cy="1470025"/>
          </a:xfrm>
        </p:spPr>
        <p:txBody>
          <a:bodyPr/>
          <a:lstStyle/>
          <a:p>
            <a:r>
              <a:rPr lang="it-IT" b="1" dirty="0" err="1" smtClean="0">
                <a:latin typeface="Castellar" pitchFamily="18" charset="0"/>
              </a:rPr>
              <a:t>…e</a:t>
            </a:r>
            <a:r>
              <a:rPr lang="it-IT" b="1" dirty="0" smtClean="0">
                <a:latin typeface="Castellar" pitchFamily="18" charset="0"/>
              </a:rPr>
              <a:t> in ambienti chiusi??</a:t>
            </a:r>
          </a:p>
        </p:txBody>
      </p:sp>
      <p:sp>
        <p:nvSpPr>
          <p:cNvPr id="3" name="Sottotitolo 2"/>
          <p:cNvSpPr>
            <a:spLocks noGrp="1"/>
          </p:cNvSpPr>
          <p:nvPr>
            <p:ph type="subTitle" idx="1"/>
          </p:nvPr>
        </p:nvSpPr>
        <p:spPr>
          <a:xfrm>
            <a:off x="3203575" y="2636838"/>
            <a:ext cx="5616575" cy="3095625"/>
          </a:xfrm>
        </p:spPr>
        <p:txBody>
          <a:bodyPr/>
          <a:lstStyle/>
          <a:p>
            <a:r>
              <a:rPr lang="en-US" sz="1800" b="1" dirty="0" smtClean="0">
                <a:solidFill>
                  <a:srgbClr val="333399"/>
                </a:solidFill>
                <a:latin typeface="Bookman Old Style" pitchFamily="18" charset="0"/>
              </a:rPr>
              <a:t>La situazione dei luoghi chiusi (edifici) o sotterranei (grotte, caverne, ...) penetrati dal gas Radon e nei quali il Radon trova ostacolo alla successiva diffusione nell’atmosfera, dove possono venire a formarsi concentrazioni anche</a:t>
            </a:r>
          </a:p>
          <a:p>
            <a:r>
              <a:rPr lang="en-US" sz="1800" b="1" dirty="0" smtClean="0">
                <a:solidFill>
                  <a:srgbClr val="333399"/>
                </a:solidFill>
                <a:latin typeface="Bookman Old Style" pitchFamily="18" charset="0"/>
              </a:rPr>
              <a:t>molto elevate e, in particolare, dei locali interrati degli edifici.</a:t>
            </a:r>
          </a:p>
          <a:p>
            <a:r>
              <a:rPr lang="en-US" sz="1800" b="1" dirty="0" smtClean="0">
                <a:solidFill>
                  <a:srgbClr val="333399"/>
                </a:solidFill>
                <a:latin typeface="Bookman Old Style" pitchFamily="18" charset="0"/>
              </a:rPr>
              <a:t>Anche i materiali usati nelle costruzioni, che contengono</a:t>
            </a:r>
          </a:p>
          <a:p>
            <a:r>
              <a:rPr lang="en-US" sz="1800" b="1" dirty="0" smtClean="0">
                <a:solidFill>
                  <a:srgbClr val="333399"/>
                </a:solidFill>
                <a:latin typeface="Bookman Old Style" pitchFamily="18" charset="0"/>
              </a:rPr>
              <a:t>percentuali variabili del ‘genitore’ Ra-226 possono contribuire in modo significativo</a:t>
            </a:r>
          </a:p>
          <a:p>
            <a:r>
              <a:rPr lang="en-US" sz="1800" b="1" dirty="0" smtClean="0">
                <a:solidFill>
                  <a:srgbClr val="333399"/>
                </a:solidFill>
                <a:latin typeface="Bookman Old Style" pitchFamily="18" charset="0"/>
              </a:rPr>
              <a:t>alla concentrazione di attività del Radon negli edifici.</a:t>
            </a:r>
          </a:p>
          <a:p>
            <a:endParaRPr lang="it-IT" sz="1800" b="1" dirty="0" smtClean="0">
              <a:solidFill>
                <a:srgbClr val="333399"/>
              </a:solidFill>
              <a:latin typeface="Bookman Old Style" pitchFamily="18" charset="0"/>
            </a:endParaRPr>
          </a:p>
        </p:txBody>
      </p:sp>
      <p:pic>
        <p:nvPicPr>
          <p:cNvPr id="2051" name="Picture 3" descr="C:\Users\Utente\AppData\Local\Microsoft\Windows\Temporary Internet Files\Content.IE5\BEU13ZNA\MC900441930[1].wmf"/>
          <p:cNvPicPr>
            <a:picLocks noChangeAspect="1" noChangeArrowheads="1"/>
          </p:cNvPicPr>
          <p:nvPr/>
        </p:nvPicPr>
        <p:blipFill>
          <a:blip r:embed="rId3" cstate="print"/>
          <a:srcRect/>
          <a:stretch>
            <a:fillRect/>
          </a:stretch>
        </p:blipFill>
        <p:spPr bwMode="auto">
          <a:xfrm>
            <a:off x="6659563" y="476250"/>
            <a:ext cx="1978025" cy="1908175"/>
          </a:xfrm>
          <a:prstGeom prst="rect">
            <a:avLst/>
          </a:prstGeom>
          <a:noFill/>
          <a:ln w="9525">
            <a:noFill/>
            <a:miter lim="800000"/>
            <a:headEnd/>
            <a:tailEnd/>
          </a:ln>
        </p:spPr>
      </p:pic>
      <p:pic>
        <p:nvPicPr>
          <p:cNvPr id="2053" name="Picture 5" descr="http://t3.gstatic.com/images?q=tbn:ANd9GcTBVbJ-R83A3of2RB6DkN73qa8DOFyY0zvbhEJwWhYaBMXu3Mvn"/>
          <p:cNvPicPr>
            <a:picLocks noChangeAspect="1" noChangeArrowheads="1"/>
          </p:cNvPicPr>
          <p:nvPr/>
        </p:nvPicPr>
        <p:blipFill>
          <a:blip r:embed="rId4" cstate="print"/>
          <a:srcRect/>
          <a:stretch>
            <a:fillRect/>
          </a:stretch>
        </p:blipFill>
        <p:spPr bwMode="auto">
          <a:xfrm>
            <a:off x="0" y="2492375"/>
            <a:ext cx="3132138" cy="3835400"/>
          </a:xfrm>
          <a:prstGeom prst="rect">
            <a:avLst/>
          </a:prstGeom>
          <a:noFill/>
          <a:ln w="9525">
            <a:noFill/>
            <a:miter lim="800000"/>
            <a:headEnd/>
            <a:tailEnd/>
          </a:ln>
        </p:spPr>
      </p:pic>
      <p:pic>
        <p:nvPicPr>
          <p:cNvPr id="6" name="Immagine 1" descr="http://www.progettolaureescientifiche.eu/wp-content/uploads/2010/05/Logo-scritta-blu.png">
            <a:hlinkClick r:id="rId5"/>
          </p:cNvPr>
          <p:cNvPicPr>
            <a:picLocks noChangeAspect="1" noChangeArrowheads="1"/>
          </p:cNvPicPr>
          <p:nvPr/>
        </p:nvPicPr>
        <p:blipFill>
          <a:blip r:embed="rId6" cstate="print"/>
          <a:srcRect/>
          <a:stretch>
            <a:fillRect/>
          </a:stretch>
        </p:blipFill>
        <p:spPr bwMode="auto">
          <a:xfrm>
            <a:off x="1500188" y="214313"/>
            <a:ext cx="6067425" cy="857250"/>
          </a:xfrm>
          <a:prstGeom prst="rect">
            <a:avLst/>
          </a:prstGeom>
          <a:noFill/>
          <a:ln w="9525">
            <a:noFill/>
            <a:miter lim="800000"/>
            <a:headEnd/>
            <a:tailEnd/>
          </a:ln>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childTnLst>
                          </p:cTn>
                        </p:par>
                        <p:par>
                          <p:cTn id="19" fill="hold">
                            <p:stCondLst>
                              <p:cond delay="1840"/>
                            </p:stCondLst>
                            <p:childTnLst>
                              <p:par>
                                <p:cTn id="20" presetID="8" presetClass="entr" presetSubtype="16" fill="hold" nodeType="after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diamond(in)">
                                      <p:cBhvr>
                                        <p:cTn id="22" dur="2000"/>
                                        <p:tgtEl>
                                          <p:spTgt spid="2053"/>
                                        </p:tgtEl>
                                      </p:cBhvr>
                                    </p:animEffect>
                                  </p:childTnLst>
                                </p:cTn>
                              </p:par>
                            </p:childTnLst>
                          </p:cTn>
                        </p:par>
                        <p:par>
                          <p:cTn id="23" fill="hold">
                            <p:stCondLst>
                              <p:cond delay="3840"/>
                            </p:stCondLst>
                            <p:childTnLst>
                              <p:par>
                                <p:cTn id="24" presetID="2" presetClass="entr" presetSubtype="4"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340"/>
                            </p:stCondLst>
                            <p:childTnLst>
                              <p:par>
                                <p:cTn id="29" presetID="2" presetClass="entr" presetSubtype="4"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840"/>
                            </p:stCondLst>
                            <p:childTnLst>
                              <p:par>
                                <p:cTn id="34" presetID="2" presetClass="entr" presetSubtype="4"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340"/>
                            </p:stCondLst>
                            <p:childTnLst>
                              <p:par>
                                <p:cTn id="39" presetID="2" presetClass="entr" presetSubtype="4"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840"/>
                            </p:stCondLst>
                            <p:childTnLst>
                              <p:par>
                                <p:cTn id="44" presetID="2" presetClass="entr" presetSubtype="4" fill="hold" grpId="0" nodeType="after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additive="base">
                                        <p:cTn id="4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50825" y="620713"/>
            <a:ext cx="7772400" cy="1470025"/>
          </a:xfrm>
        </p:spPr>
        <p:txBody>
          <a:bodyPr/>
          <a:lstStyle/>
          <a:p>
            <a:r>
              <a:rPr lang="it-IT" b="1" smtClean="0">
                <a:latin typeface="Castellar" pitchFamily="18" charset="0"/>
              </a:rPr>
              <a:t>…</a:t>
            </a:r>
            <a:r>
              <a:rPr lang="it-IT" sz="3600" b="1" smtClean="0">
                <a:latin typeface="Castellar" pitchFamily="18" charset="0"/>
              </a:rPr>
              <a:t>E NEL NOSTRO ISTITUTO </a:t>
            </a:r>
            <a:r>
              <a:rPr lang="it-IT" b="1" smtClean="0">
                <a:latin typeface="Castellar" pitchFamily="18" charset="0"/>
              </a:rPr>
              <a:t>??</a:t>
            </a:r>
          </a:p>
        </p:txBody>
      </p:sp>
      <p:sp>
        <p:nvSpPr>
          <p:cNvPr id="3" name="Sottotitolo 2"/>
          <p:cNvSpPr>
            <a:spLocks noGrp="1"/>
          </p:cNvSpPr>
          <p:nvPr>
            <p:ph type="subTitle" idx="1"/>
          </p:nvPr>
        </p:nvSpPr>
        <p:spPr>
          <a:xfrm>
            <a:off x="611188" y="1700213"/>
            <a:ext cx="8281987" cy="1368425"/>
          </a:xfrm>
        </p:spPr>
        <p:txBody>
          <a:bodyPr rtlCol="0">
            <a:normAutofit fontScale="85000" lnSpcReduction="10000"/>
          </a:bodyPr>
          <a:lstStyle/>
          <a:p>
            <a:pPr fontAlgn="auto">
              <a:spcAft>
                <a:spcPts val="0"/>
              </a:spcAft>
              <a:buFont typeface="Arial" pitchFamily="34" charset="0"/>
              <a:buNone/>
              <a:defRPr/>
            </a:pPr>
            <a:r>
              <a:rPr lang="it-IT" dirty="0" smtClean="0">
                <a:solidFill>
                  <a:srgbClr val="333399"/>
                </a:solidFill>
                <a:latin typeface="Bookman Old Style" pitchFamily="18" charset="0"/>
              </a:rPr>
              <a:t>Abbiamo effettuato le misurazioni utilizzando dosimetri esposti in alcuni ambienti dell’edificio dal 20 Dicembre 2012 al 21 Marzo 2013</a:t>
            </a:r>
            <a:endParaRPr lang="it-IT" dirty="0">
              <a:solidFill>
                <a:srgbClr val="333399"/>
              </a:solidFill>
              <a:latin typeface="Bookman Old Style" pitchFamily="18" charset="0"/>
            </a:endParaRPr>
          </a:p>
        </p:txBody>
      </p:sp>
      <p:pic>
        <p:nvPicPr>
          <p:cNvPr id="16387" name="Immagine 2"/>
          <p:cNvPicPr>
            <a:picLocks noChangeAspect="1" noChangeArrowheads="1"/>
          </p:cNvPicPr>
          <p:nvPr/>
        </p:nvPicPr>
        <p:blipFill>
          <a:blip r:embed="rId3" cstate="print"/>
          <a:srcRect/>
          <a:stretch>
            <a:fillRect/>
          </a:stretch>
        </p:blipFill>
        <p:spPr bwMode="auto">
          <a:xfrm>
            <a:off x="0" y="2924175"/>
            <a:ext cx="9144000" cy="3933825"/>
          </a:xfrm>
          <a:prstGeom prst="rect">
            <a:avLst/>
          </a:prstGeom>
          <a:noFill/>
          <a:ln w="9525">
            <a:noFill/>
            <a:miter lim="800000"/>
            <a:headEnd/>
            <a:tailEnd/>
          </a:ln>
        </p:spPr>
      </p:pic>
      <p:pic>
        <p:nvPicPr>
          <p:cNvPr id="5" name="Immagine 1" descr="http://www.progettolaureescientifiche.eu/wp-content/uploads/2010/05/Logo-scritta-blu.png">
            <a:hlinkClick r:id="rId4"/>
          </p:cNvPr>
          <p:cNvPicPr>
            <a:picLocks noChangeAspect="1" noChangeArrowheads="1"/>
          </p:cNvPicPr>
          <p:nvPr/>
        </p:nvPicPr>
        <p:blipFill>
          <a:blip r:embed="rId5" cstate="print"/>
          <a:srcRect/>
          <a:stretch>
            <a:fillRect/>
          </a:stretch>
        </p:blipFill>
        <p:spPr bwMode="auto">
          <a:xfrm>
            <a:off x="1500188" y="214313"/>
            <a:ext cx="6067425" cy="857250"/>
          </a:xfrm>
          <a:prstGeom prst="rect">
            <a:avLst/>
          </a:prstGeom>
          <a:noFill/>
          <a:ln w="9525">
            <a:noFill/>
            <a:miter lim="800000"/>
            <a:headEnd/>
            <a:tailEnd/>
          </a:ln>
        </p:spPr>
      </p:pic>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gtEl>
                                        <p:attrNameLst>
                                          <p:attrName>fillcolor</p:attrName>
                                        </p:attrNameLst>
                                      </p:cBhvr>
                                      <p:tavLst>
                                        <p:tav tm="0">
                                          <p:val>
                                            <p:clrVal>
                                              <a:schemeClr val="accent2"/>
                                            </p:clrVal>
                                          </p:val>
                                        </p:tav>
                                        <p:tav tm="50000">
                                          <p:val>
                                            <p:clrVal>
                                              <a:schemeClr val="hlink"/>
                                            </p:clrVal>
                                          </p:val>
                                        </p:tav>
                                      </p:tavLst>
                                    </p:anim>
                                    <p:set>
                                      <p:cBhvr>
                                        <p:cTn id="13" dur="80"/>
                                        <p:tgtEl>
                                          <p:spTgt spid="2"/>
                                        </p:tgtEl>
                                        <p:attrNameLst>
                                          <p:attrName>fill.type</p:attrName>
                                        </p:attrNameLst>
                                      </p:cBhvr>
                                      <p:to>
                                        <p:strVal val="solid"/>
                                      </p:to>
                                    </p:set>
                                  </p:childTnLst>
                                </p:cTn>
                              </p:par>
                            </p:childTnLst>
                          </p:cTn>
                        </p:par>
                        <p:par>
                          <p:cTn id="14" fill="hold">
                            <p:stCondLst>
                              <p:cond delay="138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0" end="0"/>
                                            </p:txEl>
                                          </p:spTgt>
                                        </p:tgtEl>
                                        <p:attrNameLst>
                                          <p:attrName>fill.type</p:attrName>
                                        </p:attrNameLst>
                                      </p:cBhvr>
                                      <p:to>
                                        <p:strVal val="solid"/>
                                      </p:to>
                                    </p:set>
                                  </p:childTnLst>
                                </p:cTn>
                              </p:par>
                            </p:childTnLst>
                          </p:cTn>
                        </p:par>
                        <p:par>
                          <p:cTn id="20" fill="hold">
                            <p:stCondLst>
                              <p:cond delay="6060"/>
                            </p:stCondLst>
                            <p:childTnLst>
                              <p:par>
                                <p:cTn id="21" presetID="8" presetClass="entr" presetSubtype="16" fill="hold" nodeType="afterEffect">
                                  <p:stCondLst>
                                    <p:cond delay="0"/>
                                  </p:stCondLst>
                                  <p:childTnLst>
                                    <p:set>
                                      <p:cBhvr>
                                        <p:cTn id="22" dur="1" fill="hold">
                                          <p:stCondLst>
                                            <p:cond delay="0"/>
                                          </p:stCondLst>
                                        </p:cTn>
                                        <p:tgtEl>
                                          <p:spTgt spid="16387"/>
                                        </p:tgtEl>
                                        <p:attrNameLst>
                                          <p:attrName>style.visibility</p:attrName>
                                        </p:attrNameLst>
                                      </p:cBhvr>
                                      <p:to>
                                        <p:strVal val="visible"/>
                                      </p:to>
                                    </p:set>
                                    <p:animEffect transition="in" filter="diamond(in)">
                                      <p:cBhvr>
                                        <p:cTn id="23"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50000">
              <a:srgbClr val="FFFFFF"/>
            </a:gs>
            <a:gs pos="100000">
              <a:schemeClr val="accent1">
                <a:tint val="23500"/>
                <a:satMod val="160000"/>
              </a:schemeClr>
            </a:gs>
          </a:gsLst>
          <a:lin ang="19800000" scaled="0"/>
          <a:tileRect/>
        </a:gradFill>
        <a:effectLst/>
      </p:bgPr>
    </p:bg>
    <p:spTree>
      <p:nvGrpSpPr>
        <p:cNvPr id="1" name=""/>
        <p:cNvGrpSpPr/>
        <p:nvPr/>
      </p:nvGrpSpPr>
      <p:grpSpPr>
        <a:xfrm>
          <a:off x="0" y="0"/>
          <a:ext cx="0" cy="0"/>
          <a:chOff x="0" y="0"/>
          <a:chExt cx="0" cy="0"/>
        </a:xfrm>
      </p:grpSpPr>
      <p:sp>
        <p:nvSpPr>
          <p:cNvPr id="4" name="Rectangle 4"/>
          <p:cNvSpPr>
            <a:spLocks noGrp="1"/>
          </p:cNvSpPr>
          <p:nvPr>
            <p:ph type="title"/>
          </p:nvPr>
        </p:nvSpPr>
        <p:spPr>
          <a:xfrm>
            <a:off x="539552" y="3068960"/>
            <a:ext cx="8229600" cy="1143000"/>
          </a:xfrm>
          <a:noFill/>
        </p:spPr>
        <p:txBody>
          <a:bodyPr/>
          <a:lstStyle/>
          <a:p>
            <a:r>
              <a:rPr lang="it-IT" sz="1600" dirty="0" smtClean="0">
                <a:latin typeface="Bookman Old Style" pitchFamily="18" charset="0"/>
              </a:rPr>
              <a:t/>
            </a:r>
            <a:br>
              <a:rPr lang="it-IT" sz="1600" dirty="0" smtClean="0">
                <a:latin typeface="Bookman Old Style" pitchFamily="18" charset="0"/>
              </a:rPr>
            </a:br>
            <a:r>
              <a:rPr lang="it-IT" sz="2400" b="1" u="sng" dirty="0" smtClean="0">
                <a:solidFill>
                  <a:srgbClr val="3333CC"/>
                </a:solidFill>
                <a:latin typeface="Castellar" pitchFamily="18" charset="0"/>
              </a:rPr>
              <a:t>I dosimetri :</a:t>
            </a:r>
            <a:r>
              <a:rPr lang="it-IT" sz="1600" dirty="0" smtClean="0">
                <a:solidFill>
                  <a:srgbClr val="3333CC"/>
                </a:solidFill>
                <a:latin typeface="Bookman Old Style" pitchFamily="18" charset="0"/>
              </a:rPr>
              <a:t>vengono esposti all’interno di appositi contenitori (“camere di espansione”) affinché la valutazione delle tracce sia attribuibile al decadimento del solo </a:t>
            </a:r>
            <a:r>
              <a:rPr lang="it-IT" sz="1600" baseline="30000" dirty="0" smtClean="0">
                <a:solidFill>
                  <a:srgbClr val="3333CC"/>
                </a:solidFill>
                <a:latin typeface="Bookman Old Style" pitchFamily="18" charset="0"/>
              </a:rPr>
              <a:t>222</a:t>
            </a:r>
            <a:r>
              <a:rPr lang="it-IT" sz="1600" dirty="0" smtClean="0">
                <a:solidFill>
                  <a:srgbClr val="3333CC"/>
                </a:solidFill>
                <a:latin typeface="Bookman Old Style" pitchFamily="18" charset="0"/>
              </a:rPr>
              <a:t>Rn</a:t>
            </a:r>
            <a:br>
              <a:rPr lang="it-IT" sz="1600" dirty="0" smtClean="0">
                <a:solidFill>
                  <a:srgbClr val="3333CC"/>
                </a:solidFill>
                <a:latin typeface="Bookman Old Style" pitchFamily="18" charset="0"/>
              </a:rPr>
            </a:br>
            <a:r>
              <a:rPr lang="it-IT" sz="1600" dirty="0" smtClean="0">
                <a:solidFill>
                  <a:srgbClr val="3333CC"/>
                </a:solidFill>
                <a:latin typeface="Bookman Old Style" pitchFamily="18" charset="0"/>
              </a:rPr>
              <a:t>Prima di essere collocati nelle camere di espansione, i dosimetri vengono liberati da una pellicola protettiva di cui sono inizialmente muniti. Ogni dosimetro è caratterizzato da un numero inciso sulla sua superficie,  che ne permette l’identificazione e la catalogazione nelle successive fasi dell’esperienza. Dopo circa tre mesi di esposizione nei vari ambienti, i dosimetri, opportunamente catalogati, vengono  raccolti e sottoposti ad attacco chimico in una soluzione di soda caustica. I dosimetri sono, successivamente, sottoposti a scansione al microscopio ottico collegato tramite webcam allo schermo di un computer per una più agevole visualizzazione.</a:t>
            </a:r>
            <a:r>
              <a:rPr lang="it-IT" sz="1600" dirty="0" smtClean="0">
                <a:latin typeface="Bookman Old Style" pitchFamily="18" charset="0"/>
              </a:rPr>
              <a:t/>
            </a:r>
            <a:br>
              <a:rPr lang="it-IT" sz="1600" dirty="0" smtClean="0">
                <a:latin typeface="Bookman Old Style" pitchFamily="18" charset="0"/>
              </a:rPr>
            </a:br>
            <a:r>
              <a:rPr lang="it-IT" sz="1600" dirty="0" smtClean="0">
                <a:latin typeface="Bookman Old Style" pitchFamily="18" charset="0"/>
              </a:rPr>
              <a:t/>
            </a:r>
            <a:br>
              <a:rPr lang="it-IT" sz="1600" dirty="0" smtClean="0">
                <a:latin typeface="Bookman Old Style" pitchFamily="18" charset="0"/>
              </a:rPr>
            </a:br>
            <a:r>
              <a:rPr lang="it-IT" sz="1600" b="1" dirty="0" smtClean="0">
                <a:solidFill>
                  <a:srgbClr val="008000"/>
                </a:solidFill>
                <a:latin typeface="Bookman Old Style" pitchFamily="18" charset="0"/>
              </a:rPr>
              <a:t>Abbiamo utilizzato un foglio </a:t>
            </a:r>
            <a:r>
              <a:rPr lang="it-IT" sz="1600" b="1" dirty="0" err="1" smtClean="0">
                <a:solidFill>
                  <a:srgbClr val="008000"/>
                </a:solidFill>
                <a:latin typeface="Bookman Old Style" pitchFamily="18" charset="0"/>
              </a:rPr>
              <a:t>excel</a:t>
            </a:r>
            <a:r>
              <a:rPr lang="it-IT" sz="1600" b="1" dirty="0" smtClean="0">
                <a:solidFill>
                  <a:srgbClr val="008000"/>
                </a:solidFill>
                <a:latin typeface="Bookman Old Style" pitchFamily="18" charset="0"/>
              </a:rPr>
              <a:t> per calcolare i valori di concentrazione di Radon  rilevata su ogni dosimetro.</a:t>
            </a:r>
            <a:br>
              <a:rPr lang="it-IT" sz="1600" b="1" dirty="0" smtClean="0">
                <a:solidFill>
                  <a:srgbClr val="008000"/>
                </a:solidFill>
                <a:latin typeface="Bookman Old Style" pitchFamily="18" charset="0"/>
              </a:rPr>
            </a:br>
            <a:r>
              <a:rPr lang="it-IT" sz="1600" b="1" dirty="0" smtClean="0">
                <a:solidFill>
                  <a:srgbClr val="008000"/>
                </a:solidFill>
                <a:latin typeface="Bookman Old Style" pitchFamily="18" charset="0"/>
              </a:rPr>
              <a:t>Per rendere attendibili i dati ricavati abbiamo calcolato la concentrazione di radon su un dosimetro vergine, non sottoposto ad esposizione ma all’attacco naturale di particelle </a:t>
            </a:r>
            <a:r>
              <a:rPr lang="el-GR" sz="1600" b="1" dirty="0" smtClean="0">
                <a:solidFill>
                  <a:srgbClr val="008000"/>
                </a:solidFill>
                <a:latin typeface="Bookman Old Style" pitchFamily="18" charset="0"/>
              </a:rPr>
              <a:t>α</a:t>
            </a:r>
            <a:r>
              <a:rPr lang="it-IT" sz="1600" b="1" dirty="0" smtClean="0">
                <a:solidFill>
                  <a:srgbClr val="008000"/>
                </a:solidFill>
                <a:latin typeface="Bookman Old Style" pitchFamily="18" charset="0"/>
              </a:rPr>
              <a:t>.</a:t>
            </a:r>
            <a:br>
              <a:rPr lang="it-IT" sz="1600" b="1" dirty="0" smtClean="0">
                <a:solidFill>
                  <a:srgbClr val="008000"/>
                </a:solidFill>
                <a:latin typeface="Bookman Old Style" pitchFamily="18" charset="0"/>
              </a:rPr>
            </a:br>
            <a:r>
              <a:rPr lang="it-IT" sz="1600" dirty="0" smtClean="0">
                <a:latin typeface="Bookman Old Style" pitchFamily="18" charset="0"/>
              </a:rPr>
              <a:t/>
            </a:r>
            <a:br>
              <a:rPr lang="it-IT" sz="1600" dirty="0" smtClean="0">
                <a:latin typeface="Bookman Old Style" pitchFamily="18" charset="0"/>
              </a:rPr>
            </a:br>
            <a:r>
              <a:rPr lang="it-IT" sz="1400" b="1" u="sng" dirty="0" smtClean="0">
                <a:solidFill>
                  <a:srgbClr val="FF0000"/>
                </a:solidFill>
                <a:latin typeface="Bookman Old Style" pitchFamily="18" charset="0"/>
              </a:rPr>
              <a:t>LA CONCENTRAZIONE DEL DOSIMETRO VERGINE E’ PARI A  : (41 ± 7 )</a:t>
            </a:r>
            <a:r>
              <a:rPr lang="it-IT" sz="1400" b="1" u="sng" dirty="0" err="1" smtClean="0">
                <a:solidFill>
                  <a:srgbClr val="FF0000"/>
                </a:solidFill>
                <a:latin typeface="Bookman Old Style" pitchFamily="18" charset="0"/>
              </a:rPr>
              <a:t>Bq</a:t>
            </a:r>
            <a:r>
              <a:rPr lang="it-IT" sz="1400" b="1" u="sng" dirty="0" smtClean="0">
                <a:solidFill>
                  <a:srgbClr val="FF0000"/>
                </a:solidFill>
                <a:latin typeface="Bookman Old Style" pitchFamily="18" charset="0"/>
              </a:rPr>
              <a:t>/m</a:t>
            </a:r>
            <a:r>
              <a:rPr lang="it-IT" sz="1400" b="1" u="sng" baseline="30000" dirty="0" smtClean="0">
                <a:solidFill>
                  <a:srgbClr val="FF0000"/>
                </a:solidFill>
                <a:latin typeface="Bookman Old Style" pitchFamily="18" charset="0"/>
              </a:rPr>
              <a:t>3</a:t>
            </a:r>
            <a:r>
              <a:rPr lang="it-IT" sz="1400" dirty="0" smtClean="0">
                <a:latin typeface="Bookman Old Style" pitchFamily="18" charset="0"/>
              </a:rPr>
              <a:t/>
            </a:r>
            <a:br>
              <a:rPr lang="it-IT" sz="1400" dirty="0" smtClean="0">
                <a:latin typeface="Bookman Old Style" pitchFamily="18" charset="0"/>
              </a:rPr>
            </a:br>
            <a:r>
              <a:rPr lang="it-IT" sz="1600" dirty="0" smtClean="0">
                <a:latin typeface="Bookman Old Style" pitchFamily="18" charset="0"/>
              </a:rPr>
              <a:t/>
            </a:r>
            <a:br>
              <a:rPr lang="it-IT" sz="1600" dirty="0" smtClean="0">
                <a:latin typeface="Bookman Old Style" pitchFamily="18" charset="0"/>
              </a:rPr>
            </a:br>
            <a:r>
              <a:rPr lang="it-IT" sz="1600" b="1" dirty="0" smtClean="0">
                <a:latin typeface="Bookman Old Style" pitchFamily="18" charset="0"/>
              </a:rPr>
              <a:t> Ogni dosimetro ha un’area di =1,2*0,8*12mm</a:t>
            </a:r>
            <a:r>
              <a:rPr lang="it-IT" sz="1600" b="1" baseline="30000" dirty="0" smtClean="0">
                <a:latin typeface="Bookman Old Style" pitchFamily="18" charset="0"/>
              </a:rPr>
              <a:t>2</a:t>
            </a:r>
            <a:r>
              <a:rPr lang="it-IT" sz="1600" b="1" dirty="0" smtClean="0">
                <a:latin typeface="Bookman Old Style" pitchFamily="18" charset="0"/>
              </a:rPr>
              <a:t>=11,52mm</a:t>
            </a:r>
            <a:r>
              <a:rPr lang="it-IT" sz="1600" b="1" baseline="30000" dirty="0" smtClean="0">
                <a:latin typeface="Bookman Old Style" pitchFamily="18" charset="0"/>
              </a:rPr>
              <a:t>2</a:t>
            </a:r>
            <a:endParaRPr lang="it-IT" sz="1600" b="1" dirty="0" smtClean="0">
              <a:latin typeface="Bookman Old Style" pitchFamily="18" charset="0"/>
            </a:endParaRPr>
          </a:p>
        </p:txBody>
      </p:sp>
      <p:sp>
        <p:nvSpPr>
          <p:cNvPr id="3" name="CasellaDiTesto 2"/>
          <p:cNvSpPr txBox="1"/>
          <p:nvPr/>
        </p:nvSpPr>
        <p:spPr>
          <a:xfrm>
            <a:off x="2411760" y="188640"/>
            <a:ext cx="3401893" cy="769441"/>
          </a:xfrm>
          <a:prstGeom prst="rect">
            <a:avLst/>
          </a:prstGeom>
          <a:noFill/>
        </p:spPr>
        <p:txBody>
          <a:bodyPr wrap="none" rtlCol="0">
            <a:spAutoFit/>
          </a:bodyPr>
          <a:lstStyle/>
          <a:p>
            <a:r>
              <a:rPr lang="it-IT" sz="4400" b="1" dirty="0" smtClean="0">
                <a:latin typeface="Castellar" pitchFamily="18" charset="0"/>
              </a:rPr>
              <a:t> CALCOLO</a:t>
            </a:r>
            <a:endParaRPr lang="it-IT" sz="4400" b="1" dirty="0">
              <a:latin typeface="Castellar"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66"/>
            </a:gs>
          </a:gsLst>
          <a:lin ang="18900000" scaled="1"/>
        </a:gradFill>
        <a:effectLst/>
      </p:bgPr>
    </p:bg>
    <p:spTree>
      <p:nvGrpSpPr>
        <p:cNvPr id="1" name=""/>
        <p:cNvGrpSpPr/>
        <p:nvPr/>
      </p:nvGrpSpPr>
      <p:grpSpPr>
        <a:xfrm>
          <a:off x="0" y="0"/>
          <a:ext cx="0" cy="0"/>
          <a:chOff x="0" y="0"/>
          <a:chExt cx="0" cy="0"/>
        </a:xfrm>
      </p:grpSpPr>
      <p:sp>
        <p:nvSpPr>
          <p:cNvPr id="29700" name="Rectangle 4"/>
          <p:cNvSpPr>
            <a:spLocks noGrp="1"/>
          </p:cNvSpPr>
          <p:nvPr>
            <p:ph type="ctrTitle"/>
          </p:nvPr>
        </p:nvSpPr>
        <p:spPr>
          <a:xfrm>
            <a:off x="395288" y="188913"/>
            <a:ext cx="7772400" cy="1008062"/>
          </a:xfrm>
        </p:spPr>
        <p:txBody>
          <a:bodyPr/>
          <a:lstStyle/>
          <a:p>
            <a:r>
              <a:rPr lang="it-IT" b="1" smtClean="0">
                <a:solidFill>
                  <a:srgbClr val="FF3300"/>
                </a:solidFill>
                <a:latin typeface="Castellar" pitchFamily="18" charset="0"/>
              </a:rPr>
              <a:t>…E</a:t>
            </a:r>
            <a:r>
              <a:rPr lang="it-IT" b="1" dirty="0" smtClean="0">
                <a:solidFill>
                  <a:srgbClr val="FF3300"/>
                </a:solidFill>
                <a:latin typeface="Castellar" pitchFamily="18" charset="0"/>
              </a:rPr>
              <a:t> MISURA</a:t>
            </a:r>
            <a:r>
              <a:rPr lang="it-IT" sz="5400" dirty="0" smtClean="0">
                <a:latin typeface="Castellar" pitchFamily="18" charset="0"/>
              </a:rPr>
              <a:t/>
            </a:r>
            <a:br>
              <a:rPr lang="it-IT" sz="5400" dirty="0" smtClean="0">
                <a:latin typeface="Castellar" pitchFamily="18" charset="0"/>
              </a:rPr>
            </a:br>
            <a:r>
              <a:rPr lang="it-IT" sz="1200" b="1" dirty="0" smtClean="0">
                <a:solidFill>
                  <a:srgbClr val="3333CC"/>
                </a:solidFill>
                <a:latin typeface="Castellar" pitchFamily="18" charset="0"/>
              </a:rPr>
              <a:t>Per La Misurazione  Della Concentrazione Di Radon Abbiamo Utilizzato Le Formule Seguenti</a:t>
            </a:r>
          </a:p>
        </p:txBody>
      </p:sp>
      <p:graphicFrame>
        <p:nvGraphicFramePr>
          <p:cNvPr id="29703" name="Object 7"/>
          <p:cNvGraphicFramePr>
            <a:graphicFrameLocks noChangeAspect="1"/>
          </p:cNvGraphicFramePr>
          <p:nvPr/>
        </p:nvGraphicFramePr>
        <p:xfrm>
          <a:off x="1691680" y="1412776"/>
          <a:ext cx="5832648" cy="869950"/>
        </p:xfrm>
        <a:graphic>
          <a:graphicData uri="http://schemas.openxmlformats.org/presentationml/2006/ole">
            <p:oleObj spid="_x0000_s29703" name="Equazione" r:id="rId3" imgW="3060360" imgH="444240" progId="Equation.3">
              <p:embed/>
            </p:oleObj>
          </a:graphicData>
        </a:graphic>
      </p:graphicFrame>
      <p:sp>
        <p:nvSpPr>
          <p:cNvPr id="29704" name="Text Box 8"/>
          <p:cNvSpPr txBox="1">
            <a:spLocks noChangeArrowheads="1"/>
          </p:cNvSpPr>
          <p:nvPr/>
        </p:nvSpPr>
        <p:spPr bwMode="auto">
          <a:xfrm>
            <a:off x="323850" y="2349500"/>
            <a:ext cx="8532813" cy="366713"/>
          </a:xfrm>
          <a:prstGeom prst="rect">
            <a:avLst/>
          </a:prstGeom>
          <a:noFill/>
          <a:ln w="9525">
            <a:noFill/>
            <a:miter lim="800000"/>
            <a:headEnd/>
            <a:tailEnd/>
          </a:ln>
          <a:effectLst/>
        </p:spPr>
        <p:txBody>
          <a:bodyPr>
            <a:spAutoFit/>
          </a:bodyPr>
          <a:lstStyle/>
          <a:p>
            <a:r>
              <a:rPr lang="it-IT" dirty="0">
                <a:latin typeface="Bookman Old Style" pitchFamily="18" charset="0"/>
              </a:rPr>
              <a:t>Dove con </a:t>
            </a:r>
            <a:r>
              <a:rPr lang="it-IT" b="1" dirty="0">
                <a:solidFill>
                  <a:srgbClr val="FF0000"/>
                </a:solidFill>
                <a:latin typeface="Bookman Old Style" pitchFamily="18" charset="0"/>
              </a:rPr>
              <a:t>S</a:t>
            </a:r>
            <a:r>
              <a:rPr lang="it-IT" dirty="0">
                <a:latin typeface="Bookman Old Style" pitchFamily="18" charset="0"/>
              </a:rPr>
              <a:t> si è indicata la sensibilità,che per i rilevatori CR-39 è data da:</a:t>
            </a:r>
          </a:p>
        </p:txBody>
      </p:sp>
      <p:graphicFrame>
        <p:nvGraphicFramePr>
          <p:cNvPr id="29705" name="Object 9"/>
          <p:cNvGraphicFramePr>
            <a:graphicFrameLocks noChangeAspect="1"/>
          </p:cNvGraphicFramePr>
          <p:nvPr/>
        </p:nvGraphicFramePr>
        <p:xfrm>
          <a:off x="1042988" y="2924175"/>
          <a:ext cx="6480175" cy="936625"/>
        </p:xfrm>
        <a:graphic>
          <a:graphicData uri="http://schemas.openxmlformats.org/presentationml/2006/ole">
            <p:oleObj spid="_x0000_s29705" name="Equation" r:id="rId4" imgW="1739880" imgH="444240" progId="Equation.3">
              <p:embed/>
            </p:oleObj>
          </a:graphicData>
        </a:graphic>
      </p:graphicFrame>
      <p:sp>
        <p:nvSpPr>
          <p:cNvPr id="29706" name="Text Box 10"/>
          <p:cNvSpPr txBox="1">
            <a:spLocks noChangeArrowheads="1"/>
          </p:cNvSpPr>
          <p:nvPr/>
        </p:nvSpPr>
        <p:spPr bwMode="auto">
          <a:xfrm>
            <a:off x="323850" y="4076700"/>
            <a:ext cx="8569325" cy="1754326"/>
          </a:xfrm>
          <a:prstGeom prst="rect">
            <a:avLst/>
          </a:prstGeom>
          <a:noFill/>
          <a:ln w="9525">
            <a:noFill/>
            <a:miter lim="800000"/>
            <a:headEnd/>
            <a:tailEnd/>
          </a:ln>
          <a:effectLst/>
        </p:spPr>
        <p:txBody>
          <a:bodyPr>
            <a:spAutoFit/>
          </a:bodyPr>
          <a:lstStyle/>
          <a:p>
            <a:r>
              <a:rPr lang="it-IT" dirty="0">
                <a:latin typeface="Bookman Old Style" pitchFamily="18" charset="0"/>
              </a:rPr>
              <a:t> con </a:t>
            </a:r>
            <a:r>
              <a:rPr lang="it-IT" b="1" dirty="0">
                <a:solidFill>
                  <a:srgbClr val="FF0000"/>
                </a:solidFill>
                <a:latin typeface="Bookman Old Style" pitchFamily="18" charset="0"/>
              </a:rPr>
              <a:t>A</a:t>
            </a:r>
            <a:r>
              <a:rPr lang="it-IT" dirty="0">
                <a:latin typeface="Bookman Old Style" pitchFamily="18" charset="0"/>
              </a:rPr>
              <a:t> si è indicata l’area campionata e con </a:t>
            </a:r>
            <a:r>
              <a:rPr lang="it-IT" b="1" dirty="0">
                <a:solidFill>
                  <a:srgbClr val="FF0000"/>
                </a:solidFill>
                <a:latin typeface="Bookman Old Style" pitchFamily="18" charset="0"/>
              </a:rPr>
              <a:t>Ngiorni</a:t>
            </a:r>
            <a:r>
              <a:rPr lang="it-IT" dirty="0">
                <a:latin typeface="Bookman Old Style" pitchFamily="18" charset="0"/>
              </a:rPr>
              <a:t> tempo di esposizione. Si è attribuito a </a:t>
            </a:r>
            <a:r>
              <a:rPr lang="it-IT" b="1" dirty="0">
                <a:latin typeface="Bookman Old Style" pitchFamily="18" charset="0"/>
              </a:rPr>
              <a:t>S</a:t>
            </a:r>
            <a:r>
              <a:rPr lang="it-IT" dirty="0">
                <a:latin typeface="Bookman Old Style" pitchFamily="18" charset="0"/>
              </a:rPr>
              <a:t> un </a:t>
            </a:r>
            <a:r>
              <a:rPr lang="it-IT" b="1" dirty="0">
                <a:latin typeface="Bookman Old Style" pitchFamily="18" charset="0"/>
              </a:rPr>
              <a:t>errore sistematico del 5% </a:t>
            </a:r>
            <a:r>
              <a:rPr lang="it-IT" dirty="0">
                <a:latin typeface="Bookman Old Style" pitchFamily="18" charset="0"/>
              </a:rPr>
              <a:t>(dovuto all’errore sull’ultima cifra significativa), ad </a:t>
            </a:r>
            <a:r>
              <a:rPr lang="it-IT" b="1" dirty="0">
                <a:latin typeface="Bookman Old Style" pitchFamily="18" charset="0"/>
              </a:rPr>
              <a:t>A</a:t>
            </a:r>
            <a:r>
              <a:rPr lang="it-IT" dirty="0">
                <a:latin typeface="Bookman Old Style" pitchFamily="18" charset="0"/>
              </a:rPr>
              <a:t> il </a:t>
            </a:r>
            <a:r>
              <a:rPr lang="it-IT" b="1" dirty="0">
                <a:latin typeface="Bookman Old Style" pitchFamily="18" charset="0"/>
              </a:rPr>
              <a:t>10%</a:t>
            </a:r>
            <a:r>
              <a:rPr lang="it-IT" dirty="0">
                <a:latin typeface="Bookman Old Style" pitchFamily="18" charset="0"/>
              </a:rPr>
              <a:t> e a </a:t>
            </a:r>
            <a:r>
              <a:rPr lang="it-IT" b="1" dirty="0">
                <a:latin typeface="Bookman Old Style" pitchFamily="18" charset="0"/>
              </a:rPr>
              <a:t>Ngiorni </a:t>
            </a:r>
            <a:r>
              <a:rPr lang="it-IT" dirty="0">
                <a:latin typeface="Bookman Old Style" pitchFamily="18" charset="0"/>
              </a:rPr>
              <a:t> un valore  </a:t>
            </a:r>
            <a:r>
              <a:rPr lang="it-IT" b="1" dirty="0">
                <a:latin typeface="Bookman Old Style" pitchFamily="18" charset="0"/>
              </a:rPr>
              <a:t>trascurabile.</a:t>
            </a:r>
            <a:r>
              <a:rPr lang="it-IT" dirty="0">
                <a:latin typeface="Bookman Old Style" pitchFamily="18" charset="0"/>
              </a:rPr>
              <a:t> Per la stima delle incertezze </a:t>
            </a:r>
            <a:r>
              <a:rPr lang="it-IT" b="1" dirty="0">
                <a:solidFill>
                  <a:srgbClr val="FF0000"/>
                </a:solidFill>
                <a:latin typeface="Bookman Old Style" pitchFamily="18" charset="0"/>
                <a:sym typeface="Symbol" pitchFamily="18" charset="2"/>
              </a:rPr>
              <a:t></a:t>
            </a:r>
            <a:r>
              <a:rPr lang="it-IT" b="1" dirty="0">
                <a:solidFill>
                  <a:srgbClr val="FF0000"/>
                </a:solidFill>
                <a:latin typeface="Bookman Old Style" pitchFamily="18" charset="0"/>
              </a:rPr>
              <a:t>C</a:t>
            </a:r>
            <a:r>
              <a:rPr lang="it-IT" dirty="0">
                <a:latin typeface="Bookman Old Style" pitchFamily="18" charset="0"/>
              </a:rPr>
              <a:t> da associare alla concentrazione di radon, si è impiegata la formula di propagazione degli errori relativi: </a:t>
            </a:r>
          </a:p>
        </p:txBody>
      </p:sp>
      <p:graphicFrame>
        <p:nvGraphicFramePr>
          <p:cNvPr id="29707" name="Object 11"/>
          <p:cNvGraphicFramePr>
            <a:graphicFrameLocks noChangeAspect="1"/>
          </p:cNvGraphicFramePr>
          <p:nvPr/>
        </p:nvGraphicFramePr>
        <p:xfrm>
          <a:off x="4514850" y="3321050"/>
          <a:ext cx="114300" cy="215900"/>
        </p:xfrm>
        <a:graphic>
          <a:graphicData uri="http://schemas.openxmlformats.org/presentationml/2006/ole">
            <p:oleObj spid="_x0000_s29707" name="Equation" r:id="rId5" imgW="114120" imgH="215640" progId="Equation.3">
              <p:embed/>
            </p:oleObj>
          </a:graphicData>
        </a:graphic>
      </p:graphicFrame>
      <p:graphicFrame>
        <p:nvGraphicFramePr>
          <p:cNvPr id="29711" name="Object 15"/>
          <p:cNvGraphicFramePr>
            <a:graphicFrameLocks noChangeAspect="1"/>
          </p:cNvGraphicFramePr>
          <p:nvPr/>
        </p:nvGraphicFramePr>
        <p:xfrm>
          <a:off x="1547813" y="5661025"/>
          <a:ext cx="5616575" cy="827088"/>
        </p:xfrm>
        <a:graphic>
          <a:graphicData uri="http://schemas.openxmlformats.org/presentationml/2006/ole">
            <p:oleObj spid="_x0000_s29711" name="Equation" r:id="rId6" imgW="1663560" imgH="393480" progId="Equation.3">
              <p:embed/>
            </p:oleObj>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linds(horizontal)">
                                      <p:cBhvr>
                                        <p:cTn id="7" dur="500"/>
                                        <p:tgtEl>
                                          <p:spTgt spid="29700"/>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9703"/>
                                        </p:tgtEl>
                                        <p:attrNameLst>
                                          <p:attrName>style.visibility</p:attrName>
                                        </p:attrNameLst>
                                      </p:cBhvr>
                                      <p:to>
                                        <p:strVal val="visible"/>
                                      </p:to>
                                    </p:set>
                                    <p:animEffect transition="in" filter="box(in)">
                                      <p:cBhvr>
                                        <p:cTn id="11" dur="500"/>
                                        <p:tgtEl>
                                          <p:spTgt spid="2970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9704"/>
                                        </p:tgtEl>
                                        <p:attrNameLst>
                                          <p:attrName>style.visibility</p:attrName>
                                        </p:attrNameLst>
                                      </p:cBhvr>
                                      <p:to>
                                        <p:strVal val="visible"/>
                                      </p:to>
                                    </p:set>
                                    <p:anim calcmode="lin" valueType="num">
                                      <p:cBhvr additive="base">
                                        <p:cTn id="15" dur="500" fill="hold"/>
                                        <p:tgtEl>
                                          <p:spTgt spid="29704"/>
                                        </p:tgtEl>
                                        <p:attrNameLst>
                                          <p:attrName>ppt_x</p:attrName>
                                        </p:attrNameLst>
                                      </p:cBhvr>
                                      <p:tavLst>
                                        <p:tav tm="0">
                                          <p:val>
                                            <p:strVal val="#ppt_x"/>
                                          </p:val>
                                        </p:tav>
                                        <p:tav tm="100000">
                                          <p:val>
                                            <p:strVal val="#ppt_x"/>
                                          </p:val>
                                        </p:tav>
                                      </p:tavLst>
                                    </p:anim>
                                    <p:anim calcmode="lin" valueType="num">
                                      <p:cBhvr additive="base">
                                        <p:cTn id="16" dur="500" fill="hold"/>
                                        <p:tgtEl>
                                          <p:spTgt spid="2970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 presetClass="entr" presetSubtype="16" fill="hold" nodeType="afterEffect">
                                  <p:stCondLst>
                                    <p:cond delay="0"/>
                                  </p:stCondLst>
                                  <p:childTnLst>
                                    <p:set>
                                      <p:cBhvr>
                                        <p:cTn id="19" dur="1" fill="hold">
                                          <p:stCondLst>
                                            <p:cond delay="0"/>
                                          </p:stCondLst>
                                        </p:cTn>
                                        <p:tgtEl>
                                          <p:spTgt spid="29705"/>
                                        </p:tgtEl>
                                        <p:attrNameLst>
                                          <p:attrName>style.visibility</p:attrName>
                                        </p:attrNameLst>
                                      </p:cBhvr>
                                      <p:to>
                                        <p:strVal val="visible"/>
                                      </p:to>
                                    </p:set>
                                    <p:animEffect transition="in" filter="box(in)">
                                      <p:cBhvr>
                                        <p:cTn id="20" dur="500"/>
                                        <p:tgtEl>
                                          <p:spTgt spid="29705"/>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9706"/>
                                        </p:tgtEl>
                                        <p:attrNameLst>
                                          <p:attrName>style.visibility</p:attrName>
                                        </p:attrNameLst>
                                      </p:cBhvr>
                                      <p:to>
                                        <p:strVal val="visible"/>
                                      </p:to>
                                    </p:set>
                                    <p:anim calcmode="lin" valueType="num">
                                      <p:cBhvr additive="base">
                                        <p:cTn id="24" dur="500" fill="hold"/>
                                        <p:tgtEl>
                                          <p:spTgt spid="29706"/>
                                        </p:tgtEl>
                                        <p:attrNameLst>
                                          <p:attrName>ppt_x</p:attrName>
                                        </p:attrNameLst>
                                      </p:cBhvr>
                                      <p:tavLst>
                                        <p:tav tm="0">
                                          <p:val>
                                            <p:strVal val="#ppt_x"/>
                                          </p:val>
                                        </p:tav>
                                        <p:tav tm="100000">
                                          <p:val>
                                            <p:strVal val="#ppt_x"/>
                                          </p:val>
                                        </p:tav>
                                      </p:tavLst>
                                    </p:anim>
                                    <p:anim calcmode="lin" valueType="num">
                                      <p:cBhvr additive="base">
                                        <p:cTn id="25" dur="500" fill="hold"/>
                                        <p:tgtEl>
                                          <p:spTgt spid="29706"/>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4" presetClass="entr" presetSubtype="16" fill="hold" nodeType="afterEffect">
                                  <p:stCondLst>
                                    <p:cond delay="0"/>
                                  </p:stCondLst>
                                  <p:childTnLst>
                                    <p:set>
                                      <p:cBhvr>
                                        <p:cTn id="28" dur="1" fill="hold">
                                          <p:stCondLst>
                                            <p:cond delay="0"/>
                                          </p:stCondLst>
                                        </p:cTn>
                                        <p:tgtEl>
                                          <p:spTgt spid="29711"/>
                                        </p:tgtEl>
                                        <p:attrNameLst>
                                          <p:attrName>style.visibility</p:attrName>
                                        </p:attrNameLst>
                                      </p:cBhvr>
                                      <p:to>
                                        <p:strVal val="visible"/>
                                      </p:to>
                                    </p:set>
                                    <p:animEffect transition="in" filter="box(in)">
                                      <p:cBhvr>
                                        <p:cTn id="29" dur="500"/>
                                        <p:tgtEl>
                                          <p:spTgt spid="2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4" grpId="0"/>
      <p:bldP spid="2970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rgbClr val="FFFFFF"/>
            </a:gs>
            <a:gs pos="100000">
              <a:schemeClr val="accent1">
                <a:tint val="23500"/>
                <a:satMod val="160000"/>
              </a:schemeClr>
            </a:gs>
          </a:gsLst>
          <a:lin ang="198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0"/>
            <a:ext cx="7772400" cy="1470025"/>
          </a:xfrm>
        </p:spPr>
        <p:txBody>
          <a:bodyPr/>
          <a:lstStyle/>
          <a:p>
            <a:r>
              <a:rPr lang="it-IT" sz="4000" b="1" dirty="0" smtClean="0">
                <a:solidFill>
                  <a:srgbClr val="FF0000"/>
                </a:solidFill>
                <a:latin typeface="Castellar" pitchFamily="18" charset="0"/>
              </a:rPr>
              <a:t>FINALITA’ DELLA RICERCA </a:t>
            </a:r>
            <a:endParaRPr lang="it-IT" sz="4000" b="1" dirty="0">
              <a:solidFill>
                <a:srgbClr val="FF0000"/>
              </a:solidFill>
              <a:latin typeface="Castellar" pitchFamily="18" charset="0"/>
            </a:endParaRPr>
          </a:p>
        </p:txBody>
      </p:sp>
      <p:sp>
        <p:nvSpPr>
          <p:cNvPr id="3" name="Sottotitolo 2"/>
          <p:cNvSpPr>
            <a:spLocks noGrp="1"/>
          </p:cNvSpPr>
          <p:nvPr>
            <p:ph type="subTitle" idx="1"/>
          </p:nvPr>
        </p:nvSpPr>
        <p:spPr>
          <a:xfrm>
            <a:off x="323528" y="1196752"/>
            <a:ext cx="8820472" cy="2952328"/>
          </a:xfrm>
        </p:spPr>
        <p:txBody>
          <a:bodyPr/>
          <a:lstStyle/>
          <a:p>
            <a:pPr algn="l"/>
            <a:r>
              <a:rPr lang="it-IT" sz="2000" b="1" u="sng" dirty="0" smtClean="0">
                <a:solidFill>
                  <a:srgbClr val="3333CC"/>
                </a:solidFill>
                <a:latin typeface="Bookman Old Style" pitchFamily="18" charset="0"/>
              </a:rPr>
              <a:t>Abbiamo  misurato la concentrazione di radon nel nostro ambiente scolastico al fine di comparare i risultati ottenuti con i valori limite previsti dalla legge.</a:t>
            </a:r>
          </a:p>
          <a:p>
            <a:pPr algn="l"/>
            <a:r>
              <a:rPr lang="en-US" sz="2000" b="1" dirty="0" smtClean="0">
                <a:solidFill>
                  <a:srgbClr val="3333CC"/>
                </a:solidFill>
                <a:latin typeface="Bookman Old Style" pitchFamily="18" charset="0"/>
              </a:rPr>
              <a:t>Gli effetti dannosi del Radon sono prodotti dai suoi ‘discendenti’ radioattivi </a:t>
            </a:r>
            <a:r>
              <a:rPr lang="en-US" sz="2000" b="1" dirty="0" smtClean="0">
                <a:solidFill>
                  <a:srgbClr val="3333CC"/>
                </a:solidFill>
                <a:latin typeface="Bookman Old Style" pitchFamily="18" charset="0"/>
                <a:sym typeface="Symbol" pitchFamily="18" charset="2"/>
              </a:rPr>
              <a:t></a:t>
            </a:r>
            <a:r>
              <a:rPr lang="en-US" sz="2000" b="1" dirty="0" smtClean="0">
                <a:solidFill>
                  <a:srgbClr val="3333CC"/>
                </a:solidFill>
                <a:latin typeface="Bookman Old Style" pitchFamily="18" charset="0"/>
              </a:rPr>
              <a:t>-emittitori solidi Po-218 e Po-214 contestualmente presenti nell’aria legati al pulviscolo atmosferico che, inalati, si depositano nell’epitelio bronchiale rilasciandovi dosi signicative di radiazione che possono produrre tumori polmonari.</a:t>
            </a:r>
            <a:endParaRPr lang="it-IT" sz="2000" b="1" dirty="0" smtClean="0">
              <a:solidFill>
                <a:srgbClr val="3333CC"/>
              </a:solidFill>
              <a:latin typeface="Bookman Old Style" pitchFamily="18" charset="0"/>
            </a:endParaRPr>
          </a:p>
          <a:p>
            <a:endParaRPr lang="it-IT" sz="2400" dirty="0" smtClean="0">
              <a:solidFill>
                <a:srgbClr val="3333CC"/>
              </a:solidFill>
            </a:endParaRPr>
          </a:p>
          <a:p>
            <a:endParaRPr lang="it-IT" sz="2400" dirty="0">
              <a:solidFill>
                <a:srgbClr val="3333CC"/>
              </a:solidFill>
            </a:endParaRPr>
          </a:p>
        </p:txBody>
      </p:sp>
      <p:sp>
        <p:nvSpPr>
          <p:cNvPr id="4" name="Rettangolo 3"/>
          <p:cNvSpPr/>
          <p:nvPr/>
        </p:nvSpPr>
        <p:spPr>
          <a:xfrm>
            <a:off x="395536" y="3717032"/>
            <a:ext cx="8280920" cy="1631216"/>
          </a:xfrm>
          <a:prstGeom prst="rect">
            <a:avLst/>
          </a:prstGeom>
        </p:spPr>
        <p:txBody>
          <a:bodyPr wrap="square">
            <a:spAutoFit/>
          </a:bodyPr>
          <a:lstStyle/>
          <a:p>
            <a:r>
              <a:rPr lang="en-US" sz="2000" b="1" dirty="0" smtClean="0">
                <a:solidFill>
                  <a:srgbClr val="3333CC"/>
                </a:solidFill>
                <a:latin typeface="Bookman Old Style" pitchFamily="18" charset="0"/>
              </a:rPr>
              <a:t>Secondo l’Agenzia Internazionale per la Ricerca sul Cancro (IARC) il Radon è</a:t>
            </a:r>
          </a:p>
          <a:p>
            <a:r>
              <a:rPr lang="en-US" sz="2000" b="1" dirty="0" smtClean="0">
                <a:solidFill>
                  <a:srgbClr val="3333CC"/>
                </a:solidFill>
                <a:latin typeface="Bookman Old Style" pitchFamily="18" charset="0"/>
              </a:rPr>
              <a:t>inserito nelle categorie di cancerogenicità al Gruppo 1 (“</a:t>
            </a:r>
            <a:r>
              <a:rPr lang="en-US" sz="2000" b="1" i="1" dirty="0" smtClean="0">
                <a:solidFill>
                  <a:srgbClr val="3333CC"/>
                </a:solidFill>
                <a:latin typeface="Bookman Old Style" pitchFamily="18" charset="0"/>
              </a:rPr>
              <a:t>evidenza sufficiente di</a:t>
            </a:r>
          </a:p>
          <a:p>
            <a:r>
              <a:rPr lang="en-US" sz="2000" b="1" i="1" dirty="0" smtClean="0">
                <a:solidFill>
                  <a:srgbClr val="3333CC"/>
                </a:solidFill>
                <a:latin typeface="Bookman Old Style" pitchFamily="18" charset="0"/>
              </a:rPr>
              <a:t>cancerogenicità per l’uomo</a:t>
            </a:r>
            <a:r>
              <a:rPr lang="en-US" sz="2000" b="1" dirty="0" smtClean="0">
                <a:solidFill>
                  <a:srgbClr val="3333CC"/>
                </a:solidFill>
                <a:latin typeface="Bookman Old Style" pitchFamily="18" charset="0"/>
              </a:rPr>
              <a:t>”).</a:t>
            </a:r>
            <a:endParaRPr lang="en-US" sz="2000" b="1" dirty="0">
              <a:solidFill>
                <a:srgbClr val="3333CC"/>
              </a:solidFill>
              <a:latin typeface="Bookman Old Style" pitchFamily="18" charset="0"/>
            </a:endParaRPr>
          </a:p>
        </p:txBody>
      </p:sp>
      <p:sp>
        <p:nvSpPr>
          <p:cNvPr id="6" name="CasellaDiTesto 5"/>
          <p:cNvSpPr txBox="1"/>
          <p:nvPr/>
        </p:nvSpPr>
        <p:spPr>
          <a:xfrm>
            <a:off x="1043608" y="5445224"/>
            <a:ext cx="7632848" cy="1200329"/>
          </a:xfrm>
          <a:prstGeom prst="rect">
            <a:avLst/>
          </a:prstGeom>
          <a:noFill/>
        </p:spPr>
        <p:txBody>
          <a:bodyPr wrap="square" rtlCol="0">
            <a:spAutoFit/>
          </a:bodyPr>
          <a:lstStyle/>
          <a:p>
            <a:r>
              <a:rPr lang="it-IT" sz="2400" b="1" dirty="0" smtClean="0">
                <a:solidFill>
                  <a:srgbClr val="FF0000"/>
                </a:solidFill>
                <a:latin typeface="Castellar" pitchFamily="18" charset="0"/>
              </a:rPr>
              <a:t>IL RADON E’ INQUADRATO AL SECONDO POSTO,DOPO IL FUMO, COME CAUSA PER L’INSORGENZA </a:t>
            </a:r>
            <a:r>
              <a:rPr lang="it-IT" sz="2400" b="1" dirty="0" err="1" smtClean="0">
                <a:solidFill>
                  <a:srgbClr val="FF0000"/>
                </a:solidFill>
                <a:latin typeface="Castellar" pitchFamily="18" charset="0"/>
              </a:rPr>
              <a:t>DI</a:t>
            </a:r>
            <a:r>
              <a:rPr lang="it-IT" sz="2400" b="1" dirty="0" smtClean="0">
                <a:solidFill>
                  <a:srgbClr val="FF0000"/>
                </a:solidFill>
                <a:latin typeface="Castellar" pitchFamily="18" charset="0"/>
              </a:rPr>
              <a:t> TUMORI POLMONARI</a:t>
            </a:r>
            <a:endParaRPr lang="it-IT" sz="2400" b="1" dirty="0">
              <a:solidFill>
                <a:srgbClr val="FF0000"/>
              </a:solidFill>
              <a:latin typeface="Castellar"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par>
                          <p:cTn id="16" fill="hold">
                            <p:stCondLst>
                              <p:cond delay="1500"/>
                            </p:stCondLst>
                            <p:childTnLst>
                              <p:par>
                                <p:cTn id="17" presetID="2" presetClass="entr" presetSubtype="4" fill="hold" grpId="1"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1"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1.4|1.1|3.1|8.9"/>
</p:tagLst>
</file>

<file path=ppt/tags/tag10.xml><?xml version="1.0" encoding="utf-8"?>
<p:tagLst xmlns:a="http://schemas.openxmlformats.org/drawingml/2006/main" xmlns:r="http://schemas.openxmlformats.org/officeDocument/2006/relationships" xmlns:p="http://schemas.openxmlformats.org/presentationml/2006/main">
  <p:tag name="TIMING" val="|0.7|1.2|1.6|1.6|1.3"/>
</p:tagLst>
</file>

<file path=ppt/tags/tag11.xml><?xml version="1.0" encoding="utf-8"?>
<p:tagLst xmlns:a="http://schemas.openxmlformats.org/drawingml/2006/main" xmlns:r="http://schemas.openxmlformats.org/officeDocument/2006/relationships" xmlns:p="http://schemas.openxmlformats.org/presentationml/2006/main">
  <p:tag name="TIMING" val="|0.4|1.1|1|2.5|1"/>
</p:tagLst>
</file>

<file path=ppt/tags/tag12.xml><?xml version="1.0" encoding="utf-8"?>
<p:tagLst xmlns:a="http://schemas.openxmlformats.org/drawingml/2006/main" xmlns:r="http://schemas.openxmlformats.org/officeDocument/2006/relationships" xmlns:p="http://schemas.openxmlformats.org/presentationml/2006/main">
  <p:tag name="TIMING" val="|6.7|8.8|2.6|2.2|1.5|2.3"/>
</p:tagLst>
</file>

<file path=ppt/tags/tag2.xml><?xml version="1.0" encoding="utf-8"?>
<p:tagLst xmlns:a="http://schemas.openxmlformats.org/drawingml/2006/main" xmlns:r="http://schemas.openxmlformats.org/officeDocument/2006/relationships" xmlns:p="http://schemas.openxmlformats.org/presentationml/2006/main">
  <p:tag name="TIMING" val="|0.5|1.1|1|3.5|9.7"/>
</p:tagLst>
</file>

<file path=ppt/tags/tag3.xml><?xml version="1.0" encoding="utf-8"?>
<p:tagLst xmlns:a="http://schemas.openxmlformats.org/drawingml/2006/main" xmlns:r="http://schemas.openxmlformats.org/officeDocument/2006/relationships" xmlns:p="http://schemas.openxmlformats.org/presentationml/2006/main">
  <p:tag name="TIMING" val="|1.3|1|1.1"/>
</p:tagLst>
</file>

<file path=ppt/tags/tag4.xml><?xml version="1.0" encoding="utf-8"?>
<p:tagLst xmlns:a="http://schemas.openxmlformats.org/drawingml/2006/main" xmlns:r="http://schemas.openxmlformats.org/officeDocument/2006/relationships" xmlns:p="http://schemas.openxmlformats.org/presentationml/2006/main">
  <p:tag name="TIMING" val="|0.4|1.2|1|0.8|2.9|13|4.6|4.1|5.5"/>
</p:tagLst>
</file>

<file path=ppt/tags/tag5.xml><?xml version="1.0" encoding="utf-8"?>
<p:tagLst xmlns:a="http://schemas.openxmlformats.org/drawingml/2006/main" xmlns:r="http://schemas.openxmlformats.org/officeDocument/2006/relationships" xmlns:p="http://schemas.openxmlformats.org/presentationml/2006/main">
  <p:tag name="TIMING" val="|0.4|1.1|2.3|6.3"/>
</p:tagLst>
</file>

<file path=ppt/tags/tag6.xml><?xml version="1.0" encoding="utf-8"?>
<p:tagLst xmlns:a="http://schemas.openxmlformats.org/drawingml/2006/main" xmlns:r="http://schemas.openxmlformats.org/officeDocument/2006/relationships" xmlns:p="http://schemas.openxmlformats.org/presentationml/2006/main">
  <p:tag name="TIMING" val="|0.5|1|1.7|2.3|2.2|1.9"/>
</p:tagLst>
</file>

<file path=ppt/tags/tag7.xml><?xml version="1.0" encoding="utf-8"?>
<p:tagLst xmlns:a="http://schemas.openxmlformats.org/drawingml/2006/main" xmlns:r="http://schemas.openxmlformats.org/officeDocument/2006/relationships" xmlns:p="http://schemas.openxmlformats.org/presentationml/2006/main">
  <p:tag name="TIMING" val="|0.4|1.2|1.2|2.3|2.2|2.3|2.2|2.2|1.7"/>
</p:tagLst>
</file>

<file path=ppt/tags/tag8.xml><?xml version="1.0" encoding="utf-8"?>
<p:tagLst xmlns:a="http://schemas.openxmlformats.org/drawingml/2006/main" xmlns:r="http://schemas.openxmlformats.org/officeDocument/2006/relationships" xmlns:p="http://schemas.openxmlformats.org/presentationml/2006/main">
  <p:tag name="TIMING" val="|0.4|1.4|1.1|2.4|2.2|1.7|1.1|2.4|3.3"/>
</p:tagLst>
</file>

<file path=ppt/tags/tag9.xml><?xml version="1.0" encoding="utf-8"?>
<p:tagLst xmlns:a="http://schemas.openxmlformats.org/drawingml/2006/main" xmlns:r="http://schemas.openxmlformats.org/officeDocument/2006/relationships" xmlns:p="http://schemas.openxmlformats.org/presentationml/2006/main">
  <p:tag name="TIMING" val="|0.7|1.3|1.5|2.5|2.2|1.7|0.5|1.9|4.2"/>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1023</Words>
  <Application>Microsoft Office PowerPoint</Application>
  <PresentationFormat>Presentazione su schermo (4:3)</PresentationFormat>
  <Paragraphs>242</Paragraphs>
  <Slides>18</Slides>
  <Notes>2</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18</vt:i4>
      </vt:variant>
    </vt:vector>
  </HeadingPairs>
  <TitlesOfParts>
    <vt:vector size="21" baseType="lpstr">
      <vt:lpstr>Tema di Office</vt:lpstr>
      <vt:lpstr>Equazione</vt:lpstr>
      <vt:lpstr>Equation</vt:lpstr>
      <vt:lpstr>IL  RADON </vt:lpstr>
      <vt:lpstr> Radon </vt:lpstr>
      <vt:lpstr>Tempo di dimezzamento</vt:lpstr>
      <vt:lpstr>E per il radon?</vt:lpstr>
      <vt:lpstr>…e in ambienti chiusi??</vt:lpstr>
      <vt:lpstr>…E NEL NOSTRO ISTITUTO ??</vt:lpstr>
      <vt:lpstr> I dosimetri :vengono esposti all’interno di appositi contenitori (“camere di espansione”) affinché la valutazione delle tracce sia attribuibile al decadimento del solo 222Rn Prima di essere collocati nelle camere di espansione, i dosimetri vengono liberati da una pellicola protettiva di cui sono inizialmente muniti. Ogni dosimetro è caratterizzato da un numero inciso sulla sua superficie,  che ne permette l’identificazione e la catalogazione nelle successive fasi dell’esperienza. Dopo circa tre mesi di esposizione nei vari ambienti, i dosimetri, opportunamente catalogati, vengono  raccolti e sottoposti ad attacco chimico in una soluzione di soda caustica. I dosimetri sono, successivamente, sottoposti a scansione al microscopio ottico collegato tramite webcam allo schermo di un computer per una più agevole visualizzazione.  Abbiamo utilizzato un foglio excel per calcolare i valori di concentrazione di Radon  rilevata su ogni dosimetro. Per rendere attendibili i dati ricavati abbiamo calcolato la concentrazione di radon su un dosimetro vergine, non sottoposto ad esposizione ma all’attacco naturale di particelle α.  LA CONCENTRAZIONE DEL DOSIMETRO VERGINE E’ PARI A  : (41 ± 7 )Bq/m3   Ogni dosimetro ha un’area di =1,2*0,8*12mm2=11,52mm2</vt:lpstr>
      <vt:lpstr>…E MISURA Per La Misurazione  Della Concentrazione Di Radon Abbiamo Utilizzato Le Formule Seguenti</vt:lpstr>
      <vt:lpstr>FINALITA’ DELLA RICERCA </vt:lpstr>
      <vt:lpstr>Gli strumenti di misurazione :                              i dosimetri </vt:lpstr>
      <vt:lpstr>Diapositiva 11</vt:lpstr>
      <vt:lpstr>Dosimetro 0105</vt:lpstr>
      <vt:lpstr>Dosimetro 0113</vt:lpstr>
      <vt:lpstr>Dosimetro 0042</vt:lpstr>
      <vt:lpstr>TIRIAMO LE SOMME …</vt:lpstr>
      <vt:lpstr>Diapositiva 16</vt:lpstr>
      <vt:lpstr>LA PROVA</vt:lpstr>
      <vt:lpstr>La nostra esperienza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RADON </dc:title>
  <dc:creator>Utente</dc:creator>
  <cp:lastModifiedBy>Utente</cp:lastModifiedBy>
  <cp:revision>96</cp:revision>
  <dcterms:created xsi:type="dcterms:W3CDTF">2013-04-05T09:27:47Z</dcterms:created>
  <dcterms:modified xsi:type="dcterms:W3CDTF">2013-04-11T12:28:52Z</dcterms:modified>
</cp:coreProperties>
</file>