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95" r:id="rId1"/>
  </p:sldMasterIdLst>
  <p:notesMasterIdLst>
    <p:notesMasterId r:id="rId18"/>
  </p:notesMasterIdLst>
  <p:sldIdLst>
    <p:sldId id="256" r:id="rId2"/>
    <p:sldId id="270" r:id="rId3"/>
    <p:sldId id="260" r:id="rId4"/>
    <p:sldId id="274" r:id="rId5"/>
    <p:sldId id="261" r:id="rId6"/>
    <p:sldId id="262" r:id="rId7"/>
    <p:sldId id="263" r:id="rId8"/>
    <p:sldId id="264" r:id="rId9"/>
    <p:sldId id="271" r:id="rId10"/>
    <p:sldId id="265" r:id="rId11"/>
    <p:sldId id="272" r:id="rId12"/>
    <p:sldId id="275" r:id="rId13"/>
    <p:sldId id="276" r:id="rId14"/>
    <p:sldId id="266" r:id="rId15"/>
    <p:sldId id="273" r:id="rId16"/>
    <p:sldId id="267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8" d="100"/>
          <a:sy n="68" d="100"/>
        </p:scale>
        <p:origin x="-102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0" y="498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4047619B-3773-481A-8C32-ABEF3005BB8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35C3CC-8718-4AD7-B2D1-DB6534B0DB50}" type="slidenum">
              <a:rPr lang="it-IT"/>
              <a:pPr/>
              <a:t>1</a:t>
            </a:fld>
            <a:endParaRPr lang="it-IT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F902C3-342E-4D1F-AA53-384C8E4D1084}" type="slidenum">
              <a:rPr lang="it-IT"/>
              <a:pPr/>
              <a:t>10</a:t>
            </a:fld>
            <a:endParaRPr lang="it-IT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39F996-A43E-4D0A-9C7A-1890F34AA742}" type="slidenum">
              <a:rPr lang="it-IT"/>
              <a:pPr/>
              <a:t>14</a:t>
            </a:fld>
            <a:endParaRPr lang="it-IT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502B63-DDFD-48B4-9953-EEABEEFE9B6B}" type="slidenum">
              <a:rPr lang="it-IT"/>
              <a:pPr/>
              <a:t>16</a:t>
            </a:fld>
            <a:endParaRPr 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EF5752-7A12-436C-90C7-28B25F379214}" type="slidenum">
              <a:rPr lang="it-IT"/>
              <a:pPr/>
              <a:t>3</a:t>
            </a:fld>
            <a:endParaRPr lang="it-IT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BF785A-A339-43A2-BF13-9BB3A2CBB362}" type="slidenum">
              <a:rPr lang="it-IT"/>
              <a:pPr/>
              <a:t>5</a:t>
            </a:fld>
            <a:endParaRPr lang="it-IT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39174D-BB5F-4DDB-8772-D731861A956E}" type="slidenum">
              <a:rPr lang="it-IT"/>
              <a:pPr/>
              <a:t>6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295E2C-1B71-4AA5-909C-3C985E5022F3}" type="slidenum">
              <a:rPr lang="it-IT"/>
              <a:pPr/>
              <a:t>7</a:t>
            </a:fld>
            <a:endParaRPr lang="it-IT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904624-36A6-4780-8778-07E7939F373B}" type="slidenum">
              <a:rPr lang="it-IT"/>
              <a:pPr/>
              <a:t>8</a:t>
            </a:fld>
            <a:endParaRPr lang="it-IT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47619B-3773-481A-8C32-ABEF3005BB83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C4A1F0-6F0C-4469-8365-4EAF5CDE34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C56AC-B6AA-440E-AE3B-4B36AC1F33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89000-29B3-4C53-92FE-284EE7C142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7DB6AEE1-5FDC-4F51-BF64-EB678CBED96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BF4CC3-E303-4618-91ED-D67CE242B38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44F17-D399-4E56-9C41-06949741A31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486F1-7689-4481-8B55-58B53AD5075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A3450-25FB-4EBE-8CB3-65F2BD839D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95705-8674-422C-9142-A15DF940A5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1E267-E7B9-45AB-BCEA-5FE69CBEC0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A778B-42DC-4DEA-9FFA-5430EC0A74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B40198-F28E-4153-9BBA-826EC94585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AB17E233-BC40-444C-8859-C7B73E7E70D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user\Contacts\Desktop\Collegamenti%20Ipertestuali\Carica%20tempo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user\Contacts\Desktop\Collegamenti%20Ipertestuali\Corrente%20tempo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Contacts\Desktop\Collegamenti%20Ipertestuali\Dati\Dati%20Sperimentali%20definitivi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user\Contacts\Desktop\Collegamenti%20Ipertestuali\Dati\dati%20corrente%20e%20carica%20definitivo.xls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user\Contacts\Desktop\Collegamenti%20Ipertestuali\HTML\tensione%20-%20tempo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727944" y="323453"/>
            <a:ext cx="9070975" cy="1362075"/>
          </a:xfrm>
          <a:ln/>
        </p:spPr>
        <p:txBody>
          <a:bodyPr tIns="42336">
            <a:normAutofit fontScale="90000"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4800" dirty="0">
                <a:solidFill>
                  <a:srgbClr val="800000"/>
                </a:solidFill>
              </a:rPr>
              <a:t>Piano Lauree Scientifiche </a:t>
            </a:r>
            <a:br>
              <a:rPr lang="it-IT" sz="4800" dirty="0">
                <a:solidFill>
                  <a:srgbClr val="800000"/>
                </a:solidFill>
              </a:rPr>
            </a:br>
            <a:r>
              <a:rPr lang="it-IT" sz="4800" dirty="0" err="1">
                <a:solidFill>
                  <a:srgbClr val="800000"/>
                </a:solidFill>
              </a:rPr>
              <a:t>a.a.</a:t>
            </a:r>
            <a:r>
              <a:rPr lang="it-IT" sz="4800" dirty="0">
                <a:solidFill>
                  <a:srgbClr val="800000"/>
                </a:solidFill>
              </a:rPr>
              <a:t> 2010/2011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808" y="1691605"/>
            <a:ext cx="9215438" cy="90392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6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Scarica del condensatore</a:t>
            </a:r>
            <a:endParaRPr lang="it-IT" sz="6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Segoe UI" pitchFamily="32" charset="0"/>
            </a:endParaRPr>
          </a:p>
          <a:p>
            <a:pPr marL="0" indent="0" algn="ctr">
              <a:lnSpc>
                <a:spcPct val="111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2000" b="1" dirty="0">
              <a:latin typeface="Segoe UI" pitchFamily="32" charset="0"/>
            </a:endParaRPr>
          </a:p>
          <a:p>
            <a:pPr marL="0" indent="0" algn="ct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dirty="0">
                <a:latin typeface="Segoe UI" pitchFamily="32" charset="0"/>
              </a:rPr>
              <a:t>Esperienza di laboratorio analizzata da </a:t>
            </a:r>
          </a:p>
          <a:p>
            <a:pPr marL="0" indent="0" algn="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i="1" dirty="0">
                <a:latin typeface="Segoe UI" pitchFamily="32" charset="0"/>
              </a:rPr>
              <a:t>Andrea </a:t>
            </a:r>
            <a:r>
              <a:rPr lang="it-IT" i="1" dirty="0" err="1">
                <a:latin typeface="Segoe UI" pitchFamily="32" charset="0"/>
              </a:rPr>
              <a:t>Manelli</a:t>
            </a:r>
            <a:endParaRPr lang="it-IT" i="1" dirty="0">
              <a:latin typeface="Segoe UI" pitchFamily="32" charset="0"/>
            </a:endParaRPr>
          </a:p>
          <a:p>
            <a:pPr marL="0" indent="0" algn="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i="1" dirty="0">
                <a:latin typeface="Segoe UI" pitchFamily="32" charset="0"/>
              </a:rPr>
              <a:t>Alessandro Sgobba</a:t>
            </a:r>
          </a:p>
          <a:p>
            <a:pPr marL="0" indent="0" algn="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i="1" dirty="0">
                <a:latin typeface="Segoe UI" pitchFamily="32" charset="0"/>
              </a:rPr>
              <a:t>Giulio Zaccaria</a:t>
            </a:r>
          </a:p>
          <a:p>
            <a:pPr marL="0" indent="0" algn="r">
              <a:lnSpc>
                <a:spcPct val="111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i="1" dirty="0">
                <a:latin typeface="Segoe UI" pitchFamily="32" charset="0"/>
              </a:rPr>
              <a:t>Liceo Scientifico “E. Fermi” - Brindisi</a:t>
            </a:r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36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54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54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5400" dirty="0"/>
          </a:p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5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322263"/>
            <a:ext cx="1260475" cy="111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2030413"/>
            <a:ext cx="9070975" cy="4989512"/>
          </a:xfrm>
          <a:ln/>
        </p:spPr>
        <p:txBody>
          <a:bodyPr tIns="0"/>
          <a:lstStyle/>
          <a:p>
            <a:pPr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dirty="0" smtClean="0">
                <a:latin typeface="Segoe UI" pitchFamily="32" charset="0"/>
              </a:rPr>
              <a:t>La funzione esponenziale è stata ricondotta nella forma di una retta per verificare la corrispondenza lineare tra tempi e potenziali.</a:t>
            </a: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2600" b="1" i="1" dirty="0" smtClean="0">
              <a:latin typeface="Segoe UI" pitchFamily="32" charset="0"/>
            </a:endParaRP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V</a:t>
            </a:r>
            <a:r>
              <a:rPr lang="it-IT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=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V</a:t>
            </a:r>
            <a:r>
              <a:rPr lang="it-IT" sz="3200" b="1" i="1" baseline="-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e</a:t>
            </a:r>
            <a:r>
              <a:rPr lang="it-IT" sz="3200" b="1" i="1" baseline="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-t/ τ</a:t>
            </a:r>
            <a:r>
              <a:rPr lang="it-IT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r>
              <a:rPr lang="it-IT" sz="2600" b="1" dirty="0" smtClean="0">
                <a:latin typeface="Segoe UI" pitchFamily="32" charset="0"/>
              </a:rPr>
              <a:t>	          </a:t>
            </a:r>
            <a:r>
              <a:rPr lang="it-IT" sz="2600" b="1" dirty="0" smtClean="0">
                <a:latin typeface="Segoe UI" pitchFamily="32" charset="0"/>
              </a:rPr>
              <a:t> 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V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/ V</a:t>
            </a:r>
            <a:r>
              <a:rPr lang="it-IT" sz="3200" b="1" i="1" baseline="-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 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= e</a:t>
            </a:r>
            <a:r>
              <a:rPr lang="it-IT" sz="3200" b="1" i="1" baseline="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-t/ τ</a:t>
            </a:r>
            <a:r>
              <a:rPr lang="it-IT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r>
              <a:rPr lang="it-IT" sz="2600" b="1" dirty="0" smtClean="0">
                <a:latin typeface="Segoe UI" pitchFamily="32" charset="0"/>
              </a:rPr>
              <a:t>	</a:t>
            </a: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egoe UI" pitchFamily="32" charset="0"/>
            </a:endParaRP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ln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(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V/V</a:t>
            </a:r>
            <a:r>
              <a:rPr lang="en-US" sz="3200" b="1" i="1" baseline="-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)=</a:t>
            </a:r>
            <a:r>
              <a:rPr lang="en-US" sz="3200" b="1" i="1" baseline="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-t/ 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τ</a:t>
            </a:r>
            <a:r>
              <a:rPr lang="en-US" sz="2600" b="1" i="1" dirty="0" smtClean="0">
                <a:latin typeface="Segoe UI" pitchFamily="32" charset="0"/>
              </a:rPr>
              <a:t>		     </a:t>
            </a:r>
            <a:r>
              <a:rPr lang="en-US" sz="2600" b="1" i="1" dirty="0" smtClean="0">
                <a:latin typeface="Segoe UI" pitchFamily="32" charset="0"/>
              </a:rPr>
              <a:t>    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t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=- </a:t>
            </a:r>
            <a:r>
              <a:rPr lang="it-IT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τ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ln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(V/V</a:t>
            </a:r>
            <a:r>
              <a:rPr lang="en-US" sz="3200" b="1" i="1" baseline="-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)</a:t>
            </a:r>
            <a:endParaRPr lang="en-US" sz="2600" b="1" i="1" dirty="0">
              <a:latin typeface="Segoe UI" pitchFamily="32" charset="0"/>
            </a:endParaRPr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Autofit/>
          </a:bodyPr>
          <a:lstStyle/>
          <a:p>
            <a:pPr algn="ctr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5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Interpolazione dei dati</a:t>
            </a:r>
            <a:endParaRPr lang="it-IT" sz="54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4295432" y="4340165"/>
            <a:ext cx="9001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7737264" y="4380701"/>
            <a:ext cx="9001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703404" y="5449145"/>
            <a:ext cx="10795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grafico_fit_linear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95896" y="1691605"/>
            <a:ext cx="7600980" cy="5154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03808" y="323453"/>
            <a:ext cx="9072563" cy="1259946"/>
          </a:xfrm>
        </p:spPr>
        <p:txBody>
          <a:bodyPr>
            <a:noAutofit/>
          </a:bodyPr>
          <a:lstStyle/>
          <a:p>
            <a:pPr algn="ctr"/>
            <a:r>
              <a:rPr lang="it-IT" sz="480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Fit</a:t>
            </a:r>
            <a:r>
              <a:rPr lang="it-IT" sz="48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 lineare Tensione-Tempo</a:t>
            </a:r>
            <a:endParaRPr lang="it-IT" sz="48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032200" y="6804173"/>
            <a:ext cx="208823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Tempo (s)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71760" y="3851845"/>
            <a:ext cx="208823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latin typeface="Segoe UI" pitchFamily="34" charset="0"/>
                <a:cs typeface="Segoe UI" pitchFamily="34" charset="0"/>
              </a:rPr>
              <a:t>ln</a:t>
            </a:r>
            <a:r>
              <a:rPr lang="it-IT" b="1" dirty="0" smtClean="0">
                <a:latin typeface="Segoe UI" pitchFamily="34" charset="0"/>
                <a:cs typeface="Segoe UI" pitchFamily="34" charset="0"/>
              </a:rPr>
              <a:t>(V/V</a:t>
            </a:r>
            <a:r>
              <a:rPr lang="it-IT" b="1" baseline="-25000" dirty="0" smtClean="0">
                <a:latin typeface="Segoe UI" pitchFamily="34" charset="0"/>
                <a:cs typeface="Segoe UI" pitchFamily="34" charset="0"/>
              </a:rPr>
              <a:t>0</a:t>
            </a:r>
            <a:r>
              <a:rPr lang="it-IT" b="1" dirty="0" smtClean="0">
                <a:latin typeface="Segoe UI" pitchFamily="34" charset="0"/>
                <a:cs typeface="Segoe UI" pitchFamily="34" charset="0"/>
              </a:rPr>
              <a:t>)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72760" y="6516141"/>
            <a:ext cx="792088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File .c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grafico q 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23888" y="1691605"/>
            <a:ext cx="7645053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15777" y="302737"/>
            <a:ext cx="9649072" cy="1259946"/>
          </a:xfrm>
        </p:spPr>
        <p:txBody>
          <a:bodyPr>
            <a:noAutofit/>
          </a:bodyPr>
          <a:lstStyle/>
          <a:p>
            <a:pPr algn="ctr"/>
            <a:r>
              <a:rPr lang="it-IT" sz="48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Carica in funzione del tempo</a:t>
            </a:r>
          </a:p>
        </p:txBody>
      </p:sp>
      <p:sp>
        <p:nvSpPr>
          <p:cNvPr id="5" name="CasellaDiTesto 4"/>
          <p:cNvSpPr txBox="1"/>
          <p:nvPr/>
        </p:nvSpPr>
        <p:spPr>
          <a:xfrm rot="16200000">
            <a:off x="-5284" y="3928889"/>
            <a:ext cx="2088232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Carica (C)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032200" y="6876181"/>
            <a:ext cx="208823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Tempo (s)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072760" y="6516141"/>
            <a:ext cx="792088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  <a:hlinkClick r:id="rId4" action="ppaction://hlinkfile"/>
              </a:rPr>
              <a:t>File .c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Grafico i-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51880" y="1619597"/>
            <a:ext cx="7920880" cy="5098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15776" y="302737"/>
            <a:ext cx="9649071" cy="1259946"/>
          </a:xfrm>
        </p:spPr>
        <p:txBody>
          <a:bodyPr>
            <a:noAutofit/>
          </a:bodyPr>
          <a:lstStyle/>
          <a:p>
            <a:pPr algn="ctr"/>
            <a:r>
              <a:rPr lang="it-IT" sz="4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Corrente </a:t>
            </a:r>
            <a:r>
              <a:rPr lang="it-IT" sz="4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in funzione del tempo</a:t>
            </a:r>
            <a:endParaRPr lang="it-IT" sz="4400" dirty="0"/>
          </a:p>
        </p:txBody>
      </p:sp>
      <p:sp>
        <p:nvSpPr>
          <p:cNvPr id="5" name="CasellaDiTesto 4"/>
          <p:cNvSpPr txBox="1"/>
          <p:nvPr/>
        </p:nvSpPr>
        <p:spPr>
          <a:xfrm rot="16200000">
            <a:off x="-77292" y="3928889"/>
            <a:ext cx="2088232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Corrente (A)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176216" y="6732165"/>
            <a:ext cx="2088232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Tempo (s)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144768" y="6516141"/>
            <a:ext cx="792088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  <a:hlinkClick r:id="rId4" action="ppaction://hlinkfile"/>
              </a:rPr>
              <a:t>File .c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979613"/>
            <a:ext cx="9070975" cy="4989512"/>
          </a:xfrm>
          <a:ln/>
        </p:spPr>
        <p:txBody>
          <a:bodyPr tIns="0">
            <a:normAutofit/>
          </a:bodyPr>
          <a:lstStyle/>
          <a:p>
            <a:pPr marL="635303" indent="-514350">
              <a:lnSpc>
                <a:spcPct val="111000"/>
              </a:lnSpc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err="1" smtClean="0">
                <a:latin typeface="Segoe UI" pitchFamily="32" charset="0"/>
              </a:rPr>
              <a:t>Dall’analisi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dei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grafici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risulta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che</a:t>
            </a:r>
            <a:r>
              <a:rPr lang="en-US" sz="2800" dirty="0" smtClean="0">
                <a:latin typeface="Segoe UI" pitchFamily="32" charset="0"/>
              </a:rPr>
              <a:t>:</a:t>
            </a:r>
          </a:p>
          <a:p>
            <a:pPr marL="635303" indent="-514350">
              <a:lnSpc>
                <a:spcPct val="111000"/>
              </a:lnSpc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latin typeface="Segoe UI" pitchFamily="32" charset="0"/>
            </a:endParaRPr>
          </a:p>
          <a:p>
            <a:pPr marL="635303" indent="-514350">
              <a:lnSpc>
                <a:spcPct val="111000"/>
              </a:lnSpc>
              <a:buFont typeface="+mj-lt"/>
              <a:buAutoNum type="arabicPeriod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latin typeface="Segoe UI" pitchFamily="32" charset="0"/>
              </a:rPr>
              <a:t>Il </a:t>
            </a:r>
            <a:r>
              <a:rPr lang="en-US" sz="2800" dirty="0" err="1" smtClean="0">
                <a:latin typeface="Segoe UI" pitchFamily="32" charset="0"/>
              </a:rPr>
              <a:t>grafico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b="1" i="1" dirty="0" smtClean="0">
                <a:latin typeface="Segoe UI" pitchFamily="32" charset="0"/>
              </a:rPr>
              <a:t>V - t </a:t>
            </a:r>
            <a:r>
              <a:rPr lang="en-US" sz="2800" dirty="0" smtClean="0">
                <a:latin typeface="Segoe UI" pitchFamily="32" charset="0"/>
              </a:rPr>
              <a:t>segue </a:t>
            </a:r>
            <a:r>
              <a:rPr lang="en-US" sz="2800" dirty="0" err="1" smtClean="0">
                <a:latin typeface="Segoe UI" pitchFamily="32" charset="0"/>
              </a:rPr>
              <a:t>l’andamento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esponenziale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ipotizzato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inizialmente</a:t>
            </a:r>
            <a:r>
              <a:rPr lang="en-US" sz="2800" dirty="0" smtClean="0">
                <a:latin typeface="Segoe UI" pitchFamily="32" charset="0"/>
              </a:rPr>
              <a:t>. </a:t>
            </a:r>
          </a:p>
          <a:p>
            <a:pPr marL="635303" indent="-514350">
              <a:lnSpc>
                <a:spcPct val="111000"/>
              </a:lnSpc>
              <a:buFont typeface="+mj-lt"/>
              <a:buAutoNum type="arabicPeriod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latin typeface="Segoe UI" pitchFamily="32" charset="0"/>
            </a:endParaRPr>
          </a:p>
          <a:p>
            <a:pPr marL="635303" indent="-514350">
              <a:lnSpc>
                <a:spcPct val="111000"/>
              </a:lnSpc>
              <a:buFont typeface="+mj-lt"/>
              <a:buAutoNum type="arabicPeriod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latin typeface="Segoe UI" pitchFamily="32" charset="0"/>
              </a:rPr>
              <a:t>I </a:t>
            </a:r>
            <a:r>
              <a:rPr lang="en-US" sz="2800" dirty="0" err="1" smtClean="0">
                <a:latin typeface="Segoe UI" pitchFamily="32" charset="0"/>
              </a:rPr>
              <a:t>grafici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b="1" i="1" dirty="0" err="1" smtClean="0">
                <a:latin typeface="Segoe UI" pitchFamily="32" charset="0"/>
              </a:rPr>
              <a:t>i</a:t>
            </a:r>
            <a:r>
              <a:rPr lang="en-US" sz="2800" b="1" i="1" dirty="0" smtClean="0">
                <a:latin typeface="Segoe UI" pitchFamily="32" charset="0"/>
              </a:rPr>
              <a:t> – t  </a:t>
            </a:r>
            <a:r>
              <a:rPr lang="en-US" sz="2800" dirty="0" smtClean="0">
                <a:latin typeface="Segoe UI" pitchFamily="32" charset="0"/>
              </a:rPr>
              <a:t>e </a:t>
            </a:r>
            <a:r>
              <a:rPr lang="en-US" sz="2800" b="1" i="1" dirty="0" smtClean="0">
                <a:latin typeface="Segoe UI" pitchFamily="32" charset="0"/>
              </a:rPr>
              <a:t>q – t </a:t>
            </a:r>
            <a:r>
              <a:rPr lang="en-US" sz="2800" dirty="0" err="1" smtClean="0">
                <a:latin typeface="Segoe UI" pitchFamily="32" charset="0"/>
              </a:rPr>
              <a:t>presentano</a:t>
            </a:r>
            <a:r>
              <a:rPr lang="en-US" sz="2800" dirty="0" smtClean="0">
                <a:latin typeface="Segoe UI" pitchFamily="32" charset="0"/>
              </a:rPr>
              <a:t> lo </a:t>
            </a:r>
            <a:r>
              <a:rPr lang="en-US" sz="2800" dirty="0" err="1" smtClean="0">
                <a:latin typeface="Segoe UI" pitchFamily="32" charset="0"/>
              </a:rPr>
              <a:t>stesso</a:t>
            </a:r>
            <a:r>
              <a:rPr lang="en-US" sz="2800" dirty="0" smtClean="0">
                <a:latin typeface="Segoe UI" pitchFamily="32" charset="0"/>
              </a:rPr>
              <a:t> </a:t>
            </a:r>
            <a:r>
              <a:rPr lang="en-US" sz="2800" dirty="0" err="1" smtClean="0">
                <a:latin typeface="Segoe UI" pitchFamily="32" charset="0"/>
              </a:rPr>
              <a:t>andamento</a:t>
            </a:r>
            <a:r>
              <a:rPr lang="en-US" sz="2800" dirty="0" smtClean="0">
                <a:latin typeface="Segoe UI" pitchFamily="32" charset="0"/>
              </a:rPr>
              <a:t>.</a:t>
            </a:r>
          </a:p>
          <a:p>
            <a:pPr marL="635303" indent="-514350">
              <a:lnSpc>
                <a:spcPct val="111000"/>
              </a:lnSpc>
              <a:buFont typeface="+mj-lt"/>
              <a:buAutoNum type="arabicPeriod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7163" algn="l"/>
                <a:tab pos="3059113" algn="ctr"/>
                <a:tab pos="3146425" algn="l"/>
                <a:tab pos="3595688" algn="l"/>
                <a:tab pos="45212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latin typeface="Segoe UI" pitchFamily="32" charset="0"/>
            </a:endParaRPr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Autofit/>
          </a:bodyPr>
          <a:lstStyle/>
          <a:p>
            <a:pPr algn="ctr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5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Osservazioni sui grafici</a:t>
            </a:r>
            <a:endParaRPr lang="it-IT" sz="54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5303" indent="-514350">
              <a:buFont typeface="+mj-lt"/>
              <a:buAutoNum type="arabicPeriod"/>
            </a:pPr>
            <a:endParaRPr lang="en-US" sz="2600" dirty="0" smtClean="0">
              <a:latin typeface="Segoe UI" pitchFamily="32" charset="0"/>
            </a:endParaRPr>
          </a:p>
          <a:p>
            <a:pPr marL="635303" indent="-514350">
              <a:buFont typeface="+mj-lt"/>
              <a:buAutoNum type="arabicPeriod"/>
            </a:pPr>
            <a:r>
              <a:rPr lang="en-US" sz="2600" dirty="0" smtClean="0">
                <a:latin typeface="Segoe UI" pitchFamily="32" charset="0"/>
              </a:rPr>
              <a:t>Il </a:t>
            </a:r>
            <a:r>
              <a:rPr lang="en-US" sz="2600" dirty="0" err="1" smtClean="0">
                <a:latin typeface="Segoe UI" pitchFamily="32" charset="0"/>
              </a:rPr>
              <a:t>valore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di</a:t>
            </a:r>
            <a:r>
              <a:rPr lang="en-US" sz="2600" dirty="0" smtClean="0">
                <a:latin typeface="Segoe UI" pitchFamily="32" charset="0"/>
              </a:rPr>
              <a:t> τ </a:t>
            </a:r>
            <a:r>
              <a:rPr lang="en-US" sz="2600" dirty="0" err="1" smtClean="0">
                <a:latin typeface="Segoe UI" pitchFamily="32" charset="0"/>
              </a:rPr>
              <a:t>calcolato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sperimentalmente</a:t>
            </a:r>
            <a:r>
              <a:rPr lang="en-US" sz="2600" dirty="0" smtClean="0">
                <a:latin typeface="Segoe UI" pitchFamily="32" charset="0"/>
              </a:rPr>
              <a:t> (</a:t>
            </a:r>
            <a:r>
              <a:rPr lang="en-US" sz="2600" i="1" dirty="0" smtClean="0">
                <a:latin typeface="Segoe UI" pitchFamily="32" charset="0"/>
              </a:rPr>
              <a:t>30,81 </a:t>
            </a:r>
            <a:r>
              <a:rPr lang="en-US" sz="2600" i="1" dirty="0" smtClean="0">
                <a:latin typeface="Segoe UI" pitchFamily="32" charset="0"/>
              </a:rPr>
              <a:t>sec</a:t>
            </a:r>
            <a:r>
              <a:rPr lang="en-US" sz="2600" dirty="0" smtClean="0">
                <a:latin typeface="Segoe UI" pitchFamily="32" charset="0"/>
              </a:rPr>
              <a:t>) non è </a:t>
            </a:r>
            <a:r>
              <a:rPr lang="en-US" sz="2600" dirty="0" err="1" smtClean="0">
                <a:latin typeface="Segoe UI" pitchFamily="32" charset="0"/>
              </a:rPr>
              <a:t>uguale</a:t>
            </a:r>
            <a:r>
              <a:rPr lang="en-US" sz="2600" dirty="0" smtClean="0">
                <a:latin typeface="Segoe UI" pitchFamily="32" charset="0"/>
              </a:rPr>
              <a:t> a </a:t>
            </a:r>
            <a:r>
              <a:rPr lang="en-US" sz="2600" dirty="0" err="1" smtClean="0">
                <a:latin typeface="Segoe UI" pitchFamily="32" charset="0"/>
              </a:rPr>
              <a:t>quello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calcolato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operando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il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prodotto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tra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e </a:t>
            </a:r>
            <a:r>
              <a:rPr lang="en-US" sz="2600" dirty="0" err="1" smtClean="0">
                <a:latin typeface="Segoe UI" pitchFamily="32" charset="0"/>
              </a:rPr>
              <a:t>capacità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nominali</a:t>
            </a:r>
            <a:r>
              <a:rPr lang="en-US" sz="2600" dirty="0" smtClean="0">
                <a:latin typeface="Segoe UI" pitchFamily="32" charset="0"/>
              </a:rPr>
              <a:t> (</a:t>
            </a:r>
            <a:r>
              <a:rPr lang="en-US" sz="2600" i="1" dirty="0" smtClean="0">
                <a:latin typeface="Segoe UI" pitchFamily="32" charset="0"/>
              </a:rPr>
              <a:t>circa </a:t>
            </a:r>
            <a:r>
              <a:rPr lang="en-US" sz="2600" i="1" dirty="0" smtClean="0">
                <a:latin typeface="Segoe UI" pitchFamily="32" charset="0"/>
              </a:rPr>
              <a:t>151,2 </a:t>
            </a:r>
            <a:r>
              <a:rPr lang="en-US" sz="2600" i="1" dirty="0" smtClean="0">
                <a:latin typeface="Segoe UI" pitchFamily="32" charset="0"/>
              </a:rPr>
              <a:t>sec</a:t>
            </a:r>
            <a:r>
              <a:rPr lang="en-US" sz="2600" dirty="0" smtClean="0">
                <a:latin typeface="Segoe UI" pitchFamily="32" charset="0"/>
              </a:rPr>
              <a:t>). </a:t>
            </a:r>
          </a:p>
          <a:p>
            <a:pPr marL="635303" indent="-514350">
              <a:buFont typeface="+mj-lt"/>
              <a:buAutoNum type="arabicPeriod"/>
            </a:pPr>
            <a:endParaRPr lang="en-US" sz="2600" dirty="0" smtClean="0">
              <a:latin typeface="Segoe UI" pitchFamily="32" charset="0"/>
            </a:endParaRPr>
          </a:p>
          <a:p>
            <a:pPr marL="635303" indent="-514350">
              <a:buFont typeface="+mj-lt"/>
              <a:buAutoNum type="arabicPeriod"/>
            </a:pPr>
            <a:r>
              <a:rPr lang="en-US" sz="2600" dirty="0" smtClean="0">
                <a:latin typeface="Segoe UI" pitchFamily="32" charset="0"/>
              </a:rPr>
              <a:t>Questa </a:t>
            </a:r>
            <a:r>
              <a:rPr lang="en-US" sz="2600" dirty="0" err="1" smtClean="0">
                <a:latin typeface="Segoe UI" pitchFamily="32" charset="0"/>
              </a:rPr>
              <a:t>situazione</a:t>
            </a:r>
            <a:r>
              <a:rPr lang="en-US" sz="2600" dirty="0" smtClean="0">
                <a:latin typeface="Segoe UI" pitchFamily="32" charset="0"/>
              </a:rPr>
              <a:t> è </a:t>
            </a:r>
            <a:r>
              <a:rPr lang="en-US" sz="2600" dirty="0" err="1" smtClean="0">
                <a:latin typeface="Segoe UI" pitchFamily="32" charset="0"/>
              </a:rPr>
              <a:t>determinata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dalla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presenza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di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una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interna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nel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condensatore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che</a:t>
            </a:r>
            <a:r>
              <a:rPr lang="en-US" sz="2600" dirty="0" smtClean="0">
                <a:latin typeface="Segoe UI" pitchFamily="32" charset="0"/>
              </a:rPr>
              <a:t> ne </a:t>
            </a:r>
            <a:r>
              <a:rPr lang="en-US" sz="2600" dirty="0" err="1" smtClean="0">
                <a:latin typeface="Segoe UI" pitchFamily="32" charset="0"/>
              </a:rPr>
              <a:t>provoca</a:t>
            </a:r>
            <a:r>
              <a:rPr lang="en-US" sz="2600" dirty="0" smtClean="0">
                <a:latin typeface="Segoe UI" pitchFamily="32" charset="0"/>
              </a:rPr>
              <a:t> la </a:t>
            </a:r>
            <a:r>
              <a:rPr lang="en-US" sz="2600" dirty="0" err="1" smtClean="0">
                <a:latin typeface="Segoe UI" pitchFamily="32" charset="0"/>
              </a:rPr>
              <a:t>scarica</a:t>
            </a:r>
            <a:r>
              <a:rPr lang="en-US" sz="2600" dirty="0" smtClean="0">
                <a:latin typeface="Segoe UI" pitchFamily="32" charset="0"/>
              </a:rPr>
              <a:t>  </a:t>
            </a:r>
            <a:r>
              <a:rPr lang="en-US" sz="2600" dirty="0" err="1" smtClean="0">
                <a:latin typeface="Segoe UI" pitchFamily="32" charset="0"/>
              </a:rPr>
              <a:t>ancor</a:t>
            </a:r>
            <a:r>
              <a:rPr lang="en-US" sz="2600" dirty="0" smtClean="0">
                <a:latin typeface="Segoe UI" pitchFamily="32" charset="0"/>
              </a:rPr>
              <a:t> prima </a:t>
            </a:r>
            <a:r>
              <a:rPr lang="en-US" sz="2600" dirty="0" err="1" smtClean="0">
                <a:latin typeface="Segoe UI" pitchFamily="32" charset="0"/>
              </a:rPr>
              <a:t>che</a:t>
            </a:r>
            <a:r>
              <a:rPr lang="en-US" sz="2600" dirty="0" smtClean="0">
                <a:latin typeface="Segoe UI" pitchFamily="32" charset="0"/>
              </a:rPr>
              <a:t> la </a:t>
            </a:r>
            <a:r>
              <a:rPr lang="en-US" sz="2600" dirty="0" err="1" smtClean="0">
                <a:latin typeface="Segoe UI" pitchFamily="32" charset="0"/>
              </a:rPr>
              <a:t>sua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carica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si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riversi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sulla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del </a:t>
            </a:r>
            <a:r>
              <a:rPr lang="en-US" sz="2600" dirty="0" err="1" smtClean="0">
                <a:latin typeface="Segoe UI" pitchFamily="32" charset="0"/>
              </a:rPr>
              <a:t>circuito</a:t>
            </a:r>
            <a:r>
              <a:rPr lang="en-US" sz="2600" dirty="0" smtClean="0">
                <a:latin typeface="Segoe UI" pitchFamily="32" charset="0"/>
              </a:rPr>
              <a:t>: </a:t>
            </a:r>
            <a:r>
              <a:rPr lang="en-US" sz="2600" dirty="0" err="1" smtClean="0">
                <a:latin typeface="Segoe UI" pitchFamily="32" charset="0"/>
              </a:rPr>
              <a:t>questo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valore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può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essere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pertanto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calcolato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analizzando</a:t>
            </a:r>
            <a:r>
              <a:rPr lang="en-US" sz="2600" dirty="0" smtClean="0">
                <a:latin typeface="Segoe UI" pitchFamily="32" charset="0"/>
              </a:rPr>
              <a:t> la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equivalente</a:t>
            </a:r>
            <a:r>
              <a:rPr lang="en-US" sz="2600" dirty="0" smtClean="0">
                <a:latin typeface="Segoe UI" pitchFamily="32" charset="0"/>
              </a:rPr>
              <a:t> (data </a:t>
            </a:r>
            <a:r>
              <a:rPr lang="en-US" sz="2600" dirty="0" err="1" smtClean="0">
                <a:latin typeface="Segoe UI" pitchFamily="32" charset="0"/>
              </a:rPr>
              <a:t>dal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parallelo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tra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del </a:t>
            </a:r>
            <a:r>
              <a:rPr lang="en-US" sz="2600" dirty="0" err="1" smtClean="0">
                <a:latin typeface="Segoe UI" pitchFamily="32" charset="0"/>
              </a:rPr>
              <a:t>circuito</a:t>
            </a:r>
            <a:r>
              <a:rPr lang="en-US" sz="2600" dirty="0" smtClean="0">
                <a:latin typeface="Segoe UI" pitchFamily="32" charset="0"/>
              </a:rPr>
              <a:t> e </a:t>
            </a:r>
            <a:r>
              <a:rPr lang="en-US" sz="2600" dirty="0" err="1" smtClean="0">
                <a:latin typeface="Segoe UI" pitchFamily="32" charset="0"/>
              </a:rPr>
              <a:t>resistenza</a:t>
            </a:r>
            <a:r>
              <a:rPr lang="en-US" sz="2600" dirty="0" smtClean="0">
                <a:latin typeface="Segoe UI" pitchFamily="32" charset="0"/>
              </a:rPr>
              <a:t> </a:t>
            </a:r>
            <a:r>
              <a:rPr lang="en-US" sz="2600" dirty="0" err="1" smtClean="0">
                <a:latin typeface="Segoe UI" pitchFamily="32" charset="0"/>
              </a:rPr>
              <a:t>interna</a:t>
            </a:r>
            <a:r>
              <a:rPr lang="en-US" sz="2600" dirty="0" smtClean="0">
                <a:latin typeface="Segoe UI" pitchFamily="32" charset="0"/>
              </a:rPr>
              <a:t>).</a:t>
            </a:r>
          </a:p>
          <a:p>
            <a:pPr marL="635303" indent="-514350">
              <a:buFont typeface="+mj-lt"/>
              <a:buAutoNum type="arabicPeriod"/>
            </a:pPr>
            <a:endParaRPr lang="en-US" sz="3200" dirty="0" smtClean="0">
              <a:latin typeface="Segoe UI" pitchFamily="32" charset="0"/>
            </a:endParaRPr>
          </a:p>
          <a:p>
            <a:pPr marL="635303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72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Osservazioni su </a:t>
            </a:r>
            <a:r>
              <a:rPr lang="el-GR" sz="72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τ</a:t>
            </a:r>
            <a:endParaRPr lang="it-IT" sz="72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idx="1"/>
          </p:nvPr>
        </p:nvSpPr>
        <p:spPr>
          <a:xfrm>
            <a:off x="468313" y="411163"/>
            <a:ext cx="9070975" cy="5902325"/>
          </a:xfrm>
          <a:ln/>
        </p:spPr>
        <p:txBody>
          <a:bodyPr anchor="t">
            <a:normAutofit/>
          </a:bodyPr>
          <a:lstStyle/>
          <a:p>
            <a:pPr marL="342900" indent="-342900" algn="l">
              <a:lnSpc>
                <a:spcPct val="111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4000" dirty="0">
                <a:latin typeface="Segoe UI" pitchFamily="32" charset="0"/>
              </a:rPr>
              <a:t>Partendo dall’equazione:</a:t>
            </a:r>
          </a:p>
          <a:p>
            <a:pPr marL="342900" indent="-342900" algn="ctr">
              <a:lnSpc>
                <a:spcPct val="111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4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τ</a:t>
            </a:r>
            <a:r>
              <a:rPr lang="it-IT" sz="4000" b="1" i="1" baseline="-33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medio</a:t>
            </a:r>
            <a:r>
              <a:rPr lang="it-IT" sz="4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=</a:t>
            </a:r>
            <a:r>
              <a:rPr lang="it-IT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(1/</a:t>
            </a:r>
            <a:r>
              <a:rPr lang="it-IT" sz="4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R</a:t>
            </a:r>
            <a:r>
              <a:rPr lang="it-IT" sz="4000" b="1" i="1" baseline="-42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int</a:t>
            </a:r>
            <a:r>
              <a:rPr lang="it-IT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+ 1/R)</a:t>
            </a:r>
            <a:r>
              <a:rPr lang="it-IT" sz="4000" b="1" i="1" baseline="4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-1</a:t>
            </a:r>
            <a:r>
              <a:rPr lang="it-IT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* C</a:t>
            </a:r>
          </a:p>
          <a:p>
            <a:pPr marL="342900" indent="-342900" algn="l">
              <a:lnSpc>
                <a:spcPct val="111000"/>
              </a:lnSpc>
              <a:spcAft>
                <a:spcPts val="14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3600" dirty="0">
              <a:latin typeface="Segoe UI" pitchFamily="32" charset="0"/>
            </a:endParaRPr>
          </a:p>
          <a:p>
            <a:pPr marL="342900" indent="-342900" algn="l">
              <a:lnSpc>
                <a:spcPct val="111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4000" dirty="0">
                <a:latin typeface="Segoe UI" pitchFamily="32" charset="0"/>
              </a:rPr>
              <a:t>Dopo aver sostituito i valori noti (</a:t>
            </a:r>
            <a:r>
              <a:rPr lang="it-IT" sz="4000" i="1" dirty="0">
                <a:latin typeface="Segoe UI" pitchFamily="32" charset="0"/>
              </a:rPr>
              <a:t>τ</a:t>
            </a:r>
            <a:r>
              <a:rPr lang="it-IT" sz="4000" i="1" baseline="-25000" dirty="0">
                <a:latin typeface="Segoe UI" pitchFamily="32" charset="0"/>
              </a:rPr>
              <a:t>medio</a:t>
            </a:r>
            <a:r>
              <a:rPr lang="it-IT" sz="4000" i="1" dirty="0">
                <a:latin typeface="Segoe UI" pitchFamily="32" charset="0"/>
              </a:rPr>
              <a:t>= </a:t>
            </a:r>
            <a:r>
              <a:rPr lang="it-IT" sz="4000" i="1" dirty="0" smtClean="0">
                <a:latin typeface="Segoe UI" pitchFamily="32" charset="0"/>
              </a:rPr>
              <a:t>30,81; </a:t>
            </a:r>
            <a:r>
              <a:rPr lang="it-IT" sz="4000" i="1" dirty="0">
                <a:latin typeface="Segoe UI" pitchFamily="32" charset="0"/>
              </a:rPr>
              <a:t>R=56000 Ω; C=2700 μF</a:t>
            </a:r>
            <a:r>
              <a:rPr lang="it-IT" sz="4000" dirty="0">
                <a:latin typeface="Segoe UI" pitchFamily="32" charset="0"/>
              </a:rPr>
              <a:t>) si avrà che</a:t>
            </a:r>
            <a:r>
              <a:rPr lang="it-IT" sz="4000" dirty="0" smtClean="0">
                <a:latin typeface="Segoe UI" pitchFamily="32" charset="0"/>
              </a:rPr>
              <a:t>:</a:t>
            </a:r>
            <a:endParaRPr lang="it-IT" sz="4000" dirty="0">
              <a:latin typeface="Segoe UI" pitchFamily="32" charset="0"/>
            </a:endParaRPr>
          </a:p>
          <a:p>
            <a:pPr marL="342900" indent="-342900" algn="ctr">
              <a:lnSpc>
                <a:spcPct val="111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4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R</a:t>
            </a:r>
            <a:r>
              <a:rPr lang="it-IT" sz="4000" b="1" i="1" baseline="-190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int</a:t>
            </a:r>
            <a:r>
              <a:rPr lang="it-IT" sz="4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=</a:t>
            </a:r>
            <a:r>
              <a:rPr lang="it-IT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r>
              <a:rPr lang="it-IT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14276 </a:t>
            </a:r>
            <a:r>
              <a:rPr lang="it-IT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3808" y="1691605"/>
            <a:ext cx="9072563" cy="49890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Studiare </a:t>
            </a:r>
            <a:r>
              <a:rPr lang="it-IT" dirty="0" smtClean="0"/>
              <a:t>la scarica di un condensatore di un circuito RC</a:t>
            </a:r>
          </a:p>
          <a:p>
            <a:pPr>
              <a:buNone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Verificare che l’andamento del grafico della fase di scarica segue una curva esponenziale ad esponente negativo: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 algn="ctr">
              <a:buNone/>
            </a:pPr>
            <a:r>
              <a:rPr lang="it-IT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  </a:t>
            </a:r>
            <a:r>
              <a:rPr lang="it-IT" sz="4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V=</a:t>
            </a:r>
            <a:r>
              <a:rPr lang="it-IT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V</a:t>
            </a:r>
            <a:r>
              <a:rPr lang="it-IT" sz="4800" b="1" i="1" baseline="-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it-IT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e</a:t>
            </a:r>
            <a:r>
              <a:rPr lang="it-IT" sz="4800" b="1" i="1" baseline="19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-t/ τ</a:t>
            </a:r>
            <a:r>
              <a:rPr lang="it-IT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</a:t>
            </a:r>
            <a:endParaRPr lang="it-IT" sz="3600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pPr algn="ctr"/>
            <a:r>
              <a:rPr lang="it-IT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Scopo dell’esperienza</a:t>
            </a:r>
            <a:endParaRPr lang="it-IT" sz="60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503808" y="1331565"/>
            <a:ext cx="9070975" cy="4989513"/>
          </a:xfrm>
          <a:ln/>
        </p:spPr>
        <p:txBody>
          <a:bodyPr tIns="0">
            <a:normAutofit/>
          </a:bodyPr>
          <a:lstStyle/>
          <a:p>
            <a:pPr marL="431800" indent="-323850">
              <a:lnSpc>
                <a:spcPct val="111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dirty="0" smtClean="0">
              <a:latin typeface="Segoe UI" pitchFamily="32" charset="0"/>
            </a:endParaRPr>
          </a:p>
          <a:p>
            <a:pPr marL="431800" indent="-323850">
              <a:lnSpc>
                <a:spcPct val="111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u="sng" dirty="0" smtClean="0">
                <a:latin typeface="Segoe UI" pitchFamily="32" charset="0"/>
              </a:rPr>
              <a:t>Un alimentatore</a:t>
            </a:r>
            <a:endParaRPr lang="it-IT" sz="3200" u="sng" dirty="0">
              <a:latin typeface="Segoe UI" pitchFamily="32" charset="0"/>
            </a:endParaRPr>
          </a:p>
          <a:p>
            <a:pPr marL="431800" indent="-323850">
              <a:lnSpc>
                <a:spcPct val="111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u="sng" dirty="0">
                <a:latin typeface="Segoe UI" pitchFamily="32" charset="0"/>
              </a:rPr>
              <a:t>Un </a:t>
            </a:r>
            <a:r>
              <a:rPr lang="it-IT" sz="3200" u="sng" dirty="0" smtClean="0">
                <a:latin typeface="Segoe UI" pitchFamily="32" charset="0"/>
              </a:rPr>
              <a:t>voltmetro</a:t>
            </a:r>
            <a:r>
              <a:rPr lang="it-IT" sz="3200" dirty="0" smtClean="0">
                <a:latin typeface="Segoe UI" pitchFamily="32" charset="0"/>
              </a:rPr>
              <a:t> con fondo scala 15 V </a:t>
            </a:r>
            <a:r>
              <a:rPr lang="it-IT" sz="3200" dirty="0">
                <a:latin typeface="Segoe UI" pitchFamily="32" charset="0"/>
              </a:rPr>
              <a:t>(classe di precisione 2</a:t>
            </a:r>
            <a:r>
              <a:rPr lang="it-IT" sz="3200" dirty="0" smtClean="0">
                <a:latin typeface="Segoe UI" pitchFamily="32" charset="0"/>
              </a:rPr>
              <a:t>)</a:t>
            </a:r>
            <a:endParaRPr lang="it-IT" sz="3200" dirty="0">
              <a:latin typeface="Segoe UI" pitchFamily="32" charset="0"/>
            </a:endParaRPr>
          </a:p>
          <a:p>
            <a:pPr marL="431800" indent="-323850">
              <a:lnSpc>
                <a:spcPct val="111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u="sng" dirty="0">
                <a:latin typeface="Segoe UI" pitchFamily="32" charset="0"/>
              </a:rPr>
              <a:t>Un circuito elettrico</a:t>
            </a:r>
            <a:r>
              <a:rPr lang="it-IT" sz="3200" dirty="0">
                <a:latin typeface="Segoe UI" pitchFamily="32" charset="0"/>
              </a:rPr>
              <a:t> composto da un condensatore piano (di capacità 2700μF), cavi, una resistenza da 56 </a:t>
            </a:r>
            <a:r>
              <a:rPr lang="it-IT" sz="3200" dirty="0" err="1">
                <a:latin typeface="Segoe UI" pitchFamily="32" charset="0"/>
              </a:rPr>
              <a:t>kΩ</a:t>
            </a:r>
            <a:r>
              <a:rPr lang="it-IT" sz="3200" dirty="0">
                <a:latin typeface="Segoe UI" pitchFamily="32" charset="0"/>
              </a:rPr>
              <a:t> e un </a:t>
            </a:r>
            <a:r>
              <a:rPr lang="it-IT" sz="3200" dirty="0" smtClean="0">
                <a:latin typeface="Segoe UI" pitchFamily="32" charset="0"/>
              </a:rPr>
              <a:t>interruttore</a:t>
            </a:r>
            <a:endParaRPr lang="it-IT" sz="3200" dirty="0">
              <a:latin typeface="Segoe UI" pitchFamily="32" charset="0"/>
            </a:endParaRPr>
          </a:p>
          <a:p>
            <a:pPr marL="431800" indent="-323850">
              <a:lnSpc>
                <a:spcPct val="111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u="sng" dirty="0">
                <a:latin typeface="Segoe UI" pitchFamily="32" charset="0"/>
              </a:rPr>
              <a:t>Un cronometro</a:t>
            </a:r>
            <a:r>
              <a:rPr lang="it-IT" sz="3200" dirty="0">
                <a:latin typeface="Segoe UI" pitchFamily="32" charset="0"/>
              </a:rPr>
              <a:t> </a:t>
            </a:r>
            <a:r>
              <a:rPr lang="it-IT" sz="3200" dirty="0" smtClean="0">
                <a:latin typeface="Segoe UI" pitchFamily="32" charset="0"/>
              </a:rPr>
              <a:t>digitale di </a:t>
            </a:r>
            <a:r>
              <a:rPr lang="it-IT" sz="3200" dirty="0">
                <a:latin typeface="Segoe UI" pitchFamily="32" charset="0"/>
              </a:rPr>
              <a:t>sensibilità 1/100 </a:t>
            </a:r>
            <a:r>
              <a:rPr lang="it-IT" sz="3200" dirty="0" smtClean="0">
                <a:latin typeface="Segoe UI" pitchFamily="32" charset="0"/>
              </a:rPr>
              <a:t>s</a:t>
            </a:r>
          </a:p>
          <a:p>
            <a:pPr marL="431800" indent="-323850">
              <a:lnSpc>
                <a:spcPct val="111000"/>
              </a:lnSpc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dirty="0">
              <a:latin typeface="Segoe UI" pitchFamily="32" charset="0"/>
            </a:endParaRPr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179388"/>
            <a:ext cx="9070975" cy="1262062"/>
          </a:xfrm>
          <a:ln/>
        </p:spPr>
        <p:txBody>
          <a:bodyPr>
            <a:normAutofit/>
          </a:bodyPr>
          <a:lstStyle/>
          <a:p>
            <a:pPr algn="ctr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Apparato strumentale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0802201101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5816" y="323453"/>
            <a:ext cx="9121013" cy="6840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439912" y="1691605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Alimentatore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71960" y="5580037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Interruttore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80072" y="3779837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Condensatore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760392" y="3059757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Resistenza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04608" y="2267669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Voltmetro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976416" y="5508029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Segoe UI" pitchFamily="34" charset="0"/>
                <a:cs typeface="Segoe UI" pitchFamily="34" charset="0"/>
              </a:rPr>
              <a:t>Cronometro</a:t>
            </a:r>
            <a:endParaRPr lang="it-IT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0975" cy="4989513"/>
          </a:xfrm>
          <a:ln/>
        </p:spPr>
        <p:txBody>
          <a:bodyPr tIns="0"/>
          <a:lstStyle/>
          <a:p>
            <a:pPr algn="just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Fase di carica</a:t>
            </a:r>
          </a:p>
          <a:p>
            <a:pPr algn="just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600" dirty="0" smtClean="0">
                <a:latin typeface="Segoe UI" pitchFamily="32" charset="0"/>
              </a:rPr>
              <a:t>L’interruttore </a:t>
            </a:r>
            <a:r>
              <a:rPr lang="it-IT" sz="2600" dirty="0">
                <a:latin typeface="Segoe UI" pitchFamily="32" charset="0"/>
              </a:rPr>
              <a:t>viene chiuso in modo da caricare il condensatore con una differenza di potenziale di 15V. Le cariche elettriche si accumulano sulle facce del condensatore fino a raggiungere una situazione di equilibrio con la tensione dell’alimentatore.</a:t>
            </a:r>
          </a:p>
          <a:p>
            <a:pPr algn="just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dirty="0">
              <a:latin typeface="Segoe UI" pitchFamily="32" charset="0"/>
            </a:endParaRPr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87784" y="323453"/>
            <a:ext cx="9577064" cy="1262063"/>
          </a:xfrm>
          <a:ln/>
        </p:spPr>
        <p:txBody>
          <a:bodyPr>
            <a:noAutofit/>
          </a:bodyPr>
          <a:lstStyle/>
          <a:p>
            <a:pPr algn="ctr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5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Descrizione dell'esperienza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2120" y="4643933"/>
            <a:ext cx="3576638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idx="1"/>
          </p:nvPr>
        </p:nvSpPr>
        <p:spPr>
          <a:xfrm>
            <a:off x="468313" y="539750"/>
            <a:ext cx="9070975" cy="4989513"/>
          </a:xfrm>
          <a:ln/>
        </p:spPr>
        <p:txBody>
          <a:bodyPr anchor="t"/>
          <a:lstStyle/>
          <a:p>
            <a:pPr marL="342900" indent="-342900" algn="just">
              <a:lnSpc>
                <a:spcPct val="111000"/>
              </a:lnSpc>
              <a:spcAft>
                <a:spcPts val="14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Fase di scarica</a:t>
            </a:r>
          </a:p>
          <a:p>
            <a:pPr marL="342900" indent="-342900" algn="just">
              <a:lnSpc>
                <a:spcPct val="111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800" dirty="0">
                <a:latin typeface="Segoe UI" pitchFamily="32" charset="0"/>
              </a:rPr>
              <a:t>L’interruttore viene spostato in modo da far scaricare il </a:t>
            </a:r>
            <a:r>
              <a:rPr lang="it-IT" sz="2800" dirty="0" smtClean="0">
                <a:latin typeface="Segoe UI" pitchFamily="32" charset="0"/>
              </a:rPr>
              <a:t>condensatore. In </a:t>
            </a:r>
            <a:r>
              <a:rPr lang="it-IT" sz="2800" dirty="0">
                <a:latin typeface="Segoe UI" pitchFamily="32" charset="0"/>
              </a:rPr>
              <a:t>questa situazione l’energia elettrostatica accumulata nel </a:t>
            </a:r>
            <a:r>
              <a:rPr lang="it-IT" sz="2800" dirty="0" smtClean="0">
                <a:latin typeface="Segoe UI" pitchFamily="32" charset="0"/>
              </a:rPr>
              <a:t>condensatore viene trasferita sulla resistenza convertendosi in calore per effetto Joule. La d.d.p. ai capi </a:t>
            </a:r>
            <a:r>
              <a:rPr lang="it-IT" sz="2800" dirty="0">
                <a:latin typeface="Segoe UI" pitchFamily="32" charset="0"/>
              </a:rPr>
              <a:t>del condensatore si riduce fino ad </a:t>
            </a:r>
            <a:r>
              <a:rPr lang="it-IT" sz="2800" dirty="0" smtClean="0">
                <a:latin typeface="Segoe UI" pitchFamily="32" charset="0"/>
              </a:rPr>
              <a:t>annullarsi.</a:t>
            </a:r>
            <a:endParaRPr lang="it-IT" sz="2800" dirty="0">
              <a:latin typeface="Segoe UI" pitchFamily="32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5800" y="4351341"/>
            <a:ext cx="3419475" cy="2160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03808" y="1979637"/>
            <a:ext cx="9072563" cy="4989036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hlinkClick r:id="rId3" action="ppaction://hlinkfile"/>
              </a:rPr>
              <a:t>Dati sperimentali, studio dell’errore e calcolo di </a:t>
            </a:r>
            <a:r>
              <a:rPr lang="en-US" sz="3200" dirty="0" smtClean="0">
                <a:latin typeface="Segoe UI" pitchFamily="32" charset="0"/>
                <a:hlinkClick r:id="rId3" action="ppaction://hlinkfile"/>
              </a:rPr>
              <a:t>τ</a:t>
            </a:r>
            <a:endParaRPr lang="en-US" sz="3200" dirty="0" smtClean="0">
              <a:latin typeface="Segoe UI" pitchFamily="32" charset="0"/>
            </a:endParaRPr>
          </a:p>
          <a:p>
            <a:endParaRPr lang="en-US" sz="3200" dirty="0" smtClean="0">
              <a:latin typeface="Segoe UI" pitchFamily="32" charset="0"/>
            </a:endParaRPr>
          </a:p>
          <a:p>
            <a:r>
              <a:rPr lang="en-US" sz="3200" dirty="0" smtClean="0">
                <a:latin typeface="Segoe UI" pitchFamily="32" charset="0"/>
                <a:hlinkClick r:id="rId4" action="ppaction://hlinkfile"/>
              </a:rPr>
              <a:t>Calcolo e studio </a:t>
            </a:r>
            <a:r>
              <a:rPr lang="en-US" sz="3200" dirty="0" err="1" smtClean="0">
                <a:latin typeface="Segoe UI" pitchFamily="32" charset="0"/>
                <a:hlinkClick r:id="rId4" action="ppaction://hlinkfile"/>
              </a:rPr>
              <a:t>della</a:t>
            </a:r>
            <a:r>
              <a:rPr lang="en-US" sz="3200" dirty="0" smtClean="0">
                <a:latin typeface="Segoe UI" pitchFamily="32" charset="0"/>
                <a:hlinkClick r:id="rId4" action="ppaction://hlinkfile"/>
              </a:rPr>
              <a:t> </a:t>
            </a:r>
            <a:r>
              <a:rPr lang="en-US" sz="3200" dirty="0" err="1" smtClean="0">
                <a:latin typeface="Segoe UI" pitchFamily="32" charset="0"/>
                <a:hlinkClick r:id="rId4" action="ppaction://hlinkfile"/>
              </a:rPr>
              <a:t>corrente</a:t>
            </a:r>
            <a:r>
              <a:rPr lang="en-US" sz="3200" dirty="0" smtClean="0">
                <a:latin typeface="Segoe UI" pitchFamily="32" charset="0"/>
                <a:hlinkClick r:id="rId4" action="ppaction://hlinkfile"/>
              </a:rPr>
              <a:t> e </a:t>
            </a:r>
            <a:r>
              <a:rPr lang="en-US" sz="3200" dirty="0" err="1" smtClean="0">
                <a:latin typeface="Segoe UI" pitchFamily="32" charset="0"/>
                <a:hlinkClick r:id="rId4" action="ppaction://hlinkfile"/>
              </a:rPr>
              <a:t>della</a:t>
            </a:r>
            <a:r>
              <a:rPr lang="en-US" sz="3200" dirty="0" smtClean="0">
                <a:latin typeface="Segoe UI" pitchFamily="32" charset="0"/>
                <a:hlinkClick r:id="rId4" action="ppaction://hlinkfile"/>
              </a:rPr>
              <a:t> </a:t>
            </a:r>
            <a:r>
              <a:rPr lang="en-US" sz="3200" dirty="0" err="1" smtClean="0">
                <a:latin typeface="Segoe UI" pitchFamily="32" charset="0"/>
                <a:hlinkClick r:id="rId4" action="ppaction://hlinkfile"/>
              </a:rPr>
              <a:t>carica</a:t>
            </a:r>
            <a:endParaRPr lang="it-IT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72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Dati sperimentali</a:t>
            </a:r>
            <a:endParaRPr lang="it-IT" sz="72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503808" y="1907629"/>
            <a:ext cx="9070975" cy="4989513"/>
          </a:xfrm>
          <a:ln/>
        </p:spPr>
        <p:txBody>
          <a:bodyPr tIns="0"/>
          <a:lstStyle/>
          <a:p>
            <a:pPr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400" dirty="0">
                <a:latin typeface="Segoe UI" pitchFamily="32" charset="0"/>
              </a:rPr>
              <a:t>Per il calcolo di τ è stata utilizzata la seguente funzione esponenziale:</a:t>
            </a: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V=</a:t>
            </a:r>
            <a:r>
              <a:rPr lang="it-IT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V</a:t>
            </a:r>
            <a:r>
              <a:rPr lang="it-IT" sz="3200" b="1" i="1" baseline="-19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it-IT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e</a:t>
            </a:r>
            <a:r>
              <a:rPr lang="it-IT" sz="3200" b="1" i="1" baseline="19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-t/ τ</a:t>
            </a:r>
          </a:p>
          <a:p>
            <a:pPr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400" dirty="0">
                <a:latin typeface="Segoe UI" pitchFamily="32" charset="0"/>
              </a:rPr>
              <a:t>Da cui segue:</a:t>
            </a:r>
          </a:p>
          <a:p>
            <a:pPr algn="ctr"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τ=</a:t>
            </a:r>
            <a:r>
              <a:rPr lang="it-IT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 -t/</a:t>
            </a:r>
            <a:r>
              <a:rPr lang="it-IT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ln</a:t>
            </a:r>
            <a:r>
              <a:rPr lang="it-IT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(v/v</a:t>
            </a:r>
            <a:r>
              <a:rPr lang="it-IT" sz="3200" b="1" i="1" baseline="-19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0</a:t>
            </a:r>
            <a:r>
              <a:rPr lang="it-IT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egoe UI" pitchFamily="32" charset="0"/>
              </a:rPr>
              <a:t>)</a:t>
            </a:r>
          </a:p>
          <a:p>
            <a:pPr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800" dirty="0" smtClean="0">
                <a:latin typeface="Segoe UI" pitchFamily="32" charset="0"/>
              </a:rPr>
              <a:t> </a:t>
            </a:r>
          </a:p>
          <a:p>
            <a:pPr>
              <a:lnSpc>
                <a:spcPct val="111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2400" dirty="0" smtClean="0">
                <a:latin typeface="Segoe UI" pitchFamily="32" charset="0"/>
              </a:rPr>
              <a:t>Il </a:t>
            </a:r>
            <a:r>
              <a:rPr lang="it-IT" sz="2400" dirty="0">
                <a:latin typeface="Segoe UI" pitchFamily="32" charset="0"/>
              </a:rPr>
              <a:t>valore medio calcolato è di </a:t>
            </a:r>
            <a:r>
              <a:rPr lang="it-IT" sz="2400" dirty="0" smtClean="0">
                <a:latin typeface="Segoe UI" pitchFamily="32" charset="0"/>
              </a:rPr>
              <a:t>30,81 secondi . Un riscontro di ciò è stato ottenuto anche graficamente tracciando la tangente alla curva sperimentale nel punto P(0;15).</a:t>
            </a:r>
            <a:endParaRPr lang="it-IT" sz="2400" dirty="0">
              <a:latin typeface="Segoe UI" pitchFamily="32" charset="0"/>
            </a:endParaRP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Autofit/>
          </a:bodyPr>
          <a:lstStyle/>
          <a:p>
            <a:pPr algn="ctr">
              <a:lnSpc>
                <a:spcPct val="111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sz="8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Analisi dei dati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graficorel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68412" y="1708135"/>
            <a:ext cx="7186639" cy="4883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0" y="302737"/>
            <a:ext cx="10080625" cy="1259946"/>
          </a:xfrm>
        </p:spPr>
        <p:txBody>
          <a:bodyPr>
            <a:noAutofit/>
          </a:bodyPr>
          <a:lstStyle/>
          <a:p>
            <a:pPr algn="ctr"/>
            <a:r>
              <a:rPr lang="it-IT" sz="4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Segoe UI" pitchFamily="32" charset="0"/>
              </a:rPr>
              <a:t>Tensione in funzione del tempo</a:t>
            </a:r>
            <a:endParaRPr lang="it-IT" sz="44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Segoe UI" pitchFamily="3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104208" y="6588149"/>
            <a:ext cx="208823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Tempo (s)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321157" y="3602448"/>
            <a:ext cx="1872208" cy="354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</a:rPr>
              <a:t>Tensione (V)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928744" y="6228109"/>
            <a:ext cx="864096" cy="3499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Segoe UI" pitchFamily="34" charset="0"/>
                <a:cs typeface="Segoe UI" pitchFamily="34" charset="0"/>
                <a:hlinkClick r:id="rId4" action="ppaction://hlinkfile"/>
              </a:rPr>
              <a:t>File .c</a:t>
            </a:r>
            <a:endParaRPr lang="it-IT" b="1" dirty="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447</TotalTime>
  <Words>542</Words>
  <Application>Microsoft Office PowerPoint</Application>
  <PresentationFormat>Personalizzato</PresentationFormat>
  <Paragraphs>102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Viale</vt:lpstr>
      <vt:lpstr>Piano Lauree Scientifiche  a.a. 2010/2011</vt:lpstr>
      <vt:lpstr>Scopo dell’esperienza</vt:lpstr>
      <vt:lpstr>Apparato strumentale</vt:lpstr>
      <vt:lpstr>Diapositiva 4</vt:lpstr>
      <vt:lpstr>Descrizione dell'esperienza</vt:lpstr>
      <vt:lpstr>Diapositiva 6</vt:lpstr>
      <vt:lpstr>Dati sperimentali</vt:lpstr>
      <vt:lpstr>Analisi dei dati</vt:lpstr>
      <vt:lpstr>Tensione in funzione del tempo</vt:lpstr>
      <vt:lpstr>Interpolazione dei dati</vt:lpstr>
      <vt:lpstr>Fit lineare Tensione-Tempo</vt:lpstr>
      <vt:lpstr>Carica in funzione del tempo</vt:lpstr>
      <vt:lpstr>Corrente in funzione del tempo</vt:lpstr>
      <vt:lpstr>Osservazioni sui grafici</vt:lpstr>
      <vt:lpstr>Osservazioni su τ</vt:lpstr>
      <vt:lpstr>Diapositiva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Lauree Scientifiche  a.a. 2010/2011</dc:title>
  <dc:creator>user</dc:creator>
  <cp:lastModifiedBy>user</cp:lastModifiedBy>
  <cp:revision>49</cp:revision>
  <cp:lastPrinted>1601-01-01T00:00:00Z</cp:lastPrinted>
  <dcterms:created xsi:type="dcterms:W3CDTF">2011-03-27T19:04:57Z</dcterms:created>
  <dcterms:modified xsi:type="dcterms:W3CDTF">2011-03-29T17:07:13Z</dcterms:modified>
</cp:coreProperties>
</file>