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32" r:id="rId3"/>
    <p:sldMasterId id="2147483768" r:id="rId4"/>
    <p:sldMasterId id="2147483780" r:id="rId5"/>
    <p:sldMasterId id="2147483804" r:id="rId6"/>
    <p:sldMasterId id="2147483828" r:id="rId7"/>
    <p:sldMasterId id="2147483852" r:id="rId8"/>
    <p:sldMasterId id="2147483864" r:id="rId9"/>
    <p:sldMasterId id="2147483876" r:id="rId10"/>
  </p:sldMasterIdLst>
  <p:sldIdLst>
    <p:sldId id="256" r:id="rId11"/>
    <p:sldId id="257" r:id="rId12"/>
    <p:sldId id="267" r:id="rId13"/>
    <p:sldId id="259" r:id="rId14"/>
    <p:sldId id="261" r:id="rId15"/>
    <p:sldId id="260" r:id="rId16"/>
    <p:sldId id="265" r:id="rId17"/>
    <p:sldId id="262" r:id="rId18"/>
    <p:sldId id="263" r:id="rId19"/>
    <p:sldId id="264" r:id="rId20"/>
    <p:sldId id="266"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80D99FFD-301D-44B8-BAD2-F1B5C867F14A}"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0D99FFD-301D-44B8-BAD2-F1B5C867F14A}"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0D99FFD-301D-44B8-BAD2-F1B5C867F14A}"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0D99FFD-301D-44B8-BAD2-F1B5C867F14A}"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80D99FFD-301D-44B8-BAD2-F1B5C867F14A}"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0D99FFD-301D-44B8-BAD2-F1B5C867F14A}"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80D99FFD-301D-44B8-BAD2-F1B5C867F14A}"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80D99FFD-301D-44B8-BAD2-F1B5C867F14A}"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0D99FFD-301D-44B8-BAD2-F1B5C867F14A}"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0D99FFD-301D-44B8-BAD2-F1B5C867F14A}"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80D99FFD-301D-44B8-BAD2-F1B5C867F14A}"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80D99FFD-301D-44B8-BAD2-F1B5C867F14A}"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87DCD0C5-B449-440F-B955-957FAE7C49E3}" type="datetimeFigureOut">
              <a:rPr lang="it-IT" smtClean="0"/>
              <a:pPr/>
              <a:t>30/03/2011</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80D99FFD-301D-44B8-BAD2-F1B5C867F14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87DCD0C5-B449-440F-B955-957FAE7C49E3}" type="datetimeFigureOut">
              <a:rPr lang="it-IT" smtClean="0"/>
              <a:pPr/>
              <a:t>30/03/2011</a:t>
            </a:fld>
            <a:endParaRPr lang="it-IT"/>
          </a:p>
        </p:txBody>
      </p:sp>
      <p:sp>
        <p:nvSpPr>
          <p:cNvPr id="9" name="Segnaposto numero diapositiva 8"/>
          <p:cNvSpPr>
            <a:spLocks noGrp="1"/>
          </p:cNvSpPr>
          <p:nvPr>
            <p:ph type="sldNum" sz="quarter" idx="15"/>
          </p:nvPr>
        </p:nvSpPr>
        <p:spPr/>
        <p:txBody>
          <a:bodyPr rtlCol="0"/>
          <a:lstStyle/>
          <a:p>
            <a:fld id="{80D99FFD-301D-44B8-BAD2-F1B5C867F14A}"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80D99FFD-301D-44B8-BAD2-F1B5C867F14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D99FFD-301D-44B8-BAD2-F1B5C867F14A}"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87DCD0C5-B449-440F-B955-957FAE7C49E3}" type="datetimeFigureOut">
              <a:rPr lang="it-IT" smtClean="0"/>
              <a:pPr/>
              <a:t>30/03/2011</a:t>
            </a:fld>
            <a:endParaRPr lang="it-IT"/>
          </a:p>
        </p:txBody>
      </p:sp>
      <p:sp>
        <p:nvSpPr>
          <p:cNvPr id="7" name="Segnaposto numero diapositiva 6"/>
          <p:cNvSpPr>
            <a:spLocks noGrp="1"/>
          </p:cNvSpPr>
          <p:nvPr>
            <p:ph type="sldNum" sz="quarter" idx="11"/>
          </p:nvPr>
        </p:nvSpPr>
        <p:spPr/>
        <p:txBody>
          <a:bodyPr rtlCol="0"/>
          <a:lstStyle/>
          <a:p>
            <a:fld id="{80D99FFD-301D-44B8-BAD2-F1B5C867F14A}"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87DCD0C5-B449-440F-B955-957FAE7C49E3}" type="datetimeFigureOut">
              <a:rPr lang="it-IT" smtClean="0"/>
              <a:pPr/>
              <a:t>30/03/2011</a:t>
            </a:fld>
            <a:endParaRPr lang="it-IT"/>
          </a:p>
        </p:txBody>
      </p:sp>
      <p:sp>
        <p:nvSpPr>
          <p:cNvPr id="22" name="Segnaposto numero diapositiva 21"/>
          <p:cNvSpPr>
            <a:spLocks noGrp="1"/>
          </p:cNvSpPr>
          <p:nvPr>
            <p:ph type="sldNum" sz="quarter" idx="15"/>
          </p:nvPr>
        </p:nvSpPr>
        <p:spPr/>
        <p:txBody>
          <a:bodyPr rtlCol="0"/>
          <a:lstStyle/>
          <a:p>
            <a:fld id="{80D99FFD-301D-44B8-BAD2-F1B5C867F14A}"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87DCD0C5-B449-440F-B955-957FAE7C49E3}" type="datetimeFigureOut">
              <a:rPr lang="it-IT" smtClean="0"/>
              <a:pPr/>
              <a:t>30/03/2011</a:t>
            </a:fld>
            <a:endParaRPr lang="it-IT"/>
          </a:p>
        </p:txBody>
      </p:sp>
      <p:sp>
        <p:nvSpPr>
          <p:cNvPr id="18" name="Segnaposto numero diapositiva 17"/>
          <p:cNvSpPr>
            <a:spLocks noGrp="1"/>
          </p:cNvSpPr>
          <p:nvPr>
            <p:ph type="sldNum" sz="quarter" idx="11"/>
          </p:nvPr>
        </p:nvSpPr>
        <p:spPr/>
        <p:txBody>
          <a:bodyPr rtlCol="0"/>
          <a:lstStyle/>
          <a:p>
            <a:fld id="{80D99FFD-301D-44B8-BAD2-F1B5C867F14A}"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16" name="Segnaposto numero diapositiva 15"/>
          <p:cNvSpPr>
            <a:spLocks noGrp="1"/>
          </p:cNvSpPr>
          <p:nvPr>
            <p:ph type="sldNum" sz="quarter" idx="11"/>
          </p:nvPr>
        </p:nvSpPr>
        <p:spPr/>
        <p:txBody>
          <a:bodyPr/>
          <a:lstStyle/>
          <a:p>
            <a:fld id="{80D99FFD-301D-44B8-BAD2-F1B5C867F14A}"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87DCD0C5-B449-440F-B955-957FAE7C49E3}" type="datetimeFigureOut">
              <a:rPr lang="it-IT" smtClean="0"/>
              <a:pPr/>
              <a:t>30/03/2011</a:t>
            </a:fld>
            <a:endParaRPr lang="it-IT"/>
          </a:p>
        </p:txBody>
      </p:sp>
      <p:sp>
        <p:nvSpPr>
          <p:cNvPr id="15" name="Segnaposto numero diapositiva 14"/>
          <p:cNvSpPr>
            <a:spLocks noGrp="1"/>
          </p:cNvSpPr>
          <p:nvPr>
            <p:ph type="sldNum" sz="quarter" idx="15"/>
          </p:nvPr>
        </p:nvSpPr>
        <p:spPr/>
        <p:txBody>
          <a:bodyPr/>
          <a:lstStyle>
            <a:lvl1pPr algn="ctr">
              <a:defRPr/>
            </a:lvl1pPr>
          </a:lstStyle>
          <a:p>
            <a:fld id="{80D99FFD-301D-44B8-BAD2-F1B5C867F14A}"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80D99FFD-301D-44B8-BAD2-F1B5C867F14A}"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D99FFD-301D-44B8-BAD2-F1B5C867F14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87DCD0C5-B449-440F-B955-957FAE7C49E3}" type="datetimeFigureOut">
              <a:rPr lang="it-IT" smtClean="0"/>
              <a:pPr/>
              <a:t>30/03/2011</a:t>
            </a:fld>
            <a:endParaRPr lang="it-IT"/>
          </a:p>
        </p:txBody>
      </p:sp>
      <p:sp>
        <p:nvSpPr>
          <p:cNvPr id="9" name="Segnaposto numero diapositiva 8"/>
          <p:cNvSpPr>
            <a:spLocks noGrp="1"/>
          </p:cNvSpPr>
          <p:nvPr>
            <p:ph type="sldNum" sz="quarter" idx="15"/>
          </p:nvPr>
        </p:nvSpPr>
        <p:spPr/>
        <p:txBody>
          <a:bodyPr/>
          <a:lstStyle/>
          <a:p>
            <a:fld id="{80D99FFD-301D-44B8-BAD2-F1B5C867F14A}"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9" name="Segnaposto numero diapositiva 8"/>
          <p:cNvSpPr>
            <a:spLocks noGrp="1"/>
          </p:cNvSpPr>
          <p:nvPr>
            <p:ph type="sldNum" sz="quarter" idx="11"/>
          </p:nvPr>
        </p:nvSpPr>
        <p:spPr/>
        <p:txBody>
          <a:bodyPr/>
          <a:lstStyle/>
          <a:p>
            <a:fld id="{80D99FFD-301D-44B8-BAD2-F1B5C867F14A}"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0D99FFD-301D-44B8-BAD2-F1B5C867F14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80D99FFD-301D-44B8-BAD2-F1B5C867F14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80D99FFD-301D-44B8-BAD2-F1B5C867F14A}" type="slidenum">
              <a:rPr lang="it-IT" smtClean="0"/>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80D99FFD-301D-44B8-BAD2-F1B5C867F14A}" type="slidenum">
              <a:rPr lang="it-IT" smtClean="0"/>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80D99FFD-301D-44B8-BAD2-F1B5C867F14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80D99FFD-301D-44B8-BAD2-F1B5C867F14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80D99FFD-301D-44B8-BAD2-F1B5C867F14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87DCD0C5-B449-440F-B955-957FAE7C49E3}" type="datetimeFigureOut">
              <a:rPr lang="it-IT" smtClean="0"/>
              <a:pPr/>
              <a:t>30/03/2011</a:t>
            </a:fld>
            <a:endParaRPr lang="it-IT"/>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it-IT"/>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0D99FFD-301D-44B8-BAD2-F1B5C867F14A}" type="slidenum">
              <a:rPr lang="it-IT" smtClean="0"/>
              <a:pPr/>
              <a:t>‹N›</a:t>
            </a:fld>
            <a:endParaRPr 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a:xfrm>
            <a:off x="457200" y="6480969"/>
            <a:ext cx="4260056" cy="300831"/>
          </a:xfrm>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a:xfrm>
            <a:off x="2619376" y="6480969"/>
            <a:ext cx="4260056" cy="300831"/>
          </a:xfrm>
        </p:spPr>
        <p:txBody>
          <a:bodyPr/>
          <a:lstStyle/>
          <a:p>
            <a:endParaRPr lang="it-IT"/>
          </a:p>
        </p:txBody>
      </p:sp>
      <p:sp>
        <p:nvSpPr>
          <p:cNvPr id="6" name="Segnaposto numero diapositiva 5"/>
          <p:cNvSpPr>
            <a:spLocks noGrp="1"/>
          </p:cNvSpPr>
          <p:nvPr>
            <p:ph type="sldNum" sz="quarter" idx="12"/>
          </p:nvPr>
        </p:nvSpPr>
        <p:spPr>
          <a:xfrm>
            <a:off x="8451056" y="809624"/>
            <a:ext cx="502920" cy="300831"/>
          </a:xfrm>
        </p:spPr>
        <p:txBody>
          <a:bodyPr/>
          <a:lstStyle/>
          <a:p>
            <a:fld id="{80D99FFD-301D-44B8-BAD2-F1B5C867F14A}" type="slidenum">
              <a:rPr lang="it-IT" smtClean="0"/>
              <a:pPr/>
              <a:t>‹N›</a:t>
            </a:fld>
            <a:endParaRPr lang="it-IT"/>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a:xfrm>
            <a:off x="457200" y="6480969"/>
            <a:ext cx="4260056" cy="301752"/>
          </a:xfrm>
        </p:spPr>
        <p:txBody>
          <a:bodyPr/>
          <a:lstStyle/>
          <a:p>
            <a:endParaRPr lang="it-IT"/>
          </a:p>
        </p:txBody>
      </p:sp>
      <p:sp>
        <p:nvSpPr>
          <p:cNvPr id="7" name="Segnaposto numero diapositiva 6"/>
          <p:cNvSpPr>
            <a:spLocks noGrp="1"/>
          </p:cNvSpPr>
          <p:nvPr>
            <p:ph type="sldNum" sz="quarter" idx="12"/>
          </p:nvPr>
        </p:nvSpPr>
        <p:spPr>
          <a:xfrm>
            <a:off x="7589520" y="6480969"/>
            <a:ext cx="502920" cy="301752"/>
          </a:xfrm>
        </p:spPr>
        <p:txBody>
          <a:bodyPr/>
          <a:lstStyle/>
          <a:p>
            <a:fld id="{80D99FFD-301D-44B8-BAD2-F1B5C867F14A}" type="slidenum">
              <a:rPr lang="it-IT" smtClean="0"/>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a:xfrm>
            <a:off x="457200" y="6480969"/>
            <a:ext cx="4261104" cy="301752"/>
          </a:xfrm>
        </p:spPr>
        <p:txBody>
          <a:bodyPr/>
          <a:lstStyle/>
          <a:p>
            <a:endParaRPr lang="it-IT"/>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80D99FFD-301D-44B8-BAD2-F1B5C867F14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a:xfrm>
            <a:off x="457200" y="6481890"/>
            <a:ext cx="4260056" cy="300831"/>
          </a:xfrm>
        </p:spPr>
        <p:txBody>
          <a:bodyPr/>
          <a:lstStyle/>
          <a:p>
            <a:endParaRPr lang="it-IT"/>
          </a:p>
        </p:txBody>
      </p:sp>
      <p:sp>
        <p:nvSpPr>
          <p:cNvPr id="4" name="Segnaposto numero diapositiva 3"/>
          <p:cNvSpPr>
            <a:spLocks noGrp="1"/>
          </p:cNvSpPr>
          <p:nvPr>
            <p:ph type="sldNum" sz="quarter" idx="12"/>
          </p:nvPr>
        </p:nvSpPr>
        <p:spPr>
          <a:xfrm>
            <a:off x="7589520" y="6480969"/>
            <a:ext cx="502920" cy="301752"/>
          </a:xfrm>
        </p:spPr>
        <p:txBody>
          <a:bodyPr/>
          <a:lstStyle/>
          <a:p>
            <a:fld id="{80D99FFD-301D-44B8-BAD2-F1B5C867F14A}" type="slidenum">
              <a:rPr lang="it-IT" smtClean="0"/>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80D99FFD-301D-44B8-BAD2-F1B5C867F14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80D99FFD-301D-44B8-BAD2-F1B5C867F14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11" name="Segnaposto numero diapositiva 10"/>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0D99FFD-301D-44B8-BAD2-F1B5C867F14A}" type="slidenum">
              <a:rPr lang="it-IT" smtClean="0"/>
              <a:pPr/>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0D99FFD-301D-44B8-BAD2-F1B5C867F14A}" type="slidenum">
              <a:rPr lang="it-IT" smtClean="0"/>
              <a:pPr/>
              <a:t>‹N›</a:t>
            </a:fld>
            <a:endParaRPr lang="it-I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D99FFD-301D-44B8-BAD2-F1B5C867F14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99FFD-301D-44B8-BAD2-F1B5C867F14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7DCD0C5-B449-440F-B955-957FAE7C49E3}" type="datetimeFigureOut">
              <a:rPr lang="it-IT" smtClean="0"/>
              <a:pPr/>
              <a:t>30/03/2011</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0D99FFD-301D-44B8-BAD2-F1B5C867F14A}"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0D99FFD-301D-44B8-BAD2-F1B5C867F14A}"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0D99FFD-301D-44B8-BAD2-F1B5C867F14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7DCD0C5-B449-440F-B955-957FAE7C49E3}" type="datetimeFigureOut">
              <a:rPr lang="it-IT" smtClean="0"/>
              <a:pPr/>
              <a:t>30/03/2011</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0D99FFD-301D-44B8-BAD2-F1B5C867F14A}"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DCD0C5-B449-440F-B955-957FAE7C49E3}" type="datetimeFigureOut">
              <a:rPr lang="it-IT" smtClean="0"/>
              <a:pPr/>
              <a:t>30/03/2011</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D99FFD-301D-44B8-BAD2-F1B5C867F14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7DCD0C5-B449-440F-B955-957FAE7C49E3}" type="datetimeFigureOut">
              <a:rPr lang="it-IT" smtClean="0"/>
              <a:pPr/>
              <a:t>30/03/2011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0D99FFD-301D-44B8-BAD2-F1B5C867F14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7DCD0C5-B449-440F-B955-957FAE7C49E3}" type="datetimeFigureOut">
              <a:rPr lang="it-IT" smtClean="0"/>
              <a:pPr/>
              <a:t>30/03/2011</a:t>
            </a:fld>
            <a:endParaRPr lang="it-IT"/>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t-IT"/>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0D99FFD-301D-44B8-BAD2-F1B5C867F14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7DCD0C5-B449-440F-B955-957FAE7C49E3}" type="datetimeFigureOut">
              <a:rPr lang="it-IT" smtClean="0"/>
              <a:pPr/>
              <a:t>30/03/2011</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0D99FFD-301D-44B8-BAD2-F1B5C867F14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CD0C5-B449-440F-B955-957FAE7C49E3}" type="datetimeFigureOut">
              <a:rPr lang="it-IT" smtClean="0"/>
              <a:pPr/>
              <a:t>30/03/2011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99FFD-301D-44B8-BAD2-F1B5C867F14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9.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tonio\Desktop\Progetto di Fisica-5A-ragazze\Fisica 6.jpg"/>
          <p:cNvPicPr>
            <a:picLocks noChangeAspect="1" noChangeArrowheads="1"/>
          </p:cNvPicPr>
          <p:nvPr/>
        </p:nvPicPr>
        <p:blipFill>
          <a:blip r:embed="rId2" cstate="print"/>
          <a:srcRect/>
          <a:stretch>
            <a:fillRect/>
          </a:stretch>
        </p:blipFill>
        <p:spPr bwMode="auto">
          <a:xfrm>
            <a:off x="1619672" y="1556792"/>
            <a:ext cx="6347075" cy="4968552"/>
          </a:xfrm>
          <a:prstGeom prst="rect">
            <a:avLst/>
          </a:prstGeom>
          <a:noFill/>
        </p:spPr>
      </p:pic>
      <p:sp>
        <p:nvSpPr>
          <p:cNvPr id="4" name="Rettangolo 3"/>
          <p:cNvSpPr/>
          <p:nvPr/>
        </p:nvSpPr>
        <p:spPr>
          <a:xfrm>
            <a:off x="683568" y="260648"/>
            <a:ext cx="7884402" cy="1107996"/>
          </a:xfrm>
          <a:prstGeom prst="rect">
            <a:avLst/>
          </a:prstGeom>
          <a:noFill/>
        </p:spPr>
        <p:txBody>
          <a:bodyPr wrap="square" lIns="91440" tIns="45720" rIns="91440" bIns="45720">
            <a:spAutoFit/>
          </a:bodyPr>
          <a:lstStyle/>
          <a:p>
            <a:pPr algn="ctr"/>
            <a:r>
              <a:rPr lang="it-IT"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IL TRASFORMATORE</a:t>
            </a:r>
            <a:endParaRPr lang="it-IT"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8686800" cy="936104"/>
          </a:xfrm>
        </p:spPr>
        <p:txBody>
          <a:bodyPr>
            <a:noAutofit/>
          </a:bodyPr>
          <a:lstStyle/>
          <a:p>
            <a:r>
              <a:rPr lang="it-IT" sz="8000" dirty="0" smtClean="0"/>
              <a:t>  </a:t>
            </a:r>
            <a:r>
              <a:rPr lang="it-IT" sz="8000" b="1" dirty="0" smtClean="0">
                <a:solidFill>
                  <a:srgbClr val="FFFF00"/>
                </a:solidFill>
                <a:latin typeface="Bauhaus 93" pitchFamily="82" charset="0"/>
              </a:rPr>
              <a:t>Grafico dati</a:t>
            </a:r>
            <a:endParaRPr lang="it-IT" sz="8000" b="1" dirty="0">
              <a:solidFill>
                <a:srgbClr val="FFFF00"/>
              </a:solidFill>
              <a:latin typeface="Bauhaus 93" pitchFamily="82" charset="0"/>
            </a:endParaRPr>
          </a:p>
        </p:txBody>
      </p:sp>
      <p:pic>
        <p:nvPicPr>
          <p:cNvPr id="1026" name="Picture 2" descr="C:\Users\Antonio\Desktop\Progetto di Fisica-5A-ragazze\img040.jpg"/>
          <p:cNvPicPr>
            <a:picLocks noGrp="1" noChangeAspect="1" noChangeArrowheads="1"/>
          </p:cNvPicPr>
          <p:nvPr>
            <p:ph idx="1"/>
          </p:nvPr>
        </p:nvPicPr>
        <p:blipFill>
          <a:blip r:embed="rId2" cstate="print"/>
          <a:stretch>
            <a:fillRect/>
          </a:stretch>
        </p:blipFill>
        <p:spPr bwMode="auto">
          <a:xfrm>
            <a:off x="883250" y="1600200"/>
            <a:ext cx="7377499" cy="4525963"/>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considerazioni</a:t>
            </a:r>
            <a:endParaRPr lang="it-IT" dirty="0"/>
          </a:p>
        </p:txBody>
      </p:sp>
      <p:sp>
        <p:nvSpPr>
          <p:cNvPr id="3" name="Segnaposto contenuto 2"/>
          <p:cNvSpPr>
            <a:spLocks noGrp="1"/>
          </p:cNvSpPr>
          <p:nvPr>
            <p:ph idx="1"/>
          </p:nvPr>
        </p:nvSpPr>
        <p:spPr>
          <a:xfrm>
            <a:off x="502920" y="530352"/>
            <a:ext cx="8183880" cy="2322584"/>
          </a:xfrm>
        </p:spPr>
        <p:txBody>
          <a:bodyPr>
            <a:normAutofit fontScale="85000" lnSpcReduction="20000"/>
          </a:bodyPr>
          <a:lstStyle/>
          <a:p>
            <a:pPr>
              <a:buNone/>
            </a:pPr>
            <a:endParaRPr lang="it-IT" dirty="0" smtClean="0"/>
          </a:p>
          <a:p>
            <a:pPr>
              <a:buNone/>
            </a:pPr>
            <a:r>
              <a:rPr lang="it-IT" sz="3500" dirty="0" smtClean="0"/>
              <a:t>Dal grafico notiamo che l’andamento della curva è di tipo esponenziale:</a:t>
            </a:r>
          </a:p>
          <a:p>
            <a:pPr>
              <a:buNone/>
            </a:pPr>
            <a:endParaRPr lang="it-IT" dirty="0" smtClean="0"/>
          </a:p>
          <a:p>
            <a:pPr>
              <a:buNone/>
            </a:pPr>
            <a:endParaRPr lang="it-IT" b="1" dirty="0" smtClean="0"/>
          </a:p>
          <a:p>
            <a:pPr>
              <a:buNone/>
            </a:pPr>
            <a:r>
              <a:rPr lang="it-IT" b="1" dirty="0" smtClean="0"/>
              <a:t> </a:t>
            </a:r>
            <a:r>
              <a:rPr lang="it-IT" b="1" dirty="0" smtClean="0"/>
              <a:t>                    </a:t>
            </a:r>
            <a:endParaRPr lang="it-IT" b="1" dirty="0" smtClean="0"/>
          </a:p>
          <a:p>
            <a:pPr>
              <a:buNone/>
            </a:pPr>
            <a:endParaRPr lang="it-IT" dirty="0" smtClean="0"/>
          </a:p>
        </p:txBody>
      </p:sp>
      <p:graphicFrame>
        <p:nvGraphicFramePr>
          <p:cNvPr id="1029" name="Object 5"/>
          <p:cNvGraphicFramePr>
            <a:graphicFrameLocks noChangeAspect="1"/>
          </p:cNvGraphicFramePr>
          <p:nvPr/>
        </p:nvGraphicFramePr>
        <p:xfrm>
          <a:off x="2699792" y="3299080"/>
          <a:ext cx="3589764" cy="1138032"/>
        </p:xfrm>
        <a:graphic>
          <a:graphicData uri="http://schemas.openxmlformats.org/presentationml/2006/ole">
            <p:oleObj spid="_x0000_s1029" name="Equation" r:id="rId3" imgW="761760" imgH="241200" progId="Equation.3">
              <p:embed/>
            </p:oleObj>
          </a:graphicData>
        </a:graphic>
      </p:graphicFrame>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484784"/>
            <a:ext cx="8229600" cy="4525963"/>
          </a:xfrm>
        </p:spPr>
        <p:txBody>
          <a:bodyPr>
            <a:noAutofit/>
          </a:bodyPr>
          <a:lstStyle/>
          <a:p>
            <a:pPr algn="just">
              <a:buNone/>
            </a:pPr>
            <a:r>
              <a:rPr lang="it-IT" sz="2200" i="1" dirty="0" smtClean="0"/>
              <a:t>   </a:t>
            </a:r>
          </a:p>
          <a:p>
            <a:pPr algn="just">
              <a:buNone/>
            </a:pPr>
            <a:r>
              <a:rPr lang="it-IT" sz="2200" i="1" dirty="0" smtClean="0"/>
              <a:t>    </a:t>
            </a:r>
            <a:r>
              <a:rPr lang="it-IT" sz="2200" i="1" dirty="0" smtClean="0"/>
              <a:t> </a:t>
            </a:r>
            <a:r>
              <a:rPr lang="it-IT" sz="2800" i="1" dirty="0" smtClean="0"/>
              <a:t>Il </a:t>
            </a:r>
            <a:r>
              <a:rPr lang="it-IT" sz="2800" b="1" i="1" dirty="0" smtClean="0"/>
              <a:t>trasformatore</a:t>
            </a:r>
            <a:r>
              <a:rPr lang="it-IT" sz="2800" i="1" dirty="0" smtClean="0"/>
              <a:t> è una macchina elettrica statica(perché non contiene parti in movimento). In particolare il trasformatore consente di variare i parametri di tensione e corrente in ingresso rispetto a quelli in uscita, pur mantenendo costante la quantità di potenza elettrica apparente. Il trasformatore è una macchina in grado di operare solo in corrente alternata, perché sfrutta i principi dell'elettromagnetismo legati ai flussi variabili.                </a:t>
            </a:r>
          </a:p>
          <a:p>
            <a:endParaRPr lang="it-IT" sz="2800" dirty="0"/>
          </a:p>
        </p:txBody>
      </p:sp>
      <p:sp>
        <p:nvSpPr>
          <p:cNvPr id="4" name="Rettangolo 3"/>
          <p:cNvSpPr/>
          <p:nvPr/>
        </p:nvSpPr>
        <p:spPr>
          <a:xfrm>
            <a:off x="395536" y="332656"/>
            <a:ext cx="7776864" cy="1200329"/>
          </a:xfrm>
          <a:prstGeom prst="rect">
            <a:avLst/>
          </a:prstGeom>
          <a:noFill/>
        </p:spPr>
        <p:txBody>
          <a:bodyPr wrap="square" lIns="91440" tIns="45720" rIns="91440" bIns="45720">
            <a:spAutoFit/>
          </a:bodyPr>
          <a:lstStyle/>
          <a:p>
            <a:pPr algn="ctr"/>
            <a:r>
              <a:rPr lang="it-IT"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COS’ E’  </a:t>
            </a:r>
            <a:endParaRPr lang="it-IT"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a:buNone/>
            </a:pPr>
            <a:r>
              <a:rPr lang="it-IT" sz="2800" i="1" dirty="0" smtClean="0"/>
              <a:t>   Esso </a:t>
            </a:r>
            <a:r>
              <a:rPr lang="it-IT" sz="2800" i="1" dirty="0" smtClean="0"/>
              <a:t>è costituito da un supporto attorno al quale sono avvolte due bobine di filo conduttore, non collegate fra di loro. Quando si connette un generatore di tensione ad una delle bobine, si osserva che anche ai capi dell’altra si genera una tensione.                                                               </a:t>
            </a:r>
            <a:r>
              <a:rPr lang="it-IT" sz="2800" i="1" dirty="0" smtClean="0"/>
              <a:t>   </a:t>
            </a:r>
          </a:p>
          <a:p>
            <a:pPr>
              <a:buNone/>
            </a:pPr>
            <a:r>
              <a:rPr lang="it-IT" sz="2800" i="1" dirty="0" smtClean="0"/>
              <a:t> </a:t>
            </a:r>
            <a:r>
              <a:rPr lang="it-IT" sz="2800" i="1" dirty="0" smtClean="0"/>
              <a:t>   In quest’esperimento </a:t>
            </a:r>
            <a:r>
              <a:rPr lang="it-IT" sz="2800" i="1" dirty="0" smtClean="0"/>
              <a:t>cerchiamo di determinare la relazione tra la tensione fornita dal generatore ai capi della bobina primaria e la tensione rilevata ai capi del secondario, al variare della distanza tra le bobine.</a:t>
            </a:r>
            <a:endParaRPr lang="it-IT" dirty="0"/>
          </a:p>
        </p:txBody>
      </p:sp>
      <p:sp>
        <p:nvSpPr>
          <p:cNvPr id="4" name="Rettangolo 3"/>
          <p:cNvSpPr/>
          <p:nvPr/>
        </p:nvSpPr>
        <p:spPr>
          <a:xfrm>
            <a:off x="1331640" y="404664"/>
            <a:ext cx="6480720" cy="1107996"/>
          </a:xfrm>
          <a:prstGeom prst="rect">
            <a:avLst/>
          </a:prstGeom>
          <a:noFill/>
        </p:spPr>
        <p:txBody>
          <a:bodyPr wrap="square" lIns="91440" tIns="45720" rIns="91440" bIns="45720">
            <a:spAutoFit/>
          </a:bodyPr>
          <a:lstStyle/>
          <a:p>
            <a:pPr algn="ctr"/>
            <a:r>
              <a:rPr lang="it-IT"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COME E’ FATTO</a:t>
            </a:r>
            <a:endParaRPr lang="it-IT" sz="6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689px-Single-phase_transformer_svg"/>
          <p:cNvPicPr>
            <a:picLocks noGrp="1" noChangeAspect="1" noChangeArrowheads="1"/>
          </p:cNvPicPr>
          <p:nvPr>
            <p:ph sz="quarter" idx="1"/>
          </p:nvPr>
        </p:nvPicPr>
        <p:blipFill>
          <a:blip r:embed="rId2" cstate="print"/>
          <a:stretch>
            <a:fillRect/>
          </a:stretch>
        </p:blipFill>
        <p:spPr bwMode="auto">
          <a:xfrm>
            <a:off x="1272381" y="1589087"/>
            <a:ext cx="6562725" cy="4448175"/>
          </a:xfrm>
          <a:prstGeom prst="rect">
            <a:avLst/>
          </a:prstGeom>
          <a:noFill/>
        </p:spPr>
      </p:pic>
      <p:sp>
        <p:nvSpPr>
          <p:cNvPr id="3" name="Rettangolo 2"/>
          <p:cNvSpPr/>
          <p:nvPr/>
        </p:nvSpPr>
        <p:spPr>
          <a:xfrm>
            <a:off x="395536" y="0"/>
            <a:ext cx="8574488" cy="1692771"/>
          </a:xfrm>
          <a:prstGeom prst="rect">
            <a:avLst/>
          </a:prstGeom>
          <a:noFill/>
        </p:spPr>
        <p:txBody>
          <a:bodyPr wrap="square" lIns="91440" tIns="45720" rIns="91440" bIns="45720">
            <a:spAutoFit/>
          </a:bodyPr>
          <a:lstStyle/>
          <a:p>
            <a:pPr algn="ctr"/>
            <a:r>
              <a:rPr lang="it-IT" sz="5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PRINCIPIO </a:t>
            </a:r>
            <a:r>
              <a:rPr lang="it-IT" sz="52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a:t>
            </a:r>
            <a:r>
              <a:rPr lang="it-IT" sz="5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FUNZIONAMENTO</a:t>
            </a:r>
            <a:endParaRPr lang="it-IT" sz="5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bg2">
                    <a:lumMod val="50000"/>
                  </a:schemeClr>
                </a:solidFill>
              </a:rPr>
              <a:t>SCOPO DELL’ESPERIMENTO</a:t>
            </a:r>
            <a:endParaRPr lang="it-IT" dirty="0">
              <a:solidFill>
                <a:schemeClr val="bg2">
                  <a:lumMod val="50000"/>
                </a:schemeClr>
              </a:solidFill>
            </a:endParaRPr>
          </a:p>
        </p:txBody>
      </p:sp>
      <p:sp>
        <p:nvSpPr>
          <p:cNvPr id="3" name="Segnaposto contenuto 2"/>
          <p:cNvSpPr>
            <a:spLocks noGrp="1"/>
          </p:cNvSpPr>
          <p:nvPr>
            <p:ph idx="1"/>
          </p:nvPr>
        </p:nvSpPr>
        <p:spPr>
          <a:xfrm>
            <a:off x="457200" y="1600200"/>
            <a:ext cx="8229600" cy="4925144"/>
          </a:xfrm>
        </p:spPr>
        <p:txBody>
          <a:bodyPr/>
          <a:lstStyle/>
          <a:p>
            <a:pPr marL="514350" indent="-514350">
              <a:buNone/>
            </a:pPr>
            <a:r>
              <a:rPr lang="it-IT" dirty="0" smtClean="0"/>
              <a:t>     Verificare l’andamento della tensione sul secondario al variare della distanza tra le due bobine.</a:t>
            </a:r>
          </a:p>
          <a:p>
            <a:pPr marL="514350" indent="-514350">
              <a:buNone/>
            </a:pPr>
            <a:endParaRPr lang="it-IT" dirty="0" smtClean="0"/>
          </a:p>
          <a:p>
            <a:pPr marL="514350" indent="-514350">
              <a:buNone/>
            </a:pPr>
            <a:endParaRPr lang="it-IT" dirty="0"/>
          </a:p>
        </p:txBody>
      </p:sp>
      <p:sp>
        <p:nvSpPr>
          <p:cNvPr id="4" name="Rectangle 73"/>
          <p:cNvSpPr>
            <a:spLocks noChangeArrowheads="1"/>
          </p:cNvSpPr>
          <p:nvPr/>
        </p:nvSpPr>
        <p:spPr bwMode="auto">
          <a:xfrm>
            <a:off x="4932040" y="5229200"/>
            <a:ext cx="2305050" cy="360363"/>
          </a:xfrm>
          <a:prstGeom prst="rect">
            <a:avLst/>
          </a:prstGeom>
          <a:solidFill>
            <a:srgbClr val="FF0000"/>
          </a:solidFill>
          <a:ln w="57150">
            <a:solidFill>
              <a:srgbClr val="FF0000"/>
            </a:solidFill>
            <a:miter lim="800000"/>
            <a:headEnd/>
            <a:tailEnd/>
          </a:ln>
          <a:effectLst/>
        </p:spPr>
        <p:txBody>
          <a:bodyPr wrap="none" anchor="ctr"/>
          <a:lstStyle/>
          <a:p>
            <a:endParaRPr lang="it-IT"/>
          </a:p>
        </p:txBody>
      </p:sp>
      <p:grpSp>
        <p:nvGrpSpPr>
          <p:cNvPr id="5" name="Group 74"/>
          <p:cNvGrpSpPr>
            <a:grpSpLocks/>
          </p:cNvGrpSpPr>
          <p:nvPr/>
        </p:nvGrpSpPr>
        <p:grpSpPr bwMode="auto">
          <a:xfrm rot="5400000">
            <a:off x="4499446" y="4795019"/>
            <a:ext cx="1152525" cy="1296987"/>
            <a:chOff x="4785" y="3067"/>
            <a:chExt cx="726" cy="817"/>
          </a:xfrm>
        </p:grpSpPr>
        <p:sp>
          <p:nvSpPr>
            <p:cNvPr id="6" name="Oval 75"/>
            <p:cNvSpPr>
              <a:spLocks noChangeArrowheads="1"/>
            </p:cNvSpPr>
            <p:nvPr/>
          </p:nvSpPr>
          <p:spPr bwMode="auto">
            <a:xfrm>
              <a:off x="4785" y="3067"/>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7" name="Oval 76"/>
            <p:cNvSpPr>
              <a:spLocks noChangeArrowheads="1"/>
            </p:cNvSpPr>
            <p:nvPr/>
          </p:nvSpPr>
          <p:spPr bwMode="auto">
            <a:xfrm>
              <a:off x="4785" y="3112"/>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8" name="Oval 77"/>
            <p:cNvSpPr>
              <a:spLocks noChangeArrowheads="1"/>
            </p:cNvSpPr>
            <p:nvPr/>
          </p:nvSpPr>
          <p:spPr bwMode="auto">
            <a:xfrm>
              <a:off x="4785" y="3158"/>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9" name="Oval 78"/>
            <p:cNvSpPr>
              <a:spLocks noChangeArrowheads="1"/>
            </p:cNvSpPr>
            <p:nvPr/>
          </p:nvSpPr>
          <p:spPr bwMode="auto">
            <a:xfrm>
              <a:off x="4785" y="3203"/>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0" name="Oval 79"/>
            <p:cNvSpPr>
              <a:spLocks noChangeArrowheads="1"/>
            </p:cNvSpPr>
            <p:nvPr/>
          </p:nvSpPr>
          <p:spPr bwMode="auto">
            <a:xfrm>
              <a:off x="4785" y="3249"/>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1" name="Oval 80"/>
            <p:cNvSpPr>
              <a:spLocks noChangeArrowheads="1"/>
            </p:cNvSpPr>
            <p:nvPr/>
          </p:nvSpPr>
          <p:spPr bwMode="auto">
            <a:xfrm>
              <a:off x="4785" y="3294"/>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2" name="Oval 81"/>
            <p:cNvSpPr>
              <a:spLocks noChangeArrowheads="1"/>
            </p:cNvSpPr>
            <p:nvPr/>
          </p:nvSpPr>
          <p:spPr bwMode="auto">
            <a:xfrm>
              <a:off x="4785" y="3340"/>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3" name="Oval 82"/>
            <p:cNvSpPr>
              <a:spLocks noChangeArrowheads="1"/>
            </p:cNvSpPr>
            <p:nvPr/>
          </p:nvSpPr>
          <p:spPr bwMode="auto">
            <a:xfrm>
              <a:off x="4785" y="3385"/>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4" name="Oval 83"/>
            <p:cNvSpPr>
              <a:spLocks noChangeArrowheads="1"/>
            </p:cNvSpPr>
            <p:nvPr/>
          </p:nvSpPr>
          <p:spPr bwMode="auto">
            <a:xfrm>
              <a:off x="4785" y="3430"/>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5" name="Oval 84"/>
            <p:cNvSpPr>
              <a:spLocks noChangeArrowheads="1"/>
            </p:cNvSpPr>
            <p:nvPr/>
          </p:nvSpPr>
          <p:spPr bwMode="auto">
            <a:xfrm>
              <a:off x="4785" y="3475"/>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6" name="Oval 85"/>
            <p:cNvSpPr>
              <a:spLocks noChangeArrowheads="1"/>
            </p:cNvSpPr>
            <p:nvPr/>
          </p:nvSpPr>
          <p:spPr bwMode="auto">
            <a:xfrm>
              <a:off x="4785" y="3521"/>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7" name="Oval 86"/>
            <p:cNvSpPr>
              <a:spLocks noChangeArrowheads="1"/>
            </p:cNvSpPr>
            <p:nvPr/>
          </p:nvSpPr>
          <p:spPr bwMode="auto">
            <a:xfrm>
              <a:off x="4785" y="3566"/>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8" name="Oval 87"/>
            <p:cNvSpPr>
              <a:spLocks noChangeArrowheads="1"/>
            </p:cNvSpPr>
            <p:nvPr/>
          </p:nvSpPr>
          <p:spPr bwMode="auto">
            <a:xfrm>
              <a:off x="4785" y="3612"/>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19" name="Oval 88"/>
            <p:cNvSpPr>
              <a:spLocks noChangeArrowheads="1"/>
            </p:cNvSpPr>
            <p:nvPr/>
          </p:nvSpPr>
          <p:spPr bwMode="auto">
            <a:xfrm>
              <a:off x="4785" y="3657"/>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20" name="Oval 89"/>
            <p:cNvSpPr>
              <a:spLocks noChangeArrowheads="1"/>
            </p:cNvSpPr>
            <p:nvPr/>
          </p:nvSpPr>
          <p:spPr bwMode="auto">
            <a:xfrm>
              <a:off x="4785" y="3703"/>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sp>
          <p:nvSpPr>
            <p:cNvPr id="21" name="Oval 90"/>
            <p:cNvSpPr>
              <a:spLocks noChangeArrowheads="1"/>
            </p:cNvSpPr>
            <p:nvPr/>
          </p:nvSpPr>
          <p:spPr bwMode="auto">
            <a:xfrm>
              <a:off x="4785" y="3748"/>
              <a:ext cx="726" cy="136"/>
            </a:xfrm>
            <a:prstGeom prst="ellipse">
              <a:avLst/>
            </a:prstGeom>
            <a:gradFill rotWithShape="1">
              <a:gsLst>
                <a:gs pos="0">
                  <a:schemeClr val="bg2">
                    <a:alpha val="41000"/>
                  </a:schemeClr>
                </a:gs>
                <a:gs pos="100000">
                  <a:schemeClr val="bg1">
                    <a:alpha val="53999"/>
                  </a:schemeClr>
                </a:gs>
              </a:gsLst>
              <a:lin ang="5400000" scaled="1"/>
            </a:gradFill>
            <a:ln w="28575">
              <a:solidFill>
                <a:schemeClr val="tx1"/>
              </a:solidFill>
              <a:round/>
              <a:headEnd/>
              <a:tailEnd/>
            </a:ln>
            <a:effectLst/>
          </p:spPr>
          <p:txBody>
            <a:bodyPr wrap="none" anchor="ctr"/>
            <a:lstStyle/>
            <a:p>
              <a:endParaRPr lang="it-IT"/>
            </a:p>
          </p:txBody>
        </p:sp>
      </p:grpSp>
      <p:sp>
        <p:nvSpPr>
          <p:cNvPr id="22" name="Oval 91"/>
          <p:cNvSpPr>
            <a:spLocks noChangeArrowheads="1"/>
          </p:cNvSpPr>
          <p:nvPr/>
        </p:nvSpPr>
        <p:spPr bwMode="auto">
          <a:xfrm rot="16200000">
            <a:off x="5903589"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sp>
        <p:nvSpPr>
          <p:cNvPr id="23" name="Oval 92"/>
          <p:cNvSpPr>
            <a:spLocks noChangeArrowheads="1"/>
          </p:cNvSpPr>
          <p:nvPr/>
        </p:nvSpPr>
        <p:spPr bwMode="auto">
          <a:xfrm rot="16200000">
            <a:off x="6048052"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sp>
        <p:nvSpPr>
          <p:cNvPr id="24" name="Oval 93"/>
          <p:cNvSpPr>
            <a:spLocks noChangeArrowheads="1"/>
          </p:cNvSpPr>
          <p:nvPr/>
        </p:nvSpPr>
        <p:spPr bwMode="auto">
          <a:xfrm rot="16200000">
            <a:off x="6190927"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sp>
        <p:nvSpPr>
          <p:cNvPr id="25" name="Oval 94"/>
          <p:cNvSpPr>
            <a:spLocks noChangeArrowheads="1"/>
          </p:cNvSpPr>
          <p:nvPr/>
        </p:nvSpPr>
        <p:spPr bwMode="auto">
          <a:xfrm rot="16200000">
            <a:off x="6335389"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sp>
        <p:nvSpPr>
          <p:cNvPr id="26" name="Oval 95"/>
          <p:cNvSpPr>
            <a:spLocks noChangeArrowheads="1"/>
          </p:cNvSpPr>
          <p:nvPr/>
        </p:nvSpPr>
        <p:spPr bwMode="auto">
          <a:xfrm rot="16200000">
            <a:off x="6478264"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sp>
        <p:nvSpPr>
          <p:cNvPr id="27" name="Oval 96"/>
          <p:cNvSpPr>
            <a:spLocks noChangeArrowheads="1"/>
          </p:cNvSpPr>
          <p:nvPr/>
        </p:nvSpPr>
        <p:spPr bwMode="auto">
          <a:xfrm rot="16200000">
            <a:off x="6622727"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sp>
        <p:nvSpPr>
          <p:cNvPr id="28" name="Oval 97"/>
          <p:cNvSpPr>
            <a:spLocks noChangeArrowheads="1"/>
          </p:cNvSpPr>
          <p:nvPr/>
        </p:nvSpPr>
        <p:spPr bwMode="auto">
          <a:xfrm rot="16200000">
            <a:off x="6767189"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sp>
        <p:nvSpPr>
          <p:cNvPr id="29" name="Oval 98"/>
          <p:cNvSpPr>
            <a:spLocks noChangeArrowheads="1"/>
          </p:cNvSpPr>
          <p:nvPr/>
        </p:nvSpPr>
        <p:spPr bwMode="auto">
          <a:xfrm rot="16200000">
            <a:off x="6911652" y="5337151"/>
            <a:ext cx="1152525" cy="215900"/>
          </a:xfrm>
          <a:prstGeom prst="ellipse">
            <a:avLst/>
          </a:prstGeom>
          <a:gradFill rotWithShape="1">
            <a:gsLst>
              <a:gs pos="0">
                <a:schemeClr val="bg1">
                  <a:alpha val="46001"/>
                </a:schemeClr>
              </a:gs>
              <a:gs pos="100000">
                <a:schemeClr val="bg1">
                  <a:alpha val="42000"/>
                </a:schemeClr>
              </a:gs>
            </a:gsLst>
            <a:lin ang="5400000" scaled="1"/>
          </a:gradFill>
          <a:ln w="57150">
            <a:solidFill>
              <a:schemeClr val="tx1"/>
            </a:solidFill>
            <a:round/>
            <a:headEnd/>
            <a:tailEnd/>
          </a:ln>
          <a:effectLst/>
        </p:spPr>
        <p:txBody>
          <a:bodyPr wrap="none" anchor="ctr"/>
          <a:lstStyle/>
          <a:p>
            <a:endParaRPr lang="it-IT"/>
          </a:p>
        </p:txBody>
      </p:sp>
      <p:pic>
        <p:nvPicPr>
          <p:cNvPr id="30" name="Picture 101" descr="020 001"/>
          <p:cNvPicPr>
            <a:picLocks noChangeAspect="1" noChangeArrowheads="1"/>
          </p:cNvPicPr>
          <p:nvPr/>
        </p:nvPicPr>
        <p:blipFill>
          <a:blip r:embed="rId2" cstate="print"/>
          <a:srcRect/>
          <a:stretch>
            <a:fillRect/>
          </a:stretch>
        </p:blipFill>
        <p:spPr bwMode="auto">
          <a:xfrm>
            <a:off x="6803702" y="2994000"/>
            <a:ext cx="1150938" cy="1150938"/>
          </a:xfrm>
          <a:prstGeom prst="rect">
            <a:avLst/>
          </a:prstGeom>
          <a:noFill/>
        </p:spPr>
      </p:pic>
      <p:sp>
        <p:nvSpPr>
          <p:cNvPr id="31" name="Line 110"/>
          <p:cNvSpPr>
            <a:spLocks noChangeShapeType="1"/>
          </p:cNvSpPr>
          <p:nvPr/>
        </p:nvSpPr>
        <p:spPr bwMode="auto">
          <a:xfrm flipV="1">
            <a:off x="7524427" y="4075088"/>
            <a:ext cx="0" cy="792162"/>
          </a:xfrm>
          <a:prstGeom prst="line">
            <a:avLst/>
          </a:prstGeom>
          <a:noFill/>
          <a:ln w="19050">
            <a:solidFill>
              <a:schemeClr val="tx1"/>
            </a:solidFill>
            <a:round/>
            <a:headEnd/>
            <a:tailEnd/>
          </a:ln>
          <a:effectLst/>
        </p:spPr>
        <p:txBody>
          <a:bodyPr/>
          <a:lstStyle/>
          <a:p>
            <a:endParaRPr lang="it-IT"/>
          </a:p>
        </p:txBody>
      </p:sp>
      <p:sp>
        <p:nvSpPr>
          <p:cNvPr id="32" name="Line 111"/>
          <p:cNvSpPr>
            <a:spLocks noChangeShapeType="1"/>
          </p:cNvSpPr>
          <p:nvPr/>
        </p:nvSpPr>
        <p:spPr bwMode="auto">
          <a:xfrm flipH="1" flipV="1">
            <a:off x="6444927" y="4578325"/>
            <a:ext cx="863600" cy="0"/>
          </a:xfrm>
          <a:prstGeom prst="line">
            <a:avLst/>
          </a:prstGeom>
          <a:noFill/>
          <a:ln w="19050">
            <a:solidFill>
              <a:schemeClr val="tx1"/>
            </a:solidFill>
            <a:round/>
            <a:headEnd/>
            <a:tailEnd/>
          </a:ln>
          <a:effectLst/>
        </p:spPr>
        <p:txBody>
          <a:bodyPr/>
          <a:lstStyle/>
          <a:p>
            <a:endParaRPr lang="it-IT"/>
          </a:p>
        </p:txBody>
      </p:sp>
      <p:sp>
        <p:nvSpPr>
          <p:cNvPr id="33" name="Line 112"/>
          <p:cNvSpPr>
            <a:spLocks noChangeShapeType="1"/>
          </p:cNvSpPr>
          <p:nvPr/>
        </p:nvSpPr>
        <p:spPr bwMode="auto">
          <a:xfrm flipV="1">
            <a:off x="6444927" y="4578325"/>
            <a:ext cx="0" cy="288925"/>
          </a:xfrm>
          <a:prstGeom prst="line">
            <a:avLst/>
          </a:prstGeom>
          <a:noFill/>
          <a:ln w="19050">
            <a:solidFill>
              <a:schemeClr val="tx1"/>
            </a:solidFill>
            <a:round/>
            <a:headEnd/>
            <a:tailEnd/>
          </a:ln>
          <a:effectLst/>
        </p:spPr>
        <p:txBody>
          <a:bodyPr/>
          <a:lstStyle/>
          <a:p>
            <a:endParaRPr lang="it-IT"/>
          </a:p>
        </p:txBody>
      </p:sp>
      <p:sp>
        <p:nvSpPr>
          <p:cNvPr id="34" name="Line 113"/>
          <p:cNvSpPr>
            <a:spLocks noChangeShapeType="1"/>
          </p:cNvSpPr>
          <p:nvPr/>
        </p:nvSpPr>
        <p:spPr bwMode="auto">
          <a:xfrm flipV="1">
            <a:off x="7308527" y="4075088"/>
            <a:ext cx="0" cy="504825"/>
          </a:xfrm>
          <a:prstGeom prst="line">
            <a:avLst/>
          </a:prstGeom>
          <a:noFill/>
          <a:ln w="19050">
            <a:solidFill>
              <a:schemeClr val="tx1"/>
            </a:solidFill>
            <a:round/>
            <a:headEnd/>
            <a:tailEnd/>
          </a:ln>
          <a:effectLst/>
        </p:spPr>
        <p:txBody>
          <a:bodyPr/>
          <a:lstStyle/>
          <a:p>
            <a:endParaRPr lang="it-IT"/>
          </a:p>
        </p:txBody>
      </p:sp>
      <p:sp>
        <p:nvSpPr>
          <p:cNvPr id="35" name="Line 114"/>
          <p:cNvSpPr>
            <a:spLocks noChangeShapeType="1"/>
          </p:cNvSpPr>
          <p:nvPr/>
        </p:nvSpPr>
        <p:spPr bwMode="auto">
          <a:xfrm flipV="1">
            <a:off x="5652765" y="4075088"/>
            <a:ext cx="0" cy="792162"/>
          </a:xfrm>
          <a:prstGeom prst="line">
            <a:avLst/>
          </a:prstGeom>
          <a:noFill/>
          <a:ln w="19050">
            <a:solidFill>
              <a:schemeClr val="tx1"/>
            </a:solidFill>
            <a:round/>
            <a:headEnd/>
            <a:tailEnd/>
          </a:ln>
          <a:effectLst/>
        </p:spPr>
        <p:txBody>
          <a:bodyPr/>
          <a:lstStyle/>
          <a:p>
            <a:endParaRPr lang="it-IT"/>
          </a:p>
        </p:txBody>
      </p:sp>
      <p:sp>
        <p:nvSpPr>
          <p:cNvPr id="36" name="Line 115"/>
          <p:cNvSpPr>
            <a:spLocks noChangeShapeType="1"/>
          </p:cNvSpPr>
          <p:nvPr/>
        </p:nvSpPr>
        <p:spPr bwMode="auto">
          <a:xfrm flipH="1" flipV="1">
            <a:off x="4573265" y="4578325"/>
            <a:ext cx="863600" cy="0"/>
          </a:xfrm>
          <a:prstGeom prst="line">
            <a:avLst/>
          </a:prstGeom>
          <a:noFill/>
          <a:ln w="19050">
            <a:solidFill>
              <a:schemeClr val="tx1"/>
            </a:solidFill>
            <a:round/>
            <a:headEnd/>
            <a:tailEnd/>
          </a:ln>
          <a:effectLst/>
        </p:spPr>
        <p:txBody>
          <a:bodyPr/>
          <a:lstStyle/>
          <a:p>
            <a:endParaRPr lang="it-IT"/>
          </a:p>
        </p:txBody>
      </p:sp>
      <p:sp>
        <p:nvSpPr>
          <p:cNvPr id="37" name="Line 116"/>
          <p:cNvSpPr>
            <a:spLocks noChangeShapeType="1"/>
          </p:cNvSpPr>
          <p:nvPr/>
        </p:nvSpPr>
        <p:spPr bwMode="auto">
          <a:xfrm flipV="1">
            <a:off x="4573265" y="4578325"/>
            <a:ext cx="0" cy="288925"/>
          </a:xfrm>
          <a:prstGeom prst="line">
            <a:avLst/>
          </a:prstGeom>
          <a:noFill/>
          <a:ln w="19050">
            <a:solidFill>
              <a:schemeClr val="tx1"/>
            </a:solidFill>
            <a:round/>
            <a:headEnd/>
            <a:tailEnd/>
          </a:ln>
          <a:effectLst/>
        </p:spPr>
        <p:txBody>
          <a:bodyPr/>
          <a:lstStyle/>
          <a:p>
            <a:endParaRPr lang="it-IT"/>
          </a:p>
        </p:txBody>
      </p:sp>
      <p:sp>
        <p:nvSpPr>
          <p:cNvPr id="38" name="Line 117"/>
          <p:cNvSpPr>
            <a:spLocks noChangeShapeType="1"/>
          </p:cNvSpPr>
          <p:nvPr/>
        </p:nvSpPr>
        <p:spPr bwMode="auto">
          <a:xfrm flipV="1">
            <a:off x="5436865" y="4075088"/>
            <a:ext cx="0" cy="504825"/>
          </a:xfrm>
          <a:prstGeom prst="line">
            <a:avLst/>
          </a:prstGeom>
          <a:noFill/>
          <a:ln w="19050">
            <a:solidFill>
              <a:schemeClr val="tx1"/>
            </a:solidFill>
            <a:round/>
            <a:headEnd/>
            <a:tailEnd/>
          </a:ln>
          <a:effectLst/>
        </p:spPr>
        <p:txBody>
          <a:bodyPr/>
          <a:lstStyle/>
          <a:p>
            <a:endParaRPr lang="it-IT"/>
          </a:p>
        </p:txBody>
      </p:sp>
      <p:pic>
        <p:nvPicPr>
          <p:cNvPr id="39" name="Picture 118" descr="alimentatore-da-laboratorio-xn1502"/>
          <p:cNvPicPr>
            <a:picLocks noChangeAspect="1" noChangeArrowheads="1"/>
          </p:cNvPicPr>
          <p:nvPr/>
        </p:nvPicPr>
        <p:blipFill>
          <a:blip r:embed="rId3" cstate="print"/>
          <a:srcRect l="16000" t="16000" r="16000" b="11200"/>
          <a:stretch>
            <a:fillRect/>
          </a:stretch>
        </p:blipFill>
        <p:spPr bwMode="auto">
          <a:xfrm>
            <a:off x="4766940" y="3067025"/>
            <a:ext cx="1173162" cy="1257300"/>
          </a:xfrm>
          <a:prstGeom prst="rect">
            <a:avLst/>
          </a:prstGeom>
          <a:noFill/>
          <a:ln w="9525">
            <a:noFill/>
            <a:miter lim="800000"/>
            <a:headEnd/>
            <a:tailEnd/>
          </a:ln>
        </p:spPr>
      </p:pic>
      <p:sp>
        <p:nvSpPr>
          <p:cNvPr id="40" name="Text Box 121"/>
          <p:cNvSpPr txBox="1">
            <a:spLocks noChangeArrowheads="1"/>
          </p:cNvSpPr>
          <p:nvPr/>
        </p:nvSpPr>
        <p:spPr bwMode="auto">
          <a:xfrm>
            <a:off x="4479602" y="6091213"/>
            <a:ext cx="3130550" cy="366712"/>
          </a:xfrm>
          <a:prstGeom prst="rect">
            <a:avLst/>
          </a:prstGeom>
          <a:noFill/>
          <a:ln w="9525">
            <a:noFill/>
            <a:miter lim="800000"/>
            <a:headEnd/>
            <a:tailEnd/>
          </a:ln>
          <a:effectLst/>
        </p:spPr>
        <p:txBody>
          <a:bodyPr wrap="none">
            <a:spAutoFit/>
          </a:bodyPr>
          <a:lstStyle/>
          <a:p>
            <a:r>
              <a:rPr lang="en-US"/>
              <a:t>primario		secondario</a:t>
            </a:r>
          </a:p>
        </p:txBody>
      </p:sp>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8229600" cy="1143000"/>
          </a:xfrm>
          <a:solidFill>
            <a:schemeClr val="bg1"/>
          </a:solidFill>
          <a:ln>
            <a:solidFill>
              <a:schemeClr val="accent1"/>
            </a:solidFill>
          </a:ln>
        </p:spPr>
        <p:txBody>
          <a:bodyPr>
            <a:normAutofit fontScale="90000"/>
          </a:bodyPr>
          <a:lstStyle/>
          <a:p>
            <a:r>
              <a:rPr lang="it-IT" dirty="0" smtClean="0"/>
              <a:t>STRUMENTI UTILIZZATI</a:t>
            </a:r>
            <a:br>
              <a:rPr lang="it-IT" dirty="0" smtClean="0"/>
            </a:br>
            <a:endParaRPr lang="it-IT" dirty="0"/>
          </a:p>
        </p:txBody>
      </p:sp>
      <p:pic>
        <p:nvPicPr>
          <p:cNvPr id="4" name="Segnaposto contenuto 3" descr="Fisica 3.jpg"/>
          <p:cNvPicPr>
            <a:picLocks noGrp="1" noChangeAspect="1"/>
          </p:cNvPicPr>
          <p:nvPr>
            <p:ph idx="1"/>
          </p:nvPr>
        </p:nvPicPr>
        <p:blipFill>
          <a:blip r:embed="rId2" cstate="print"/>
          <a:stretch>
            <a:fillRect/>
          </a:stretch>
        </p:blipFill>
        <p:spPr>
          <a:xfrm>
            <a:off x="395537" y="1412776"/>
            <a:ext cx="2808312" cy="2106234"/>
          </a:xfrm>
        </p:spPr>
      </p:pic>
      <p:pic>
        <p:nvPicPr>
          <p:cNvPr id="5" name="Immagine 4" descr="Fisica 7.jpg"/>
          <p:cNvPicPr>
            <a:picLocks noChangeAspect="1"/>
          </p:cNvPicPr>
          <p:nvPr/>
        </p:nvPicPr>
        <p:blipFill>
          <a:blip r:embed="rId3" cstate="print"/>
          <a:stretch>
            <a:fillRect/>
          </a:stretch>
        </p:blipFill>
        <p:spPr>
          <a:xfrm>
            <a:off x="5388091" y="3861048"/>
            <a:ext cx="2880320" cy="2160240"/>
          </a:xfrm>
          <a:prstGeom prst="rect">
            <a:avLst/>
          </a:prstGeom>
        </p:spPr>
      </p:pic>
      <p:sp>
        <p:nvSpPr>
          <p:cNvPr id="6" name="Freccia a destra 5"/>
          <p:cNvSpPr/>
          <p:nvPr/>
        </p:nvSpPr>
        <p:spPr>
          <a:xfrm>
            <a:off x="3851920" y="2060848"/>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sinistra 6"/>
          <p:cNvSpPr/>
          <p:nvPr/>
        </p:nvSpPr>
        <p:spPr>
          <a:xfrm>
            <a:off x="3995936" y="4653136"/>
            <a:ext cx="119443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Rectangle 2"/>
          <p:cNvSpPr>
            <a:spLocks noChangeArrowheads="1"/>
          </p:cNvSpPr>
          <p:nvPr/>
        </p:nvSpPr>
        <p:spPr bwMode="auto">
          <a:xfrm>
            <a:off x="5220072" y="1557953"/>
            <a:ext cx="34563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fontAlgn="base">
              <a:spcBef>
                <a:spcPct val="0"/>
              </a:spcBef>
              <a:spcAft>
                <a:spcPct val="0"/>
              </a:spcAft>
              <a:buFontTx/>
              <a:buChar char="•"/>
            </a:pPr>
            <a:r>
              <a:rPr kumimoji="0" lang="it-IT"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Due bobine (primario e secondario): insieme di spire realizzate con materiale conduttore.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251520" y="3728501"/>
            <a:ext cx="352839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b="0" i="0" strike="noStrike" cap="none" normalizeH="0" baseline="0" dirty="0" smtClean="0">
                <a:ln>
                  <a:noFill/>
                </a:ln>
                <a:effectLst/>
                <a:latin typeface="Calibri" pitchFamily="34" charset="0"/>
                <a:ea typeface="Calibri" pitchFamily="34" charset="0"/>
                <a:cs typeface="Times New Roman" pitchFamily="18" charset="0"/>
              </a:rPr>
              <a:t>Misuratore di tensione: bobina di filo conduttore immersa in un campo magnetico prodotto da un magnete</a:t>
            </a:r>
            <a:r>
              <a:rPr lang="it-IT" dirty="0" smtClean="0">
                <a:latin typeface="Calibri" pitchFamily="34" charset="0"/>
                <a:ea typeface="Calibri" pitchFamily="34" charset="0"/>
                <a:cs typeface="Times New Roman" pitchFamily="18" charset="0"/>
              </a:rPr>
              <a:t> </a:t>
            </a:r>
            <a:r>
              <a:rPr kumimoji="0" lang="it-IT" b="0" i="0" strike="noStrike" cap="none" normalizeH="0" baseline="0" dirty="0" smtClean="0">
                <a:ln>
                  <a:noFill/>
                </a:ln>
                <a:effectLst/>
                <a:latin typeface="Calibri" pitchFamily="34" charset="0"/>
                <a:ea typeface="Calibri" pitchFamily="34" charset="0"/>
                <a:cs typeface="Times New Roman" pitchFamily="18" charset="0"/>
              </a:rPr>
              <a:t>permanente.</a:t>
            </a:r>
          </a:p>
          <a:p>
            <a:pPr fontAlgn="base">
              <a:spcBef>
                <a:spcPct val="0"/>
              </a:spcBef>
              <a:spcAft>
                <a:spcPct val="0"/>
              </a:spcAft>
              <a:buFontTx/>
              <a:buChar char="•"/>
            </a:pPr>
            <a:r>
              <a:rPr lang="it-IT" dirty="0" smtClean="0"/>
              <a:t>Alimentatore: apparato elettrico semplice o composto che serve a raddrizzare la tensione elettrica  in modo da fornire energia elettrica adattandola all'uso di altre apparecchiature elettriche.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it-IT" sz="1600" b="0" i="0" strike="noStrike" cap="none" normalizeH="0" baseline="0" dirty="0" smtClean="0">
              <a:ln>
                <a:noFill/>
              </a:ln>
              <a:effectLst/>
              <a:latin typeface="Arial" pitchFamily="34" charset="0"/>
              <a:cs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8000" b="1" dirty="0" smtClean="0">
                <a:solidFill>
                  <a:srgbClr val="FF0000"/>
                </a:solidFill>
                <a:latin typeface="Bradley Hand ITC" pitchFamily="66" charset="0"/>
              </a:rPr>
              <a:t>PROCEDIMENTO</a:t>
            </a:r>
            <a:endParaRPr lang="it-IT" sz="8000" b="1" dirty="0">
              <a:solidFill>
                <a:srgbClr val="FF0000"/>
              </a:solidFill>
              <a:latin typeface="Bradley Hand ITC" pitchFamily="66" charset="0"/>
            </a:endParaRPr>
          </a:p>
        </p:txBody>
      </p:sp>
      <p:sp>
        <p:nvSpPr>
          <p:cNvPr id="3" name="Segnaposto contenuto 2"/>
          <p:cNvSpPr>
            <a:spLocks noGrp="1"/>
          </p:cNvSpPr>
          <p:nvPr>
            <p:ph idx="1"/>
          </p:nvPr>
        </p:nvSpPr>
        <p:spPr/>
        <p:txBody>
          <a:bodyPr/>
          <a:lstStyle/>
          <a:p>
            <a:pPr marL="514350" indent="-514350">
              <a:buFont typeface="+mj-lt"/>
              <a:buAutoNum type="arabicPeriod"/>
            </a:pPr>
            <a:endParaRPr lang="it-IT" dirty="0" smtClean="0"/>
          </a:p>
          <a:p>
            <a:pPr marL="514350" indent="-514350">
              <a:buFont typeface="+mj-lt"/>
              <a:buAutoNum type="arabicPeriod"/>
            </a:pPr>
            <a:r>
              <a:rPr lang="it-IT" dirty="0" smtClean="0"/>
              <a:t>Si </a:t>
            </a:r>
            <a:r>
              <a:rPr lang="it-IT" dirty="0" smtClean="0"/>
              <a:t>alimenti il circuito primario con una tensione costante</a:t>
            </a:r>
          </a:p>
          <a:p>
            <a:pPr marL="514350" indent="-514350">
              <a:buFont typeface="+mj-lt"/>
              <a:buAutoNum type="arabicPeriod"/>
            </a:pPr>
            <a:r>
              <a:rPr lang="it-IT" dirty="0" smtClean="0"/>
              <a:t>Si misuri la tensione ai capi del circuito secondario al variare della distanza tra i due circuiti</a:t>
            </a:r>
          </a:p>
          <a:p>
            <a:endParaRPr lang="it-IT" dirty="0"/>
          </a:p>
        </p:txBody>
      </p:sp>
    </p:spTree>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548680"/>
            <a:ext cx="8424936" cy="5832648"/>
          </a:xfrm>
        </p:spPr>
        <p:txBody>
          <a:bodyPr>
            <a:normAutofit fontScale="70000" lnSpcReduction="20000"/>
          </a:bodyPr>
          <a:lstStyle/>
          <a:p>
            <a:r>
              <a:rPr lang="it-IT" sz="3100" dirty="0" smtClean="0">
                <a:solidFill>
                  <a:schemeClr val="tx1"/>
                </a:solidFill>
              </a:rPr>
              <a:t>Inizialmente abbiamo posto le due bobine ad una distanza complessiva di 11cm: allontanando la bobina primaria e secondaria di 5.5 cm ciascuna, la tensione misurata è pari a 0.2 V. Diminuendo la distanza totale sempre di 1cm fino ad arrivare a 8cm di distanza, abbiamo osservato un aumento costante della tensione di 0.4 V.                                                                                                  Diminuendo la distanza di un ulteriore cm, cioè arrivando a 7cm di distanza, la tensione aumenta a 0.9 V; diminuendo ancora di 1cm (per un totale di 6cm di distanza tra le due bobine), la tensione aumenta ancora, arrivando a 1.2 V. Diminuendo ancora la distanza sempre di 1cm, possiamo osservare che la tensione aumenta ancora, arrivando a 1.3 V, e rimane tale anche a 4cm di distanza. La tensione continua ad aumentare ma man che diminuiamo la distanza di 1cm, infatti a 3cm di distanza abbiamo rilevato 1.9 V di tensione e a 2cm di distanza 2 V di tensione. Possiamo concludere che diminuendo la distanza la tensione aumenta e viceversa.</a:t>
            </a:r>
          </a:p>
          <a:p>
            <a:endParaRPr lang="it-IT" dirty="0"/>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nvPr>
        </p:nvGraphicFramePr>
        <p:xfrm>
          <a:off x="457200" y="1600200"/>
          <a:ext cx="8229600" cy="4355153"/>
        </p:xfrm>
        <a:graphic>
          <a:graphicData uri="http://schemas.openxmlformats.org/drawingml/2006/table">
            <a:tbl>
              <a:tblPr firstRow="1" bandRow="1">
                <a:tableStyleId>{5C22544A-7EE6-4342-B048-85BDC9FD1C3A}</a:tableStyleId>
              </a:tblPr>
              <a:tblGrid>
                <a:gridCol w="4114800"/>
                <a:gridCol w="4114800"/>
              </a:tblGrid>
              <a:tr h="244624">
                <a:tc>
                  <a:txBody>
                    <a:bodyPr/>
                    <a:lstStyle/>
                    <a:p>
                      <a:pPr algn="l">
                        <a:lnSpc>
                          <a:spcPct val="115000"/>
                        </a:lnSpc>
                        <a:spcAft>
                          <a:spcPts val="0"/>
                        </a:spcAft>
                      </a:pPr>
                      <a:r>
                        <a:rPr lang="it-IT" sz="2400" b="1" dirty="0" smtClean="0">
                          <a:latin typeface="Calibri"/>
                          <a:ea typeface="Calibri"/>
                          <a:cs typeface="Times New Roman"/>
                        </a:rPr>
                        <a:t>Distanza</a:t>
                      </a:r>
                      <a:r>
                        <a:rPr lang="it-IT" sz="2400" b="1" baseline="0" dirty="0" smtClean="0">
                          <a:latin typeface="Calibri"/>
                          <a:ea typeface="Calibri"/>
                          <a:cs typeface="Times New Roman"/>
                        </a:rPr>
                        <a:t> (cm)</a:t>
                      </a:r>
                      <a:endParaRPr lang="it-IT" sz="2400" dirty="0">
                        <a:latin typeface="Calibri"/>
                        <a:ea typeface="Calibri"/>
                        <a:cs typeface="Times New Roman"/>
                      </a:endParaRPr>
                    </a:p>
                  </a:txBody>
                  <a:tcPr marL="68580" marR="68580" marT="0" marB="0"/>
                </a:tc>
                <a:tc>
                  <a:txBody>
                    <a:bodyPr/>
                    <a:lstStyle/>
                    <a:p>
                      <a:pPr algn="l">
                        <a:lnSpc>
                          <a:spcPct val="115000"/>
                        </a:lnSpc>
                        <a:spcAft>
                          <a:spcPts val="0"/>
                        </a:spcAft>
                      </a:pPr>
                      <a:r>
                        <a:rPr lang="it-IT" sz="2400" b="1" dirty="0" smtClean="0">
                          <a:latin typeface="Calibri"/>
                          <a:ea typeface="Calibri"/>
                          <a:cs typeface="Times New Roman"/>
                        </a:rPr>
                        <a:t>Tensione</a:t>
                      </a:r>
                      <a:r>
                        <a:rPr lang="it-IT" sz="2400" b="1" baseline="0" dirty="0" smtClean="0">
                          <a:latin typeface="Calibri"/>
                          <a:ea typeface="Calibri"/>
                          <a:cs typeface="Times New Roman"/>
                        </a:rPr>
                        <a:t> (V)</a:t>
                      </a:r>
                      <a:endParaRPr lang="it-IT" sz="2400" dirty="0">
                        <a:latin typeface="Calibri"/>
                        <a:ea typeface="Calibri"/>
                        <a:cs typeface="Times New Roman"/>
                      </a:endParaRPr>
                    </a:p>
                  </a:txBody>
                  <a:tcPr marL="68580" marR="68580" marT="0" marB="0"/>
                </a:tc>
              </a:tr>
              <a:tr h="370840">
                <a:tc>
                  <a:txBody>
                    <a:bodyPr/>
                    <a:lstStyle/>
                    <a:p>
                      <a:pPr algn="l">
                        <a:lnSpc>
                          <a:spcPct val="115000"/>
                        </a:lnSpc>
                        <a:spcAft>
                          <a:spcPts val="0"/>
                        </a:spcAft>
                      </a:pPr>
                      <a:r>
                        <a:rPr lang="it-IT" sz="2400" dirty="0">
                          <a:latin typeface="Calibri"/>
                          <a:ea typeface="Calibri"/>
                          <a:cs typeface="Times New Roman"/>
                        </a:rPr>
                        <a:t>11.0±O.2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0.2±0.2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10.0±O.2</a:t>
                      </a:r>
                    </a:p>
                  </a:txBody>
                  <a:tcPr marL="68580" marR="68580" marT="0" marB="0"/>
                </a:tc>
                <a:tc>
                  <a:txBody>
                    <a:bodyPr/>
                    <a:lstStyle/>
                    <a:p>
                      <a:pPr algn="l">
                        <a:lnSpc>
                          <a:spcPct val="115000"/>
                        </a:lnSpc>
                        <a:spcAft>
                          <a:spcPts val="0"/>
                        </a:spcAft>
                      </a:pPr>
                      <a:r>
                        <a:rPr lang="it-IT" sz="2400">
                          <a:latin typeface="Calibri"/>
                          <a:ea typeface="Calibri"/>
                          <a:cs typeface="Times New Roman"/>
                        </a:rPr>
                        <a:t>0.6±O.2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9.0±O.2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1±O.2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8.0±O.2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1.4±O.2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7.0±O.2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2.3±O.2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6.0±O.2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3.5±O.2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5.0±O.2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4.8±O.2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4.0±O.2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6.1±O.2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3.0±O.2</a:t>
                      </a:r>
                    </a:p>
                  </a:txBody>
                  <a:tcPr marL="68580" marR="68580" marT="0" marB="0"/>
                </a:tc>
                <a:tc>
                  <a:txBody>
                    <a:bodyPr/>
                    <a:lstStyle/>
                    <a:p>
                      <a:pPr algn="l">
                        <a:lnSpc>
                          <a:spcPct val="115000"/>
                        </a:lnSpc>
                        <a:spcAft>
                          <a:spcPts val="0"/>
                        </a:spcAft>
                      </a:pPr>
                      <a:r>
                        <a:rPr lang="it-IT" sz="2400">
                          <a:latin typeface="Calibri"/>
                          <a:ea typeface="Calibri"/>
                          <a:cs typeface="Times New Roman"/>
                        </a:rPr>
                        <a:t>8.0±O.2</a:t>
                      </a:r>
                    </a:p>
                  </a:txBody>
                  <a:tcPr marL="68580" marR="68580" marT="0" marB="0"/>
                </a:tc>
              </a:tr>
              <a:tr h="370840">
                <a:tc>
                  <a:txBody>
                    <a:bodyPr/>
                    <a:lstStyle/>
                    <a:p>
                      <a:pPr algn="l">
                        <a:lnSpc>
                          <a:spcPct val="115000"/>
                        </a:lnSpc>
                        <a:spcAft>
                          <a:spcPts val="0"/>
                        </a:spcAft>
                      </a:pPr>
                      <a:r>
                        <a:rPr lang="it-IT" sz="2400">
                          <a:latin typeface="Calibri"/>
                          <a:ea typeface="Calibri"/>
                          <a:cs typeface="Times New Roman"/>
                        </a:rPr>
                        <a:t>2.0±O.2</a:t>
                      </a:r>
                    </a:p>
                  </a:txBody>
                  <a:tcPr marL="68580" marR="68580" marT="0" marB="0"/>
                </a:tc>
                <a:tc>
                  <a:txBody>
                    <a:bodyPr/>
                    <a:lstStyle/>
                    <a:p>
                      <a:pPr algn="l">
                        <a:lnSpc>
                          <a:spcPct val="115000"/>
                        </a:lnSpc>
                        <a:spcAft>
                          <a:spcPts val="0"/>
                        </a:spcAft>
                      </a:pPr>
                      <a:r>
                        <a:rPr lang="it-IT" sz="2400" dirty="0">
                          <a:latin typeface="Calibri"/>
                          <a:ea typeface="Calibri"/>
                          <a:cs typeface="Times New Roman"/>
                        </a:rPr>
                        <a:t>10.0±O.2</a:t>
                      </a:r>
                    </a:p>
                  </a:txBody>
                  <a:tcPr marL="68580" marR="68580" marT="0" marB="0"/>
                </a:tc>
              </a:tr>
            </a:tbl>
          </a:graphicData>
        </a:graphic>
      </p:graphicFrame>
      <p:sp>
        <p:nvSpPr>
          <p:cNvPr id="7" name="Rettangolo 6"/>
          <p:cNvSpPr/>
          <p:nvPr/>
        </p:nvSpPr>
        <p:spPr>
          <a:xfrm>
            <a:off x="1475656" y="188640"/>
            <a:ext cx="5832648" cy="1200329"/>
          </a:xfrm>
          <a:prstGeom prst="rect">
            <a:avLst/>
          </a:prstGeom>
          <a:noFill/>
        </p:spPr>
        <p:txBody>
          <a:bodyPr wrap="square" lIns="91440" tIns="45720" rIns="91440" bIns="45720">
            <a:spAutoFit/>
          </a:bodyPr>
          <a:lstStyle/>
          <a:p>
            <a:pPr algn="ctr"/>
            <a:r>
              <a:rPr lang="it-IT"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TABELLA DATI</a:t>
            </a:r>
            <a:endParaRPr lang="it-IT"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slow">
    <p:strips dir="ld"/>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Tema di Office">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olstizio">
  <a:themeElements>
    <a:clrScheme name="Personalizzato 1">
      <a:dk1>
        <a:sysClr val="windowText" lastClr="000000"/>
      </a:dk1>
      <a:lt1>
        <a:sysClr val="window" lastClr="FFFFFF"/>
      </a:lt1>
      <a:dk2>
        <a:srgbClr val="575F6D"/>
      </a:dk2>
      <a:lt2>
        <a:srgbClr val="FFE635"/>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Loggia">
  <a:themeElements>
    <a:clrScheme name="Personalizzato 1">
      <a:dk1>
        <a:sysClr val="windowText" lastClr="000000"/>
      </a:dk1>
      <a:lt1>
        <a:sysClr val="window" lastClr="FFFFFF"/>
      </a:lt1>
      <a:dk2>
        <a:srgbClr val="575F6D"/>
      </a:dk2>
      <a:lt2>
        <a:srgbClr val="FFE635"/>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Flow</Template>
  <TotalTime>339</TotalTime>
  <Words>508</Words>
  <Application>Microsoft Office PowerPoint</Application>
  <PresentationFormat>Presentazione su schermo (4:3)</PresentationFormat>
  <Paragraphs>50</Paragraphs>
  <Slides>11</Slides>
  <Notes>0</Notes>
  <HiddenSlides>0</HiddenSlides>
  <MMClips>0</MMClips>
  <ScaleCrop>false</ScaleCrop>
  <HeadingPairs>
    <vt:vector size="6" baseType="variant">
      <vt:variant>
        <vt:lpstr>Tema</vt:lpstr>
      </vt:variant>
      <vt:variant>
        <vt:i4>10</vt:i4>
      </vt:variant>
      <vt:variant>
        <vt:lpstr>Server OLE incorporati</vt:lpstr>
      </vt:variant>
      <vt:variant>
        <vt:i4>1</vt:i4>
      </vt:variant>
      <vt:variant>
        <vt:lpstr>Titoli diapositive</vt:lpstr>
      </vt:variant>
      <vt:variant>
        <vt:i4>11</vt:i4>
      </vt:variant>
    </vt:vector>
  </HeadingPairs>
  <TitlesOfParts>
    <vt:vector size="22" baseType="lpstr">
      <vt:lpstr>Tema di Office</vt:lpstr>
      <vt:lpstr>Città</vt:lpstr>
      <vt:lpstr>Loggia</vt:lpstr>
      <vt:lpstr>Carta</vt:lpstr>
      <vt:lpstr>Equinozio</vt:lpstr>
      <vt:lpstr>Terra</vt:lpstr>
      <vt:lpstr>Verve</vt:lpstr>
      <vt:lpstr>Astro</vt:lpstr>
      <vt:lpstr>1_Tema di Office</vt:lpstr>
      <vt:lpstr>Solstizio</vt:lpstr>
      <vt:lpstr>Microsoft Equation 3.0</vt:lpstr>
      <vt:lpstr>Diapositiva 1</vt:lpstr>
      <vt:lpstr>Diapositiva 2</vt:lpstr>
      <vt:lpstr>Diapositiva 3</vt:lpstr>
      <vt:lpstr>Diapositiva 4</vt:lpstr>
      <vt:lpstr>SCOPO DELL’ESPERIMENTO</vt:lpstr>
      <vt:lpstr>STRUMENTI UTILIZZATI </vt:lpstr>
      <vt:lpstr>PROCEDIMENTO</vt:lpstr>
      <vt:lpstr>Diapositiva 8</vt:lpstr>
      <vt:lpstr>Diapositiva 9</vt:lpstr>
      <vt:lpstr>  Grafico dati</vt:lpstr>
      <vt:lpstr>considerazioni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TRASFORMATORE</dc:title>
  <dc:creator>Antonio</dc:creator>
  <cp:lastModifiedBy>Antonio</cp:lastModifiedBy>
  <cp:revision>40</cp:revision>
  <dcterms:created xsi:type="dcterms:W3CDTF">2011-03-29T07:14:26Z</dcterms:created>
  <dcterms:modified xsi:type="dcterms:W3CDTF">2011-03-30T10:56:47Z</dcterms:modified>
</cp:coreProperties>
</file>