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64" r:id="rId3"/>
    <p:sldId id="266" r:id="rId4"/>
    <p:sldId id="258" r:id="rId5"/>
    <p:sldId id="269" r:id="rId6"/>
    <p:sldId id="267" r:id="rId7"/>
    <p:sldId id="260" r:id="rId8"/>
    <p:sldId id="263" r:id="rId9"/>
    <p:sldId id="261" r:id="rId10"/>
    <p:sldId id="273" r:id="rId11"/>
    <p:sldId id="270" r:id="rId12"/>
    <p:sldId id="272" r:id="rId13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9A4B777-D030-4C6D-890F-CB408126D45D}" type="datetimeFigureOut">
              <a:rPr lang="it-IT" smtClean="0"/>
              <a:pPr/>
              <a:t>29/03/2011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0D3768E-4C91-4FD4-B76F-92A5BA4EAF4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3768E-4C91-4FD4-B76F-92A5BA4EAF40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0E105E-3902-4176-9F82-0865FBAF8C43}" type="datetimeFigureOut">
              <a:rPr lang="it-IT" smtClean="0"/>
              <a:pPr/>
              <a:t>29/03/2011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7B1042-B391-4DF5-BCD6-11E3162B750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0E105E-3902-4176-9F82-0865FBAF8C43}" type="datetimeFigureOut">
              <a:rPr lang="it-IT" smtClean="0"/>
              <a:pPr/>
              <a:t>29/03/2011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7B1042-B391-4DF5-BCD6-11E3162B750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0E105E-3902-4176-9F82-0865FBAF8C43}" type="datetimeFigureOut">
              <a:rPr lang="it-IT" smtClean="0"/>
              <a:pPr/>
              <a:t>29/03/2011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7B1042-B391-4DF5-BCD6-11E3162B750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0E105E-3902-4176-9F82-0865FBAF8C43}" type="datetimeFigureOut">
              <a:rPr lang="it-IT" smtClean="0"/>
              <a:pPr/>
              <a:t>29/03/2011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7B1042-B391-4DF5-BCD6-11E3162B750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0E105E-3902-4176-9F82-0865FBAF8C43}" type="datetimeFigureOut">
              <a:rPr lang="it-IT" smtClean="0"/>
              <a:pPr/>
              <a:t>29/03/2011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7B1042-B391-4DF5-BCD6-11E3162B750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0E105E-3902-4176-9F82-0865FBAF8C43}" type="datetimeFigureOut">
              <a:rPr lang="it-IT" smtClean="0"/>
              <a:pPr/>
              <a:t>29/03/2011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7B1042-B391-4DF5-BCD6-11E3162B750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0E105E-3902-4176-9F82-0865FBAF8C43}" type="datetimeFigureOut">
              <a:rPr lang="it-IT" smtClean="0"/>
              <a:pPr/>
              <a:t>29/03/2011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7B1042-B391-4DF5-BCD6-11E3162B750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0E105E-3902-4176-9F82-0865FBAF8C43}" type="datetimeFigureOut">
              <a:rPr lang="it-IT" smtClean="0"/>
              <a:pPr/>
              <a:t>29/03/2011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7B1042-B391-4DF5-BCD6-11E3162B750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0E105E-3902-4176-9F82-0865FBAF8C43}" type="datetimeFigureOut">
              <a:rPr lang="it-IT" smtClean="0"/>
              <a:pPr/>
              <a:t>29/03/2011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7B1042-B391-4DF5-BCD6-11E3162B750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0E105E-3902-4176-9F82-0865FBAF8C43}" type="datetimeFigureOut">
              <a:rPr lang="it-IT" smtClean="0"/>
              <a:pPr/>
              <a:t>29/03/2011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7B1042-B391-4DF5-BCD6-11E3162B750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0E105E-3902-4176-9F82-0865FBAF8C43}" type="datetimeFigureOut">
              <a:rPr lang="it-IT" smtClean="0"/>
              <a:pPr/>
              <a:t>29/03/2011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7B1042-B391-4DF5-BCD6-11E3162B750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0E105E-3902-4176-9F82-0865FBAF8C43}" type="datetimeFigureOut">
              <a:rPr lang="it-IT" smtClean="0"/>
              <a:pPr/>
              <a:t>29/03/2011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67B1042-B391-4DF5-BCD6-11E3162B750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00166" y="332656"/>
            <a:ext cx="6177298" cy="1673424"/>
          </a:xfrm>
        </p:spPr>
        <p:txBody>
          <a:bodyPr>
            <a:noAutofit/>
          </a:bodyPr>
          <a:lstStyle/>
          <a:p>
            <a:pPr algn="ctr"/>
            <a:r>
              <a:rPr lang="it-IT" sz="4400" dirty="0" smtClean="0">
                <a:solidFill>
                  <a:schemeClr val="accent1">
                    <a:lumMod val="75000"/>
                  </a:schemeClr>
                </a:solidFill>
              </a:rPr>
              <a:t>Carica e scarica di un         Condensatore</a:t>
            </a:r>
            <a:endParaRPr lang="it-IT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8" name="Picture 4" descr="C:\Users\Administrator\Desktop\CEL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348880"/>
            <a:ext cx="5202237" cy="3902075"/>
          </a:xfrm>
          <a:prstGeom prst="rect">
            <a:avLst/>
          </a:prstGeom>
          <a:noFill/>
        </p:spPr>
      </p:pic>
      <p:sp>
        <p:nvSpPr>
          <p:cNvPr id="9" name="CasellaDiTesto 8"/>
          <p:cNvSpPr txBox="1"/>
          <p:nvPr/>
        </p:nvSpPr>
        <p:spPr>
          <a:xfrm rot="10113581" flipV="1">
            <a:off x="5537412" y="2418880"/>
            <a:ext cx="35718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1" dirty="0" smtClean="0"/>
              <a:t>   </a:t>
            </a:r>
            <a:r>
              <a:rPr lang="it-IT" sz="2000" i="1" dirty="0" err="1" smtClean="0"/>
              <a:t>Gianfreda</a:t>
            </a:r>
            <a:r>
              <a:rPr lang="it-IT" sz="2000" i="1" dirty="0" smtClean="0"/>
              <a:t>, </a:t>
            </a:r>
            <a:r>
              <a:rPr lang="it-IT" sz="2000" i="1" dirty="0" err="1" smtClean="0"/>
              <a:t>Nocera</a:t>
            </a:r>
            <a:r>
              <a:rPr lang="it-IT" sz="2000" i="1" dirty="0" smtClean="0"/>
              <a:t>, Pirelli,     Primiceri, </a:t>
            </a:r>
            <a:r>
              <a:rPr lang="it-IT" sz="2000" i="1" dirty="0" err="1" smtClean="0"/>
              <a:t>Rizzello</a:t>
            </a:r>
            <a:r>
              <a:rPr lang="it-IT" sz="2000" i="1" dirty="0" smtClean="0"/>
              <a:t>, Stella</a:t>
            </a:r>
          </a:p>
        </p:txBody>
      </p:sp>
      <p:sp>
        <p:nvSpPr>
          <p:cNvPr id="5" name="CasellaDiTesto 4"/>
          <p:cNvSpPr txBox="1"/>
          <p:nvPr/>
        </p:nvSpPr>
        <p:spPr>
          <a:xfrm rot="10800000" flipV="1">
            <a:off x="5550633" y="4548853"/>
            <a:ext cx="3571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 smtClean="0"/>
              <a:t>Liceo Scientifico “G.C. </a:t>
            </a:r>
            <a:r>
              <a:rPr lang="it-IT" sz="1400" i="1" dirty="0" err="1" smtClean="0"/>
              <a:t>Vanini</a:t>
            </a:r>
            <a:r>
              <a:rPr lang="it-IT" sz="1400" i="1" dirty="0" smtClean="0"/>
              <a:t>”</a:t>
            </a:r>
          </a:p>
          <a:p>
            <a:r>
              <a:rPr lang="it-IT" sz="1400" i="1" dirty="0" smtClean="0"/>
              <a:t>Casarano (LE)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384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0478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 smtClean="0">
                          <a:latin typeface="Arial"/>
                        </a:rPr>
                        <a:t>Tempo (s)</a:t>
                      </a:r>
                      <a:endParaRPr lang="it-IT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 smtClean="0">
                          <a:latin typeface="Arial"/>
                        </a:rPr>
                        <a:t>     Tensione (V)</a:t>
                      </a:r>
                      <a:endParaRPr lang="it-IT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15,00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12,50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10,50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9,00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7,50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6,50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5,80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4,30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2,00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0,90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latin typeface="Arial"/>
                        </a:rPr>
                        <a:t>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latin typeface="Arial"/>
                        </a:rPr>
                        <a:t>0,40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868346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>
                <a:solidFill>
                  <a:schemeClr val="accent1">
                    <a:lumMod val="75000"/>
                  </a:schemeClr>
                </a:solidFill>
              </a:rPr>
              <a:t>Dati sperimentali</a:t>
            </a:r>
            <a:endParaRPr lang="it-IT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868346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Elaborazione dati</a:t>
            </a:r>
            <a:endParaRPr lang="it-IT" sz="4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Segnaposto contenuto 3" descr="c1.tif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142984"/>
            <a:ext cx="7786742" cy="51435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71472" y="1214422"/>
            <a:ext cx="7929618" cy="478634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2000" dirty="0" smtClean="0"/>
              <a:t>Dalle evidenze sperimentali abbiamo verificato che il processo di scarica del condensatore obbedisce al grafico di una curva esponenziale e rivela un tempo caratteristico</a:t>
            </a:r>
            <a:r>
              <a:rPr lang="it-IT" sz="2000" dirty="0" smtClean="0">
                <a:latin typeface="Symbol" pitchFamily="18" charset="2"/>
              </a:rPr>
              <a:t> t </a:t>
            </a:r>
            <a:r>
              <a:rPr lang="it-IT" sz="2000" dirty="0" smtClean="0"/>
              <a:t>pari a 31,78 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2000" dirty="0" smtClean="0"/>
              <a:t>Tuttavia, abbiamo </a:t>
            </a:r>
            <a:r>
              <a:rPr lang="it-IT" sz="2000" dirty="0" smtClean="0"/>
              <a:t>notato come i risultati sperimentali non coincidano con i risultati attesi: </a:t>
            </a:r>
            <a:r>
              <a:rPr lang="it-IT" sz="2000" dirty="0" smtClean="0"/>
              <a:t>questo potrebbe essere imputabile </a:t>
            </a:r>
            <a:r>
              <a:rPr lang="it-IT" sz="2000" dirty="0" smtClean="0"/>
              <a:t>non ad errori nelle </a:t>
            </a:r>
            <a:r>
              <a:rPr lang="it-IT" sz="2000" dirty="0" smtClean="0"/>
              <a:t>misurazioni, che comunque </a:t>
            </a:r>
            <a:r>
              <a:rPr lang="it-IT" sz="2000" dirty="0" err="1" smtClean="0"/>
              <a:t>darebbbero</a:t>
            </a:r>
            <a:r>
              <a:rPr lang="it-IT" sz="2000" dirty="0" smtClean="0"/>
              <a:t> un risultato molto vicino a quello atteso, ma </a:t>
            </a:r>
            <a:r>
              <a:rPr lang="it-IT" sz="2000" dirty="0" smtClean="0"/>
              <a:t>ad un funzionamento scorretto del </a:t>
            </a:r>
            <a:r>
              <a:rPr lang="it-IT" sz="2000" dirty="0" smtClean="0"/>
              <a:t>condensatore, </a:t>
            </a:r>
            <a:r>
              <a:rPr lang="it-IT" sz="2000" dirty="0" smtClean="0"/>
              <a:t>o forse </a:t>
            </a:r>
            <a:r>
              <a:rPr lang="it-IT" sz="2000" smtClean="0"/>
              <a:t>a </a:t>
            </a:r>
            <a:r>
              <a:rPr lang="it-IT" sz="2000" smtClean="0"/>
              <a:t>valori </a:t>
            </a:r>
            <a:r>
              <a:rPr lang="it-IT" sz="2000" dirty="0" smtClean="0"/>
              <a:t>nominali </a:t>
            </a:r>
            <a:r>
              <a:rPr lang="it-IT" sz="2000" dirty="0" smtClean="0"/>
              <a:t>inesatti</a:t>
            </a:r>
            <a:r>
              <a:rPr lang="it-IT" sz="2000" dirty="0" smtClean="0"/>
              <a:t> </a:t>
            </a:r>
            <a:r>
              <a:rPr lang="it-IT" sz="2000" dirty="0" smtClean="0"/>
              <a:t>(si attendeva infatti, un </a:t>
            </a:r>
            <a:r>
              <a:rPr lang="it-IT" sz="2000" dirty="0" smtClean="0">
                <a:latin typeface="Symbol" pitchFamily="18" charset="2"/>
              </a:rPr>
              <a:t>t</a:t>
            </a:r>
            <a:r>
              <a:rPr lang="it-IT" sz="2000" dirty="0" smtClean="0"/>
              <a:t>=151.6s, avendo R=56k</a:t>
            </a:r>
            <a:r>
              <a:rPr lang="it-IT" sz="2000" dirty="0" smtClean="0">
                <a:latin typeface="Symbol" pitchFamily="18" charset="2"/>
              </a:rPr>
              <a:t>W</a:t>
            </a:r>
            <a:r>
              <a:rPr lang="it-IT" sz="2000" dirty="0" smtClean="0"/>
              <a:t> e C=2700</a:t>
            </a:r>
            <a:r>
              <a:rPr lang="it-IT" sz="2000" dirty="0" smtClean="0">
                <a:latin typeface="Symbol" pitchFamily="18" charset="2"/>
              </a:rPr>
              <a:t>m</a:t>
            </a:r>
            <a:r>
              <a:rPr lang="it-IT" sz="2000" dirty="0" smtClean="0"/>
              <a:t>F</a:t>
            </a:r>
            <a:r>
              <a:rPr lang="it-IT" sz="2000" dirty="0" smtClean="0"/>
              <a:t>)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t-IT" sz="2000" dirty="0" smtClean="0"/>
          </a:p>
          <a:p>
            <a:pPr algn="just">
              <a:lnSpc>
                <a:spcPct val="150000"/>
              </a:lnSpc>
              <a:buNone/>
            </a:pPr>
            <a:r>
              <a:rPr lang="it-IT" sz="2000" dirty="0" smtClean="0"/>
              <a:t>   </a:t>
            </a:r>
          </a:p>
          <a:p>
            <a:pPr algn="just">
              <a:lnSpc>
                <a:spcPct val="150000"/>
              </a:lnSpc>
              <a:buNone/>
            </a:pPr>
            <a:r>
              <a:rPr lang="it-IT" sz="2000" dirty="0" smtClean="0"/>
              <a:t>   </a:t>
            </a:r>
            <a:endParaRPr lang="it-IT" sz="20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725470"/>
          </a:xfrm>
        </p:spPr>
        <p:txBody>
          <a:bodyPr>
            <a:normAutofit/>
          </a:bodyPr>
          <a:lstStyle/>
          <a:p>
            <a:pPr algn="ctr"/>
            <a:r>
              <a:rPr lang="it-IT" sz="4000" dirty="0" smtClean="0">
                <a:solidFill>
                  <a:schemeClr val="accent1">
                    <a:lumMod val="75000"/>
                  </a:schemeClr>
                </a:solidFill>
              </a:rPr>
              <a:t>Conclusioni</a:t>
            </a:r>
            <a:endParaRPr lang="it-IT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2910" y="1071546"/>
            <a:ext cx="7753352" cy="1928826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400" dirty="0" smtClean="0">
                <a:latin typeface="Lucida Sans Unicode" pitchFamily="34" charset="0"/>
                <a:cs typeface="Lucida Sans Unicode" pitchFamily="34" charset="0"/>
              </a:rPr>
              <a:t>Il condensatore è un dispositivo composto da due lastre metalliche parallele, chiamate armature.</a:t>
            </a:r>
          </a:p>
          <a:p>
            <a:pPr algn="just"/>
            <a:endParaRPr lang="it-IT" sz="2400" dirty="0" smtClean="0">
              <a:latin typeface="Lucida Sans Unicode" pitchFamily="34" charset="0"/>
              <a:cs typeface="Lucida Sans Unicode" pitchFamily="34" charset="0"/>
            </a:endParaRPr>
          </a:p>
          <a:p>
            <a:pPr algn="just"/>
            <a:r>
              <a:rPr lang="it-IT" sz="2400" dirty="0" smtClean="0">
                <a:latin typeface="Lucida Sans Unicode" pitchFamily="34" charset="0"/>
                <a:cs typeface="Lucida Sans Unicode" pitchFamily="34" charset="0"/>
              </a:rPr>
              <a:t>Le due lastre metalliche sono separate da materiale dielettrico).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00232" y="130580"/>
            <a:ext cx="5266928" cy="940966"/>
          </a:xfrm>
        </p:spPr>
        <p:txBody>
          <a:bodyPr>
            <a:normAutofit fontScale="90000"/>
          </a:bodyPr>
          <a:lstStyle/>
          <a:p>
            <a:r>
              <a:rPr lang="it-IT" sz="4400" dirty="0" smtClean="0">
                <a:solidFill>
                  <a:schemeClr val="accent1">
                    <a:lumMod val="75000"/>
                  </a:schemeClr>
                </a:solidFill>
              </a:rPr>
              <a:t>IL CONDENSATORE</a:t>
            </a:r>
            <a:endParaRPr lang="it-IT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Administrator\Desktop\condensato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286124"/>
            <a:ext cx="4560507" cy="2736304"/>
          </a:xfrm>
          <a:prstGeom prst="rect">
            <a:avLst/>
          </a:prstGeom>
          <a:noFill/>
        </p:spPr>
      </p:pic>
      <p:pic>
        <p:nvPicPr>
          <p:cNvPr id="2052" name="Picture 4" descr="C:\Users\Administrator\Desktop\grg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852936"/>
            <a:ext cx="2592288" cy="3573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57158" y="428605"/>
            <a:ext cx="8229600" cy="3571899"/>
          </a:xfrm>
        </p:spPr>
        <p:txBody>
          <a:bodyPr>
            <a:normAutofit fontScale="25000" lnSpcReduction="20000"/>
          </a:bodyPr>
          <a:lstStyle/>
          <a:p>
            <a:pPr marL="88900" indent="0" algn="just">
              <a:lnSpc>
                <a:spcPct val="150000"/>
              </a:lnSpc>
              <a:buNone/>
            </a:pPr>
            <a:r>
              <a:rPr lang="it-IT" sz="9600" dirty="0" smtClean="0"/>
              <a:t>La capacità di un condensatore </a:t>
            </a:r>
            <a:r>
              <a:rPr lang="it-IT" sz="9600" dirty="0" smtClean="0"/>
              <a:t>è            </a:t>
            </a:r>
            <a:r>
              <a:rPr lang="it-IT" sz="9600" dirty="0" smtClean="0"/>
              <a:t>.</a:t>
            </a:r>
          </a:p>
          <a:p>
            <a:pPr marL="88900" indent="0" algn="just">
              <a:lnSpc>
                <a:spcPct val="150000"/>
              </a:lnSpc>
              <a:buNone/>
            </a:pPr>
            <a:r>
              <a:rPr lang="it-IT" sz="9600" dirty="0" smtClean="0"/>
              <a:t>In particolare, in un condensatore piano con armature di area S separate da un dielettrico e con una distanza d tra </a:t>
            </a:r>
            <a:r>
              <a:rPr lang="it-IT" sz="9600" dirty="0" smtClean="0"/>
              <a:t>queste, si </a:t>
            </a:r>
            <a:r>
              <a:rPr lang="it-IT" sz="9600" dirty="0" smtClean="0"/>
              <a:t>avrà            , dove </a:t>
            </a:r>
          </a:p>
          <a:p>
            <a:pPr marL="88900" indent="0" algn="just">
              <a:lnSpc>
                <a:spcPct val="150000"/>
              </a:lnSpc>
              <a:buNone/>
            </a:pPr>
            <a:r>
              <a:rPr lang="it-IT" sz="9600" dirty="0" smtClean="0"/>
              <a:t>rappresenta la costante dielettrica assoluta del mezzo considerato.</a:t>
            </a:r>
          </a:p>
          <a:p>
            <a:pPr marL="88900" indent="0" algn="just">
              <a:lnSpc>
                <a:spcPct val="150000"/>
              </a:lnSpc>
              <a:buNone/>
            </a:pPr>
            <a:r>
              <a:rPr lang="it-IT" sz="9600" dirty="0" smtClean="0"/>
              <a:t>Il campo elettrico esterno di un condensatore piano è nullo, a differenza di quello interno</a:t>
            </a:r>
            <a:r>
              <a:rPr lang="it-IT" sz="9600" dirty="0" smtClean="0">
                <a:solidFill>
                  <a:srgbClr val="FF0000"/>
                </a:solidFill>
              </a:rPr>
              <a:t> </a:t>
            </a:r>
            <a:endParaRPr lang="it-IT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1916832"/>
            <a:ext cx="1071570" cy="539242"/>
          </a:xfrm>
          <a:prstGeom prst="rect">
            <a:avLst/>
          </a:prstGeom>
          <a:noFill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336" y="1988840"/>
            <a:ext cx="1000132" cy="320797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428604"/>
            <a:ext cx="785818" cy="515693"/>
          </a:xfrm>
          <a:prstGeom prst="rect">
            <a:avLst/>
          </a:prstGeom>
          <a:noFill/>
        </p:spPr>
      </p:pic>
      <p:pic>
        <p:nvPicPr>
          <p:cNvPr id="7" name="Picture 1" descr="C:\Users\Administrator\Desktop\1985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3933056"/>
            <a:ext cx="2456252" cy="2742004"/>
          </a:xfrm>
          <a:prstGeom prst="rect">
            <a:avLst/>
          </a:prstGeom>
          <a:noFill/>
        </p:spPr>
      </p:pic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28596" y="4286256"/>
            <a:ext cx="550072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dirty="0" smtClean="0"/>
              <a:t>che è uniforme, ortogonale alle armature, diretto da quella positiva a quella negativa e pari a </a:t>
            </a:r>
            <a:endParaRPr lang="it-IT" sz="2400" dirty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5500702"/>
            <a:ext cx="785818" cy="5357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4" descr="C:\Users\Administrator\Desktop\grgr.jpg"/>
          <p:cNvPicPr>
            <a:picLocks noChangeAspect="1" noChangeArrowheads="1"/>
          </p:cNvPicPr>
          <p:nvPr/>
        </p:nvPicPr>
        <p:blipFill>
          <a:blip r:embed="rId3" cstate="print"/>
          <a:srcRect t="7138"/>
          <a:stretch>
            <a:fillRect/>
          </a:stretch>
        </p:blipFill>
        <p:spPr bwMode="auto">
          <a:xfrm>
            <a:off x="0" y="1139444"/>
            <a:ext cx="3571868" cy="4647010"/>
          </a:xfrm>
          <a:prstGeom prst="rect">
            <a:avLst/>
          </a:prstGeom>
          <a:noFill/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7554" y="928670"/>
            <a:ext cx="5390910" cy="552466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Fornendo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una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differenza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di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potenziale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ai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capi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delle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armature,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si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provoca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un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accumulo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di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cariche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positive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nell’armatura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collegata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al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generatore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.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Questo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accumulo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di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carica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provoca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per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induzione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l’elettrizzazione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dell’armatura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opposta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Una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carica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di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prova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(+q)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all’interno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del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condensatore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sarà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soggetta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all’azione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del campo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elettrico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che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ha verso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uscente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dalla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lastra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positiva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ed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entrante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in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quella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negativa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.</a:t>
            </a:r>
            <a:endParaRPr lang="it-IT" sz="20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" name="Titolo 31"/>
          <p:cNvSpPr>
            <a:spLocks noGrp="1"/>
          </p:cNvSpPr>
          <p:nvPr>
            <p:ph type="title"/>
          </p:nvPr>
        </p:nvSpPr>
        <p:spPr>
          <a:xfrm>
            <a:off x="1403648" y="190334"/>
            <a:ext cx="6597376" cy="738336"/>
          </a:xfrm>
        </p:spPr>
        <p:txBody>
          <a:bodyPr>
            <a:normAutofit/>
          </a:bodyPr>
          <a:lstStyle/>
          <a:p>
            <a:r>
              <a:rPr lang="it-IT" sz="4000" dirty="0" smtClean="0">
                <a:solidFill>
                  <a:schemeClr val="accent1">
                    <a:lumMod val="75000"/>
                  </a:schemeClr>
                </a:solidFill>
              </a:rPr>
              <a:t>Carica del condensatore</a:t>
            </a:r>
            <a:endParaRPr lang="it-IT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8596" y="714356"/>
            <a:ext cx="8284372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dirty="0" smtClean="0"/>
              <a:t>Nei circuiti che contengono sia resistenze sia condensatori (circuiti RC), si definisce un tempo caratteristico </a:t>
            </a:r>
            <a:r>
              <a:rPr lang="it-IT" dirty="0" err="1" smtClean="0">
                <a:latin typeface="Symbol" pitchFamily="18" charset="2"/>
              </a:rPr>
              <a:t>t</a:t>
            </a:r>
            <a:r>
              <a:rPr lang="it-IT" dirty="0" err="1" smtClean="0"/>
              <a:t>=RC</a:t>
            </a:r>
            <a:r>
              <a:rPr lang="it-IT" dirty="0" smtClean="0"/>
              <a:t> (costante di tempo del circuito)  durante il quale avvengono variazioni significative.</a:t>
            </a:r>
          </a:p>
          <a:p>
            <a:pPr algn="just">
              <a:lnSpc>
                <a:spcPct val="150000"/>
              </a:lnSpc>
            </a:pPr>
            <a:r>
              <a:rPr lang="it-IT" dirty="0" smtClean="0"/>
              <a:t>In un circuito RC la carica sul condensatore varia nel tempo secondo la relazione:                </a:t>
            </a:r>
          </a:p>
          <a:p>
            <a:pPr algn="just">
              <a:lnSpc>
                <a:spcPct val="150000"/>
              </a:lnSpc>
            </a:pPr>
            <a:endParaRPr lang="it-IT" sz="2400" baseline="30000" dirty="0" smtClean="0"/>
          </a:p>
          <a:p>
            <a:pPr algn="just">
              <a:lnSpc>
                <a:spcPct val="150000"/>
              </a:lnSpc>
            </a:pPr>
            <a:r>
              <a:rPr lang="it-IT" dirty="0" smtClean="0"/>
              <a:t>La corrente corrispondente è data da:</a:t>
            </a:r>
          </a:p>
          <a:p>
            <a:pPr algn="just">
              <a:lnSpc>
                <a:spcPct val="150000"/>
              </a:lnSpc>
            </a:pPr>
            <a:endParaRPr lang="it-IT" dirty="0" smtClean="0"/>
          </a:p>
          <a:p>
            <a:pPr algn="just">
              <a:lnSpc>
                <a:spcPct val="150000"/>
              </a:lnSpc>
            </a:pPr>
            <a:endParaRPr lang="it-IT" dirty="0" smtClean="0"/>
          </a:p>
          <a:p>
            <a:pPr algn="just">
              <a:lnSpc>
                <a:spcPct val="150000"/>
              </a:lnSpc>
            </a:pPr>
            <a:r>
              <a:rPr lang="it-IT" dirty="0" smtClean="0"/>
              <a:t>L’intensità di corrente dopo un tempo pari a </a:t>
            </a:r>
            <a:r>
              <a:rPr lang="it-IT" dirty="0" err="1" smtClean="0"/>
              <a:t>t=</a:t>
            </a:r>
            <a:r>
              <a:rPr lang="it-IT" dirty="0" err="1" smtClean="0">
                <a:latin typeface="Symbol" pitchFamily="18" charset="2"/>
              </a:rPr>
              <a:t>t</a:t>
            </a:r>
            <a:r>
              <a:rPr lang="it-IT" dirty="0" smtClean="0"/>
              <a:t> si riduce di 1/e del valore iniziale, per t=2</a:t>
            </a:r>
            <a:r>
              <a:rPr lang="it-IT" dirty="0" smtClean="0">
                <a:latin typeface="Symbol" pitchFamily="18" charset="2"/>
              </a:rPr>
              <a:t>t</a:t>
            </a:r>
            <a:r>
              <a:rPr lang="it-IT" dirty="0" smtClean="0"/>
              <a:t> diventa 1/e</a:t>
            </a:r>
            <a:r>
              <a:rPr lang="it-IT" baseline="30000" dirty="0" smtClean="0"/>
              <a:t>2</a:t>
            </a:r>
            <a:r>
              <a:rPr lang="it-IT" dirty="0" smtClean="0"/>
              <a:t> e così via.                                     </a:t>
            </a:r>
            <a:endParaRPr lang="it-IT" sz="2400" dirty="0" smtClean="0"/>
          </a:p>
          <a:p>
            <a:pPr algn="just">
              <a:lnSpc>
                <a:spcPct val="150000"/>
              </a:lnSpc>
            </a:pPr>
            <a:endParaRPr lang="it-IT" dirty="0" smtClean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3714752"/>
            <a:ext cx="1714512" cy="556253"/>
          </a:xfrm>
          <a:prstGeom prst="rect">
            <a:avLst/>
          </a:prstGeom>
          <a:noFill/>
        </p:spPr>
      </p:pic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2571744"/>
            <a:ext cx="2428892" cy="454325"/>
          </a:xfrm>
          <a:prstGeom prst="rect">
            <a:avLst/>
          </a:prstGeom>
          <a:noFill/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85852" y="142852"/>
            <a:ext cx="628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Carica del condensatore</a:t>
            </a:r>
            <a:endParaRPr lang="it-IT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2" name="Group 48"/>
          <p:cNvGrpSpPr>
            <a:grpSpLocks/>
          </p:cNvGrpSpPr>
          <p:nvPr/>
        </p:nvGrpSpPr>
        <p:grpSpPr bwMode="auto">
          <a:xfrm>
            <a:off x="4214810" y="2643182"/>
            <a:ext cx="4929190" cy="1785950"/>
            <a:chOff x="249" y="255"/>
            <a:chExt cx="3493" cy="1225"/>
          </a:xfrm>
        </p:grpSpPr>
        <p:sp>
          <p:nvSpPr>
            <p:cNvPr id="83" name="Rectangle 49"/>
            <p:cNvSpPr>
              <a:spLocks noChangeArrowheads="1"/>
            </p:cNvSpPr>
            <p:nvPr/>
          </p:nvSpPr>
          <p:spPr bwMode="auto">
            <a:xfrm>
              <a:off x="1882" y="391"/>
              <a:ext cx="1542" cy="108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4" name="Rectangle 50"/>
            <p:cNvSpPr>
              <a:spLocks noChangeArrowheads="1"/>
            </p:cNvSpPr>
            <p:nvPr/>
          </p:nvSpPr>
          <p:spPr bwMode="auto">
            <a:xfrm>
              <a:off x="340" y="391"/>
              <a:ext cx="1542" cy="108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5" name="Rectangle 51"/>
            <p:cNvSpPr>
              <a:spLocks noChangeArrowheads="1"/>
            </p:cNvSpPr>
            <p:nvPr/>
          </p:nvSpPr>
          <p:spPr bwMode="auto">
            <a:xfrm>
              <a:off x="1564" y="845"/>
              <a:ext cx="635" cy="2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6" name="Rectangle 52"/>
            <p:cNvSpPr>
              <a:spLocks noChangeArrowheads="1"/>
            </p:cNvSpPr>
            <p:nvPr/>
          </p:nvSpPr>
          <p:spPr bwMode="auto">
            <a:xfrm>
              <a:off x="3107" y="845"/>
              <a:ext cx="635" cy="18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7" name="Rectangle 53"/>
            <p:cNvSpPr>
              <a:spLocks noChangeArrowheads="1"/>
            </p:cNvSpPr>
            <p:nvPr/>
          </p:nvSpPr>
          <p:spPr bwMode="auto">
            <a:xfrm>
              <a:off x="1700" y="255"/>
              <a:ext cx="363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8" name="Line 54"/>
            <p:cNvSpPr>
              <a:spLocks noChangeShapeType="1"/>
            </p:cNvSpPr>
            <p:nvPr/>
          </p:nvSpPr>
          <p:spPr bwMode="auto">
            <a:xfrm>
              <a:off x="1655" y="1072"/>
              <a:ext cx="45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89" name="Line 55"/>
            <p:cNvSpPr>
              <a:spLocks noChangeShapeType="1"/>
            </p:cNvSpPr>
            <p:nvPr/>
          </p:nvSpPr>
          <p:spPr bwMode="auto">
            <a:xfrm>
              <a:off x="1655" y="845"/>
              <a:ext cx="45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90" name="Line 56"/>
            <p:cNvSpPr>
              <a:spLocks noChangeShapeType="1"/>
            </p:cNvSpPr>
            <p:nvPr/>
          </p:nvSpPr>
          <p:spPr bwMode="auto">
            <a:xfrm>
              <a:off x="3152" y="845"/>
              <a:ext cx="54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91" name="Line 57"/>
            <p:cNvSpPr>
              <a:spLocks noChangeShapeType="1"/>
            </p:cNvSpPr>
            <p:nvPr/>
          </p:nvSpPr>
          <p:spPr bwMode="auto">
            <a:xfrm flipV="1">
              <a:off x="3242" y="1026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92" name="Rectangle 58"/>
            <p:cNvSpPr>
              <a:spLocks noChangeArrowheads="1"/>
            </p:cNvSpPr>
            <p:nvPr/>
          </p:nvSpPr>
          <p:spPr bwMode="auto">
            <a:xfrm>
              <a:off x="249" y="663"/>
              <a:ext cx="181" cy="4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3" name="Text Box 59"/>
            <p:cNvSpPr txBox="1">
              <a:spLocks noChangeArrowheads="1"/>
            </p:cNvSpPr>
            <p:nvPr/>
          </p:nvSpPr>
          <p:spPr bwMode="auto">
            <a:xfrm>
              <a:off x="3442" y="618"/>
              <a:ext cx="209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+</a:t>
              </a:r>
            </a:p>
            <a:p>
              <a:endParaRPr lang="en-US" sz="900" b="1"/>
            </a:p>
            <a:p>
              <a:r>
                <a:rPr lang="en-US" sz="2000" b="1"/>
                <a:t>_</a:t>
              </a:r>
            </a:p>
          </p:txBody>
        </p:sp>
        <p:sp>
          <p:nvSpPr>
            <p:cNvPr id="94" name="Oval 60"/>
            <p:cNvSpPr>
              <a:spLocks noChangeArrowheads="1"/>
            </p:cNvSpPr>
            <p:nvPr/>
          </p:nvSpPr>
          <p:spPr bwMode="auto">
            <a:xfrm>
              <a:off x="1655" y="346"/>
              <a:ext cx="91" cy="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5" name="Oval 61"/>
            <p:cNvSpPr>
              <a:spLocks noChangeArrowheads="1"/>
            </p:cNvSpPr>
            <p:nvPr/>
          </p:nvSpPr>
          <p:spPr bwMode="auto">
            <a:xfrm>
              <a:off x="1836" y="482"/>
              <a:ext cx="91" cy="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6" name="Oval 62"/>
            <p:cNvSpPr>
              <a:spLocks noChangeArrowheads="1"/>
            </p:cNvSpPr>
            <p:nvPr/>
          </p:nvSpPr>
          <p:spPr bwMode="auto">
            <a:xfrm>
              <a:off x="2018" y="346"/>
              <a:ext cx="91" cy="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97" name="Line 83"/>
          <p:cNvSpPr>
            <a:spLocks noChangeShapeType="1"/>
          </p:cNvSpPr>
          <p:nvPr/>
        </p:nvSpPr>
        <p:spPr bwMode="auto">
          <a:xfrm flipH="1">
            <a:off x="7280294" y="3119435"/>
            <a:ext cx="10080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98" name="Line 84"/>
          <p:cNvSpPr>
            <a:spLocks noChangeShapeType="1"/>
          </p:cNvSpPr>
          <p:nvPr/>
        </p:nvSpPr>
        <p:spPr bwMode="auto">
          <a:xfrm flipH="1">
            <a:off x="7358082" y="4214818"/>
            <a:ext cx="10080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99" name="Line 92"/>
          <p:cNvSpPr>
            <a:spLocks noChangeShapeType="1"/>
          </p:cNvSpPr>
          <p:nvPr/>
        </p:nvSpPr>
        <p:spPr bwMode="auto">
          <a:xfrm flipH="1">
            <a:off x="6500826" y="2857496"/>
            <a:ext cx="232627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00" name="Text Box 96"/>
          <p:cNvSpPr txBox="1">
            <a:spLocks noChangeArrowheads="1"/>
          </p:cNvSpPr>
          <p:nvPr/>
        </p:nvSpPr>
        <p:spPr bwMode="auto">
          <a:xfrm>
            <a:off x="7286644" y="3143248"/>
            <a:ext cx="91242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chemeClr val="accent2"/>
                </a:solidFill>
              </a:rPr>
              <a:t>corrente</a:t>
            </a:r>
            <a:endParaRPr lang="en-US" sz="1400" dirty="0">
              <a:solidFill>
                <a:schemeClr val="accent2"/>
              </a:solidFill>
            </a:endParaRPr>
          </a:p>
        </p:txBody>
      </p:sp>
      <p:grpSp>
        <p:nvGrpSpPr>
          <p:cNvPr id="139" name="Group 33"/>
          <p:cNvGrpSpPr>
            <a:grpSpLocks/>
          </p:cNvGrpSpPr>
          <p:nvPr/>
        </p:nvGrpSpPr>
        <p:grpSpPr bwMode="auto">
          <a:xfrm>
            <a:off x="4143372" y="714356"/>
            <a:ext cx="5000628" cy="1944687"/>
            <a:chOff x="249" y="255"/>
            <a:chExt cx="3493" cy="1225"/>
          </a:xfrm>
        </p:grpSpPr>
        <p:sp>
          <p:nvSpPr>
            <p:cNvPr id="140" name="Rectangle 34"/>
            <p:cNvSpPr>
              <a:spLocks noChangeArrowheads="1"/>
            </p:cNvSpPr>
            <p:nvPr/>
          </p:nvSpPr>
          <p:spPr bwMode="auto">
            <a:xfrm>
              <a:off x="1882" y="391"/>
              <a:ext cx="1542" cy="108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1" name="Rectangle 35"/>
            <p:cNvSpPr>
              <a:spLocks noChangeArrowheads="1"/>
            </p:cNvSpPr>
            <p:nvPr/>
          </p:nvSpPr>
          <p:spPr bwMode="auto">
            <a:xfrm>
              <a:off x="340" y="391"/>
              <a:ext cx="1542" cy="108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2" name="Rectangle 36"/>
            <p:cNvSpPr>
              <a:spLocks noChangeArrowheads="1"/>
            </p:cNvSpPr>
            <p:nvPr/>
          </p:nvSpPr>
          <p:spPr bwMode="auto">
            <a:xfrm>
              <a:off x="1564" y="845"/>
              <a:ext cx="635" cy="2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3" name="Rectangle 37"/>
            <p:cNvSpPr>
              <a:spLocks noChangeArrowheads="1"/>
            </p:cNvSpPr>
            <p:nvPr/>
          </p:nvSpPr>
          <p:spPr bwMode="auto">
            <a:xfrm>
              <a:off x="3107" y="845"/>
              <a:ext cx="635" cy="18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4" name="Rectangle 38"/>
            <p:cNvSpPr>
              <a:spLocks noChangeArrowheads="1"/>
            </p:cNvSpPr>
            <p:nvPr/>
          </p:nvSpPr>
          <p:spPr bwMode="auto">
            <a:xfrm>
              <a:off x="1700" y="255"/>
              <a:ext cx="363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5" name="Line 39"/>
            <p:cNvSpPr>
              <a:spLocks noChangeShapeType="1"/>
            </p:cNvSpPr>
            <p:nvPr/>
          </p:nvSpPr>
          <p:spPr bwMode="auto">
            <a:xfrm>
              <a:off x="1655" y="1072"/>
              <a:ext cx="45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46" name="Line 40"/>
            <p:cNvSpPr>
              <a:spLocks noChangeShapeType="1"/>
            </p:cNvSpPr>
            <p:nvPr/>
          </p:nvSpPr>
          <p:spPr bwMode="auto">
            <a:xfrm>
              <a:off x="1655" y="845"/>
              <a:ext cx="45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47" name="Line 41"/>
            <p:cNvSpPr>
              <a:spLocks noChangeShapeType="1"/>
            </p:cNvSpPr>
            <p:nvPr/>
          </p:nvSpPr>
          <p:spPr bwMode="auto">
            <a:xfrm>
              <a:off x="3152" y="845"/>
              <a:ext cx="54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48" name="Line 42"/>
            <p:cNvSpPr>
              <a:spLocks noChangeShapeType="1"/>
            </p:cNvSpPr>
            <p:nvPr/>
          </p:nvSpPr>
          <p:spPr bwMode="auto">
            <a:xfrm flipV="1">
              <a:off x="3242" y="1026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49" name="Rectangle 43"/>
            <p:cNvSpPr>
              <a:spLocks noChangeArrowheads="1"/>
            </p:cNvSpPr>
            <p:nvPr/>
          </p:nvSpPr>
          <p:spPr bwMode="auto">
            <a:xfrm>
              <a:off x="249" y="663"/>
              <a:ext cx="181" cy="4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0" name="Text Box 44"/>
            <p:cNvSpPr txBox="1">
              <a:spLocks noChangeArrowheads="1"/>
            </p:cNvSpPr>
            <p:nvPr/>
          </p:nvSpPr>
          <p:spPr bwMode="auto">
            <a:xfrm>
              <a:off x="3442" y="618"/>
              <a:ext cx="209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+</a:t>
              </a:r>
            </a:p>
            <a:p>
              <a:endParaRPr lang="en-US" sz="900" b="1"/>
            </a:p>
            <a:p>
              <a:r>
                <a:rPr lang="en-US" sz="2000" b="1"/>
                <a:t>_</a:t>
              </a:r>
            </a:p>
          </p:txBody>
        </p:sp>
        <p:sp>
          <p:nvSpPr>
            <p:cNvPr id="151" name="Oval 45"/>
            <p:cNvSpPr>
              <a:spLocks noChangeArrowheads="1"/>
            </p:cNvSpPr>
            <p:nvPr/>
          </p:nvSpPr>
          <p:spPr bwMode="auto">
            <a:xfrm>
              <a:off x="1655" y="346"/>
              <a:ext cx="91" cy="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2" name="Oval 46"/>
            <p:cNvSpPr>
              <a:spLocks noChangeArrowheads="1"/>
            </p:cNvSpPr>
            <p:nvPr/>
          </p:nvSpPr>
          <p:spPr bwMode="auto">
            <a:xfrm>
              <a:off x="1836" y="482"/>
              <a:ext cx="91" cy="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3" name="Oval 47"/>
            <p:cNvSpPr>
              <a:spLocks noChangeArrowheads="1"/>
            </p:cNvSpPr>
            <p:nvPr/>
          </p:nvSpPr>
          <p:spPr bwMode="auto">
            <a:xfrm>
              <a:off x="2018" y="346"/>
              <a:ext cx="91" cy="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4" name="Text Box 79"/>
          <p:cNvSpPr txBox="1">
            <a:spLocks noChangeArrowheads="1"/>
          </p:cNvSpPr>
          <p:nvPr/>
        </p:nvSpPr>
        <p:spPr bwMode="auto">
          <a:xfrm rot="16200000">
            <a:off x="5329535" y="1671333"/>
            <a:ext cx="13644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 err="1"/>
              <a:t>condensatore</a:t>
            </a:r>
            <a:endParaRPr lang="en-US" sz="1400" dirty="0"/>
          </a:p>
        </p:txBody>
      </p:sp>
      <p:sp>
        <p:nvSpPr>
          <p:cNvPr id="155" name="Text Box 91"/>
          <p:cNvSpPr txBox="1">
            <a:spLocks noChangeArrowheads="1"/>
          </p:cNvSpPr>
          <p:nvPr/>
        </p:nvSpPr>
        <p:spPr bwMode="auto">
          <a:xfrm rot="16200000">
            <a:off x="4118086" y="1596898"/>
            <a:ext cx="10727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 err="1"/>
              <a:t>resistenza</a:t>
            </a:r>
            <a:endParaRPr lang="en-US" sz="1400" dirty="0"/>
          </a:p>
        </p:txBody>
      </p:sp>
      <p:sp>
        <p:nvSpPr>
          <p:cNvPr id="156" name="Text Box 94"/>
          <p:cNvSpPr txBox="1">
            <a:spLocks noChangeArrowheads="1"/>
          </p:cNvSpPr>
          <p:nvPr/>
        </p:nvSpPr>
        <p:spPr bwMode="auto">
          <a:xfrm rot="16200000">
            <a:off x="7441312" y="1774134"/>
            <a:ext cx="12843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 err="1"/>
              <a:t>alimentatore</a:t>
            </a:r>
            <a:endParaRPr lang="en-US" sz="1400" dirty="0"/>
          </a:p>
        </p:txBody>
      </p:sp>
      <p:pic>
        <p:nvPicPr>
          <p:cNvPr id="157" name="Picture 2" descr="C:\Users\Administrator\Desktop\350px-Condensatore_batter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000108"/>
            <a:ext cx="2492337" cy="3325490"/>
          </a:xfrm>
          <a:prstGeom prst="rect">
            <a:avLst/>
          </a:prstGeom>
          <a:noFill/>
        </p:spPr>
      </p:pic>
      <p:sp>
        <p:nvSpPr>
          <p:cNvPr id="158" name="Rettangolo 157"/>
          <p:cNvSpPr/>
          <p:nvPr/>
        </p:nvSpPr>
        <p:spPr>
          <a:xfrm>
            <a:off x="214282" y="4500570"/>
            <a:ext cx="87154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Le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cariche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elettriche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si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accumulano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sulle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armature del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condensatore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fino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a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che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la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tensione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ai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capi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di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esso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non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raggiunge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quella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dell’alimentatore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Alla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fine del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processo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,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il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lavoro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di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carica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del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condensatore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è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dato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da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            ,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56376" y="5373216"/>
            <a:ext cx="844267" cy="428628"/>
          </a:xfrm>
          <a:prstGeom prst="rect">
            <a:avLst/>
          </a:prstGeom>
          <a:noFill/>
        </p:spPr>
      </p:pic>
      <p:sp>
        <p:nvSpPr>
          <p:cNvPr id="161" name="Rettangolo 160"/>
          <p:cNvSpPr/>
          <p:nvPr/>
        </p:nvSpPr>
        <p:spPr>
          <a:xfrm>
            <a:off x="1357290" y="5786454"/>
            <a:ext cx="7429552" cy="473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che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rimane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immagazzinato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al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suo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interno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sotto forma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di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energia</a:t>
            </a:r>
            <a:endParaRPr lang="en-US" dirty="0" smtClean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62" name="Rettangolo 161"/>
          <p:cNvSpPr/>
          <p:nvPr/>
        </p:nvSpPr>
        <p:spPr>
          <a:xfrm>
            <a:off x="4429124" y="6286520"/>
            <a:ext cx="3998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fino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a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quando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esso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non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si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dirty="0" err="1" smtClean="0">
                <a:latin typeface="Lucida Sans Unicode" pitchFamily="34" charset="0"/>
                <a:cs typeface="Lucida Sans Unicode" pitchFamily="34" charset="0"/>
              </a:rPr>
              <a:t>scarica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0"/>
          <p:cNvSpPr txBox="1">
            <a:spLocks noChangeArrowheads="1"/>
          </p:cNvSpPr>
          <p:nvPr/>
        </p:nvSpPr>
        <p:spPr bwMode="auto">
          <a:xfrm>
            <a:off x="467544" y="3212976"/>
            <a:ext cx="835824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Successivamente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al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processo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di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carica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del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condensatore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si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collega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una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resistenza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alle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armature,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l’energia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elettrostatica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delle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stesse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si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trasforma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in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energia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termica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grazie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all’effetto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Joule.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Il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processo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di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scarica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coinvolge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inizialmente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una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differenza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di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potenziale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massima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(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pari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a f</a:t>
            </a:r>
            <a:r>
              <a:rPr lang="en-US" sz="1000" dirty="0" smtClean="0">
                <a:latin typeface="Lucida Sans Unicode" pitchFamily="34" charset="0"/>
                <a:cs typeface="Lucida Sans Unicode" pitchFamily="34" charset="0"/>
              </a:rPr>
              <a:t>em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) e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successivamente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una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tensione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progressivamente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minore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(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secondo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una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curva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esponenziale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).</a:t>
            </a:r>
            <a:endParaRPr lang="en-US" sz="1000" dirty="0" smtClean="0">
              <a:latin typeface="Lucida Sans Unicode" pitchFamily="34" charset="0"/>
              <a:cs typeface="Lucida Sans Unicode" pitchFamily="34" charset="0"/>
            </a:endParaRPr>
          </a:p>
        </p:txBody>
      </p: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357158" y="1000108"/>
            <a:ext cx="5545137" cy="1944688"/>
            <a:chOff x="249" y="255"/>
            <a:chExt cx="3493" cy="1225"/>
          </a:xfrm>
        </p:grpSpPr>
        <p:sp>
          <p:nvSpPr>
            <p:cNvPr id="4" name="Rectangle 64"/>
            <p:cNvSpPr>
              <a:spLocks noChangeArrowheads="1"/>
            </p:cNvSpPr>
            <p:nvPr/>
          </p:nvSpPr>
          <p:spPr bwMode="auto">
            <a:xfrm>
              <a:off x="1882" y="391"/>
              <a:ext cx="1542" cy="108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" name="Rectangle 65"/>
            <p:cNvSpPr>
              <a:spLocks noChangeArrowheads="1"/>
            </p:cNvSpPr>
            <p:nvPr/>
          </p:nvSpPr>
          <p:spPr bwMode="auto">
            <a:xfrm>
              <a:off x="340" y="391"/>
              <a:ext cx="1542" cy="108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" name="Rectangle 66"/>
            <p:cNvSpPr>
              <a:spLocks noChangeArrowheads="1"/>
            </p:cNvSpPr>
            <p:nvPr/>
          </p:nvSpPr>
          <p:spPr bwMode="auto">
            <a:xfrm>
              <a:off x="1564" y="845"/>
              <a:ext cx="635" cy="2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3107" y="845"/>
              <a:ext cx="635" cy="18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Rectangle 68"/>
            <p:cNvSpPr>
              <a:spLocks noChangeArrowheads="1"/>
            </p:cNvSpPr>
            <p:nvPr/>
          </p:nvSpPr>
          <p:spPr bwMode="auto">
            <a:xfrm>
              <a:off x="1700" y="255"/>
              <a:ext cx="363" cy="2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Line 69"/>
            <p:cNvSpPr>
              <a:spLocks noChangeShapeType="1"/>
            </p:cNvSpPr>
            <p:nvPr/>
          </p:nvSpPr>
          <p:spPr bwMode="auto">
            <a:xfrm>
              <a:off x="1655" y="1072"/>
              <a:ext cx="45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0" name="Line 70"/>
            <p:cNvSpPr>
              <a:spLocks noChangeShapeType="1"/>
            </p:cNvSpPr>
            <p:nvPr/>
          </p:nvSpPr>
          <p:spPr bwMode="auto">
            <a:xfrm>
              <a:off x="1655" y="845"/>
              <a:ext cx="45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1" name="Line 71"/>
            <p:cNvSpPr>
              <a:spLocks noChangeShapeType="1"/>
            </p:cNvSpPr>
            <p:nvPr/>
          </p:nvSpPr>
          <p:spPr bwMode="auto">
            <a:xfrm>
              <a:off x="3152" y="845"/>
              <a:ext cx="54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2" name="Line 72"/>
            <p:cNvSpPr>
              <a:spLocks noChangeShapeType="1"/>
            </p:cNvSpPr>
            <p:nvPr/>
          </p:nvSpPr>
          <p:spPr bwMode="auto">
            <a:xfrm flipV="1">
              <a:off x="3242" y="1026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  <p:sp>
          <p:nvSpPr>
            <p:cNvPr id="13" name="Rectangle 73"/>
            <p:cNvSpPr>
              <a:spLocks noChangeArrowheads="1"/>
            </p:cNvSpPr>
            <p:nvPr/>
          </p:nvSpPr>
          <p:spPr bwMode="auto">
            <a:xfrm>
              <a:off x="249" y="663"/>
              <a:ext cx="181" cy="4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" name="Text Box 74"/>
            <p:cNvSpPr txBox="1">
              <a:spLocks noChangeArrowheads="1"/>
            </p:cNvSpPr>
            <p:nvPr/>
          </p:nvSpPr>
          <p:spPr bwMode="auto">
            <a:xfrm>
              <a:off x="3442" y="618"/>
              <a:ext cx="209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/>
                <a:t>+</a:t>
              </a:r>
            </a:p>
            <a:p>
              <a:endParaRPr lang="en-US" sz="900" b="1"/>
            </a:p>
            <a:p>
              <a:r>
                <a:rPr lang="en-US" sz="2000" b="1"/>
                <a:t>_</a:t>
              </a:r>
            </a:p>
          </p:txBody>
        </p:sp>
        <p:sp>
          <p:nvSpPr>
            <p:cNvPr id="15" name="Oval 75"/>
            <p:cNvSpPr>
              <a:spLocks noChangeArrowheads="1"/>
            </p:cNvSpPr>
            <p:nvPr/>
          </p:nvSpPr>
          <p:spPr bwMode="auto">
            <a:xfrm>
              <a:off x="1655" y="346"/>
              <a:ext cx="91" cy="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" name="Oval 76"/>
            <p:cNvSpPr>
              <a:spLocks noChangeArrowheads="1"/>
            </p:cNvSpPr>
            <p:nvPr/>
          </p:nvSpPr>
          <p:spPr bwMode="auto">
            <a:xfrm>
              <a:off x="1836" y="482"/>
              <a:ext cx="91" cy="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" name="Oval 77"/>
            <p:cNvSpPr>
              <a:spLocks noChangeArrowheads="1"/>
            </p:cNvSpPr>
            <p:nvPr/>
          </p:nvSpPr>
          <p:spPr bwMode="auto">
            <a:xfrm>
              <a:off x="2018" y="346"/>
              <a:ext cx="91" cy="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" name="Line 93"/>
          <p:cNvSpPr>
            <a:spLocks noChangeShapeType="1"/>
          </p:cNvSpPr>
          <p:nvPr/>
        </p:nvSpPr>
        <p:spPr bwMode="auto">
          <a:xfrm>
            <a:off x="2661414" y="1216132"/>
            <a:ext cx="28892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9" name="Line 85"/>
          <p:cNvSpPr>
            <a:spLocks noChangeShapeType="1"/>
          </p:cNvSpPr>
          <p:nvPr/>
        </p:nvSpPr>
        <p:spPr bwMode="auto">
          <a:xfrm flipH="1">
            <a:off x="1293262" y="1432156"/>
            <a:ext cx="10080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0" name="Line 86"/>
          <p:cNvSpPr>
            <a:spLocks noChangeShapeType="1"/>
          </p:cNvSpPr>
          <p:nvPr/>
        </p:nvSpPr>
        <p:spPr bwMode="auto">
          <a:xfrm flipH="1">
            <a:off x="1293262" y="2727556"/>
            <a:ext cx="10080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1" name="Text Box 97"/>
          <p:cNvSpPr txBox="1">
            <a:spLocks noChangeArrowheads="1"/>
          </p:cNvSpPr>
          <p:nvPr/>
        </p:nvSpPr>
        <p:spPr bwMode="auto">
          <a:xfrm>
            <a:off x="1365270" y="1432156"/>
            <a:ext cx="930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accent2"/>
                </a:solidFill>
              </a:rPr>
              <a:t>corrente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547664" y="188640"/>
            <a:ext cx="64881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Scarica del condensatore</a:t>
            </a:r>
            <a:endParaRPr lang="it-IT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" name="Picture 2" descr="C:\Users\Administrator\Desktop\item_33860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836712"/>
            <a:ext cx="3024336" cy="22682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8596" y="256193"/>
            <a:ext cx="8392446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dirty="0" smtClean="0"/>
          </a:p>
          <a:p>
            <a:pPr algn="just">
              <a:lnSpc>
                <a:spcPct val="150000"/>
              </a:lnSpc>
            </a:pPr>
            <a:r>
              <a:rPr lang="it-IT" dirty="0" smtClean="0"/>
              <a:t>Se su un condensatore in un circuito RC è presente una carica Q</a:t>
            </a:r>
            <a:r>
              <a:rPr lang="it-IT" baseline="-25000" dirty="0" smtClean="0"/>
              <a:t>0,</a:t>
            </a:r>
            <a:r>
              <a:rPr lang="it-IT" dirty="0" smtClean="0"/>
              <a:t> all’istante t=0 la sua carica in ogni istante successivo è data dalla relazione: </a:t>
            </a:r>
          </a:p>
          <a:p>
            <a:pPr algn="just"/>
            <a:r>
              <a:rPr lang="it-IT" sz="2400" dirty="0" smtClean="0"/>
              <a:t>                               </a:t>
            </a:r>
          </a:p>
          <a:p>
            <a:pPr algn="just">
              <a:lnSpc>
                <a:spcPct val="150000"/>
              </a:lnSpc>
            </a:pPr>
            <a:r>
              <a:rPr lang="it-IT" dirty="0" smtClean="0"/>
              <a:t>mentre la differenza di potenziale è data dalla relazione:</a:t>
            </a:r>
          </a:p>
          <a:p>
            <a:pPr algn="just">
              <a:lnSpc>
                <a:spcPct val="150000"/>
              </a:lnSpc>
            </a:pPr>
            <a:endParaRPr lang="it-IT" dirty="0" smtClean="0"/>
          </a:p>
          <a:p>
            <a:pPr algn="just">
              <a:lnSpc>
                <a:spcPct val="150000"/>
              </a:lnSpc>
            </a:pPr>
            <a:endParaRPr lang="it-IT" dirty="0" smtClean="0"/>
          </a:p>
          <a:p>
            <a:pPr algn="just">
              <a:lnSpc>
                <a:spcPct val="150000"/>
              </a:lnSpc>
            </a:pPr>
            <a:r>
              <a:rPr lang="it-IT" dirty="0" smtClean="0"/>
              <a:t>Subito dopo la chiusura dell’interruttore in un circuito RC, il condensatore si comporta come un filo ideale, cioè non </a:t>
            </a:r>
            <a:r>
              <a:rPr lang="it-IT" dirty="0" smtClean="0"/>
              <a:t>oppone </a:t>
            </a:r>
            <a:r>
              <a:rPr lang="it-IT" dirty="0" smtClean="0"/>
              <a:t>alcuna resistenza al passaggio della corrente. </a:t>
            </a:r>
          </a:p>
          <a:p>
            <a:pPr algn="just">
              <a:lnSpc>
                <a:spcPct val="150000"/>
              </a:lnSpc>
            </a:pPr>
            <a:r>
              <a:rPr lang="it-IT" dirty="0" smtClean="0"/>
              <a:t>La carica e il potenziale decrescono  esponenzialmente col tempo, infatti dopo un tempo t=3</a:t>
            </a:r>
            <a:r>
              <a:rPr lang="it-IT" dirty="0" smtClean="0">
                <a:latin typeface="Symbol" pitchFamily="18" charset="2"/>
              </a:rPr>
              <a:t>t</a:t>
            </a:r>
            <a:r>
              <a:rPr lang="it-IT" dirty="0" smtClean="0"/>
              <a:t>  sono pressoché nulle.</a:t>
            </a:r>
          </a:p>
          <a:p>
            <a:pPr algn="just">
              <a:lnSpc>
                <a:spcPct val="150000"/>
              </a:lnSpc>
            </a:pPr>
            <a:endParaRPr lang="it-IT" dirty="0" smtClean="0"/>
          </a:p>
          <a:p>
            <a:pPr algn="just">
              <a:lnSpc>
                <a:spcPct val="150000"/>
              </a:lnSpc>
            </a:pPr>
            <a:endParaRPr lang="it-IT" dirty="0" smtClean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1714488"/>
            <a:ext cx="1500198" cy="436104"/>
          </a:xfrm>
          <a:prstGeom prst="rect">
            <a:avLst/>
          </a:prstGeom>
          <a:noFill/>
        </p:spPr>
      </p:pic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2786058"/>
            <a:ext cx="1571636" cy="473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857628"/>
            <a:ext cx="5436096" cy="263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CasellaDiTesto 1"/>
          <p:cNvSpPr txBox="1"/>
          <p:nvPr/>
        </p:nvSpPr>
        <p:spPr>
          <a:xfrm>
            <a:off x="1142976" y="357166"/>
            <a:ext cx="628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Esperimento di scarica</a:t>
            </a:r>
            <a:endParaRPr lang="it-IT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00034" y="1142984"/>
            <a:ext cx="7669360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000" b="1" dirty="0" smtClean="0"/>
              <a:t>Fenomeni fisici osservati :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 smtClean="0"/>
              <a:t> Induzione elettrostatica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 smtClean="0"/>
              <a:t> Conservazione della carica elettrica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 smtClean="0"/>
              <a:t> Immagazzinamento dell’energia elettrica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 smtClean="0"/>
              <a:t> Trasformazione dell’energia</a:t>
            </a:r>
          </a:p>
          <a:p>
            <a:pPr algn="just">
              <a:buFontTx/>
              <a:buChar char="-"/>
            </a:pPr>
            <a:endParaRPr lang="it-IT" dirty="0" smtClean="0"/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Analizzando i dati durante la fase di scarica si può tracciare l’andamento della tensione in funzione del tempo: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71472" y="4714884"/>
          <a:ext cx="2705751" cy="936104"/>
        </p:xfrm>
        <a:graphic>
          <a:graphicData uri="http://schemas.openxmlformats.org/presentationml/2006/ole">
            <p:oleObj spid="_x0000_s3074" name="Equation" r:id="rId4" imgW="6984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451</TotalTime>
  <Words>666</Words>
  <Application>Microsoft Office PowerPoint</Application>
  <PresentationFormat>Presentazione su schermo (4:3)</PresentationFormat>
  <Paragraphs>94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4" baseType="lpstr">
      <vt:lpstr>Viale</vt:lpstr>
      <vt:lpstr>Equation</vt:lpstr>
      <vt:lpstr>Carica e scarica di un         Condensatore</vt:lpstr>
      <vt:lpstr>IL CONDENSATORE</vt:lpstr>
      <vt:lpstr>Diapositiva 3</vt:lpstr>
      <vt:lpstr>Carica del condensatore</vt:lpstr>
      <vt:lpstr>Diapositiva 5</vt:lpstr>
      <vt:lpstr>Diapositiva 6</vt:lpstr>
      <vt:lpstr>Diapositiva 7</vt:lpstr>
      <vt:lpstr>Diapositiva 8</vt:lpstr>
      <vt:lpstr>Diapositiva 9</vt:lpstr>
      <vt:lpstr>Dati sperimentali</vt:lpstr>
      <vt:lpstr>Elaborazione dati</vt:lpstr>
      <vt:lpstr>Conclusioni</vt:lpstr>
    </vt:vector>
  </TitlesOfParts>
  <Company>Administrator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Carica e scarica      di un         Condensatore</dc:title>
  <dc:creator>Administrator</dc:creator>
  <cp:lastModifiedBy>Administrator</cp:lastModifiedBy>
  <cp:revision>59</cp:revision>
  <dcterms:created xsi:type="dcterms:W3CDTF">2011-02-20T14:02:57Z</dcterms:created>
  <dcterms:modified xsi:type="dcterms:W3CDTF">2011-03-29T19:46:01Z</dcterms:modified>
</cp:coreProperties>
</file>