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3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74" r:id="rId14"/>
    <p:sldId id="275" r:id="rId15"/>
    <p:sldId id="271" r:id="rId16"/>
    <p:sldId id="269" r:id="rId17"/>
    <p:sldId id="267" r:id="rId18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ts val="600"/>
      </a:spcBef>
      <a:spcAft>
        <a:spcPct val="0"/>
      </a:spcAft>
      <a:buClr>
        <a:schemeClr val="accent2"/>
      </a:buClr>
      <a:buSzPct val="85000"/>
      <a:buFont typeface="Wingdings 2" pitchFamily="18" charset="2"/>
      <a:buChar char=""/>
      <a:defRPr sz="2600"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fontAlgn="base">
      <a:spcBef>
        <a:spcPts val="600"/>
      </a:spcBef>
      <a:spcAft>
        <a:spcPct val="0"/>
      </a:spcAft>
      <a:buClr>
        <a:schemeClr val="accent2"/>
      </a:buClr>
      <a:buSzPct val="85000"/>
      <a:buFont typeface="Wingdings 2" pitchFamily="18" charset="2"/>
      <a:buChar char=""/>
      <a:defRPr sz="2600"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fontAlgn="base">
      <a:spcBef>
        <a:spcPts val="600"/>
      </a:spcBef>
      <a:spcAft>
        <a:spcPct val="0"/>
      </a:spcAft>
      <a:buClr>
        <a:schemeClr val="accent2"/>
      </a:buClr>
      <a:buSzPct val="85000"/>
      <a:buFont typeface="Wingdings 2" pitchFamily="18" charset="2"/>
      <a:buChar char=""/>
      <a:defRPr sz="2600"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fontAlgn="base">
      <a:spcBef>
        <a:spcPts val="600"/>
      </a:spcBef>
      <a:spcAft>
        <a:spcPct val="0"/>
      </a:spcAft>
      <a:buClr>
        <a:schemeClr val="accent2"/>
      </a:buClr>
      <a:buSzPct val="85000"/>
      <a:buFont typeface="Wingdings 2" pitchFamily="18" charset="2"/>
      <a:buChar char=""/>
      <a:defRPr sz="2600"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fontAlgn="base">
      <a:spcBef>
        <a:spcPts val="600"/>
      </a:spcBef>
      <a:spcAft>
        <a:spcPct val="0"/>
      </a:spcAft>
      <a:buClr>
        <a:schemeClr val="accent2"/>
      </a:buClr>
      <a:buSzPct val="85000"/>
      <a:buFont typeface="Wingdings 2" pitchFamily="18" charset="2"/>
      <a:buChar char=""/>
      <a:defRPr sz="2600"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EA5"/>
    <a:srgbClr val="EDBF3F"/>
    <a:srgbClr val="BCA814"/>
    <a:srgbClr val="EDE4A5"/>
    <a:srgbClr val="B4B48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E6DE-8D35-4D11-BC51-0ECFEA3237D8}" type="datetimeFigureOut">
              <a:rPr lang="it-IT"/>
              <a:pPr>
                <a:defRPr/>
              </a:pPr>
              <a:t>29/03/2011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32DCF-8ADD-4E2B-A8EC-FBA6C3340D4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F12F2-A3D1-43F6-8C4B-266DC6120333}" type="datetimeFigureOut">
              <a:rPr lang="it-IT"/>
              <a:pPr>
                <a:defRPr/>
              </a:pPr>
              <a:t>29/03/2011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9302-7111-4C41-8B2B-91DA9AEE1EF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FEB8-0007-4974-B5ED-9F0182B88A5C}" type="datetimeFigureOut">
              <a:rPr lang="it-IT"/>
              <a:pPr>
                <a:defRPr/>
              </a:pPr>
              <a:t>29/03/2011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7642-475A-4A9D-91F8-B725DC37E97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F0724-A353-45D2-BDBB-C156CD781B42}" type="datetimeFigureOut">
              <a:rPr lang="it-IT"/>
              <a:pPr>
                <a:defRPr/>
              </a:pPr>
              <a:t>29/03/2011</a:t>
            </a:fld>
            <a:endParaRPr lang="it-IT" dirty="0"/>
          </a:p>
        </p:txBody>
      </p:sp>
      <p:sp>
        <p:nvSpPr>
          <p:cNvPr id="8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E6207-FA54-4D3D-B202-836D113E626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C4B0-73DF-4D63-81C3-FAE367E717A8}" type="datetimeFigureOut">
              <a:rPr lang="it-IT"/>
              <a:pPr>
                <a:defRPr/>
              </a:pPr>
              <a:t>29/03/2011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6A14D-B85B-4A4B-953B-9C719E85298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E2A75-7C99-4E72-BB0C-71880C73DAFB}" type="datetimeFigureOut">
              <a:rPr lang="it-IT"/>
              <a:pPr>
                <a:defRPr/>
              </a:pPr>
              <a:t>29/03/2011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189A2-4C8D-4A46-80BD-4AA47B45E71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A23E-42C4-469B-B291-C1222568044A}" type="datetimeFigureOut">
              <a:rPr lang="it-IT"/>
              <a:pPr>
                <a:defRPr/>
              </a:pPr>
              <a:t>29/03/2011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3989-1509-4B95-91BA-31EFF3C9D6F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B6E9-BD1F-468B-9284-0BF92FA26CE9}" type="datetimeFigureOut">
              <a:rPr lang="it-IT"/>
              <a:pPr>
                <a:defRPr/>
              </a:pPr>
              <a:t>29/03/2011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34399-F22D-4CD8-8DDC-5DFA8923DAC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C9E23-0A52-4F2B-9255-4704285F99B4}" type="datetimeFigureOut">
              <a:rPr lang="it-IT"/>
              <a:pPr>
                <a:defRPr/>
              </a:pPr>
              <a:t>29/03/2011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0C534-37C0-4D46-B143-8C34B93D524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E623-85BA-42FD-962A-1BDE5EB658F3}" type="datetimeFigureOut">
              <a:rPr lang="it-IT"/>
              <a:pPr>
                <a:defRPr/>
              </a:pPr>
              <a:t>29/03/2011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E630-B2FD-4942-A6A4-C1A35B6452B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732D-DA22-425D-9926-0B2EB7DA4E10}" type="datetimeFigureOut">
              <a:rPr lang="it-IT"/>
              <a:pPr>
                <a:defRPr/>
              </a:pPr>
              <a:t>29/03/2011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5EE7-817C-4A81-8119-94DDDD2C080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5BC1F-E753-443F-A6FB-EB2569DCBEB7}" type="datetimeFigureOut">
              <a:rPr lang="it-IT"/>
              <a:pPr>
                <a:defRPr/>
              </a:pPr>
              <a:t>29/03/2011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D923-8693-4E80-9473-2102C41F9F2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42F9D27-00B2-489F-9350-AC80246936E2}" type="datetimeFigureOut">
              <a:rPr lang="it-IT"/>
              <a:pPr>
                <a:defRPr/>
              </a:pPr>
              <a:t>29/03/2011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D43551A-D873-42D3-9369-09BC21D4DB5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data 14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0EB781A-C3EA-4F47-AE9C-F3608DC7C1AD}" type="datetimeFigureOut">
              <a:rPr lang="it-IT"/>
              <a:pPr>
                <a:defRPr/>
              </a:pPr>
              <a:t>29/03/2011</a:t>
            </a:fld>
            <a:endParaRPr lang="it-IT" dirty="0"/>
          </a:p>
        </p:txBody>
      </p:sp>
      <p:sp>
        <p:nvSpPr>
          <p:cNvPr id="12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C6ADFA3-DD34-4BA9-A476-7ACF95670B9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3" name="Segnaposto piè di pagina 16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71670" y="1928802"/>
            <a:ext cx="4946669" cy="58419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2600" dirty="0" smtClean="0">
                <a:solidFill>
                  <a:schemeClr val="tx1"/>
                </a:solidFill>
              </a:rPr>
              <a:t>L’esperimento di </a:t>
            </a:r>
            <a:r>
              <a:rPr lang="it-IT" sz="2600" dirty="0" err="1" smtClean="0">
                <a:solidFill>
                  <a:schemeClr val="tx1"/>
                </a:solidFill>
              </a:rPr>
              <a:t>Millikan</a:t>
            </a:r>
            <a:endParaRPr lang="it-IT" sz="2600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>La quantizzazione della carica elettrica</a:t>
            </a:r>
            <a:endParaRPr lang="it-IT"/>
          </a:p>
        </p:txBody>
      </p:sp>
      <p:sp>
        <p:nvSpPr>
          <p:cNvPr id="13315" name="CasellaDiTesto 3"/>
          <p:cNvSpPr txBox="1">
            <a:spLocks noChangeArrowheads="1"/>
          </p:cNvSpPr>
          <p:nvPr/>
        </p:nvSpPr>
        <p:spPr bwMode="auto">
          <a:xfrm>
            <a:off x="5364163" y="3573463"/>
            <a:ext cx="3563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sz="2400" i="1" dirty="0" err="1" smtClean="0"/>
              <a:t>Gianfreda</a:t>
            </a:r>
            <a:r>
              <a:rPr lang="it-IT" sz="2400" i="1" dirty="0" smtClean="0"/>
              <a:t>, </a:t>
            </a:r>
            <a:r>
              <a:rPr lang="it-IT" sz="2400" i="1" dirty="0" err="1" smtClean="0"/>
              <a:t>Nocera</a:t>
            </a:r>
            <a:r>
              <a:rPr lang="it-IT" sz="2400" i="1" dirty="0"/>
              <a:t>, Pirelli, </a:t>
            </a:r>
            <a:r>
              <a:rPr lang="it-IT" sz="2400" i="1" dirty="0" smtClean="0"/>
              <a:t>Primiceri, </a:t>
            </a:r>
            <a:r>
              <a:rPr lang="it-IT" sz="2400" i="1" dirty="0" err="1" smtClean="0"/>
              <a:t>Rizzello</a:t>
            </a:r>
            <a:r>
              <a:rPr lang="it-IT" sz="2400" i="1" dirty="0" smtClean="0"/>
              <a:t>, Stella.</a:t>
            </a:r>
          </a:p>
        </p:txBody>
      </p:sp>
      <p:pic>
        <p:nvPicPr>
          <p:cNvPr id="13316" name="Picture 2" descr="C:\Users\Administrator\Desktop\lampad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81300"/>
            <a:ext cx="4857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3"/>
          <p:cNvSpPr txBox="1">
            <a:spLocks noChangeArrowheads="1"/>
          </p:cNvSpPr>
          <p:nvPr/>
        </p:nvSpPr>
        <p:spPr bwMode="auto">
          <a:xfrm>
            <a:off x="5286380" y="5643578"/>
            <a:ext cx="3563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sz="1600" i="1" dirty="0" smtClean="0"/>
              <a:t>Liceo Scientifico “G. C. </a:t>
            </a:r>
            <a:r>
              <a:rPr lang="it-IT" sz="1600" i="1" dirty="0" err="1" smtClean="0"/>
              <a:t>Vanini</a:t>
            </a:r>
            <a:r>
              <a:rPr lang="it-IT" sz="1600" i="1" dirty="0" smtClean="0"/>
              <a:t>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sz="1600" i="1" dirty="0" smtClean="0"/>
              <a:t>Casarano (LE)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Utente\Desktop\ok 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71942" y="785810"/>
            <a:ext cx="4986338" cy="2357438"/>
          </a:xfrm>
        </p:spPr>
      </p:pic>
      <p:sp>
        <p:nvSpPr>
          <p:cNvPr id="22530" name="Segnaposto contenuto 3"/>
          <p:cNvSpPr>
            <a:spLocks noGrp="1"/>
          </p:cNvSpPr>
          <p:nvPr>
            <p:ph sz="half" idx="4294967295"/>
          </p:nvPr>
        </p:nvSpPr>
        <p:spPr>
          <a:xfrm>
            <a:off x="4643438" y="3643314"/>
            <a:ext cx="4000528" cy="1428760"/>
          </a:xfrm>
        </p:spPr>
        <p:txBody>
          <a:bodyPr/>
          <a:lstStyle/>
          <a:p>
            <a:pPr algn="just" eaLnBrk="1" hangingPunct="1"/>
            <a:r>
              <a:rPr lang="it-IT" dirty="0" smtClean="0"/>
              <a:t>Misurati empiricamente </a:t>
            </a:r>
            <a:r>
              <a:rPr lang="it-IT" i="1" dirty="0" err="1" smtClean="0"/>
              <a:t>V</a:t>
            </a:r>
            <a:r>
              <a:rPr lang="it-IT" i="1" baseline="-25000" dirty="0" err="1" smtClean="0"/>
              <a:t>eq</a:t>
            </a:r>
            <a:r>
              <a:rPr lang="it-IT" dirty="0" smtClean="0"/>
              <a:t> e </a:t>
            </a:r>
            <a:r>
              <a:rPr lang="it-IT" i="1" dirty="0" err="1" smtClean="0"/>
              <a:t>v</a:t>
            </a:r>
            <a:r>
              <a:rPr lang="it-IT" i="1" baseline="-25000" dirty="0" err="1" smtClean="0"/>
              <a:t>d</a:t>
            </a:r>
            <a:r>
              <a:rPr lang="it-IT" dirty="0" smtClean="0"/>
              <a:t>, si ricava R e si sostituisce in:</a:t>
            </a:r>
            <a:endParaRPr lang="it-IT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08" y="3857628"/>
            <a:ext cx="3168650" cy="11033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tente\Desktop\123456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334024" y="5143512"/>
            <a:ext cx="2667000" cy="990600"/>
          </a:xfrm>
          <a:prstGeom prst="rect">
            <a:avLst/>
          </a:prstGeom>
          <a:noFill/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219700" y="3141663"/>
            <a:ext cx="2881313" cy="1439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Segnaposto contenuto 3"/>
          <p:cNvSpPr txBox="1">
            <a:spLocks/>
          </p:cNvSpPr>
          <p:nvPr/>
        </p:nvSpPr>
        <p:spPr bwMode="auto">
          <a:xfrm>
            <a:off x="438120" y="509589"/>
            <a:ext cx="3348062" cy="349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it-IT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Successivamente, spegnendo il campo elettrico (</a:t>
            </a:r>
            <a:r>
              <a:rPr kumimoji="0" lang="it-IT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V=0</a:t>
            </a:r>
            <a:r>
              <a:rPr kumimoji="0" lang="it-IT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la gocciolina si muove a una certa </a:t>
            </a:r>
            <a:r>
              <a:rPr kumimoji="0" lang="it-IT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it-IT" sz="26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it-IT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ed eguagliando il peso alla forza viscosa, si ottiene: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it-IT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contenuto 2"/>
          <p:cNvSpPr>
            <a:spLocks noGrp="1"/>
          </p:cNvSpPr>
          <p:nvPr>
            <p:ph idx="4294967295"/>
          </p:nvPr>
        </p:nvSpPr>
        <p:spPr>
          <a:xfrm>
            <a:off x="357158" y="500042"/>
            <a:ext cx="8177240" cy="5688013"/>
          </a:xfrm>
        </p:spPr>
        <p:txBody>
          <a:bodyPr/>
          <a:lstStyle/>
          <a:p>
            <a:pPr algn="just" eaLnBrk="1" hangingPunct="1"/>
            <a:r>
              <a:rPr lang="it-IT" dirty="0"/>
              <a:t>Ricavando </a:t>
            </a:r>
            <a:r>
              <a:rPr lang="it-IT" b="1" i="1" dirty="0"/>
              <a:t>ne</a:t>
            </a:r>
            <a:r>
              <a:rPr lang="it-IT" dirty="0"/>
              <a:t> dall’equazione precedente, </a:t>
            </a:r>
            <a:r>
              <a:rPr lang="it-IT" dirty="0" err="1"/>
              <a:t>Millikan</a:t>
            </a:r>
            <a:r>
              <a:rPr lang="it-IT" dirty="0"/>
              <a:t> ottenne in ogni suo esperimento multipli della carica elettrica elementare </a:t>
            </a:r>
            <a:r>
              <a:rPr lang="it-IT" b="1" i="1" dirty="0"/>
              <a:t>e</a:t>
            </a:r>
            <a:r>
              <a:rPr lang="it-IT" dirty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it-IT" dirty="0"/>
          </a:p>
          <a:p>
            <a:pPr eaLnBrk="1" hangingPunct="1">
              <a:buFont typeface="Wingdings 2" pitchFamily="18" charset="2"/>
              <a:buNone/>
            </a:pPr>
            <a:endParaRPr lang="it-IT" dirty="0"/>
          </a:p>
          <a:p>
            <a:pPr eaLnBrk="1" hangingPunct="1">
              <a:buFont typeface="Wingdings 2" pitchFamily="18" charset="2"/>
              <a:buNone/>
            </a:pPr>
            <a:endParaRPr lang="it-IT" dirty="0"/>
          </a:p>
          <a:p>
            <a:pPr eaLnBrk="1" hangingPunct="1">
              <a:buFont typeface="Wingdings 2" pitchFamily="18" charset="2"/>
              <a:buNone/>
            </a:pPr>
            <a:r>
              <a:rPr lang="it-IT" dirty="0"/>
              <a:t>                                   </a:t>
            </a:r>
          </a:p>
          <a:p>
            <a:pPr algn="just" eaLnBrk="1" hangingPunct="1"/>
            <a:r>
              <a:rPr lang="it-IT" dirty="0"/>
              <a:t>Da ciò, ne dedusse che la carica elettrica è “quantizzata”  poiché i valori di </a:t>
            </a:r>
            <a:r>
              <a:rPr lang="it-IT" b="1" i="1" dirty="0"/>
              <a:t>n </a:t>
            </a:r>
            <a:r>
              <a:rPr lang="it-IT" dirty="0"/>
              <a:t>trovati erano ogni volta numeri interi (in sostanza, </a:t>
            </a:r>
            <a:r>
              <a:rPr lang="it-IT" b="1" i="1" dirty="0"/>
              <a:t>n </a:t>
            </a:r>
            <a:r>
              <a:rPr lang="it-IT" dirty="0"/>
              <a:t>può assumere valori come 1, 2, 3, 4, 5, 6…..fino all’infinito, senza mai assumere valori come, ad esempio, 1.35 o 5.2)</a:t>
            </a:r>
          </a:p>
          <a:p>
            <a:pPr eaLnBrk="1" hangingPunct="1"/>
            <a:endParaRPr lang="it-IT" b="1" i="1" dirty="0"/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3357563" y="2263775"/>
          <a:ext cx="1995487" cy="1001713"/>
        </p:xfrm>
        <a:graphic>
          <a:graphicData uri="http://schemas.openxmlformats.org/presentationml/2006/ole">
            <p:oleObj spid="_x0000_s23559" name="Equazione" r:id="rId3" imgW="711000" imgH="38088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62" name="Group 86"/>
          <p:cNvGraphicFramePr>
            <a:graphicFrameLocks noGrp="1"/>
          </p:cNvGraphicFramePr>
          <p:nvPr>
            <p:ph idx="4294967295"/>
          </p:nvPr>
        </p:nvGraphicFramePr>
        <p:xfrm>
          <a:off x="506441" y="1628775"/>
          <a:ext cx="8208965" cy="3887788"/>
        </p:xfrm>
        <a:graphic>
          <a:graphicData uri="http://schemas.openxmlformats.org/drawingml/2006/table">
            <a:tbl>
              <a:tblPr/>
              <a:tblGrid>
                <a:gridCol w="911637"/>
                <a:gridCol w="911637"/>
                <a:gridCol w="913048"/>
                <a:gridCol w="911637"/>
                <a:gridCol w="913047"/>
                <a:gridCol w="911637"/>
                <a:gridCol w="911637"/>
                <a:gridCol w="913048"/>
                <a:gridCol w="911637"/>
              </a:tblGrid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Goccioline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Volt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 (s)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 (mm)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vd (m/s)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 (N/C)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 (m)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6,0000E-05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5,8000E+04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7,5614E-07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2,6862E-19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1,6766E+00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6,6667E-05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6,5333E+04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7,9705E-07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2,7930E-19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1,7433E+00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9,2308E-05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5,5833E+04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9,3788E-07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5,3249E-19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3,3235E+00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7,2000E-05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4,2000E+04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8,2831E-07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4,8763E-19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3,0436E+00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4,6154E-05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3,9167E+04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6,6318E-07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2,6837E-19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1,6751E+00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4,6154E-05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5,5000E+04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6,6318E-07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1,9111E-19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1,1928E+00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299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8,1818E-05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4,9833E+04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8,8299E-07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4,9785E-19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3,1073E+00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  <p:sp>
        <p:nvSpPr>
          <p:cNvPr id="24663" name="Rectangle 87"/>
          <p:cNvSpPr>
            <a:spLocks noGrp="1"/>
          </p:cNvSpPr>
          <p:nvPr>
            <p:ph type="title"/>
          </p:nvPr>
        </p:nvSpPr>
        <p:spPr bwMode="auto">
          <a:xfrm>
            <a:off x="457200" y="285728"/>
            <a:ext cx="8229600" cy="942996"/>
          </a:xfr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ELABORAZIONE DATI (Casarano)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62" name="Group 86"/>
          <p:cNvGraphicFramePr>
            <a:graphicFrameLocks noGrp="1"/>
          </p:cNvGraphicFramePr>
          <p:nvPr>
            <p:ph idx="4294967295"/>
          </p:nvPr>
        </p:nvGraphicFramePr>
        <p:xfrm>
          <a:off x="506441" y="1771649"/>
          <a:ext cx="8208965" cy="3443301"/>
        </p:xfrm>
        <a:graphic>
          <a:graphicData uri="http://schemas.openxmlformats.org/drawingml/2006/table">
            <a:tbl>
              <a:tblPr/>
              <a:tblGrid>
                <a:gridCol w="911637"/>
                <a:gridCol w="911637"/>
                <a:gridCol w="913048"/>
                <a:gridCol w="911637"/>
                <a:gridCol w="913047"/>
                <a:gridCol w="911637"/>
                <a:gridCol w="911637"/>
                <a:gridCol w="913048"/>
                <a:gridCol w="911637"/>
              </a:tblGrid>
              <a:tr h="5735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Goccioline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Volt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 (s)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 (mm)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vd (m/s)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 (N/C)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 (m)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57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17,94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5,5741E-05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2,8000E+04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7,2882E-07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4,9826E-19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3,1099E+00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57357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1,0952E-04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6,2833E+04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1,0216E-06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6,1153E-19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3,8169E+00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5754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9,47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1,2672E-04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7,5833E+04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1,0989E-06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6,3057E-19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3,9357E+00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57357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4,2105E-05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3,7000E+04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6,3343E-07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2,4754E-19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1,5450E+00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57357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21,82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1,3749E-04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4,3333E+04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1,1446E-06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1,2472E-18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7,7842E+00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  <p:sp>
        <p:nvSpPr>
          <p:cNvPr id="24663" name="Rectangle 87"/>
          <p:cNvSpPr>
            <a:spLocks noGrp="1"/>
          </p:cNvSpPr>
          <p:nvPr>
            <p:ph type="title"/>
          </p:nvPr>
        </p:nvSpPr>
        <p:spPr bwMode="auto">
          <a:xfrm>
            <a:off x="457200" y="285728"/>
            <a:ext cx="8229600" cy="942996"/>
          </a:xfr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ELABORAZIONE DATI </a:t>
            </a:r>
            <a:r>
              <a:rPr lang="it-IT" sz="38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(</a:t>
            </a:r>
            <a:r>
              <a:rPr lang="it-IT" sz="3800" kern="12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Squinzano</a:t>
            </a:r>
            <a:r>
              <a:rPr lang="it-IT" sz="38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)</a:t>
            </a:r>
            <a:endParaRPr lang="it-IT" sz="38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/>
          </p:cNvSpPr>
          <p:nvPr>
            <p:ph type="title"/>
          </p:nvPr>
        </p:nvSpPr>
        <p:spPr bwMode="auto">
          <a:xfrm>
            <a:off x="457200" y="357166"/>
            <a:ext cx="8115328" cy="871558"/>
          </a:xfr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ELABORAZIONE DATI </a:t>
            </a:r>
            <a:r>
              <a:rPr lang="it-IT" sz="38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(Brindisi)</a:t>
            </a:r>
            <a:endParaRPr lang="it-IT" sz="38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graphicFrame>
        <p:nvGraphicFramePr>
          <p:cNvPr id="5" name="Group 86"/>
          <p:cNvGraphicFramePr>
            <a:graphicFrameLocks noGrp="1"/>
          </p:cNvGraphicFramePr>
          <p:nvPr>
            <p:ph idx="4294967295"/>
          </p:nvPr>
        </p:nvGraphicFramePr>
        <p:xfrm>
          <a:off x="506441" y="2202344"/>
          <a:ext cx="8208965" cy="2869730"/>
        </p:xfrm>
        <a:graphic>
          <a:graphicData uri="http://schemas.openxmlformats.org/drawingml/2006/table">
            <a:tbl>
              <a:tblPr/>
              <a:tblGrid>
                <a:gridCol w="911637"/>
                <a:gridCol w="911637"/>
                <a:gridCol w="913048"/>
                <a:gridCol w="911637"/>
                <a:gridCol w="913047"/>
                <a:gridCol w="911637"/>
                <a:gridCol w="911637"/>
                <a:gridCol w="913048"/>
                <a:gridCol w="911637"/>
              </a:tblGrid>
              <a:tr h="5735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Goccioline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Volt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 (s)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 (mm)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vd (m/s)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 (N/C)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 (m)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57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9,68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1,0331E-04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9,4667E+04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9,9218E-07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3,7182E-19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2,3207E+00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57357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566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1,3569E-04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9,4333E+04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1,1371E-06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5,6167E-19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3,5056E+00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57544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16,35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1,2232E-04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9,4333E+04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1,0797E-06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4,8078E-19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3,0008E+00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57357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566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19,94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5,0150E-05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9,4333E+04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6,9130E-07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1,2621E-19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7,8774E-01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contenuto 1"/>
          <p:cNvSpPr>
            <a:spLocks noGrp="1"/>
          </p:cNvSpPr>
          <p:nvPr>
            <p:ph idx="4294967295"/>
          </p:nvPr>
        </p:nvSpPr>
        <p:spPr>
          <a:xfrm>
            <a:off x="714348" y="1663701"/>
            <a:ext cx="7786742" cy="2908307"/>
          </a:xfrm>
        </p:spPr>
        <p:txBody>
          <a:bodyPr/>
          <a:lstStyle/>
          <a:p>
            <a:pPr marL="88900" lvl="1" indent="-1588" algn="just" eaLnBrk="1" hangingPunct="1">
              <a:lnSpc>
                <a:spcPct val="150000"/>
              </a:lnSpc>
              <a:buNone/>
            </a:pPr>
            <a:r>
              <a:rPr lang="it-IT" dirty="0" smtClean="0"/>
              <a:t>	Dall’analisi </a:t>
            </a:r>
            <a:r>
              <a:rPr lang="it-IT" dirty="0"/>
              <a:t>dei dati e dalla successiva elaborazione </a:t>
            </a:r>
            <a:r>
              <a:rPr lang="it-IT" dirty="0" smtClean="0"/>
              <a:t>degli stessi si può verificare la </a:t>
            </a:r>
            <a:r>
              <a:rPr lang="it-IT" dirty="0"/>
              <a:t>quantizzazione </a:t>
            </a:r>
            <a:r>
              <a:rPr lang="it-IT" dirty="0" smtClean="0"/>
              <a:t>della </a:t>
            </a:r>
            <a:r>
              <a:rPr lang="it-IT" dirty="0"/>
              <a:t>carica </a:t>
            </a:r>
            <a:r>
              <a:rPr lang="it-IT" dirty="0" smtClean="0"/>
              <a:t>elettrica, </a:t>
            </a:r>
            <a:r>
              <a:rPr lang="it-IT" dirty="0" smtClean="0"/>
              <a:t>in </a:t>
            </a:r>
            <a:r>
              <a:rPr lang="it-IT" dirty="0"/>
              <a:t>accordo con </a:t>
            </a:r>
            <a:r>
              <a:rPr lang="it-IT" dirty="0" smtClean="0"/>
              <a:t>le previsioni teoriche </a:t>
            </a:r>
            <a:r>
              <a:rPr lang="it-IT" dirty="0" smtClean="0"/>
              <a:t>e compatibilmente </a:t>
            </a:r>
            <a:r>
              <a:rPr lang="it-IT" dirty="0" smtClean="0"/>
              <a:t>con i limiti dell’apparato strumentale.</a:t>
            </a:r>
            <a:endParaRPr lang="it-IT" dirty="0"/>
          </a:p>
          <a:p>
            <a:pPr lvl="1" eaLnBrk="1" hangingPunct="1">
              <a:lnSpc>
                <a:spcPct val="150000"/>
              </a:lnSpc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2600340" y="366714"/>
            <a:ext cx="4043362" cy="847708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CONCLUSIONE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contenuto 2"/>
          <p:cNvSpPr>
            <a:spLocks noGrp="1"/>
          </p:cNvSpPr>
          <p:nvPr>
            <p:ph sz="half" idx="4294967295"/>
          </p:nvPr>
        </p:nvSpPr>
        <p:spPr>
          <a:xfrm>
            <a:off x="752479" y="619127"/>
            <a:ext cx="7748611" cy="12382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dirty="0" smtClean="0"/>
              <a:t>Il </a:t>
            </a:r>
            <a:r>
              <a:rPr lang="it-IT" dirty="0"/>
              <a:t>valore attualmente noto della carica dell’elettrone è Q = (1.602 </a:t>
            </a:r>
            <a:r>
              <a:rPr lang="it-IT" dirty="0" smtClean="0"/>
              <a:t>176 </a:t>
            </a:r>
            <a:r>
              <a:rPr lang="it-IT" dirty="0"/>
              <a:t>487 ± 0.000 000 040) · 10</a:t>
            </a:r>
            <a:r>
              <a:rPr lang="it-IT" baseline="30000" dirty="0"/>
              <a:t>-19</a:t>
            </a:r>
            <a:r>
              <a:rPr lang="it-IT" dirty="0"/>
              <a:t> C</a:t>
            </a:r>
          </a:p>
          <a:p>
            <a:pPr eaLnBrk="1" hangingPunct="1"/>
            <a:endParaRPr lang="it-IT" dirty="0"/>
          </a:p>
        </p:txBody>
      </p:sp>
      <p:pic>
        <p:nvPicPr>
          <p:cNvPr id="26626" name="Segnaposto contenuto 4" descr="elettricità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914525"/>
            <a:ext cx="5400675" cy="40528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785918" y="357166"/>
            <a:ext cx="5829312" cy="80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Robert </a:t>
            </a:r>
            <a:r>
              <a:rPr lang="it-IT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Andrews</a:t>
            </a:r>
            <a:r>
              <a:rPr lang="it-IT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Millikan</a:t>
            </a:r>
            <a:endParaRPr lang="it-IT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4294967295"/>
          </p:nvPr>
        </p:nvSpPr>
        <p:spPr>
          <a:xfrm>
            <a:off x="457200" y="1520825"/>
            <a:ext cx="4114800" cy="4572000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kern="1200" dirty="0" err="1">
                <a:latin typeface="+mn-lt"/>
                <a:ea typeface="+mn-ea"/>
                <a:cs typeface="+mn-cs"/>
              </a:rPr>
              <a:t>Millikan</a:t>
            </a:r>
            <a:r>
              <a:rPr lang="it-IT" kern="1200" dirty="0">
                <a:latin typeface="+mn-lt"/>
                <a:ea typeface="+mn-ea"/>
                <a:cs typeface="+mn-cs"/>
              </a:rPr>
              <a:t> nacque a Morrison (USA) nel 1868, da una famiglia di origine inglese. Fece numerose scoperte nel campo dell’elettricità determinando in modo accurato la carica dell’elettrone e dimostrò </a:t>
            </a:r>
            <a:r>
              <a:rPr lang="it-IT" kern="1200" dirty="0" smtClean="0">
                <a:latin typeface="+mn-lt"/>
                <a:ea typeface="+mn-ea"/>
                <a:cs typeface="+mn-cs"/>
              </a:rPr>
              <a:t>di conseguenza </a:t>
            </a:r>
            <a:r>
              <a:rPr lang="it-IT" kern="1200" dirty="0">
                <a:latin typeface="+mn-lt"/>
                <a:ea typeface="+mn-ea"/>
                <a:cs typeface="+mn-cs"/>
              </a:rPr>
              <a:t>la “quantizzazione” della carica.</a:t>
            </a:r>
          </a:p>
        </p:txBody>
      </p:sp>
      <p:pic>
        <p:nvPicPr>
          <p:cNvPr id="14339" name="Segnaposto contenuto 4" descr="061128.millikan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16513" y="1520825"/>
            <a:ext cx="3122612" cy="4572000"/>
          </a:xfrm>
        </p:spPr>
      </p:pic>
      <p:sp>
        <p:nvSpPr>
          <p:cNvPr id="14340" name="CasellaDiTesto 5"/>
          <p:cNvSpPr txBox="1">
            <a:spLocks noChangeArrowheads="1"/>
          </p:cNvSpPr>
          <p:nvPr/>
        </p:nvSpPr>
        <p:spPr bwMode="auto">
          <a:xfrm>
            <a:off x="5651500" y="6165850"/>
            <a:ext cx="2592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sz="1800"/>
              <a:t>Robert A. Millikan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3671910" y="152400"/>
            <a:ext cx="2114536" cy="8477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Il Nobel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4294967295"/>
          </p:nvPr>
        </p:nvSpPr>
        <p:spPr>
          <a:xfrm>
            <a:off x="457200" y="1520825"/>
            <a:ext cx="4042792" cy="4572000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kern="1200" dirty="0">
                <a:latin typeface="+mn-lt"/>
                <a:ea typeface="+mn-ea"/>
                <a:cs typeface="+mn-cs"/>
              </a:rPr>
              <a:t>Nel 1909 Robert </a:t>
            </a:r>
            <a:r>
              <a:rPr lang="it-IT" kern="1200" dirty="0" err="1">
                <a:latin typeface="+mn-lt"/>
                <a:ea typeface="+mn-ea"/>
                <a:cs typeface="+mn-cs"/>
              </a:rPr>
              <a:t>Millikan</a:t>
            </a:r>
            <a:r>
              <a:rPr lang="it-IT" kern="1200" dirty="0">
                <a:latin typeface="+mn-lt"/>
                <a:ea typeface="+mn-ea"/>
                <a:cs typeface="+mn-cs"/>
              </a:rPr>
              <a:t> fu il primo a misurare la carica dell’elettrone, attraverso l’esperimento della “goccia d’olio”, ottenendo già una precisione dello 0.1%: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2200" b="1" kern="1200" dirty="0">
                <a:latin typeface="+mn-lt"/>
                <a:ea typeface="+mn-ea"/>
                <a:cs typeface="+mn-cs"/>
              </a:rPr>
              <a:t>      </a:t>
            </a:r>
            <a:r>
              <a:rPr lang="it-IT" sz="2400" b="1" kern="1200" dirty="0">
                <a:latin typeface="+mn-lt"/>
                <a:ea typeface="+mn-ea"/>
                <a:cs typeface="+mn-cs"/>
              </a:rPr>
              <a:t>Q = (1.592 ± 0.0017) · 10</a:t>
            </a:r>
            <a:r>
              <a:rPr lang="it-IT" sz="2400" b="1" kern="1200" baseline="30000" dirty="0">
                <a:latin typeface="+mn-lt"/>
                <a:ea typeface="+mn-ea"/>
                <a:cs typeface="+mn-cs"/>
              </a:rPr>
              <a:t>-19</a:t>
            </a:r>
            <a:r>
              <a:rPr lang="it-IT" sz="2400" b="1" kern="1200" dirty="0">
                <a:latin typeface="+mn-lt"/>
                <a:ea typeface="+mn-ea"/>
                <a:cs typeface="+mn-cs"/>
              </a:rPr>
              <a:t> </a:t>
            </a:r>
            <a:r>
              <a:rPr lang="it-IT" sz="2400" b="1" kern="1200" dirty="0" smtClean="0">
                <a:latin typeface="+mn-lt"/>
                <a:ea typeface="+mn-ea"/>
                <a:cs typeface="+mn-cs"/>
              </a:rPr>
              <a:t>C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2400" b="1" kern="1200" dirty="0">
              <a:latin typeface="+mn-lt"/>
              <a:ea typeface="+mn-ea"/>
              <a:cs typeface="+mn-cs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kern="1200" dirty="0">
                <a:latin typeface="+mn-lt"/>
                <a:ea typeface="+mn-ea"/>
                <a:cs typeface="+mn-cs"/>
              </a:rPr>
              <a:t>L’articolo definitivo (1913) gli valse, 10 anni più tardi, il riconoscimento del premio Nobel.</a:t>
            </a:r>
          </a:p>
        </p:txBody>
      </p:sp>
      <p:pic>
        <p:nvPicPr>
          <p:cNvPr id="15363" name="Segnaposto contenuto 4" descr="MedallaNobel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620688"/>
            <a:ext cx="1876768" cy="1876002"/>
          </a:xfrm>
        </p:spPr>
      </p:pic>
      <p:sp>
        <p:nvSpPr>
          <p:cNvPr id="15364" name="CasellaDiTesto 6"/>
          <p:cNvSpPr txBox="1">
            <a:spLocks noChangeArrowheads="1"/>
          </p:cNvSpPr>
          <p:nvPr/>
        </p:nvSpPr>
        <p:spPr bwMode="auto">
          <a:xfrm>
            <a:off x="6372200" y="2492896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sz="1600" dirty="0"/>
              <a:t>Alfred Nobel</a:t>
            </a:r>
          </a:p>
        </p:txBody>
      </p:sp>
      <p:pic>
        <p:nvPicPr>
          <p:cNvPr id="31745" name="Picture 1" descr="C:\Users\Administrator\Desktop\ein_a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6952"/>
            <a:ext cx="4107320" cy="3024336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076056" y="6021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600" dirty="0" smtClean="0"/>
              <a:t>In ordine: Adams,  </a:t>
            </a:r>
            <a:r>
              <a:rPr lang="it-IT" sz="1600" dirty="0" err="1" smtClean="0"/>
              <a:t>Michelson</a:t>
            </a:r>
            <a:r>
              <a:rPr lang="it-IT" sz="1600" dirty="0" smtClean="0"/>
              <a:t>, Einstein e </a:t>
            </a:r>
            <a:r>
              <a:rPr lang="it-IT" sz="1600" dirty="0" err="1" smtClean="0"/>
              <a:t>Millikan</a:t>
            </a:r>
            <a:r>
              <a:rPr lang="it-IT" sz="1600" dirty="0" smtClean="0"/>
              <a:t> </a:t>
            </a:r>
            <a:endParaRPr lang="it-IT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957530" y="295276"/>
            <a:ext cx="3328982" cy="7762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L’esperimento</a:t>
            </a:r>
          </a:p>
        </p:txBody>
      </p:sp>
      <p:sp>
        <p:nvSpPr>
          <p:cNvPr id="16386" name="Segnaposto contenuto 2"/>
          <p:cNvSpPr>
            <a:spLocks noGrp="1"/>
          </p:cNvSpPr>
          <p:nvPr>
            <p:ph sz="half" idx="4294967295"/>
          </p:nvPr>
        </p:nvSpPr>
        <p:spPr>
          <a:xfrm>
            <a:off x="500034" y="1557338"/>
            <a:ext cx="4000528" cy="3943364"/>
          </a:xfrm>
        </p:spPr>
        <p:txBody>
          <a:bodyPr/>
          <a:lstStyle/>
          <a:p>
            <a:pPr marL="7938" indent="-7938" algn="just" eaLnBrk="1" hangingPunct="1">
              <a:buFont typeface="Wingdings 2" pitchFamily="18" charset="2"/>
              <a:buNone/>
            </a:pPr>
            <a:r>
              <a:rPr lang="it-IT" dirty="0" smtClean="0"/>
              <a:t>L’esperimento consiste   </a:t>
            </a:r>
            <a:r>
              <a:rPr lang="it-IT" dirty="0"/>
              <a:t>nell’utilizzare il </a:t>
            </a:r>
            <a:r>
              <a:rPr lang="it-IT" dirty="0" smtClean="0"/>
              <a:t>metodo   </a:t>
            </a:r>
            <a:r>
              <a:rPr lang="it-IT" dirty="0"/>
              <a:t>della “goccia cadente”.</a:t>
            </a:r>
          </a:p>
          <a:p>
            <a:pPr marL="7938" indent="-7938" algn="just" eaLnBrk="1" hangingPunct="1">
              <a:buFont typeface="Wingdings 2" pitchFamily="18" charset="2"/>
              <a:buNone/>
            </a:pPr>
            <a:r>
              <a:rPr lang="it-IT" dirty="0" smtClean="0"/>
              <a:t>Questo </a:t>
            </a:r>
            <a:r>
              <a:rPr lang="it-IT" dirty="0"/>
              <a:t>metodo </a:t>
            </a:r>
            <a:r>
              <a:rPr lang="it-IT" dirty="0" smtClean="0"/>
              <a:t>permise   </a:t>
            </a:r>
            <a:r>
              <a:rPr lang="it-IT" dirty="0"/>
              <a:t>a </a:t>
            </a:r>
            <a:r>
              <a:rPr lang="it-IT" dirty="0" err="1"/>
              <a:t>Millikan</a:t>
            </a:r>
            <a:r>
              <a:rPr lang="it-IT" dirty="0"/>
              <a:t> di valutare la      carica elementare di elettricità e di provare empiricamente l’esistenza degli elettroni.</a:t>
            </a:r>
          </a:p>
        </p:txBody>
      </p:sp>
      <p:pic>
        <p:nvPicPr>
          <p:cNvPr id="16387" name="Segnaposto contenuto 4" descr="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1" y="1844675"/>
            <a:ext cx="3878261" cy="32400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88950" y="193741"/>
            <a:ext cx="8229600" cy="92696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Strumentazione</a:t>
            </a:r>
          </a:p>
        </p:txBody>
      </p:sp>
      <p:sp>
        <p:nvSpPr>
          <p:cNvPr id="17410" name="Segnaposto contenuto 2"/>
          <p:cNvSpPr>
            <a:spLocks noGrp="1"/>
          </p:cNvSpPr>
          <p:nvPr>
            <p:ph sz="half" idx="4294967295"/>
          </p:nvPr>
        </p:nvSpPr>
        <p:spPr>
          <a:xfrm>
            <a:off x="285720" y="1339852"/>
            <a:ext cx="4572032" cy="4732354"/>
          </a:xfrm>
        </p:spPr>
        <p:txBody>
          <a:bodyPr/>
          <a:lstStyle/>
          <a:p>
            <a:pPr eaLnBrk="1" hangingPunct="1"/>
            <a:r>
              <a:rPr lang="it-IT" sz="2200" dirty="0" smtClean="0"/>
              <a:t>Piano </a:t>
            </a:r>
            <a:r>
              <a:rPr lang="it-IT" sz="2200" dirty="0"/>
              <a:t>di </a:t>
            </a:r>
            <a:r>
              <a:rPr lang="it-IT" sz="2200" dirty="0" smtClean="0"/>
              <a:t>base (1)</a:t>
            </a:r>
            <a:endParaRPr lang="it-IT" sz="2200" dirty="0"/>
          </a:p>
          <a:p>
            <a:pPr eaLnBrk="1" hangingPunct="1"/>
            <a:r>
              <a:rPr lang="it-IT" sz="2200" dirty="0" smtClean="0"/>
              <a:t>Microscopio </a:t>
            </a:r>
            <a:r>
              <a:rPr lang="it-IT" sz="2200" dirty="0"/>
              <a:t>con oculare </a:t>
            </a:r>
            <a:r>
              <a:rPr lang="it-IT" sz="2200" dirty="0" smtClean="0"/>
              <a:t>e micrometro (2)</a:t>
            </a:r>
            <a:endParaRPr lang="it-IT" sz="2200" dirty="0"/>
          </a:p>
          <a:p>
            <a:pPr eaLnBrk="1" hangingPunct="1"/>
            <a:r>
              <a:rPr lang="it-IT" sz="2200" dirty="0" smtClean="0"/>
              <a:t>Condensatore piano (3)</a:t>
            </a:r>
            <a:endParaRPr lang="it-IT" sz="2200" dirty="0"/>
          </a:p>
          <a:p>
            <a:pPr eaLnBrk="1" hangingPunct="1"/>
            <a:r>
              <a:rPr lang="it-IT" sz="2200" dirty="0" smtClean="0"/>
              <a:t>Dispositivo </a:t>
            </a:r>
            <a:r>
              <a:rPr lang="it-IT" sz="2200" dirty="0"/>
              <a:t>per </a:t>
            </a:r>
            <a:r>
              <a:rPr lang="it-IT" sz="2200" dirty="0" smtClean="0"/>
              <a:t>illuminare (4)</a:t>
            </a:r>
            <a:endParaRPr lang="it-IT" sz="2200" dirty="0"/>
          </a:p>
          <a:p>
            <a:pPr eaLnBrk="1" hangingPunct="1"/>
            <a:r>
              <a:rPr lang="it-IT" sz="2200" dirty="0" smtClean="0"/>
              <a:t>Nebulizzatore d’olio (5)</a:t>
            </a:r>
            <a:endParaRPr lang="it-IT" sz="2200" dirty="0"/>
          </a:p>
          <a:p>
            <a:pPr eaLnBrk="1" hangingPunct="1"/>
            <a:r>
              <a:rPr lang="it-IT" sz="2200" dirty="0" smtClean="0"/>
              <a:t>Pompetta </a:t>
            </a:r>
            <a:r>
              <a:rPr lang="it-IT" sz="2200" dirty="0"/>
              <a:t>di gomma per </a:t>
            </a:r>
            <a:r>
              <a:rPr lang="it-IT" sz="2200" dirty="0" smtClean="0"/>
              <a:t>olio (6)</a:t>
            </a:r>
            <a:endParaRPr lang="it-IT" sz="2200" dirty="0"/>
          </a:p>
          <a:p>
            <a:pPr eaLnBrk="1" hangingPunct="1"/>
            <a:r>
              <a:rPr lang="it-IT" sz="2200" dirty="0" smtClean="0"/>
              <a:t>Base d’appoggio (7)</a:t>
            </a:r>
            <a:endParaRPr lang="it-IT" sz="2200" dirty="0"/>
          </a:p>
          <a:p>
            <a:pPr eaLnBrk="1" hangingPunct="1"/>
            <a:r>
              <a:rPr lang="it-IT" sz="2200" dirty="0"/>
              <a:t>Olio (di densità nota </a:t>
            </a:r>
            <a:r>
              <a:rPr lang="it-IT" sz="2200" dirty="0">
                <a:sym typeface="Symbol" pitchFamily="18" charset="2"/>
              </a:rPr>
              <a:t></a:t>
            </a:r>
            <a:r>
              <a:rPr lang="it-IT" sz="2200" dirty="0"/>
              <a:t>)</a:t>
            </a:r>
          </a:p>
          <a:p>
            <a:pPr eaLnBrk="1" hangingPunct="1"/>
            <a:r>
              <a:rPr lang="it-IT" sz="2200" dirty="0"/>
              <a:t>Alimentatore (</a:t>
            </a:r>
            <a:r>
              <a:rPr lang="it-IT" sz="2200" dirty="0" smtClean="0"/>
              <a:t>corrente continua</a:t>
            </a:r>
            <a:r>
              <a:rPr lang="it-IT" sz="2200" dirty="0"/>
              <a:t>)</a:t>
            </a:r>
          </a:p>
          <a:p>
            <a:pPr eaLnBrk="1" hangingPunct="1"/>
            <a:r>
              <a:rPr lang="it-IT" sz="2200" dirty="0"/>
              <a:t>Computer e </a:t>
            </a:r>
            <a:r>
              <a:rPr lang="it-IT" sz="2200" dirty="0" smtClean="0"/>
              <a:t>Webcam</a:t>
            </a:r>
            <a:endParaRPr lang="it-IT" sz="2200" dirty="0"/>
          </a:p>
        </p:txBody>
      </p:sp>
      <p:pic>
        <p:nvPicPr>
          <p:cNvPr id="1741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7191" t="32391" r="56152" b="20033"/>
          <a:stretch>
            <a:fillRect/>
          </a:stretch>
        </p:blipFill>
        <p:spPr>
          <a:xfrm>
            <a:off x="4714875" y="1341438"/>
            <a:ext cx="4110037" cy="48244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57200" y="366714"/>
            <a:ext cx="8229600" cy="7762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Procedura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4294967295"/>
          </p:nvPr>
        </p:nvSpPr>
        <p:spPr>
          <a:xfrm>
            <a:off x="500034" y="1520825"/>
            <a:ext cx="3900486" cy="457200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kern="1200" dirty="0" smtClean="0"/>
              <a:t>Agendo sulla pompetta si immettono delle goccioline d’olio nella cameretta delimitata dall’armatura del condensatore piano e dal coperchio in plastica, nel quale sono presenti due appositi forellini.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kern="1200" dirty="0" smtClean="0"/>
              <a:t>Le goccioline  passano all’interno del condensatore attraversando il secondo forellino.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kern="1200" dirty="0" smtClean="0">
                <a:latin typeface="+mn-lt"/>
                <a:ea typeface="+mn-ea"/>
                <a:cs typeface="+mn-cs"/>
              </a:rPr>
              <a:t> </a:t>
            </a:r>
            <a:endParaRPr lang="it-IT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4294967295"/>
          </p:nvPr>
        </p:nvSpPr>
        <p:spPr>
          <a:xfrm>
            <a:off x="4857752" y="1500174"/>
            <a:ext cx="3857652" cy="457200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kern="1200" dirty="0" smtClean="0">
                <a:latin typeface="+mn-lt"/>
                <a:ea typeface="+mn-ea"/>
                <a:cs typeface="+mn-cs"/>
              </a:rPr>
              <a:t>Alcune </a:t>
            </a:r>
            <a:r>
              <a:rPr lang="it-IT" kern="1200" dirty="0">
                <a:latin typeface="+mn-lt"/>
                <a:ea typeface="+mn-ea"/>
                <a:cs typeface="+mn-cs"/>
              </a:rPr>
              <a:t>goccioline si caricano elettricamente per effetto della frizione con l’aria e, tramite il campo elettrico, possono essere accelerate lungo l’asse verticale, lungo il quale agiscono: </a:t>
            </a:r>
            <a:endParaRPr lang="it-IT" kern="1200" dirty="0" smtClean="0">
              <a:latin typeface="+mn-lt"/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it-IT" kern="1200" dirty="0" smtClean="0">
                <a:latin typeface="+mn-lt"/>
                <a:ea typeface="+mn-ea"/>
                <a:cs typeface="+mn-cs"/>
              </a:rPr>
              <a:t>la </a:t>
            </a:r>
            <a:r>
              <a:rPr lang="it-IT" kern="1200" dirty="0">
                <a:latin typeface="+mn-lt"/>
                <a:ea typeface="+mn-ea"/>
                <a:cs typeface="+mn-cs"/>
              </a:rPr>
              <a:t>forza </a:t>
            </a:r>
            <a:r>
              <a:rPr lang="it-IT" kern="1200" dirty="0" smtClean="0">
                <a:latin typeface="+mn-lt"/>
                <a:ea typeface="+mn-ea"/>
                <a:cs typeface="+mn-cs"/>
              </a:rPr>
              <a:t>peso</a:t>
            </a:r>
            <a:r>
              <a:rPr lang="it-IT" kern="1200" dirty="0" smtClean="0"/>
              <a:t>;</a:t>
            </a:r>
            <a:endParaRPr lang="it-IT" kern="1200" dirty="0" smtClean="0">
              <a:latin typeface="+mn-lt"/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it-IT" kern="1200" dirty="0" smtClean="0">
                <a:latin typeface="+mn-lt"/>
                <a:ea typeface="+mn-ea"/>
                <a:cs typeface="+mn-cs"/>
              </a:rPr>
              <a:t>la </a:t>
            </a:r>
            <a:r>
              <a:rPr lang="it-IT" kern="1200" dirty="0">
                <a:latin typeface="+mn-lt"/>
                <a:ea typeface="+mn-ea"/>
                <a:cs typeface="+mn-cs"/>
              </a:rPr>
              <a:t>spinta di </a:t>
            </a:r>
            <a:r>
              <a:rPr lang="it-IT" kern="1200" dirty="0" smtClean="0">
                <a:latin typeface="+mn-lt"/>
                <a:ea typeface="+mn-ea"/>
                <a:cs typeface="+mn-cs"/>
              </a:rPr>
              <a:t>Archimede</a:t>
            </a:r>
            <a:r>
              <a:rPr lang="it-IT" kern="1200" dirty="0" smtClean="0"/>
              <a:t>;</a:t>
            </a:r>
            <a:endParaRPr lang="it-IT" kern="1200" dirty="0" smtClean="0">
              <a:latin typeface="+mn-lt"/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it-IT" kern="1200" dirty="0" smtClean="0">
                <a:latin typeface="+mn-lt"/>
                <a:ea typeface="+mn-ea"/>
                <a:cs typeface="+mn-cs"/>
              </a:rPr>
              <a:t>la </a:t>
            </a:r>
            <a:r>
              <a:rPr lang="it-IT" kern="1200" dirty="0">
                <a:latin typeface="+mn-lt"/>
                <a:ea typeface="+mn-ea"/>
                <a:cs typeface="+mn-cs"/>
              </a:rPr>
              <a:t>forza viscosa </a:t>
            </a:r>
            <a:r>
              <a:rPr lang="it-IT" kern="1200" dirty="0" smtClean="0">
                <a:latin typeface="+mn-lt"/>
                <a:ea typeface="+mn-ea"/>
                <a:cs typeface="+mn-cs"/>
              </a:rPr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it-IT" kern="1200" dirty="0" smtClean="0">
                <a:latin typeface="+mn-lt"/>
                <a:ea typeface="+mn-ea"/>
                <a:cs typeface="+mn-cs"/>
              </a:rPr>
              <a:t>la </a:t>
            </a:r>
            <a:r>
              <a:rPr lang="it-IT" kern="1200" dirty="0">
                <a:latin typeface="+mn-lt"/>
                <a:ea typeface="+mn-ea"/>
                <a:cs typeface="+mn-cs"/>
              </a:rPr>
              <a:t>forza elettrica.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38152"/>
            <a:ext cx="8229600" cy="704832"/>
          </a:xfrm>
          <a:ln w="6350" cap="rnd">
            <a:noFill/>
          </a:ln>
        </p:spPr>
        <p:txBody>
          <a:bodyPr vert="horz" anchor="b" anchorCtr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Forze </a:t>
            </a:r>
            <a:r>
              <a:rPr lang="it-IT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coinvolte</a:t>
            </a:r>
            <a:endParaRPr lang="it-IT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57298"/>
            <a:ext cx="8329642" cy="4767282"/>
          </a:xfrm>
        </p:spPr>
        <p:txBody>
          <a:bodyPr/>
          <a:lstStyle/>
          <a:p>
            <a:pPr eaLnBrk="1" hangingPunct="1"/>
            <a:r>
              <a:rPr lang="it-IT" sz="3200" dirty="0" err="1">
                <a:latin typeface="Calibri" pitchFamily="34" charset="0"/>
                <a:cs typeface="Calibri" pitchFamily="34" charset="0"/>
              </a:rPr>
              <a:t>F</a:t>
            </a:r>
            <a:r>
              <a:rPr lang="it-IT" sz="3200" baseline="-25000" dirty="0" err="1">
                <a:latin typeface="Calibri" pitchFamily="34" charset="0"/>
                <a:cs typeface="Calibri" pitchFamily="34" charset="0"/>
              </a:rPr>
              <a:t>peso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=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dirty="0" smtClean="0">
                <a:latin typeface="Calibri" pitchFamily="34" charset="0"/>
                <a:cs typeface="Calibri" pitchFamily="34" charset="0"/>
              </a:rPr>
              <a:t>mg</a:t>
            </a:r>
          </a:p>
          <a:p>
            <a:pPr eaLnBrk="1" hangingPunct="1"/>
            <a:endParaRPr lang="it-IT" sz="32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it-IT" sz="3200" dirty="0" err="1" smtClean="0">
                <a:latin typeface="Calibri" pitchFamily="34" charset="0"/>
                <a:cs typeface="Calibri" pitchFamily="34" charset="0"/>
              </a:rPr>
              <a:t>F</a:t>
            </a:r>
            <a:r>
              <a:rPr lang="it-IT" sz="3200" baseline="-25000" dirty="0" err="1" smtClean="0">
                <a:latin typeface="Calibri" pitchFamily="34" charset="0"/>
                <a:cs typeface="Calibri" pitchFamily="34" charset="0"/>
              </a:rPr>
              <a:t>archimede</a:t>
            </a:r>
            <a:r>
              <a:rPr lang="it-IT" sz="3200" dirty="0" err="1" smtClean="0">
                <a:latin typeface="Calibri" pitchFamily="34" charset="0"/>
                <a:cs typeface="Calibri" pitchFamily="34" charset="0"/>
              </a:rPr>
              <a:t>=</a:t>
            </a:r>
            <a:r>
              <a:rPr lang="it-IT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dirty="0" err="1" smtClean="0">
                <a:latin typeface="Symbol" pitchFamily="18" charset="2"/>
                <a:cs typeface="Calibri" pitchFamily="34" charset="0"/>
              </a:rPr>
              <a:t>r</a:t>
            </a:r>
            <a:r>
              <a:rPr lang="it-IT" sz="3200" baseline="-25000" dirty="0" err="1" smtClean="0">
                <a:latin typeface="Calibri" pitchFamily="34" charset="0"/>
                <a:cs typeface="Calibri" pitchFamily="34" charset="0"/>
              </a:rPr>
              <a:t>aria</a:t>
            </a:r>
            <a:r>
              <a:rPr lang="it-IT" sz="32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dirty="0" smtClean="0">
                <a:latin typeface="Calibri" pitchFamily="34" charset="0"/>
                <a:cs typeface="Calibri" pitchFamily="34" charset="0"/>
              </a:rPr>
              <a:t>g V</a:t>
            </a:r>
            <a:r>
              <a:rPr lang="it-IT" sz="3200" baseline="-25000" dirty="0" smtClean="0">
                <a:latin typeface="Calibri" pitchFamily="34" charset="0"/>
                <a:cs typeface="Calibri" pitchFamily="34" charset="0"/>
              </a:rPr>
              <a:t>goccia</a:t>
            </a:r>
          </a:p>
          <a:p>
            <a:pPr eaLnBrk="1" hangingPunct="1"/>
            <a:endParaRPr lang="it-IT" sz="3200" baseline="-250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it-IT" sz="3200" dirty="0" err="1">
                <a:latin typeface="Calibri" pitchFamily="34" charset="0"/>
                <a:cs typeface="Calibri" pitchFamily="34" charset="0"/>
              </a:rPr>
              <a:t>F</a:t>
            </a:r>
            <a:r>
              <a:rPr lang="it-IT" sz="3200" baseline="-25000" dirty="0" err="1">
                <a:latin typeface="Calibri" pitchFamily="34" charset="0"/>
                <a:cs typeface="Calibri" pitchFamily="34" charset="0"/>
              </a:rPr>
              <a:t>viscosa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=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6</a:t>
            </a:r>
            <a:r>
              <a:rPr lang="it-IT" sz="3200" dirty="0">
                <a:latin typeface="Symbol" pitchFamily="18" charset="2"/>
                <a:cs typeface="Calibri" pitchFamily="34" charset="0"/>
              </a:rPr>
              <a:t>ph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vR </a:t>
            </a:r>
            <a:r>
              <a:rPr lang="it-IT" sz="32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con  v = velocità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di deriva,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>
              <a:buNone/>
            </a:pPr>
            <a:r>
              <a:rPr lang="it-IT" sz="2400" dirty="0" smtClean="0">
                <a:latin typeface="Calibri" pitchFamily="34" charset="0"/>
                <a:cs typeface="Calibri" pitchFamily="34" charset="0"/>
              </a:rPr>
              <a:t>					      R = raggio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particella,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					      </a:t>
            </a:r>
            <a:r>
              <a:rPr lang="it-IT" sz="2400" dirty="0" smtClean="0">
                <a:latin typeface="Symbol" pitchFamily="18" charset="2"/>
                <a:cs typeface="Calibri" pitchFamily="34" charset="0"/>
              </a:rPr>
              <a:t>h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= coefficiente di attrito viscoso</a:t>
            </a:r>
          </a:p>
          <a:p>
            <a:pPr eaLnBrk="1" hangingPunct="1">
              <a:lnSpc>
                <a:spcPct val="150000"/>
              </a:lnSpc>
            </a:pPr>
            <a:r>
              <a:rPr lang="it-IT" sz="3200" dirty="0" err="1" smtClean="0">
                <a:latin typeface="Calibri" pitchFamily="34" charset="0"/>
                <a:cs typeface="Calibri" pitchFamily="34" charset="0"/>
              </a:rPr>
              <a:t>F</a:t>
            </a:r>
            <a:r>
              <a:rPr lang="it-IT" sz="3200" baseline="-25000" dirty="0" err="1" smtClean="0">
                <a:latin typeface="Calibri" pitchFamily="34" charset="0"/>
                <a:cs typeface="Calibri" pitchFamily="34" charset="0"/>
              </a:rPr>
              <a:t>elettrica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=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qE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Utente\Desktop\ok 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1" y="500060"/>
            <a:ext cx="5500696" cy="2571750"/>
          </a:xfrm>
        </p:spPr>
      </p:pic>
      <p:sp>
        <p:nvSpPr>
          <p:cNvPr id="20482" name="CasellaDiTesto 14"/>
          <p:cNvSpPr txBox="1">
            <a:spLocks noChangeArrowheads="1"/>
          </p:cNvSpPr>
          <p:nvPr/>
        </p:nvSpPr>
        <p:spPr bwMode="auto">
          <a:xfrm>
            <a:off x="6143636" y="787770"/>
            <a:ext cx="26431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sz="2400" dirty="0"/>
              <a:t>Il condensatore è </a:t>
            </a:r>
            <a:r>
              <a:rPr lang="it-IT" sz="2400" dirty="0" smtClean="0"/>
              <a:t>scarico:  </a:t>
            </a:r>
            <a:r>
              <a:rPr lang="it-IT" sz="2400" dirty="0"/>
              <a:t>il campo elettrico al suo interno è nullo.</a:t>
            </a:r>
          </a:p>
        </p:txBody>
      </p:sp>
      <p:pic>
        <p:nvPicPr>
          <p:cNvPr id="20483" name="Picture 6" descr="C:\Users\Utente\Desktop\ok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1" y="3643313"/>
            <a:ext cx="571501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CasellaDiTesto 19"/>
          <p:cNvSpPr txBox="1">
            <a:spLocks noChangeArrowheads="1"/>
          </p:cNvSpPr>
          <p:nvPr/>
        </p:nvSpPr>
        <p:spPr bwMode="auto">
          <a:xfrm>
            <a:off x="6215074" y="3692444"/>
            <a:ext cx="24288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sz="2400" dirty="0"/>
              <a:t>Il condensatore è </a:t>
            </a:r>
            <a:r>
              <a:rPr lang="it-IT" sz="2400" dirty="0" smtClean="0"/>
              <a:t>carico: </a:t>
            </a:r>
            <a:r>
              <a:rPr lang="it-IT" sz="2400" dirty="0"/>
              <a:t>tra le sue facce si </a:t>
            </a:r>
            <a:r>
              <a:rPr lang="it-IT" sz="2400" dirty="0" smtClean="0"/>
              <a:t>crea  </a:t>
            </a:r>
            <a:r>
              <a:rPr lang="it-IT" sz="2400" dirty="0"/>
              <a:t>un campo elettrico E pari a </a:t>
            </a:r>
            <a:r>
              <a:rPr lang="it-IT" sz="2400" dirty="0" smtClean="0"/>
              <a:t>E = </a:t>
            </a:r>
            <a:r>
              <a:rPr lang="it-IT" sz="2400" dirty="0">
                <a:latin typeface="Symbol" pitchFamily="18" charset="2"/>
                <a:sym typeface="Symbol" pitchFamily="18" charset="2"/>
              </a:rPr>
              <a:t></a:t>
            </a:r>
            <a:r>
              <a:rPr lang="it-IT" sz="2400" dirty="0">
                <a:latin typeface="Times New Roman" pitchFamily="18" charset="0"/>
                <a:sym typeface="Symbol" pitchFamily="18" charset="2"/>
              </a:rPr>
              <a:t>V/d</a:t>
            </a:r>
            <a:endParaRPr lang="it-IT" sz="2400" dirty="0">
              <a:sym typeface="Symbol" pitchFamily="18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contenuto 2"/>
          <p:cNvSpPr>
            <a:spLocks noGrp="1"/>
          </p:cNvSpPr>
          <p:nvPr>
            <p:ph sz="half" idx="4294967295"/>
          </p:nvPr>
        </p:nvSpPr>
        <p:spPr>
          <a:xfrm>
            <a:off x="214313" y="357166"/>
            <a:ext cx="3786183" cy="6143625"/>
          </a:xfrm>
        </p:spPr>
        <p:txBody>
          <a:bodyPr/>
          <a:lstStyle/>
          <a:p>
            <a:pPr algn="just" eaLnBrk="1" hangingPunct="1"/>
            <a:r>
              <a:rPr lang="it-IT" dirty="0"/>
              <a:t>Una volta individuata una gocciolina carica, si agisce sulla tensione, fino a raggiungere l’equilibrio tra tutte le forze, alla tensione </a:t>
            </a:r>
            <a:r>
              <a:rPr lang="it-IT" b="1" i="1" dirty="0" err="1"/>
              <a:t>V</a:t>
            </a:r>
            <a:r>
              <a:rPr lang="it-IT" b="1" i="1" baseline="-25000" dirty="0" err="1"/>
              <a:t>eq</a:t>
            </a:r>
            <a:endParaRPr lang="it-IT" b="1" i="1" baseline="-25000" dirty="0"/>
          </a:p>
          <a:p>
            <a:pPr eaLnBrk="1" hangingPunct="1">
              <a:buFont typeface="Wingdings 2" pitchFamily="18" charset="2"/>
              <a:buNone/>
            </a:pPr>
            <a:r>
              <a:rPr lang="it-IT" b="1" i="1" baseline="-25000" dirty="0"/>
              <a:t> </a:t>
            </a:r>
            <a:endParaRPr lang="it-IT" dirty="0"/>
          </a:p>
          <a:p>
            <a:pPr eaLnBrk="1" hangingPunct="1"/>
            <a:r>
              <a:rPr lang="it-IT" dirty="0"/>
              <a:t>All’equilibrio si ha:  </a:t>
            </a:r>
          </a:p>
        </p:txBody>
      </p:sp>
      <p:sp>
        <p:nvSpPr>
          <p:cNvPr id="21506" name="Segnaposto contenuto 3"/>
          <p:cNvSpPr>
            <a:spLocks noGrp="1"/>
          </p:cNvSpPr>
          <p:nvPr>
            <p:ph sz="half" idx="4294967295"/>
          </p:nvPr>
        </p:nvSpPr>
        <p:spPr>
          <a:xfrm>
            <a:off x="4427538" y="3644900"/>
            <a:ext cx="4286250" cy="2740025"/>
          </a:xfrm>
        </p:spPr>
        <p:txBody>
          <a:bodyPr/>
          <a:lstStyle/>
          <a:p>
            <a:pPr algn="just" eaLnBrk="1" hangingPunct="1"/>
            <a:r>
              <a:rPr lang="it-IT" dirty="0"/>
              <a:t>All’equilibrio la forza viscosa (che è la forza che si oppone al movimento della gocciolina d’olio) è nulla. </a:t>
            </a:r>
          </a:p>
        </p:txBody>
      </p:sp>
      <p:pic>
        <p:nvPicPr>
          <p:cNvPr id="2054" name="Picture 6" descr="C:\Users\Utente\Desktop\36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99592" y="3789040"/>
            <a:ext cx="1943100" cy="628650"/>
          </a:xfrm>
          <a:prstGeom prst="rect">
            <a:avLst/>
          </a:prstGeom>
          <a:noFill/>
        </p:spPr>
      </p:pic>
      <p:sp>
        <p:nvSpPr>
          <p:cNvPr id="21508" name="CasellaDiTesto 12"/>
          <p:cNvSpPr txBox="1">
            <a:spLocks noChangeArrowheads="1"/>
          </p:cNvSpPr>
          <p:nvPr/>
        </p:nvSpPr>
        <p:spPr bwMode="auto">
          <a:xfrm>
            <a:off x="539750" y="4581525"/>
            <a:ext cx="346074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dirty="0" smtClean="0">
                <a:latin typeface="+mn-lt"/>
              </a:rPr>
              <a:t>ma </a:t>
            </a:r>
            <a:r>
              <a:rPr lang="it-IT" dirty="0">
                <a:latin typeface="+mn-lt"/>
              </a:rPr>
              <a:t>mg è </a:t>
            </a:r>
            <a:r>
              <a:rPr lang="it-IT" dirty="0" smtClean="0">
                <a:latin typeface="+mn-lt"/>
              </a:rPr>
              <a:t>uguale </a:t>
            </a:r>
            <a:r>
              <a:rPr lang="it-IT" dirty="0">
                <a:latin typeface="+mn-lt"/>
              </a:rPr>
              <a:t>a:</a:t>
            </a:r>
          </a:p>
        </p:txBody>
      </p:sp>
      <p:pic>
        <p:nvPicPr>
          <p:cNvPr id="2055" name="Picture 7" descr="C:\Users\Utente\Desktop\963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83568" y="5229200"/>
            <a:ext cx="2609850" cy="971550"/>
          </a:xfrm>
          <a:prstGeom prst="rect">
            <a:avLst/>
          </a:prstGeom>
          <a:noFill/>
        </p:spPr>
      </p:pic>
      <p:pic>
        <p:nvPicPr>
          <p:cNvPr id="21510" name="Picture 9" descr="C:\Users\Utente\Desktop\7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50860"/>
            <a:ext cx="477202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Carta">
  <a:themeElements>
    <a:clrScheme name="1_Carta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1_Carta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arta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588</TotalTime>
  <Words>818</Words>
  <Application>Microsoft Office PowerPoint</Application>
  <PresentationFormat>Presentazione su schermo (4:3)</PresentationFormat>
  <Paragraphs>238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1_Carta</vt:lpstr>
      <vt:lpstr>Carta</vt:lpstr>
      <vt:lpstr>Equazione</vt:lpstr>
      <vt:lpstr>La quantizzazione della carica elettrica</vt:lpstr>
      <vt:lpstr>Robert Andrews Millikan</vt:lpstr>
      <vt:lpstr>Il Nobel</vt:lpstr>
      <vt:lpstr>L’esperimento</vt:lpstr>
      <vt:lpstr>Strumentazione</vt:lpstr>
      <vt:lpstr>Procedura</vt:lpstr>
      <vt:lpstr>Forze  coinvolte</vt:lpstr>
      <vt:lpstr>Diapositiva 8</vt:lpstr>
      <vt:lpstr>Diapositiva 9</vt:lpstr>
      <vt:lpstr>Diapositiva 10</vt:lpstr>
      <vt:lpstr>Diapositiva 11</vt:lpstr>
      <vt:lpstr>ELABORAZIONE DATI (Casarano)</vt:lpstr>
      <vt:lpstr>ELABORAZIONE DATI (Squinzano)</vt:lpstr>
      <vt:lpstr>ELABORAZIONE DATI (Brindisi)</vt:lpstr>
      <vt:lpstr>CONCLUSIONE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quantizzazione della carica elettrica</dc:title>
  <dc:creator>Utente</dc:creator>
  <cp:lastModifiedBy>Administrator</cp:lastModifiedBy>
  <cp:revision>51</cp:revision>
  <dcterms:created xsi:type="dcterms:W3CDTF">2011-02-05T15:35:13Z</dcterms:created>
  <dcterms:modified xsi:type="dcterms:W3CDTF">2011-03-29T18:13:46Z</dcterms:modified>
</cp:coreProperties>
</file>