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4" r:id="rId4"/>
    <p:sldId id="258" r:id="rId5"/>
    <p:sldId id="265" r:id="rId6"/>
    <p:sldId id="259" r:id="rId7"/>
    <p:sldId id="266" r:id="rId8"/>
    <p:sldId id="260" r:id="rId9"/>
    <p:sldId id="262" r:id="rId10"/>
    <p:sldId id="267" r:id="rId11"/>
    <p:sldId id="263" r:id="rId12"/>
    <p:sldId id="268" r:id="rId13"/>
    <p:sldId id="269" r:id="rId14"/>
    <p:sldId id="257" r:id="rId1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>
      <p:cViewPr>
        <p:scale>
          <a:sx n="75" d="100"/>
          <a:sy n="75" d="100"/>
        </p:scale>
        <p:origin x="-3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69F8-C643-4262-8CF3-64904BAC2035}" type="datetimeFigureOut">
              <a:rPr lang="it-IT" smtClean="0"/>
              <a:pPr/>
              <a:t>29/03/2011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6E32-61C4-4339-BA90-D41AD2CE529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U8481350_01_oscilloscopio-didat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3305"/>
            <a:ext cx="6264695" cy="626469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051720" y="260648"/>
            <a:ext cx="51845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L’oscilloscopio didattico</a:t>
            </a:r>
            <a:endParaRPr lang="it-IT" sz="4000" b="1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60232" y="191683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 smtClean="0">
                <a:latin typeface="Colonna MT" pitchFamily="82" charset="0"/>
                <a:cs typeface="Aparajita" pitchFamily="34" charset="0"/>
              </a:rPr>
              <a:t>Gianfreda</a:t>
            </a:r>
            <a:r>
              <a:rPr lang="it-IT" sz="2400" b="1" i="1" dirty="0" smtClean="0">
                <a:latin typeface="Colonna MT" pitchFamily="82" charset="0"/>
                <a:cs typeface="Aparajita" pitchFamily="34" charset="0"/>
              </a:rPr>
              <a:t>, </a:t>
            </a:r>
            <a:r>
              <a:rPr lang="it-IT" sz="2400" b="1" i="1" dirty="0" err="1" smtClean="0">
                <a:latin typeface="Colonna MT" pitchFamily="82" charset="0"/>
                <a:cs typeface="Aparajita" pitchFamily="34" charset="0"/>
              </a:rPr>
              <a:t>Nocera</a:t>
            </a:r>
            <a:r>
              <a:rPr lang="it-IT" sz="2400" b="1" i="1" dirty="0" smtClean="0">
                <a:latin typeface="Colonna MT" pitchFamily="82" charset="0"/>
                <a:cs typeface="Aparajita" pitchFamily="34" charset="0"/>
              </a:rPr>
              <a:t>, Pirelli, Primiceri, </a:t>
            </a:r>
            <a:r>
              <a:rPr lang="it-IT" sz="2400" b="1" i="1" dirty="0" err="1" smtClean="0">
                <a:latin typeface="Colonna MT" pitchFamily="82" charset="0"/>
                <a:cs typeface="Aparajita" pitchFamily="34" charset="0"/>
              </a:rPr>
              <a:t>Rizzello</a:t>
            </a:r>
            <a:r>
              <a:rPr lang="it-IT" sz="2400" b="1" i="1" dirty="0" smtClean="0">
                <a:latin typeface="Colonna MT" pitchFamily="82" charset="0"/>
                <a:cs typeface="Aparajita" pitchFamily="34" charset="0"/>
              </a:rPr>
              <a:t>, Stella</a:t>
            </a:r>
            <a:endParaRPr lang="it-IT" sz="2400" b="1" i="1" dirty="0">
              <a:latin typeface="Colonna MT" pitchFamily="82" charset="0"/>
              <a:cs typeface="Aparajita" pitchFamily="34" charset="0"/>
            </a:endParaRP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6263681" y="5877272"/>
            <a:ext cx="28803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2000" i="1" dirty="0" smtClean="0">
                <a:latin typeface="Aparajita" pitchFamily="34" charset="0"/>
                <a:cs typeface="Aparajita" pitchFamily="34" charset="0"/>
              </a:rPr>
              <a:t>Liceo Scientifico “G. C. </a:t>
            </a:r>
            <a:r>
              <a:rPr lang="it-IT" sz="2000" i="1" dirty="0" err="1" smtClean="0">
                <a:latin typeface="Aparajita" pitchFamily="34" charset="0"/>
                <a:cs typeface="Aparajita" pitchFamily="34" charset="0"/>
              </a:rPr>
              <a:t>Vanini</a:t>
            </a:r>
            <a:r>
              <a:rPr lang="it-IT" sz="2000" i="1" dirty="0" smtClean="0">
                <a:latin typeface="Aparajita" pitchFamily="34" charset="0"/>
                <a:cs typeface="Aparajita" pitchFamily="34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2000" i="1" dirty="0" smtClean="0">
                <a:latin typeface="Aparajita" pitchFamily="34" charset="0"/>
                <a:cs typeface="Aparajita" pitchFamily="34" charset="0"/>
              </a:rPr>
              <a:t>Casarano (LE)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8670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1071546"/>
            <a:ext cx="7858180" cy="45720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400" dirty="0" smtClean="0"/>
              <a:t>Le tre bobine sono uguali.</a:t>
            </a:r>
          </a:p>
          <a:p>
            <a:pPr>
              <a:spcBef>
                <a:spcPts val="0"/>
              </a:spcBef>
            </a:pPr>
            <a:endParaRPr lang="it-IT" sz="2400" dirty="0" smtClean="0"/>
          </a:p>
          <a:p>
            <a:pPr>
              <a:spcBef>
                <a:spcPts val="0"/>
              </a:spcBef>
            </a:pPr>
            <a:r>
              <a:rPr lang="it-IT" sz="2400" dirty="0" smtClean="0"/>
              <a:t>Il collegamento delle tre bobine è in parallelo.</a:t>
            </a:r>
          </a:p>
          <a:p>
            <a:pPr>
              <a:spcBef>
                <a:spcPts val="0"/>
              </a:spcBef>
            </a:pPr>
            <a:endParaRPr lang="it-IT" sz="2400" dirty="0" smtClean="0"/>
          </a:p>
          <a:p>
            <a:pPr>
              <a:spcBef>
                <a:spcPts val="0"/>
              </a:spcBef>
            </a:pPr>
            <a:r>
              <a:rPr lang="it-IT" sz="2400" dirty="0" smtClean="0"/>
              <a:t>Collegando nei diversi modi possibili le bobine la corrente totale si divide in parti uguali.</a:t>
            </a:r>
          </a:p>
          <a:p>
            <a:pPr>
              <a:spcBef>
                <a:spcPts val="0"/>
              </a:spcBef>
            </a:pPr>
            <a:endParaRPr lang="it-IT" sz="2400" dirty="0" smtClean="0"/>
          </a:p>
          <a:p>
            <a:pPr>
              <a:spcBef>
                <a:spcPts val="0"/>
              </a:spcBef>
            </a:pPr>
            <a:r>
              <a:rPr lang="it-IT" sz="2400" dirty="0" smtClean="0"/>
              <a:t>I campi magnetici generati da ogni singola bobina sono tra loro uguali in modulo.</a:t>
            </a:r>
          </a:p>
          <a:p>
            <a:pPr>
              <a:spcBef>
                <a:spcPts val="0"/>
              </a:spcBef>
            </a:pPr>
            <a:endParaRPr lang="it-IT" sz="2400" dirty="0" smtClean="0"/>
          </a:p>
          <a:p>
            <a:pPr>
              <a:spcBef>
                <a:spcPts val="0"/>
              </a:spcBef>
            </a:pPr>
            <a:r>
              <a:rPr lang="it-IT" sz="2400" dirty="0" smtClean="0"/>
              <a:t>La risultante dei campi magnetici generati dalle due bobine opposte è nulla.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3108" y="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Misurazioni effettuate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42910" y="642918"/>
          <a:ext cx="8072494" cy="260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664"/>
                <a:gridCol w="4054830"/>
              </a:tblGrid>
              <a:tr h="415035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Bobina alimentata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Spostamento del fascio</a:t>
                      </a:r>
                      <a:endParaRPr lang="it-IT" dirty="0"/>
                    </a:p>
                  </a:txBody>
                  <a:tcPr/>
                </a:tc>
              </a:tr>
              <a:tr h="34754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Superiore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Sinistra</a:t>
                      </a:r>
                      <a:endParaRPr lang="it-IT" dirty="0"/>
                    </a:p>
                  </a:txBody>
                  <a:tcPr/>
                </a:tc>
              </a:tr>
              <a:tr h="34754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Sinistra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Basso</a:t>
                      </a:r>
                      <a:endParaRPr lang="it-IT" dirty="0"/>
                    </a:p>
                  </a:txBody>
                  <a:tcPr/>
                </a:tc>
              </a:tr>
              <a:tr h="34754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Destra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Alto</a:t>
                      </a:r>
                      <a:endParaRPr lang="it-IT" dirty="0"/>
                    </a:p>
                  </a:txBody>
                  <a:tcPr/>
                </a:tc>
              </a:tr>
              <a:tr h="34754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Destra e superiore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Nord-Ovest</a:t>
                      </a:r>
                      <a:endParaRPr lang="it-IT" dirty="0"/>
                    </a:p>
                  </a:txBody>
                  <a:tcPr/>
                </a:tc>
              </a:tr>
              <a:tr h="34754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Sinistra e superiore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Sud-Ovest</a:t>
                      </a:r>
                      <a:endParaRPr lang="it-IT" dirty="0"/>
                    </a:p>
                  </a:txBody>
                  <a:tcPr/>
                </a:tc>
              </a:tr>
              <a:tr h="34754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Destra e sinistra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Fermo (B</a:t>
                      </a:r>
                      <a:r>
                        <a:rPr lang="it-IT" baseline="-25000" dirty="0" smtClean="0"/>
                        <a:t>1</a:t>
                      </a:r>
                      <a:r>
                        <a:rPr lang="it-IT" baseline="0" dirty="0" smtClean="0"/>
                        <a:t> = B</a:t>
                      </a:r>
                      <a:r>
                        <a:rPr lang="it-IT" baseline="-25000" dirty="0" smtClean="0"/>
                        <a:t>2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60032" y="4071942"/>
            <a:ext cx="3783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Aumentando e diminuendo la differenza di potenziale fornita alle bobine è possibile spostare il fascio di elettroni. </a:t>
            </a:r>
          </a:p>
        </p:txBody>
      </p:sp>
      <p:pic>
        <p:nvPicPr>
          <p:cNvPr id="8" name="Picture 1" descr="C:\Users\Administrator\Desktop\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90" y="3286124"/>
            <a:ext cx="4002848" cy="33832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85918" y="129581"/>
            <a:ext cx="601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accent3">
                    <a:lumMod val="75000"/>
                  </a:schemeClr>
                </a:solidFill>
              </a:rPr>
              <a:t>La deviazione del fascio tuttavia è:</a:t>
            </a:r>
            <a:endParaRPr lang="it-IT" sz="3200" b="1" dirty="0" smtClean="0"/>
          </a:p>
        </p:txBody>
      </p:sp>
      <p:pic>
        <p:nvPicPr>
          <p:cNvPr id="6146" name="Picture 2" descr="C:\Users\Administrator\Desktop\sini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136" y="970468"/>
            <a:ext cx="4426726" cy="3744416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86340"/>
            <a:ext cx="3744416" cy="348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4067944" y="5169771"/>
            <a:ext cx="479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... media con due bobine alimentate</a:t>
            </a:r>
          </a:p>
          <a:p>
            <a:r>
              <a:rPr lang="it-IT" sz="2400" dirty="0" smtClean="0"/>
              <a:t>    (che non siano le due opposte)  …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12" y="1268760"/>
            <a:ext cx="3820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Massima nel momento in cui viene alimentata una sola bobina  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istrator\Desktop\sinistrah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926395" cy="396044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36702" y="1052736"/>
            <a:ext cx="360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…  minima con tutte e tre le</a:t>
            </a:r>
          </a:p>
          <a:p>
            <a:r>
              <a:rPr lang="it-IT" sz="2400" dirty="0" smtClean="0"/>
              <a:t>     bobine attive  …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29190" y="478632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…  e infine nulla con le due </a:t>
            </a:r>
          </a:p>
          <a:p>
            <a:r>
              <a:rPr lang="it-IT" sz="2400" dirty="0" smtClean="0"/>
              <a:t>     bobine opposte in funzione. </a:t>
            </a:r>
            <a:endParaRPr lang="it-IT" sz="2400" dirty="0"/>
          </a:p>
        </p:txBody>
      </p:sp>
      <p:pic>
        <p:nvPicPr>
          <p:cNvPr id="26627" name="Picture 3" descr="C:\Users\Administrator\Desktop\co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71810"/>
            <a:ext cx="4587875" cy="3100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0034" y="323845"/>
            <a:ext cx="83582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L'oscilloscopio a tubo catodico è ormai obsoleto .</a:t>
            </a:r>
          </a:p>
          <a:p>
            <a:pPr algn="just"/>
            <a:r>
              <a:rPr lang="it-IT" sz="2200" dirty="0" smtClean="0"/>
              <a:t>Questa tipologia costruttiva definita "analogica", è rimasta invariata fino alla metà degli anni ottanta, quando iniziarono a diffondersi tecniche digitali applicabili anche a questo strumento; agli oscilloscopi “Analogici” si affiancarono quelli "Digitali", che avvantaggiati da migliori prestazioni e minori costi di produzione, in 2 decenni soppiantarono gli analogici .</a:t>
            </a:r>
            <a:endParaRPr lang="it-IT" dirty="0"/>
          </a:p>
        </p:txBody>
      </p:sp>
      <p:pic>
        <p:nvPicPr>
          <p:cNvPr id="1026" name="Picture 2" descr="C:\Users\Utente\Desktop\oscilloscopio-analogico-279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401092" cy="328614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857620" y="635795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Oscilloscopi digitali</a:t>
            </a:r>
            <a:endParaRPr lang="it-IT" sz="1400" dirty="0"/>
          </a:p>
        </p:txBody>
      </p:sp>
      <p:pic>
        <p:nvPicPr>
          <p:cNvPr id="1027" name="Picture 3" descr="C:\Users\Utente\Desktop\oscilloscopio-pce-ut-202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876" y="3000372"/>
            <a:ext cx="478412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038225"/>
            <a:ext cx="40347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Grazie all’oscilloscopio è possibile dimostrare la deflessione di un fascio di elettroni in campi elettrici e magnetici, deflessione applicata anche nei televisori o negli oscilloscopi per la tecnica di misurazione. </a:t>
            </a:r>
            <a:endParaRPr lang="it-IT" sz="2200" dirty="0"/>
          </a:p>
        </p:txBody>
      </p:sp>
      <p:pic>
        <p:nvPicPr>
          <p:cNvPr id="10" name="Picture 3" descr="C:\Users\Utente\Desktop\dw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648200" cy="310515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285852" y="18864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L’oscilloscopio a tubo catodico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3563888" y="4005064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139952" y="422108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555776" y="5733256"/>
            <a:ext cx="20397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1 – </a:t>
            </a:r>
            <a:r>
              <a:rPr lang="en-US" sz="1400" dirty="0" err="1" smtClean="0"/>
              <a:t>Schermo</a:t>
            </a:r>
            <a:r>
              <a:rPr lang="en-US" sz="1400" dirty="0" smtClean="0"/>
              <a:t> </a:t>
            </a:r>
            <a:r>
              <a:rPr lang="en-US" sz="1400" dirty="0" err="1" smtClean="0"/>
              <a:t>fluorescente</a:t>
            </a:r>
            <a:endParaRPr lang="en-US" sz="1400" dirty="0" smtClean="0"/>
          </a:p>
          <a:p>
            <a:r>
              <a:rPr lang="en-US" sz="1400" dirty="0" smtClean="0"/>
              <a:t>2 </a:t>
            </a:r>
            <a:r>
              <a:rPr lang="en-US" sz="1400" dirty="0"/>
              <a:t>– </a:t>
            </a:r>
            <a:r>
              <a:rPr lang="en-US" sz="1400" dirty="0" err="1"/>
              <a:t>Piastre</a:t>
            </a:r>
            <a:r>
              <a:rPr lang="en-US" sz="1400" dirty="0"/>
              <a:t> </a:t>
            </a:r>
            <a:r>
              <a:rPr lang="en-US" sz="1400" dirty="0" err="1"/>
              <a:t>di</a:t>
            </a:r>
            <a:r>
              <a:rPr lang="en-US" sz="1400" dirty="0"/>
              <a:t> </a:t>
            </a:r>
            <a:r>
              <a:rPr lang="en-US" sz="1400" dirty="0" err="1"/>
              <a:t>deflessione</a:t>
            </a:r>
            <a:endParaRPr lang="en-US" sz="1400" dirty="0"/>
          </a:p>
          <a:p>
            <a:r>
              <a:rPr lang="en-US" sz="1400" dirty="0"/>
              <a:t>3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err="1"/>
              <a:t>Anodo</a:t>
            </a:r>
            <a:endParaRPr lang="en-US" sz="1400" dirty="0"/>
          </a:p>
          <a:p>
            <a:r>
              <a:rPr lang="en-US" sz="1400" dirty="0" smtClean="0"/>
              <a:t>4– </a:t>
            </a:r>
            <a:r>
              <a:rPr lang="en-US" sz="1400" dirty="0" err="1"/>
              <a:t>Catodo</a:t>
            </a:r>
            <a:r>
              <a:rPr lang="en-US" sz="1400" dirty="0"/>
              <a:t> </a:t>
            </a:r>
            <a:r>
              <a:rPr lang="en-US" sz="1400" dirty="0" err="1" smtClean="0"/>
              <a:t>emettitore</a:t>
            </a:r>
            <a:endParaRPr lang="en-US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6381328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Schema di un tubo catodico </a:t>
            </a:r>
            <a:endParaRPr lang="it-IT" sz="1200" dirty="0"/>
          </a:p>
        </p:txBody>
      </p:sp>
      <p:pic>
        <p:nvPicPr>
          <p:cNvPr id="1026" name="Picture 2" descr="C:\Users\Administrator\Desktop\1803201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52736"/>
            <a:ext cx="4106736" cy="3294366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5000628" y="4572008"/>
            <a:ext cx="3786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L’oscilloscopio analogico è costituito essenzialmente da un tubo a raggi catodici circondato da un anello a cui possono essere fissate bobine di deflessione.</a:t>
            </a:r>
            <a:endParaRPr lang="it-IT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282" y="71414"/>
            <a:ext cx="5214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Il tubo a raggi catodici è un’ampolla di vetro sotto vuoto nel cui collo si trovano a distanza di circa mezzo centimetro un catodo incandescente e un anodo sottoforma di disco forato. Gli elettroni provenienti dal catodo vengono accelerati verso l’anodo e una parte attraversa il foro formando un fascio che appare come un punto verde sullo schermo fluorescente.</a:t>
            </a:r>
            <a:endParaRPr lang="it-IT" sz="2200" dirty="0"/>
          </a:p>
        </p:txBody>
      </p:sp>
      <p:pic>
        <p:nvPicPr>
          <p:cNvPr id="5" name="Picture 36" descr="U8481350_02_oscilloscopio-didat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3181167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C:\Users\Administrator\Desktop\1803201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5033720" cy="351039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715008" y="3714752"/>
            <a:ext cx="31421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Grazie alle piastre di deflessione (si tratta di un semplice condensatore)  è possibile notare la deviazione del fascio di elettroni causata dalla differenza di potenziale tra le lastre. </a:t>
            </a:r>
            <a:endParaRPr lang="it-IT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23528" y="0"/>
            <a:ext cx="85725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Il tubo catodico è un'ampolla di vetro a simmetria cilindrica che termina da un lato con uno schermo ricoperto di fosforo o silicato di zinco, sostanze che si illuminano se colpite da un flusso di elettroni, dall'altro con un filamento a cui è applicata una tensione di circa 6 volt, che ne causa un riscaldamento fino ad una temperatura di 700-800 °C e la conseguente emissione di elettroni. </a:t>
            </a:r>
          </a:p>
          <a:p>
            <a:r>
              <a:rPr lang="it-IT" sz="2200" dirty="0" smtClean="0"/>
              <a:t>Nell'ampolla viene praticato il vuoto.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638132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Oscilloscopio analogico</a:t>
            </a:r>
            <a:endParaRPr lang="it-IT" sz="1400" dirty="0"/>
          </a:p>
        </p:txBody>
      </p:sp>
      <p:pic>
        <p:nvPicPr>
          <p:cNvPr id="16" name="Picture 2" descr="C:\Users\Administrator\Desktop\1803201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992555" cy="3744416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1979712" y="621166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Nella foto  in alto è ben visibile il punto luminoso  verde (sullo schermo dell’oscilloscopio) provocato dal fascio di elettroni.</a:t>
            </a:r>
            <a:endParaRPr lang="it-IT" sz="1200" dirty="0"/>
          </a:p>
        </p:txBody>
      </p:sp>
      <p:pic>
        <p:nvPicPr>
          <p:cNvPr id="8" name="Picture 1" descr="C:\Users\Administrator\Downloads\foto esperimenti\1803201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3168352" cy="42244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034" y="162334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Gli elettroni sono accelerati dal campo elettrico dell’anodo verso lo schermo e focalizzati dal campo magnetico prodotto da tre bobine disposte tutte con gli assi perpendicolari al fascio  di elettroni.</a:t>
            </a:r>
          </a:p>
          <a:p>
            <a:pPr algn="just"/>
            <a:r>
              <a:rPr lang="it-IT" sz="2200" dirty="0" smtClean="0"/>
              <a:t>La diversificazione dei campi magnetici ottenuta grazie alla differenza di potenziale dei singoli solenoidi provoca lo spostamento lungo gli assi del fascio elettronico.</a:t>
            </a:r>
            <a:endParaRPr lang="it-IT" sz="2200" dirty="0"/>
          </a:p>
        </p:txBody>
      </p:sp>
      <p:pic>
        <p:nvPicPr>
          <p:cNvPr id="4098" name="Picture 2" descr="C:\Users\Administrator\Desktop\1803201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832648" cy="43744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1803201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5500726" cy="4125545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00034" y="21429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Il generatore di corrente elettrica fornisce una differenza di potenziale all’oscilloscopio. Questa differenza di potenziale verrà impiegata per rendere incandescente il catodo dando così origine al fascio di elettroni (effetto termoionico).</a:t>
            </a:r>
            <a:endParaRPr lang="it-IT" sz="2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19872" y="6309320"/>
            <a:ext cx="316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Voltometri per il monitoraggio.</a:t>
            </a:r>
            <a:endParaRPr lang="it-IT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1803201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192688" cy="464451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00034" y="214290"/>
            <a:ext cx="80724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Nella foto è visibile il voltmetro (a sinistra) per il monitoraggio della corrente elettrica in arrivo alle bobine (</a:t>
            </a:r>
            <a:r>
              <a:rPr lang="it-IT" sz="2200" dirty="0" err="1" smtClean="0"/>
              <a:t>max</a:t>
            </a:r>
            <a:r>
              <a:rPr lang="it-IT" sz="2200" dirty="0" smtClean="0"/>
              <a:t> 5 volt), il generatore e i voltmetri per il monitoraggio della differenza di potenziale che viene fornita all’oscilloscopio (al centro), e vari circuiti con i quali è possibile collegare le tre bobine  alla corrente  (in primo piano).</a:t>
            </a:r>
            <a:endParaRPr lang="it-IT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1118700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00" dirty="0" smtClean="0"/>
              <a:t>La forza    alla quale è sottoposta una carica negativa (un elettrone) che si muove con una velocità      in presenza di un campo magnetico     è pari a:</a:t>
            </a:r>
            <a:endParaRPr lang="it-IT" sz="2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71435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Forza di </a:t>
            </a:r>
            <a:r>
              <a:rPr lang="it-IT" sz="2000" b="1" dirty="0" err="1" smtClean="0"/>
              <a:t>Lorentz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86050" y="77908"/>
            <a:ext cx="358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Fenomeni fisici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18144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 = |q| v B sen</a:t>
            </a:r>
            <a:r>
              <a:rPr lang="el-GR" sz="2000" dirty="0" smtClean="0"/>
              <a:t>α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2285992"/>
            <a:ext cx="4714908" cy="428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La forza magnetica F punta in una direzione perpendicolare sia a B che a v.</a:t>
            </a:r>
          </a:p>
          <a:p>
            <a:pPr algn="just"/>
            <a:r>
              <a:rPr lang="it-IT" sz="2200" dirty="0" smtClean="0"/>
              <a:t>Per determinare il verso della forza magnetica su una carica si utilizza per praticità la regola della mano destra: si puntano le dita della mano destra nella direzione del campo magnetico B, successivamente il pollice viene puntato nella direzione della velocità v.</a:t>
            </a:r>
          </a:p>
          <a:p>
            <a:pPr algn="just"/>
            <a:r>
              <a:rPr lang="it-IT" sz="2200" dirty="0" smtClean="0"/>
              <a:t>Se la carica è positiva, la forza è uscente dal palmo della mano, se è negativa avrà verso opposto. </a:t>
            </a:r>
          </a:p>
        </p:txBody>
      </p:sp>
      <p:pic>
        <p:nvPicPr>
          <p:cNvPr id="1027" name="Picture 3" descr="C:\Users\Administrator\Desktop\reg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330" y="2643182"/>
            <a:ext cx="3751388" cy="314954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7072330" y="264318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→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97274" y="335756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→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70050" y="435769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→</a:t>
            </a:r>
            <a:endParaRPr lang="it-IT" sz="16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142984"/>
            <a:ext cx="168455" cy="370602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425316"/>
            <a:ext cx="189021" cy="432048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5682" y="1504939"/>
            <a:ext cx="152400" cy="352425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72260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/>
              <a:t>Nel momento in cui si dà corrente alle bobine dell’oscilloscopio, il campo magnetico prodotto da queste devia il fascio di elettroni secondo la legge di </a:t>
            </a:r>
            <a:r>
              <a:rPr lang="it-IT" sz="2200" dirty="0" err="1" smtClean="0"/>
              <a:t>Lorentz</a:t>
            </a:r>
            <a:r>
              <a:rPr lang="it-IT" sz="2200" dirty="0" smtClean="0"/>
              <a:t>. </a:t>
            </a:r>
          </a:p>
          <a:p>
            <a:pPr algn="just"/>
            <a:r>
              <a:rPr lang="it-IT" sz="2200" dirty="0" smtClean="0"/>
              <a:t>Nella figura è possibile osservare la direzione e il verso dei tre campi magnetici generati dalle singole bobine. </a:t>
            </a:r>
            <a:endParaRPr lang="it-IT" sz="2200" dirty="0"/>
          </a:p>
        </p:txBody>
      </p:sp>
      <p:pic>
        <p:nvPicPr>
          <p:cNvPr id="9217" name="Picture 1" descr="C:\Users\Administrator\Desktop\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81650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704</TotalTime>
  <Words>871</Words>
  <Application>Microsoft Office PowerPoint</Application>
  <PresentationFormat>Presentazione su schermo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Osservazioni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Oscilloscopio</dc:title>
  <dc:creator>Utente</dc:creator>
  <cp:lastModifiedBy>Administrator</cp:lastModifiedBy>
  <cp:revision>74</cp:revision>
  <dcterms:created xsi:type="dcterms:W3CDTF">2011-03-21T18:06:40Z</dcterms:created>
  <dcterms:modified xsi:type="dcterms:W3CDTF">2011-03-29T18:42:25Z</dcterms:modified>
</cp:coreProperties>
</file>