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1A791-58EA-6FD9-C5B4-1C40F6169BC2}" v="3" dt="2019-01-25T13:18:1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82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Girlanda" userId="S::girlanda@infn.it::b0d922cb-4e17-4560-abbd-5efb6a2c0da2" providerId="AD" clId="Web-{ACE1A791-58EA-6FD9-C5B4-1C40F6169BC2}"/>
    <pc:docChg chg="addSld modSld">
      <pc:chgData name="Luca Girlanda" userId="S::girlanda@infn.it::b0d922cb-4e17-4560-abbd-5efb6a2c0da2" providerId="AD" clId="Web-{ACE1A791-58EA-6FD9-C5B4-1C40F6169BC2}" dt="2019-01-25T16:34:42.478" v="90" actId="1076"/>
      <pc:docMkLst>
        <pc:docMk/>
      </pc:docMkLst>
      <pc:sldChg chg="addSp delSp modSp add replId">
        <pc:chgData name="Luca Girlanda" userId="S::girlanda@infn.it::b0d922cb-4e17-4560-abbd-5efb6a2c0da2" providerId="AD" clId="Web-{ACE1A791-58EA-6FD9-C5B4-1C40F6169BC2}" dt="2019-01-25T16:34:42.478" v="90" actId="1076"/>
        <pc:sldMkLst>
          <pc:docMk/>
          <pc:sldMk cId="4181930552" sldId="270"/>
        </pc:sldMkLst>
        <pc:spChg chg="add del mod">
          <ac:chgData name="Luca Girlanda" userId="S::girlanda@infn.it::b0d922cb-4e17-4560-abbd-5efb6a2c0da2" providerId="AD" clId="Web-{ACE1A791-58EA-6FD9-C5B4-1C40F6169BC2}" dt="2019-01-25T13:20:35.900" v="55"/>
          <ac:spMkLst>
            <pc:docMk/>
            <pc:sldMk cId="4181930552" sldId="270"/>
            <ac:spMk id="2" creationId="{A648D70B-A5F3-4BAA-B6D1-788983F784DD}"/>
          </ac:spMkLst>
        </pc:spChg>
        <pc:spChg chg="add">
          <ac:chgData name="Luca Girlanda" userId="S::girlanda@infn.it::b0d922cb-4e17-4560-abbd-5efb6a2c0da2" providerId="AD" clId="Web-{ACE1A791-58EA-6FD9-C5B4-1C40F6169BC2}" dt="2019-01-25T13:20:42.838" v="56"/>
          <ac:spMkLst>
            <pc:docMk/>
            <pc:sldMk cId="4181930552" sldId="270"/>
            <ac:spMk id="3" creationId="{6C4EB060-084E-4CDF-BF86-25B34C82FFD7}"/>
          </ac:spMkLst>
        </pc:spChg>
        <pc:spChg chg="add mod">
          <ac:chgData name="Luca Girlanda" userId="S::girlanda@infn.it::b0d922cb-4e17-4560-abbd-5efb6a2c0da2" providerId="AD" clId="Web-{ACE1A791-58EA-6FD9-C5B4-1C40F6169BC2}" dt="2019-01-25T13:21:24.760" v="76" actId="1076"/>
          <ac:spMkLst>
            <pc:docMk/>
            <pc:sldMk cId="4181930552" sldId="270"/>
            <ac:spMk id="4" creationId="{C16A7E77-3FFC-4B91-9259-BA54F0705DCD}"/>
          </ac:spMkLst>
        </pc:spChg>
        <pc:spChg chg="del">
          <ac:chgData name="Luca Girlanda" userId="S::girlanda@infn.it::b0d922cb-4e17-4560-abbd-5efb6a2c0da2" providerId="AD" clId="Web-{ACE1A791-58EA-6FD9-C5B4-1C40F6169BC2}" dt="2019-01-25T13:15:54.557" v="9"/>
          <ac:spMkLst>
            <pc:docMk/>
            <pc:sldMk cId="4181930552" sldId="270"/>
            <ac:spMk id="5166" creationId="{25EA7E28-0D57-4AE3-8777-0F8D9850C897}"/>
          </ac:spMkLst>
        </pc:spChg>
        <pc:spChg chg="del">
          <ac:chgData name="Luca Girlanda" userId="S::girlanda@infn.it::b0d922cb-4e17-4560-abbd-5efb6a2c0da2" providerId="AD" clId="Web-{ACE1A791-58EA-6FD9-C5B4-1C40F6169BC2}" dt="2019-01-25T13:16:58.729" v="15"/>
          <ac:spMkLst>
            <pc:docMk/>
            <pc:sldMk cId="4181930552" sldId="270"/>
            <ac:spMk id="5167" creationId="{D5B49635-EAF5-4334-9A0D-5210E89F0CCE}"/>
          </ac:spMkLst>
        </pc:spChg>
        <pc:spChg chg="del">
          <ac:chgData name="Luca Girlanda" userId="S::girlanda@infn.it::b0d922cb-4e17-4560-abbd-5efb6a2c0da2" providerId="AD" clId="Web-{ACE1A791-58EA-6FD9-C5B4-1C40F6169BC2}" dt="2019-01-25T13:16:58.760" v="16"/>
          <ac:spMkLst>
            <pc:docMk/>
            <pc:sldMk cId="4181930552" sldId="270"/>
            <ac:spMk id="5168" creationId="{F3789FFA-F6AE-4E7D-A35B-88E61BFEB358}"/>
          </ac:spMkLst>
        </pc:spChg>
        <pc:spChg chg="mod">
          <ac:chgData name="Luca Girlanda" userId="S::girlanda@infn.it::b0d922cb-4e17-4560-abbd-5efb6a2c0da2" providerId="AD" clId="Web-{ACE1A791-58EA-6FD9-C5B4-1C40F6169BC2}" dt="2019-01-25T13:16:58.948" v="19" actId="1076"/>
          <ac:spMkLst>
            <pc:docMk/>
            <pc:sldMk cId="4181930552" sldId="270"/>
            <ac:spMk id="5169" creationId="{6D6BAFB8-FFF2-4162-AB46-7224E37C547B}"/>
          </ac:spMkLst>
        </pc:spChg>
        <pc:spChg chg="mod">
          <ac:chgData name="Luca Girlanda" userId="S::girlanda@infn.it::b0d922cb-4e17-4560-abbd-5efb6a2c0da2" providerId="AD" clId="Web-{ACE1A791-58EA-6FD9-C5B4-1C40F6169BC2}" dt="2019-01-25T13:19:31.510" v="36" actId="1076"/>
          <ac:spMkLst>
            <pc:docMk/>
            <pc:sldMk cId="4181930552" sldId="270"/>
            <ac:spMk id="5170" creationId="{DF33248D-368F-406B-9DAC-4E7BE9CB7383}"/>
          </ac:spMkLst>
        </pc:spChg>
        <pc:spChg chg="del">
          <ac:chgData name="Luca Girlanda" userId="S::girlanda@infn.it::b0d922cb-4e17-4560-abbd-5efb6a2c0da2" providerId="AD" clId="Web-{ACE1A791-58EA-6FD9-C5B4-1C40F6169BC2}" dt="2019-01-25T13:16:58.604" v="11"/>
          <ac:spMkLst>
            <pc:docMk/>
            <pc:sldMk cId="4181930552" sldId="270"/>
            <ac:spMk id="5171" creationId="{F77CE108-3800-449B-9BF1-B02E2FFA6470}"/>
          </ac:spMkLst>
        </pc:spChg>
        <pc:spChg chg="del">
          <ac:chgData name="Luca Girlanda" userId="S::girlanda@infn.it::b0d922cb-4e17-4560-abbd-5efb6a2c0da2" providerId="AD" clId="Web-{ACE1A791-58EA-6FD9-C5B4-1C40F6169BC2}" dt="2019-01-25T13:19:54.338" v="38"/>
          <ac:spMkLst>
            <pc:docMk/>
            <pc:sldMk cId="4181930552" sldId="270"/>
            <ac:spMk id="5172" creationId="{213D3DDE-95D5-4C99-8178-5C58248BC097}"/>
          </ac:spMkLst>
        </pc:spChg>
        <pc:spChg chg="del mod">
          <ac:chgData name="Luca Girlanda" userId="S::girlanda@infn.it::b0d922cb-4e17-4560-abbd-5efb6a2c0da2" providerId="AD" clId="Web-{ACE1A791-58EA-6FD9-C5B4-1C40F6169BC2}" dt="2019-01-25T13:15:54.526" v="8"/>
          <ac:spMkLst>
            <pc:docMk/>
            <pc:sldMk cId="4181930552" sldId="270"/>
            <ac:spMk id="5173" creationId="{9ECEF77E-FD70-48A4-AE31-06108CF795F5}"/>
          </ac:spMkLst>
        </pc:spChg>
        <pc:spChg chg="del">
          <ac:chgData name="Luca Girlanda" userId="S::girlanda@infn.it::b0d922cb-4e17-4560-abbd-5efb6a2c0da2" providerId="AD" clId="Web-{ACE1A791-58EA-6FD9-C5B4-1C40F6169BC2}" dt="2019-01-25T13:16:58.698" v="14"/>
          <ac:spMkLst>
            <pc:docMk/>
            <pc:sldMk cId="4181930552" sldId="270"/>
            <ac:spMk id="5174" creationId="{DD3A54D1-612F-499A-B3E6-54D839C91E57}"/>
          </ac:spMkLst>
        </pc:spChg>
        <pc:spChg chg="mod">
          <ac:chgData name="Luca Girlanda" userId="S::girlanda@infn.it::b0d922cb-4e17-4560-abbd-5efb6a2c0da2" providerId="AD" clId="Web-{ACE1A791-58EA-6FD9-C5B4-1C40F6169BC2}" dt="2019-01-25T13:19:35.744" v="37" actId="1076"/>
          <ac:spMkLst>
            <pc:docMk/>
            <pc:sldMk cId="4181930552" sldId="270"/>
            <ac:spMk id="5175" creationId="{44911BEC-5ED9-47E6-95EA-1D6477E2DAA7}"/>
          </ac:spMkLst>
        </pc:spChg>
        <pc:spChg chg="del">
          <ac:chgData name="Luca Girlanda" userId="S::girlanda@infn.it::b0d922cb-4e17-4560-abbd-5efb6a2c0da2" providerId="AD" clId="Web-{ACE1A791-58EA-6FD9-C5B4-1C40F6169BC2}" dt="2019-01-25T13:15:54.745" v="10"/>
          <ac:spMkLst>
            <pc:docMk/>
            <pc:sldMk cId="4181930552" sldId="270"/>
            <ac:spMk id="5176" creationId="{38140418-45E8-419D-A59E-7729A0306D71}"/>
          </ac:spMkLst>
        </pc:spChg>
        <pc:spChg chg="del">
          <ac:chgData name="Luca Girlanda" userId="S::girlanda@infn.it::b0d922cb-4e17-4560-abbd-5efb6a2c0da2" providerId="AD" clId="Web-{ACE1A791-58EA-6FD9-C5B4-1C40F6169BC2}" dt="2019-01-25T13:16:58.666" v="13"/>
          <ac:spMkLst>
            <pc:docMk/>
            <pc:sldMk cId="4181930552" sldId="270"/>
            <ac:spMk id="5177" creationId="{55CCFE9B-40DD-4514-99A3-15B20FE8FB37}"/>
          </ac:spMkLst>
        </pc:spChg>
        <pc:spChg chg="mod">
          <ac:chgData name="Luca Girlanda" userId="S::girlanda@infn.it::b0d922cb-4e17-4560-abbd-5efb6a2c0da2" providerId="AD" clId="Web-{ACE1A791-58EA-6FD9-C5B4-1C40F6169BC2}" dt="2019-01-25T13:19:12.385" v="35" actId="14100"/>
          <ac:spMkLst>
            <pc:docMk/>
            <pc:sldMk cId="4181930552" sldId="270"/>
            <ac:spMk id="5178" creationId="{1368E788-05D1-477C-B8A9-3A2A0348D38E}"/>
          </ac:spMkLst>
        </pc:spChg>
        <pc:grpChg chg="del">
          <ac:chgData name="Luca Girlanda" userId="S::girlanda@infn.it::b0d922cb-4e17-4560-abbd-5efb6a2c0da2" providerId="AD" clId="Web-{ACE1A791-58EA-6FD9-C5B4-1C40F6169BC2}" dt="2019-01-25T13:15:37.620" v="1"/>
          <ac:grpSpMkLst>
            <pc:docMk/>
            <pc:sldMk cId="4181930552" sldId="270"/>
            <ac:grpSpMk id="5121" creationId="{52CC5AB0-1D2D-4B1C-BA32-8C471FDB22EB}"/>
          </ac:grpSpMkLst>
        </pc:grpChg>
        <pc:grpChg chg="del">
          <ac:chgData name="Luca Girlanda" userId="S::girlanda@infn.it::b0d922cb-4e17-4560-abbd-5efb6a2c0da2" providerId="AD" clId="Web-{ACE1A791-58EA-6FD9-C5B4-1C40F6169BC2}" dt="2019-01-25T13:16:58.651" v="12"/>
          <ac:grpSpMkLst>
            <pc:docMk/>
            <pc:sldMk cId="4181930552" sldId="270"/>
            <ac:grpSpMk id="5136" creationId="{F5E1D00B-A477-43FB-968C-EBF5475AEB63}"/>
          </ac:grpSpMkLst>
        </pc:grpChg>
        <pc:grpChg chg="mod">
          <ac:chgData name="Luca Girlanda" userId="S::girlanda@infn.it::b0d922cb-4e17-4560-abbd-5efb6a2c0da2" providerId="AD" clId="Web-{ACE1A791-58EA-6FD9-C5B4-1C40F6169BC2}" dt="2019-01-25T13:18:53.979" v="30" actId="1076"/>
          <ac:grpSpMkLst>
            <pc:docMk/>
            <pc:sldMk cId="4181930552" sldId="270"/>
            <ac:grpSpMk id="5151" creationId="{CB2215CB-B363-458D-9431-5844DC2D1198}"/>
          </ac:grpSpMkLst>
        </pc:grpChg>
        <pc:picChg chg="add mod">
          <ac:chgData name="Luca Girlanda" userId="S::girlanda@infn.it::b0d922cb-4e17-4560-abbd-5efb6a2c0da2" providerId="AD" clId="Web-{ACE1A791-58EA-6FD9-C5B4-1C40F6169BC2}" dt="2019-01-25T13:40:46.941" v="81" actId="14100"/>
          <ac:picMkLst>
            <pc:docMk/>
            <pc:sldMk cId="4181930552" sldId="270"/>
            <ac:picMk id="2" creationId="{7E2CCBCD-24E2-4995-841A-54156706F2B6}"/>
          </ac:picMkLst>
        </pc:picChg>
        <pc:picChg chg="add del mod">
          <ac:chgData name="Luca Girlanda" userId="S::girlanda@infn.it::b0d922cb-4e17-4560-abbd-5efb6a2c0da2" providerId="AD" clId="Web-{ACE1A791-58EA-6FD9-C5B4-1C40F6169BC2}" dt="2019-01-25T16:34:29.181" v="88"/>
          <ac:picMkLst>
            <pc:docMk/>
            <pc:sldMk cId="4181930552" sldId="270"/>
            <ac:picMk id="5" creationId="{89EA8F73-4B42-4A9D-B714-C14E21E132FA}"/>
          </ac:picMkLst>
        </pc:picChg>
        <pc:picChg chg="add mod">
          <ac:chgData name="Luca Girlanda" userId="S::girlanda@infn.it::b0d922cb-4e17-4560-abbd-5efb6a2c0da2" providerId="AD" clId="Web-{ACE1A791-58EA-6FD9-C5B4-1C40F6169BC2}" dt="2019-01-25T16:34:42.478" v="90" actId="1076"/>
          <ac:picMkLst>
            <pc:docMk/>
            <pc:sldMk cId="4181930552" sldId="270"/>
            <ac:picMk id="6" creationId="{032047B1-DFFE-48AC-86AB-5C6427D1933D}"/>
          </ac:picMkLst>
        </pc:picChg>
        <pc:picChg chg="add mod">
          <ac:chgData name="Luca Girlanda" userId="S::girlanda@infn.it::b0d922cb-4e17-4560-abbd-5efb6a2c0da2" providerId="AD" clId="Web-{ACE1A791-58EA-6FD9-C5B4-1C40F6169BC2}" dt="2019-01-25T13:48:49.521" v="87" actId="1076"/>
          <ac:picMkLst>
            <pc:docMk/>
            <pc:sldMk cId="4181930552" sldId="270"/>
            <ac:picMk id="7" creationId="{2B2C7915-77DE-44B6-B14E-DBC8799B37C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0F8EC3CA-6502-4B82-B66A-96F927DD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E137AE6B-AAE5-481E-985F-E2B0C60D9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66B754-DA94-4D26-B43C-E1C8DF9A3C5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286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A7E8D77-CDE3-48FA-B694-46E27305CC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676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A236587-19F1-4D53-BA0E-7AACEC2092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4358330-546C-436B-8F35-3BF21B65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D7F7EA0-1F81-4821-A4FD-D739265F2D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872A9C86-8BF3-402C-810B-506CE1CE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F99482B9-1B03-475F-BBD5-FB59AE35ED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4DE95F88-5276-4D34-ADFC-8111E39F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1F069FAF-4C3F-4D22-9823-618B749D2E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716E545-74B4-4F2C-99B3-5E9D7C25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9CD9D4F0-1EC0-4043-BB36-820AFA8421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2866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74F88A2-DA8A-4806-AD18-82A6174E7C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48350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1F3876AE-05E3-4C39-84EE-C555D4AB0C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2866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B88C7F6-B87D-439D-A9DC-E52E52AA62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48350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EC56D67F-A8DC-4B1B-9AC8-40CD679700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2866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8ACA7BD-4515-464D-9301-E96D1D3CB5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48350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7012A2F-BD41-40A1-AE19-F2AC7A6C0E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42A337FF-DC67-4E72-9827-B23716C1C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15F8807C-9ED2-4A8B-A509-8FFBD4F5CD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657673F0-D812-49E6-AD29-2E614511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15F8807C-9ED2-4A8B-A509-8FFBD4F5CD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657673F0-D812-49E6-AD29-2E614511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7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FACB82B-61B1-4DE6-9E0D-396BD99895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D0E3C4E3-6ED0-4D82-A2E4-CD736B73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C491F162-BF04-400E-AC13-1B85D508D0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E4E2CB-05B8-478B-AB0C-180AA4ECE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A0182192-90D4-4B59-9BBA-17522518AA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3C58AAE7-5270-45CA-A234-1A648E32F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B9D98494-DCC4-4941-970B-715A2445D9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F245468-BB11-48A5-8E58-D87BF749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88A4C73-C998-48AD-AD5B-CB6A403E25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7BA47FCD-373B-43AE-8F3B-5FF92198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68EB-539C-4890-98B2-139981F65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178C5-549D-404A-99FE-43D409C99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8F9E7-538E-4B20-A973-55C335C428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5C422B-A6BF-4080-AFFC-1E18123F3E8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972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E60E-8147-4EFA-8FEA-52F9CA2F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FA4EF-BF71-48A1-81DF-14F2E8673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9B36D-7954-463A-9DD2-195C4BEAB1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B180FD-CBCE-48A5-8274-DA615F5C394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3313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96F43-2C29-4D9B-B52E-50B14A0E6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A8291-D716-4A51-8300-CF70FEB21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A1F1-EC2E-45A9-8C05-00FA9F132E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765F1D-23F6-4545-B322-6F619E7B744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65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1CA0-B5CB-46E0-BCB9-13835C9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C978-0329-4D10-A3D9-01D3F860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5A669-F072-4505-915E-2AAAEBF24C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D135DE-66AA-4E01-A4E0-175F32179D4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17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A1E9-FA1D-49A7-8D51-3913D056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8986-0D85-4A0F-80F2-624162DD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517CF-412A-49CB-93C0-966E9C35EF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595DD7-D331-4344-80AF-8D868CEBB7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388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0C6F-5646-4ED9-998C-324E45BB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6B13-5038-415E-9F1D-FEA8B9234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62698-8E42-491B-AA1D-338900EB9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D62D0-A151-421B-A08C-EC48D52ECB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574709-4811-451E-934C-41A3FDCC00D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99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37B0-5C5C-4F0A-BE79-16A16F8E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D89B1-3B2F-4580-A65E-C8E9B836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3D427-2585-4C88-9CF7-16122C06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7E1DD-CB7A-47CB-B169-93BA0D825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9C36D-1222-4306-BC09-F85B61915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5EBD0-2277-4353-B685-78BBB4ACD8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5F8A5F-CFC6-444A-B628-4DD8A20E9E9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73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07DC-EFAD-48C8-A7A6-E9CF37D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47945-147D-4663-B114-756D59B1F5A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39500B-9AF5-4D68-AA17-98D0A04C85D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97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3F435-2BFD-4CAD-93AC-24B43D7672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2090F4-0965-498D-9107-0BE153372F9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1443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D9FD-DA49-44DC-B578-F77F7A8F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D3C6-2C5B-4323-B86D-2CE92312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09903-22DB-4447-90CD-53D0ABCD4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EAD17-F85D-4DDF-853F-BEF98E77CC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48DC1C-E975-4EEF-859B-918B1B3D6A8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8692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361B-1CB9-49B4-A854-050E279B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50A0C-DCBF-4502-B55B-DB5CBE55A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07237-F53B-429E-9CE1-041C916B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0839E-335F-4DC7-B1CE-85E5A233A8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FAABE9-58CE-4CF6-8989-0AA8C667A63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584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C084B38-7193-4C75-907B-E01605168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3CB3D11-DE4F-4493-95D3-306A32AF7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D0114E8-FAC9-4E23-A90D-4A067D7F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36A2FC7F-19EC-4A77-A90D-B89C9076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B23C71-F228-46E9-80DB-E1FC03CAA1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3B9BDF7-394D-4DD0-B6B5-CD00511CD29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7D97B44-F5A9-471B-95EF-B21CE292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989138"/>
            <a:ext cx="8566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333399"/>
                </a:solidFill>
                <a:latin typeface="Comic Sans MS" panose="030F0702030302020204" pitchFamily="66" charset="0"/>
              </a:rPr>
              <a:t>Alcune esperienze di laboratorio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333399"/>
                </a:solidFill>
                <a:latin typeface="Comic Sans MS" panose="030F0702030302020204" pitchFamily="66" charset="0"/>
              </a:rPr>
              <a:t>sull’elettromagnetismo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E265BE59-CFFF-4948-96A5-EE7D9142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87738"/>
            <a:ext cx="4862526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333399"/>
              </a:buClr>
              <a:buFont typeface="Comic Sans MS" panose="030F0702030302020204" pitchFamily="66" charset="0"/>
              <a:buChar char="-"/>
            </a:pP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Scarica</a:t>
            </a: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del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condensatore</a:t>
            </a:r>
            <a:endParaRPr lang="en-US" altLang="en-US" sz="28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3399"/>
              </a:buClr>
              <a:buFont typeface="Comic Sans MS" panose="030F0702030302020204" pitchFamily="66" charset="0"/>
              <a:buChar char="-"/>
            </a:pP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Oscilloscopio</a:t>
            </a: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didattico</a:t>
            </a:r>
            <a:endParaRPr lang="en-US" altLang="en-US" sz="28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3399"/>
              </a:buClr>
              <a:buFont typeface="Comic Sans MS" panose="030F0702030302020204" pitchFamily="66" charset="0"/>
              <a:buChar char="-"/>
            </a:pP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Campo B in un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solenoide</a:t>
            </a:r>
            <a:endParaRPr lang="en-US" altLang="en-US" sz="28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3399"/>
              </a:buClr>
              <a:buFont typeface="Comic Sans MS" panose="030F0702030302020204" pitchFamily="66" charset="0"/>
              <a:buChar char="-"/>
            </a:pP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Effetto</a:t>
            </a:r>
            <a:r>
              <a:rPr lang="en-US" altLang="en-US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Doppler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F4817DD3-8712-4A13-BE84-3393B1B7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8950"/>
            <a:ext cx="80899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L. </a:t>
            </a:r>
            <a:r>
              <a:rPr lang="en-US" alt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Girlanda</a:t>
            </a:r>
            <a:endParaRPr lang="en-US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39725" indent="-334963" algn="r" eaLnBrk="1" hangingPunct="1">
              <a:buClr>
                <a:srgbClr val="FF0000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Ventura</a:t>
            </a:r>
          </a:p>
          <a:p>
            <a:pPr algn="r" eaLnBrk="1" hangingPunct="1">
              <a:buClrTx/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Dipartimento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 </a:t>
            </a: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Matematica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Fisica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“E. De Giorgi” – </a:t>
            </a: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Università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del Salento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CFD3C7D-B68A-4444-97F0-E15EC4D7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C7DF3575-6E02-466C-952A-EA851128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0963"/>
            <a:ext cx="2411412" cy="24114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1B6BA4FC-78BE-4B2E-B814-3E1D8E3E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538"/>
            <a:ext cx="65611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Gli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elettroni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emessi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dal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catodo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vengono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accelerati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verso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l’anodo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dal campo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elettrico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Il fascio di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elettroni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non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arresta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sull’anodo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perchè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questo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è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forato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Se un campo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elettrico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viene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applicato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alle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piastre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deflettrici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il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fascio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viene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deviato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e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incide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fuori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asse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sullo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schermo</a:t>
            </a:r>
            <a:r>
              <a:rPr lang="en-US" altLang="en-US" sz="20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Comic Sans MS" panose="030F0702030302020204" pitchFamily="66" charset="0"/>
              </a:rPr>
              <a:t>fluorescente</a:t>
            </a:r>
            <a:endParaRPr lang="en-US" altLang="en-US" sz="2000" b="1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267" name="Group 3">
            <a:extLst>
              <a:ext uri="{FF2B5EF4-FFF2-40B4-BE49-F238E27FC236}">
                <a16:creationId xmlns:a16="http://schemas.microsoft.com/office/drawing/2014/main" id="{9E0365ED-51DD-4C1B-83EF-C4D1E797B55F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3367088"/>
            <a:ext cx="8721725" cy="3373437"/>
            <a:chOff x="132" y="2121"/>
            <a:chExt cx="5494" cy="2125"/>
          </a:xfrm>
        </p:grpSpPr>
        <p:sp>
          <p:nvSpPr>
            <p:cNvPr id="11268" name="Rectangle 4">
              <a:extLst>
                <a:ext uri="{FF2B5EF4-FFF2-40B4-BE49-F238E27FC236}">
                  <a16:creationId xmlns:a16="http://schemas.microsoft.com/office/drawing/2014/main" id="{AC0847C6-C06F-44EC-8F50-04F8DDD38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409"/>
              <a:ext cx="133" cy="768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59DEA781-719F-43DA-9732-A4A9B5447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409"/>
              <a:ext cx="133" cy="768"/>
            </a:xfrm>
            <a:prstGeom prst="rect">
              <a:avLst/>
            </a:prstGeom>
            <a:solidFill>
              <a:srgbClr val="333399"/>
            </a:solidFill>
            <a:ln w="1260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B7E1A845-357E-4ACF-8ECE-BF98A8A0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545"/>
              <a:ext cx="133" cy="496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>
              <a:extLst>
                <a:ext uri="{FF2B5EF4-FFF2-40B4-BE49-F238E27FC236}">
                  <a16:creationId xmlns:a16="http://schemas.microsoft.com/office/drawing/2014/main" id="{62E6FDDA-0674-4EAC-815B-324B51021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" y="2954"/>
              <a:ext cx="22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8">
              <a:extLst>
                <a:ext uri="{FF2B5EF4-FFF2-40B4-BE49-F238E27FC236}">
                  <a16:creationId xmlns:a16="http://schemas.microsoft.com/office/drawing/2014/main" id="{534B6E3E-45C4-4D20-A178-A54E5A26C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2908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9">
              <a:extLst>
                <a:ext uri="{FF2B5EF4-FFF2-40B4-BE49-F238E27FC236}">
                  <a16:creationId xmlns:a16="http://schemas.microsoft.com/office/drawing/2014/main" id="{6789A724-E820-493F-A969-C6F124C61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681"/>
              <a:ext cx="31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Oval 10">
              <a:extLst>
                <a:ext uri="{FF2B5EF4-FFF2-40B4-BE49-F238E27FC236}">
                  <a16:creationId xmlns:a16="http://schemas.microsoft.com/office/drawing/2014/main" id="{B1646CB2-6A6E-4895-9127-37979B68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636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Line 11">
              <a:extLst>
                <a:ext uri="{FF2B5EF4-FFF2-40B4-BE49-F238E27FC236}">
                  <a16:creationId xmlns:a16="http://schemas.microsoft.com/office/drawing/2014/main" id="{B7E7A72A-570F-480C-937A-3ECBA8972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" y="2773"/>
              <a:ext cx="22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2">
              <a:extLst>
                <a:ext uri="{FF2B5EF4-FFF2-40B4-BE49-F238E27FC236}">
                  <a16:creationId xmlns:a16="http://schemas.microsoft.com/office/drawing/2014/main" id="{17ABFB89-9E58-4824-9C78-FA92F0BDE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727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>
              <a:extLst>
                <a:ext uri="{FF2B5EF4-FFF2-40B4-BE49-F238E27FC236}">
                  <a16:creationId xmlns:a16="http://schemas.microsoft.com/office/drawing/2014/main" id="{101133E5-9871-4DF9-9582-B05D0E99F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2863"/>
              <a:ext cx="22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Oval 14">
              <a:extLst>
                <a:ext uri="{FF2B5EF4-FFF2-40B4-BE49-F238E27FC236}">
                  <a16:creationId xmlns:a16="http://schemas.microsoft.com/office/drawing/2014/main" id="{889D8A0B-3195-42E0-AA68-365FABA4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818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5">
              <a:extLst>
                <a:ext uri="{FF2B5EF4-FFF2-40B4-BE49-F238E27FC236}">
                  <a16:creationId xmlns:a16="http://schemas.microsoft.com/office/drawing/2014/main" id="{A1A2AE51-83B3-48E3-95B8-A6F661B96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0" y="2643"/>
              <a:ext cx="31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6">
              <a:extLst>
                <a:ext uri="{FF2B5EF4-FFF2-40B4-BE49-F238E27FC236}">
                  <a16:creationId xmlns:a16="http://schemas.microsoft.com/office/drawing/2014/main" id="{D3340A4A-BB14-4A4F-9B39-8BEEAA88D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2591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17">
              <a:extLst>
                <a:ext uri="{FF2B5EF4-FFF2-40B4-BE49-F238E27FC236}">
                  <a16:creationId xmlns:a16="http://schemas.microsoft.com/office/drawing/2014/main" id="{F12923B4-FEA5-455A-AC15-220D7265F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" y="3000"/>
              <a:ext cx="224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Oval 18">
              <a:extLst>
                <a:ext uri="{FF2B5EF4-FFF2-40B4-BE49-F238E27FC236}">
                  <a16:creationId xmlns:a16="http://schemas.microsoft.com/office/drawing/2014/main" id="{AE2C496F-BFCE-416C-AA82-D8F7D5AB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2954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Line 19">
              <a:extLst>
                <a:ext uri="{FF2B5EF4-FFF2-40B4-BE49-F238E27FC236}">
                  <a16:creationId xmlns:a16="http://schemas.microsoft.com/office/drawing/2014/main" id="{392A0204-DDDF-48DE-B7B0-E2857997A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2818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Oval 20">
              <a:extLst>
                <a:ext uri="{FF2B5EF4-FFF2-40B4-BE49-F238E27FC236}">
                  <a16:creationId xmlns:a16="http://schemas.microsoft.com/office/drawing/2014/main" id="{34A08D8C-901D-429C-9C3C-AE37E946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2772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Text Box 21">
              <a:extLst>
                <a:ext uri="{FF2B5EF4-FFF2-40B4-BE49-F238E27FC236}">
                  <a16:creationId xmlns:a16="http://schemas.microsoft.com/office/drawing/2014/main" id="{249C2D4B-3D4F-4EA3-845A-053AE9100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2212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333399"/>
                  </a:solidFill>
                </a:rPr>
                <a:t>+</a:t>
              </a:r>
            </a:p>
          </p:txBody>
        </p:sp>
        <p:sp>
          <p:nvSpPr>
            <p:cNvPr id="11286" name="Rectangle 22">
              <a:extLst>
                <a:ext uri="{FF2B5EF4-FFF2-40B4-BE49-F238E27FC236}">
                  <a16:creationId xmlns:a16="http://schemas.microsoft.com/office/drawing/2014/main" id="{6F2DD3FC-4CEB-47B1-A38B-B510C7464A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71" y="2077"/>
              <a:ext cx="88" cy="768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>
              <a:extLst>
                <a:ext uri="{FF2B5EF4-FFF2-40B4-BE49-F238E27FC236}">
                  <a16:creationId xmlns:a16="http://schemas.microsoft.com/office/drawing/2014/main" id="{1A652B33-AD1E-40B3-9542-DE6F247058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71" y="2757"/>
              <a:ext cx="88" cy="768"/>
            </a:xfrm>
            <a:prstGeom prst="rect">
              <a:avLst/>
            </a:prstGeom>
            <a:solidFill>
              <a:srgbClr val="333399"/>
            </a:solidFill>
            <a:ln w="9360" cap="sq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4">
              <a:extLst>
                <a:ext uri="{FF2B5EF4-FFF2-40B4-BE49-F238E27FC236}">
                  <a16:creationId xmlns:a16="http://schemas.microsoft.com/office/drawing/2014/main" id="{4D4862B4-076C-4597-962C-A9A3B9F4A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954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Oval 25">
              <a:extLst>
                <a:ext uri="{FF2B5EF4-FFF2-40B4-BE49-F238E27FC236}">
                  <a16:creationId xmlns:a16="http://schemas.microsoft.com/office/drawing/2014/main" id="{E76FF30C-E488-4BF1-8037-FF209B45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2908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26">
              <a:extLst>
                <a:ext uri="{FF2B5EF4-FFF2-40B4-BE49-F238E27FC236}">
                  <a16:creationId xmlns:a16="http://schemas.microsoft.com/office/drawing/2014/main" id="{3965D612-4886-48EB-9A21-71E48F1E9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9" y="2727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Oval 27">
              <a:extLst>
                <a:ext uri="{FF2B5EF4-FFF2-40B4-BE49-F238E27FC236}">
                  <a16:creationId xmlns:a16="http://schemas.microsoft.com/office/drawing/2014/main" id="{783CDE4A-1AB4-4CFF-A97C-0D60C47B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2681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28">
              <a:extLst>
                <a:ext uri="{FF2B5EF4-FFF2-40B4-BE49-F238E27FC236}">
                  <a16:creationId xmlns:a16="http://schemas.microsoft.com/office/drawing/2014/main" id="{F17CAE06-C35A-4AB8-BEEE-D5C25FFDF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2818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29">
              <a:extLst>
                <a:ext uri="{FF2B5EF4-FFF2-40B4-BE49-F238E27FC236}">
                  <a16:creationId xmlns:a16="http://schemas.microsoft.com/office/drawing/2014/main" id="{21C6421F-DB17-478F-BDD3-465F3C5D6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772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30">
              <a:extLst>
                <a:ext uri="{FF2B5EF4-FFF2-40B4-BE49-F238E27FC236}">
                  <a16:creationId xmlns:a16="http://schemas.microsoft.com/office/drawing/2014/main" id="{E7970471-E193-43B8-BFF1-A434F212E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" y="2598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Oval 31">
              <a:extLst>
                <a:ext uri="{FF2B5EF4-FFF2-40B4-BE49-F238E27FC236}">
                  <a16:creationId xmlns:a16="http://schemas.microsoft.com/office/drawing/2014/main" id="{C0E782EC-39D7-4BCB-9E05-45AF2CCC3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552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Line 32">
              <a:extLst>
                <a:ext uri="{FF2B5EF4-FFF2-40B4-BE49-F238E27FC236}">
                  <a16:creationId xmlns:a16="http://schemas.microsoft.com/office/drawing/2014/main" id="{95EE55ED-430A-4759-9BD9-2AC92A272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962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Oval 33">
              <a:extLst>
                <a:ext uri="{FF2B5EF4-FFF2-40B4-BE49-F238E27FC236}">
                  <a16:creationId xmlns:a16="http://schemas.microsoft.com/office/drawing/2014/main" id="{D05AE603-BBE2-4E6C-B72E-F1630C62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2916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Line 34">
              <a:extLst>
                <a:ext uri="{FF2B5EF4-FFF2-40B4-BE49-F238E27FC236}">
                  <a16:creationId xmlns:a16="http://schemas.microsoft.com/office/drawing/2014/main" id="{4DA9D8DF-4F0C-4E59-849F-A193BE475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780"/>
              <a:ext cx="360" cy="0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35">
              <a:extLst>
                <a:ext uri="{FF2B5EF4-FFF2-40B4-BE49-F238E27FC236}">
                  <a16:creationId xmlns:a16="http://schemas.microsoft.com/office/drawing/2014/main" id="{176A2CE2-32F1-4B6F-ADB0-CE19D5DB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34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36">
              <a:extLst>
                <a:ext uri="{FF2B5EF4-FFF2-40B4-BE49-F238E27FC236}">
                  <a16:creationId xmlns:a16="http://schemas.microsoft.com/office/drawing/2014/main" id="{FDC3C1AF-D60D-48A2-A423-7CD8B194F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43"/>
              <a:ext cx="405" cy="42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Oval 37">
              <a:extLst>
                <a:ext uri="{FF2B5EF4-FFF2-40B4-BE49-F238E27FC236}">
                  <a16:creationId xmlns:a16="http://schemas.microsoft.com/office/drawing/2014/main" id="{913CD7E5-693C-44B1-B32E-2E4CFBF6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8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Line 38">
              <a:extLst>
                <a:ext uri="{FF2B5EF4-FFF2-40B4-BE49-F238E27FC236}">
                  <a16:creationId xmlns:a16="http://schemas.microsoft.com/office/drawing/2014/main" id="{0B1B0FD0-6E03-468A-ABDC-C9D32A4AC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2" y="3006"/>
              <a:ext cx="359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Oval 39">
              <a:extLst>
                <a:ext uri="{FF2B5EF4-FFF2-40B4-BE49-F238E27FC236}">
                  <a16:creationId xmlns:a16="http://schemas.microsoft.com/office/drawing/2014/main" id="{F7566018-5855-4058-A646-E38F6F306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960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Line 40">
              <a:extLst>
                <a:ext uri="{FF2B5EF4-FFF2-40B4-BE49-F238E27FC236}">
                  <a16:creationId xmlns:a16="http://schemas.microsoft.com/office/drawing/2014/main" id="{D7291820-3798-4EC3-8E9F-F14CF093E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2872"/>
              <a:ext cx="359" cy="8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Oval 41">
              <a:extLst>
                <a:ext uri="{FF2B5EF4-FFF2-40B4-BE49-F238E27FC236}">
                  <a16:creationId xmlns:a16="http://schemas.microsoft.com/office/drawing/2014/main" id="{37290178-98A1-4BFA-A6CD-03C8D0A6B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825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42">
              <a:extLst>
                <a:ext uri="{FF2B5EF4-FFF2-40B4-BE49-F238E27FC236}">
                  <a16:creationId xmlns:a16="http://schemas.microsoft.com/office/drawing/2014/main" id="{7EC3F200-1A11-460B-9D3E-FABE091F7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8" y="2688"/>
              <a:ext cx="314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43">
              <a:extLst>
                <a:ext uri="{FF2B5EF4-FFF2-40B4-BE49-F238E27FC236}">
                  <a16:creationId xmlns:a16="http://schemas.microsoft.com/office/drawing/2014/main" id="{32FFD80F-D61D-44CA-A1D2-EAFD9C42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642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Line 44">
              <a:extLst>
                <a:ext uri="{FF2B5EF4-FFF2-40B4-BE49-F238E27FC236}">
                  <a16:creationId xmlns:a16="http://schemas.microsoft.com/office/drawing/2014/main" id="{6632F5EC-4C61-405B-82F8-355520D2A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6" y="2871"/>
              <a:ext cx="314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Oval 45">
              <a:extLst>
                <a:ext uri="{FF2B5EF4-FFF2-40B4-BE49-F238E27FC236}">
                  <a16:creationId xmlns:a16="http://schemas.microsoft.com/office/drawing/2014/main" id="{A41AEAA1-C336-4D72-BBD8-6E236F8DF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2825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Line 46">
              <a:extLst>
                <a:ext uri="{FF2B5EF4-FFF2-40B4-BE49-F238E27FC236}">
                  <a16:creationId xmlns:a16="http://schemas.microsoft.com/office/drawing/2014/main" id="{8305DB67-0686-413A-8E6F-B6D341409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" y="3370"/>
              <a:ext cx="359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Oval 47">
              <a:extLst>
                <a:ext uri="{FF2B5EF4-FFF2-40B4-BE49-F238E27FC236}">
                  <a16:creationId xmlns:a16="http://schemas.microsoft.com/office/drawing/2014/main" id="{FC77F8C2-484E-4344-BBFB-743185DE7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3324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48">
              <a:extLst>
                <a:ext uri="{FF2B5EF4-FFF2-40B4-BE49-F238E27FC236}">
                  <a16:creationId xmlns:a16="http://schemas.microsoft.com/office/drawing/2014/main" id="{DD1C1A26-38D7-4C42-B799-B3E9FB712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3143"/>
              <a:ext cx="359" cy="8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Oval 49">
              <a:extLst>
                <a:ext uri="{FF2B5EF4-FFF2-40B4-BE49-F238E27FC236}">
                  <a16:creationId xmlns:a16="http://schemas.microsoft.com/office/drawing/2014/main" id="{1E7E71EF-79A9-4EDE-9C51-04E232E6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3096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50">
              <a:extLst>
                <a:ext uri="{FF2B5EF4-FFF2-40B4-BE49-F238E27FC236}">
                  <a16:creationId xmlns:a16="http://schemas.microsoft.com/office/drawing/2014/main" id="{C383B783-E25B-4D9D-A566-16DA75898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" y="3052"/>
              <a:ext cx="314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Oval 51">
              <a:extLst>
                <a:ext uri="{FF2B5EF4-FFF2-40B4-BE49-F238E27FC236}">
                  <a16:creationId xmlns:a16="http://schemas.microsoft.com/office/drawing/2014/main" id="{8DDF0598-66EC-4423-B15F-A7B27E9EB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3006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52">
              <a:extLst>
                <a:ext uri="{FF2B5EF4-FFF2-40B4-BE49-F238E27FC236}">
                  <a16:creationId xmlns:a16="http://schemas.microsoft.com/office/drawing/2014/main" id="{F9C1D025-3658-4C3C-A0FA-4A248214B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2" y="3551"/>
              <a:ext cx="359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Oval 53">
              <a:extLst>
                <a:ext uri="{FF2B5EF4-FFF2-40B4-BE49-F238E27FC236}">
                  <a16:creationId xmlns:a16="http://schemas.microsoft.com/office/drawing/2014/main" id="{908E0A1A-C026-4DEE-B2D7-AE9CC07C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505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Line 54">
              <a:extLst>
                <a:ext uri="{FF2B5EF4-FFF2-40B4-BE49-F238E27FC236}">
                  <a16:creationId xmlns:a16="http://schemas.microsoft.com/office/drawing/2014/main" id="{C28C9902-65B9-4D6A-8CA4-8B36CB890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2" y="3325"/>
              <a:ext cx="359" cy="8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Oval 55">
              <a:extLst>
                <a:ext uri="{FF2B5EF4-FFF2-40B4-BE49-F238E27FC236}">
                  <a16:creationId xmlns:a16="http://schemas.microsoft.com/office/drawing/2014/main" id="{FE1E67FB-7D9A-4435-8FE6-F991BD98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278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56">
              <a:extLst>
                <a:ext uri="{FF2B5EF4-FFF2-40B4-BE49-F238E27FC236}">
                  <a16:creationId xmlns:a16="http://schemas.microsoft.com/office/drawing/2014/main" id="{EA42DE36-7A89-42CB-B7DA-019192D25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3233"/>
              <a:ext cx="314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Oval 57">
              <a:extLst>
                <a:ext uri="{FF2B5EF4-FFF2-40B4-BE49-F238E27FC236}">
                  <a16:creationId xmlns:a16="http://schemas.microsoft.com/office/drawing/2014/main" id="{5B9FD763-3640-45AA-AE50-4FBE1072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3187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Line 58">
              <a:extLst>
                <a:ext uri="{FF2B5EF4-FFF2-40B4-BE49-F238E27FC236}">
                  <a16:creationId xmlns:a16="http://schemas.microsoft.com/office/drawing/2014/main" id="{0978F746-5B6A-4C82-B276-B1B2E89A0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" y="3187"/>
              <a:ext cx="314" cy="88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Oval 59">
              <a:extLst>
                <a:ext uri="{FF2B5EF4-FFF2-40B4-BE49-F238E27FC236}">
                  <a16:creationId xmlns:a16="http://schemas.microsoft.com/office/drawing/2014/main" id="{59F341D0-5E8D-4690-84B1-7EE1E977A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3141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Line 60">
              <a:extLst>
                <a:ext uri="{FF2B5EF4-FFF2-40B4-BE49-F238E27FC236}">
                  <a16:creationId xmlns:a16="http://schemas.microsoft.com/office/drawing/2014/main" id="{BF33F314-5911-4D60-94B0-288AF3D80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" y="2825"/>
              <a:ext cx="360" cy="42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Oval 61">
              <a:extLst>
                <a:ext uri="{FF2B5EF4-FFF2-40B4-BE49-F238E27FC236}">
                  <a16:creationId xmlns:a16="http://schemas.microsoft.com/office/drawing/2014/main" id="{4B4D60DD-228F-4668-9481-CC8E98B2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780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Line 62">
              <a:extLst>
                <a:ext uri="{FF2B5EF4-FFF2-40B4-BE49-F238E27FC236}">
                  <a16:creationId xmlns:a16="http://schemas.microsoft.com/office/drawing/2014/main" id="{6DAE782A-15D8-4D49-8C65-3E3601525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2779"/>
              <a:ext cx="360" cy="42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Oval 63">
              <a:extLst>
                <a:ext uri="{FF2B5EF4-FFF2-40B4-BE49-F238E27FC236}">
                  <a16:creationId xmlns:a16="http://schemas.microsoft.com/office/drawing/2014/main" id="{922353D2-CA45-463E-8CEF-5C2AA81D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5" y="2734"/>
              <a:ext cx="88" cy="88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Text Box 64">
              <a:extLst>
                <a:ext uri="{FF2B5EF4-FFF2-40B4-BE49-F238E27FC236}">
                  <a16:creationId xmlns:a16="http://schemas.microsoft.com/office/drawing/2014/main" id="{3827D1F8-37D4-4D3B-914E-BE2FE2D65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" y="3324"/>
              <a:ext cx="5494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Catodo		Anodo		   Piastre deflettrici</a:t>
              </a:r>
            </a:p>
            <a:p>
              <a:pPr eaLnBrk="1" hangingPunct="1">
                <a:buClr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buClr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buClr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								   Schermo</a:t>
              </a:r>
            </a:p>
          </p:txBody>
        </p:sp>
        <p:sp>
          <p:nvSpPr>
            <p:cNvPr id="11329" name="Rectangle 65">
              <a:extLst>
                <a:ext uri="{FF2B5EF4-FFF2-40B4-BE49-F238E27FC236}">
                  <a16:creationId xmlns:a16="http://schemas.microsoft.com/office/drawing/2014/main" id="{568D318A-A8DC-47CE-B739-C354E74BA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2190"/>
              <a:ext cx="88" cy="1766"/>
            </a:xfrm>
            <a:prstGeom prst="rect">
              <a:avLst/>
            </a:prstGeom>
            <a:solidFill>
              <a:srgbClr val="80808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Text Box 66">
              <a:extLst>
                <a:ext uri="{FF2B5EF4-FFF2-40B4-BE49-F238E27FC236}">
                  <a16:creationId xmlns:a16="http://schemas.microsoft.com/office/drawing/2014/main" id="{95A2D53F-308C-4FA7-8122-CDFED4C26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" y="2121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_</a:t>
              </a:r>
            </a:p>
          </p:txBody>
        </p:sp>
        <p:sp>
          <p:nvSpPr>
            <p:cNvPr id="11331" name="Text Box 67">
              <a:extLst>
                <a:ext uri="{FF2B5EF4-FFF2-40B4-BE49-F238E27FC236}">
                  <a16:creationId xmlns:a16="http://schemas.microsoft.com/office/drawing/2014/main" id="{E1709B48-BDDF-43E6-855B-6C9BA9680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" y="2257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_</a:t>
              </a:r>
            </a:p>
          </p:txBody>
        </p:sp>
        <p:sp>
          <p:nvSpPr>
            <p:cNvPr id="11332" name="Text Box 68">
              <a:extLst>
                <a:ext uri="{FF2B5EF4-FFF2-40B4-BE49-F238E27FC236}">
                  <a16:creationId xmlns:a16="http://schemas.microsoft.com/office/drawing/2014/main" id="{94EFF7D1-F5B0-4DCA-B6B3-2CABCF746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" y="3006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333399"/>
                  </a:solidFill>
                </a:rPr>
                <a:t>+</a:t>
              </a:r>
            </a:p>
          </p:txBody>
        </p:sp>
      </p:grpSp>
      <p:sp>
        <p:nvSpPr>
          <p:cNvPr id="11333" name="Text Box 69">
            <a:extLst>
              <a:ext uri="{FF2B5EF4-FFF2-40B4-BE49-F238E27FC236}">
                <a16:creationId xmlns:a16="http://schemas.microsoft.com/office/drawing/2014/main" id="{21C2F355-238D-4C98-AE76-7835B89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5" y="6518275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A143094-259D-47FF-9BC1-FC0A15E6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2447925" cy="1079500"/>
          </a:xfrm>
          <a:prstGeom prst="rect">
            <a:avLst/>
          </a:prstGeom>
          <a:solidFill>
            <a:srgbClr val="BBE0E3"/>
          </a:solidFill>
          <a:ln w="2844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Forza di Lorentz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D0BF525-F976-4C59-8FC5-CA133D898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u="sng">
                <a:solidFill>
                  <a:srgbClr val="333399"/>
                </a:solidFill>
                <a:latin typeface="Comic Sans MS" panose="030F0702030302020204" pitchFamily="66" charset="0"/>
              </a:rPr>
              <a:t>Deflessione magnetica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Le bobine fissate all’anello intorno al tubo generano altrettanti campi magnetici.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Anche il campo magnetico (B) fa deviare il fascio di elettroni</a:t>
            </a: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id="{954C5440-95A5-46A7-B8EF-FCDE17EE0E31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3571875"/>
            <a:ext cx="427037" cy="427038"/>
            <a:chOff x="4967" y="2250"/>
            <a:chExt cx="269" cy="269"/>
          </a:xfrm>
        </p:grpSpPr>
        <p:sp>
          <p:nvSpPr>
            <p:cNvPr id="12292" name="Oval 4">
              <a:extLst>
                <a:ext uri="{FF2B5EF4-FFF2-40B4-BE49-F238E27FC236}">
                  <a16:creationId xmlns:a16="http://schemas.microsoft.com/office/drawing/2014/main" id="{8CBFF95B-89B9-4D29-A1B4-B78AD650D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250"/>
              <a:ext cx="269" cy="269"/>
            </a:xfrm>
            <a:prstGeom prst="ellipse">
              <a:avLst/>
            </a:prstGeom>
            <a:solidFill>
              <a:srgbClr val="FF0000"/>
            </a:solidFill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Text Box 5">
              <a:extLst>
                <a:ext uri="{FF2B5EF4-FFF2-40B4-BE49-F238E27FC236}">
                  <a16:creationId xmlns:a16="http://schemas.microsoft.com/office/drawing/2014/main" id="{9319F6BC-C30C-46DA-9EEF-F38C8CBF4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12294" name="Line 6">
            <a:extLst>
              <a:ext uri="{FF2B5EF4-FFF2-40B4-BE49-F238E27FC236}">
                <a16:creationId xmlns:a16="http://schemas.microsoft.com/office/drawing/2014/main" id="{957D2FCC-B133-4D43-AEBB-DB5FFB7C0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3787775"/>
            <a:ext cx="647700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3CF118ED-E968-4FBB-85B8-22A2D0819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2708275"/>
            <a:ext cx="1587" cy="8651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D06847A-1B48-43E6-B608-F9A91AEE5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3421063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EC57145D-DAED-476B-8008-ADA84157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2924175"/>
            <a:ext cx="320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63C17B86-C63C-41FD-B7EE-0A7D7E20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251075"/>
            <a:ext cx="4702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omic Sans MS" panose="030F0702030302020204" pitchFamily="66" charset="0"/>
              </a:rPr>
              <a:t>Esempio: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omic Sans MS" panose="030F0702030302020204" pitchFamily="66" charset="0"/>
              </a:rPr>
              <a:t>forza F a cui è sottoposto un elettrone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omic Sans MS" panose="030F0702030302020204" pitchFamily="66" charset="0"/>
              </a:rPr>
              <a:t>di carica q che si muove con velocità v,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omic Sans MS" panose="030F0702030302020204" pitchFamily="66" charset="0"/>
              </a:rPr>
              <a:t>in presenza di un campo magnetico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omic Sans MS" panose="030F0702030302020204" pitchFamily="66" charset="0"/>
              </a:rPr>
              <a:t>uscente dal piano del foglio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D20AE82F-65F2-450C-9F23-3D5073E8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206875"/>
            <a:ext cx="8693150" cy="22891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u="sng">
                <a:latin typeface="Comic Sans MS" panose="030F0702030302020204" pitchFamily="66" charset="0"/>
              </a:rPr>
              <a:t>Esperienza in laboratorio</a:t>
            </a:r>
          </a:p>
          <a:p>
            <a:pPr eaLnBrk="1" hangingPunct="1">
              <a:buClrTx/>
              <a:buFontTx/>
              <a:buNone/>
            </a:pPr>
            <a:endParaRPr lang="en-US" altLang="en-US" u="sng"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Mettere in funzione l’oscilloscopio e verificarne i principi di funzionamento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Verificare che i campi magnetici generati dalle bobine spostano il fascio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coerentemente con quanto previsto dall’espressione della forza di Lorentz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Descrivere in dettaglio l’apparecchiatura nella relazione finale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67E25E5-937A-4F1C-AF0A-AF6C7939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EB77BCDF-6041-498A-9754-67AC7F67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339975"/>
            <a:ext cx="17986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DFFB3CB6-1796-40A0-95E5-358E638A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8913"/>
            <a:ext cx="38719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 4. Effetto Doppler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29CDF85-3FC2-4079-9CD3-9D587D83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502400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DEC7A8D-4404-4EFE-BBD1-64F1EEDB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96975"/>
            <a:ext cx="332105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Fenomeni: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-propagazione delle onde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-spostamento in frequenza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-interferenza e battimenti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C62D5D3-F196-4F43-BEAD-767C54F4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058863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58873264-E1B3-4DE1-B175-96CA3A0A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96963"/>
            <a:ext cx="3848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93B45860-9FBF-49A6-B681-170F0920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475038"/>
            <a:ext cx="40528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2372E9BF-B45D-4131-A4A4-1F444483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457200"/>
            <a:ext cx="34893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Dispositivi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-diapason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-software audio-editing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-pendolo fisico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-altoparlanti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-generatore di frequenza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-microfono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B038BFA-DB35-487E-966B-5349BF67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9925" y="458788"/>
            <a:ext cx="4206875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7E9EC2C6-9BA6-4FDB-9066-55A810E3B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382963"/>
            <a:ext cx="842645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Procedura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1) Uso del software Audacity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-misurare la frequenza di un diapason 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-misurare i battimenti da due diapason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2) Misura dello spostamento Doppler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-misurare la frequenza del suono emesso da un altoparlante posto in oscillazione su un pendolo al variare del tempo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-misurare i battimenti prodotti da due altoparlanti, uno sul pendolo e l’altro in quiete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3) Confronto con la previsione teorica misurando la velocità del pendolo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E4127CC4-ADC1-4818-8EF8-A5CDAB51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2075"/>
            <a:ext cx="44640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70F41805-F11D-4563-8D73-0BE30321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475038"/>
            <a:ext cx="44640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002364ED-A89C-4237-A85D-236B7119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365375"/>
            <a:ext cx="416877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19D0152-67FE-415E-A40B-79F5B27E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303838"/>
            <a:ext cx="4160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1F4FB7AF-0826-4658-B41A-2BF489B0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127000"/>
            <a:ext cx="348932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1 altoparlante in moto: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la frequenza cambia come la velocità del pendolo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0ED29B1E-574E-498E-AB69-1E7026F3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7800"/>
            <a:ext cx="42227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A50C8E6C-B6E1-42ED-9DE0-F7EF42BB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521075"/>
            <a:ext cx="420687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1FB0F7B3-45E8-4C24-B185-E90A1BA8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366713"/>
            <a:ext cx="374808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2 altoparlanti: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la differenza tra le frequenze genera i battimenti</a:t>
            </a: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1A345B2-6892-43E9-AD67-F2773760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200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1B0DE7D-BDED-42DC-AD84-20B07634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60350"/>
            <a:ext cx="57388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1. Scarica del condensatore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AED6990C-16C5-42E4-8FE7-3A3D61FF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1076325"/>
            <a:ext cx="7288213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Fenomeni fisici : 	induzione elettrostatica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	conservazione della carica elettrica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	immagazzinamento dell’energia elettrostatica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	trasformazione dell’energia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Il condensatore è un dispositivo composto da due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lastre metalliche separate da un isolante (dielettrico).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L’accumulo di cariche positive su una faccia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del condensatore comporta l’allontanamento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delle cariche positive dall’altra faccia e quindi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l’accumulo delle cariche negative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All’accumulo delle cariche di segno diverso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sulle due piastre è connessa una differenza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di potenziale elettrico</a:t>
            </a: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378C1179-DD3D-42AD-8193-6C54E25A4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5157788"/>
            <a:ext cx="2232025" cy="1587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70D6562E-0456-4D10-ADE8-C32FD9760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365625"/>
            <a:ext cx="2232025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2F49216-ACA5-4D7F-9832-0903B867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37063"/>
            <a:ext cx="2232025" cy="649287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4149FC3D-6CC4-49F9-B37C-9E3CEF1D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06850"/>
            <a:ext cx="287337" cy="287338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90885CAC-AEB5-46C5-9D32-CAB6A17A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005263"/>
            <a:ext cx="287337" cy="287337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04" name="Oval 8">
            <a:extLst>
              <a:ext uri="{FF2B5EF4-FFF2-40B4-BE49-F238E27FC236}">
                <a16:creationId xmlns:a16="http://schemas.microsoft.com/office/drawing/2014/main" id="{7483F4C4-02F2-46FF-87ED-70BCF3C5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4005263"/>
            <a:ext cx="287337" cy="287337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69B703D9-80DB-488B-A662-2E5E2BB39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6165850"/>
            <a:ext cx="1587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Oval 10">
            <a:extLst>
              <a:ext uri="{FF2B5EF4-FFF2-40B4-BE49-F238E27FC236}">
                <a16:creationId xmlns:a16="http://schemas.microsoft.com/office/drawing/2014/main" id="{C3BD6FBA-7164-4852-9ACD-4F6C945C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6022975"/>
            <a:ext cx="287337" cy="287338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30041571-80D4-49A5-9762-790D27624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213100"/>
            <a:ext cx="1588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Oval 12">
            <a:extLst>
              <a:ext uri="{FF2B5EF4-FFF2-40B4-BE49-F238E27FC236}">
                <a16:creationId xmlns:a16="http://schemas.microsoft.com/office/drawing/2014/main" id="{308C8884-E9BA-436C-925B-468F76F5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070225"/>
            <a:ext cx="287338" cy="287338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34D3E46C-6ED3-47CF-A0A0-BFFB3D5C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230813"/>
            <a:ext cx="287337" cy="287337"/>
          </a:xfrm>
          <a:prstGeom prst="ellipse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id="{2498730A-B5ED-4591-8B0A-143D9F5F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229225"/>
            <a:ext cx="287337" cy="287338"/>
          </a:xfrm>
          <a:prstGeom prst="ellipse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38FF6B8E-F1AB-4D40-BD81-19CA852C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29225"/>
            <a:ext cx="287337" cy="287338"/>
          </a:xfrm>
          <a:prstGeom prst="ellipse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33BB61C0-8807-47DE-9AF1-BB1D7A1E9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4113" name="Picture 17">
            <a:extLst>
              <a:ext uri="{FF2B5EF4-FFF2-40B4-BE49-F238E27FC236}">
                <a16:creationId xmlns:a16="http://schemas.microsoft.com/office/drawing/2014/main" id="{313DDA1A-2800-4B80-B87E-BF46620B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52CC5AB0-1D2D-4B1C-BA32-8C471FDB22E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15888"/>
            <a:ext cx="5540375" cy="1939925"/>
            <a:chOff x="113" y="73"/>
            <a:chExt cx="3490" cy="1222"/>
          </a:xfrm>
        </p:grpSpPr>
        <p:sp>
          <p:nvSpPr>
            <p:cNvPr id="5122" name="Rectangle 2">
              <a:extLst>
                <a:ext uri="{FF2B5EF4-FFF2-40B4-BE49-F238E27FC236}">
                  <a16:creationId xmlns:a16="http://schemas.microsoft.com/office/drawing/2014/main" id="{8E7C152C-348D-4CB1-A226-23BCFAB9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09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4E684DDA-F3B5-42CF-BFDD-E969E58A9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09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7370F310-F41A-4DDC-B52A-CD688087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663"/>
              <a:ext cx="632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F67B251C-259E-4655-850D-6CC8A3EBD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663"/>
              <a:ext cx="632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E8A1869D-8504-422E-AC09-158A80754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73"/>
              <a:ext cx="36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Line 7">
              <a:extLst>
                <a:ext uri="{FF2B5EF4-FFF2-40B4-BE49-F238E27FC236}">
                  <a16:creationId xmlns:a16="http://schemas.microsoft.com/office/drawing/2014/main" id="{25679822-E828-413B-8C1C-C1574D3F0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890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>
              <a:extLst>
                <a:ext uri="{FF2B5EF4-FFF2-40B4-BE49-F238E27FC236}">
                  <a16:creationId xmlns:a16="http://schemas.microsoft.com/office/drawing/2014/main" id="{FC510D20-621E-428A-8F90-3CB2D5839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663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B85B5D00-0779-4C69-9354-67EC3AD9F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663"/>
              <a:ext cx="542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>
              <a:extLst>
                <a:ext uri="{FF2B5EF4-FFF2-40B4-BE49-F238E27FC236}">
                  <a16:creationId xmlns:a16="http://schemas.microsoft.com/office/drawing/2014/main" id="{2D0C0E1E-AB6E-4BBD-81EF-1D4E17B34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844"/>
              <a:ext cx="360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id="{52097096-3A0E-4994-BED3-775C77B9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481"/>
              <a:ext cx="178" cy="49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12">
              <a:extLst>
                <a:ext uri="{FF2B5EF4-FFF2-40B4-BE49-F238E27FC236}">
                  <a16:creationId xmlns:a16="http://schemas.microsoft.com/office/drawing/2014/main" id="{3C68DAF7-5E6A-409C-991B-9BFBEC59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436"/>
              <a:ext cx="207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  <a:p>
              <a:pPr eaLnBrk="1" hangingPunct="1">
                <a:buClrTx/>
                <a:buFontTx/>
                <a:buNone/>
              </a:pPr>
              <a:endParaRPr lang="en-US" altLang="en-US" sz="900" b="1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5133" name="Oval 13">
              <a:extLst>
                <a:ext uri="{FF2B5EF4-FFF2-40B4-BE49-F238E27FC236}">
                  <a16:creationId xmlns:a16="http://schemas.microsoft.com/office/drawing/2014/main" id="{E6239BC1-7386-4776-86D9-9B54AF16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64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>
              <a:extLst>
                <a:ext uri="{FF2B5EF4-FFF2-40B4-BE49-F238E27FC236}">
                  <a16:creationId xmlns:a16="http://schemas.microsoft.com/office/drawing/2014/main" id="{8D64BF53-92A5-481F-A882-24801F7B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00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>
              <a:extLst>
                <a:ext uri="{FF2B5EF4-FFF2-40B4-BE49-F238E27FC236}">
                  <a16:creationId xmlns:a16="http://schemas.microsoft.com/office/drawing/2014/main" id="{628E7D32-6D8B-4505-85BD-0E855AB84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64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6" name="Group 16">
            <a:extLst>
              <a:ext uri="{FF2B5EF4-FFF2-40B4-BE49-F238E27FC236}">
                <a16:creationId xmlns:a16="http://schemas.microsoft.com/office/drawing/2014/main" id="{F5E1D00B-A477-43FB-968C-EBF5475AEB6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349500"/>
            <a:ext cx="5540375" cy="1939925"/>
            <a:chOff x="2245" y="1480"/>
            <a:chExt cx="3490" cy="1222"/>
          </a:xfrm>
        </p:grpSpPr>
        <p:sp>
          <p:nvSpPr>
            <p:cNvPr id="5137" name="Rectangle 17">
              <a:extLst>
                <a:ext uri="{FF2B5EF4-FFF2-40B4-BE49-F238E27FC236}">
                  <a16:creationId xmlns:a16="http://schemas.microsoft.com/office/drawing/2014/main" id="{DB1DE1A9-0543-4DC7-9FE2-5959752E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616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Rectangle 18">
              <a:extLst>
                <a:ext uri="{FF2B5EF4-FFF2-40B4-BE49-F238E27FC236}">
                  <a16:creationId xmlns:a16="http://schemas.microsoft.com/office/drawing/2014/main" id="{D79111CD-72E3-4FAB-B8D5-B5A90590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616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>
              <a:extLst>
                <a:ext uri="{FF2B5EF4-FFF2-40B4-BE49-F238E27FC236}">
                  <a16:creationId xmlns:a16="http://schemas.microsoft.com/office/drawing/2014/main" id="{7BDDD080-BFD8-4346-BF13-62241AD2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070"/>
              <a:ext cx="632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Rectangle 20">
              <a:extLst>
                <a:ext uri="{FF2B5EF4-FFF2-40B4-BE49-F238E27FC236}">
                  <a16:creationId xmlns:a16="http://schemas.microsoft.com/office/drawing/2014/main" id="{B70529DE-8C0A-4BB6-89CF-B541FAC62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2070"/>
              <a:ext cx="632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21">
              <a:extLst>
                <a:ext uri="{FF2B5EF4-FFF2-40B4-BE49-F238E27FC236}">
                  <a16:creationId xmlns:a16="http://schemas.microsoft.com/office/drawing/2014/main" id="{0756B0B8-DF3F-430A-AE1C-E7F57DB4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480"/>
              <a:ext cx="36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22">
              <a:extLst>
                <a:ext uri="{FF2B5EF4-FFF2-40B4-BE49-F238E27FC236}">
                  <a16:creationId xmlns:a16="http://schemas.microsoft.com/office/drawing/2014/main" id="{C70515F8-8CEA-4F98-8219-6139F7367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297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>
              <a:extLst>
                <a:ext uri="{FF2B5EF4-FFF2-40B4-BE49-F238E27FC236}">
                  <a16:creationId xmlns:a16="http://schemas.microsoft.com/office/drawing/2014/main" id="{2B0B81C6-0FDF-461A-84D8-6AA394DFD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070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>
              <a:extLst>
                <a:ext uri="{FF2B5EF4-FFF2-40B4-BE49-F238E27FC236}">
                  <a16:creationId xmlns:a16="http://schemas.microsoft.com/office/drawing/2014/main" id="{ED6FEF21-C6CF-4BF2-9F31-FF3A25CED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070"/>
              <a:ext cx="542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5">
              <a:extLst>
                <a:ext uri="{FF2B5EF4-FFF2-40B4-BE49-F238E27FC236}">
                  <a16:creationId xmlns:a16="http://schemas.microsoft.com/office/drawing/2014/main" id="{E2318026-DE87-4717-A175-0294A2668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" y="2251"/>
              <a:ext cx="360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Rectangle 26">
              <a:extLst>
                <a:ext uri="{FF2B5EF4-FFF2-40B4-BE49-F238E27FC236}">
                  <a16:creationId xmlns:a16="http://schemas.microsoft.com/office/drawing/2014/main" id="{EFD5C452-F0FC-40EA-ACE1-C2911A63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888"/>
              <a:ext cx="178" cy="49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Text Box 27">
              <a:extLst>
                <a:ext uri="{FF2B5EF4-FFF2-40B4-BE49-F238E27FC236}">
                  <a16:creationId xmlns:a16="http://schemas.microsoft.com/office/drawing/2014/main" id="{3A562536-1C7A-4217-BF12-E7FD3BE90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8" y="1843"/>
              <a:ext cx="207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  <a:p>
              <a:pPr eaLnBrk="1" hangingPunct="1">
                <a:buClrTx/>
                <a:buFontTx/>
                <a:buNone/>
              </a:pPr>
              <a:endParaRPr lang="en-US" altLang="en-US" sz="900" b="1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5148" name="Oval 28">
              <a:extLst>
                <a:ext uri="{FF2B5EF4-FFF2-40B4-BE49-F238E27FC236}">
                  <a16:creationId xmlns:a16="http://schemas.microsoft.com/office/drawing/2014/main" id="{6A34EAD1-7CAB-42C0-9896-A470DC22E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571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>
              <a:extLst>
                <a:ext uri="{FF2B5EF4-FFF2-40B4-BE49-F238E27FC236}">
                  <a16:creationId xmlns:a16="http://schemas.microsoft.com/office/drawing/2014/main" id="{2C6E5E32-3231-454E-A25E-DB72D588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707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>
              <a:extLst>
                <a:ext uri="{FF2B5EF4-FFF2-40B4-BE49-F238E27FC236}">
                  <a16:creationId xmlns:a16="http://schemas.microsoft.com/office/drawing/2014/main" id="{3F7238EB-4109-4D06-957F-E4762E53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571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CB2215CB-B363-458D-9431-5844DC2D119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581525"/>
            <a:ext cx="5540375" cy="1939925"/>
            <a:chOff x="113" y="2886"/>
            <a:chExt cx="3490" cy="1222"/>
          </a:xfrm>
        </p:grpSpPr>
        <p:sp>
          <p:nvSpPr>
            <p:cNvPr id="5152" name="Rectangle 32">
              <a:extLst>
                <a:ext uri="{FF2B5EF4-FFF2-40B4-BE49-F238E27FC236}">
                  <a16:creationId xmlns:a16="http://schemas.microsoft.com/office/drawing/2014/main" id="{BD8B0DCF-D844-4E37-A435-880D0FB8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22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Rectangle 33">
              <a:extLst>
                <a:ext uri="{FF2B5EF4-FFF2-40B4-BE49-F238E27FC236}">
                  <a16:creationId xmlns:a16="http://schemas.microsoft.com/office/drawing/2014/main" id="{4F10BDE3-E887-4617-86B9-80A29A64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22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Rectangle 34">
              <a:extLst>
                <a:ext uri="{FF2B5EF4-FFF2-40B4-BE49-F238E27FC236}">
                  <a16:creationId xmlns:a16="http://schemas.microsoft.com/office/drawing/2014/main" id="{B464461A-65EA-431B-99E0-F1BB8B187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476"/>
              <a:ext cx="632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Rectangle 35">
              <a:extLst>
                <a:ext uri="{FF2B5EF4-FFF2-40B4-BE49-F238E27FC236}">
                  <a16:creationId xmlns:a16="http://schemas.microsoft.com/office/drawing/2014/main" id="{D8B24581-DC76-45EF-82D6-A4CE3AA9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476"/>
              <a:ext cx="632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36">
              <a:extLst>
                <a:ext uri="{FF2B5EF4-FFF2-40B4-BE49-F238E27FC236}">
                  <a16:creationId xmlns:a16="http://schemas.microsoft.com/office/drawing/2014/main" id="{1D7E3B50-A339-4B52-BA0B-3FAD6940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886"/>
              <a:ext cx="36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>
              <a:extLst>
                <a:ext uri="{FF2B5EF4-FFF2-40B4-BE49-F238E27FC236}">
                  <a16:creationId xmlns:a16="http://schemas.microsoft.com/office/drawing/2014/main" id="{39523873-4BBE-4947-BFF7-FAD1A163E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703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>
              <a:extLst>
                <a:ext uri="{FF2B5EF4-FFF2-40B4-BE49-F238E27FC236}">
                  <a16:creationId xmlns:a16="http://schemas.microsoft.com/office/drawing/2014/main" id="{9E792FE2-C267-4A70-A4E0-8774C270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76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>
              <a:extLst>
                <a:ext uri="{FF2B5EF4-FFF2-40B4-BE49-F238E27FC236}">
                  <a16:creationId xmlns:a16="http://schemas.microsoft.com/office/drawing/2014/main" id="{11AE67DB-2FE4-4DF9-9A06-F094B677A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476"/>
              <a:ext cx="542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>
              <a:extLst>
                <a:ext uri="{FF2B5EF4-FFF2-40B4-BE49-F238E27FC236}">
                  <a16:creationId xmlns:a16="http://schemas.microsoft.com/office/drawing/2014/main" id="{8152591D-5BEF-4D8C-9947-92E573460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3657"/>
              <a:ext cx="360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Rectangle 41">
              <a:extLst>
                <a:ext uri="{FF2B5EF4-FFF2-40B4-BE49-F238E27FC236}">
                  <a16:creationId xmlns:a16="http://schemas.microsoft.com/office/drawing/2014/main" id="{AED0044A-86E1-45D5-AA8B-ED8EE1B7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294"/>
              <a:ext cx="178" cy="49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42">
              <a:extLst>
                <a:ext uri="{FF2B5EF4-FFF2-40B4-BE49-F238E27FC236}">
                  <a16:creationId xmlns:a16="http://schemas.microsoft.com/office/drawing/2014/main" id="{F9DD7243-A028-4551-8914-E7DBF8CBA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3249"/>
              <a:ext cx="207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  <a:p>
              <a:pPr eaLnBrk="1" hangingPunct="1">
                <a:buClrTx/>
                <a:buFontTx/>
                <a:buNone/>
              </a:pPr>
              <a:endParaRPr lang="en-US" altLang="en-US" sz="900" b="1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5163" name="Oval 43">
              <a:extLst>
                <a:ext uri="{FF2B5EF4-FFF2-40B4-BE49-F238E27FC236}">
                  <a16:creationId xmlns:a16="http://schemas.microsoft.com/office/drawing/2014/main" id="{7DB89A08-AE3A-44FA-8C92-5CF4F8E4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977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Oval 44">
              <a:extLst>
                <a:ext uri="{FF2B5EF4-FFF2-40B4-BE49-F238E27FC236}">
                  <a16:creationId xmlns:a16="http://schemas.microsoft.com/office/drawing/2014/main" id="{7041C987-12E8-4D25-A524-AC9B328B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113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Oval 45">
              <a:extLst>
                <a:ext uri="{FF2B5EF4-FFF2-40B4-BE49-F238E27FC236}">
                  <a16:creationId xmlns:a16="http://schemas.microsoft.com/office/drawing/2014/main" id="{93846A4B-7EA8-4956-B756-3D76AAC97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77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6" name="Text Box 46">
            <a:extLst>
              <a:ext uri="{FF2B5EF4-FFF2-40B4-BE49-F238E27FC236}">
                <a16:creationId xmlns:a16="http://schemas.microsoft.com/office/drawing/2014/main" id="{25EA7E28-0D57-4AE3-8777-0F8D9850C8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66850" y="1074738"/>
            <a:ext cx="1409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condensatore</a:t>
            </a:r>
          </a:p>
        </p:txBody>
      </p:sp>
      <p:sp>
        <p:nvSpPr>
          <p:cNvPr id="5167" name="Line 47">
            <a:extLst>
              <a:ext uri="{FF2B5EF4-FFF2-40B4-BE49-F238E27FC236}">
                <a16:creationId xmlns:a16="http://schemas.microsoft.com/office/drawing/2014/main" id="{D5B49635-EAF5-4334-9A0D-5210E89F0C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0700" y="2781300"/>
            <a:ext cx="1017588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Line 48">
            <a:extLst>
              <a:ext uri="{FF2B5EF4-FFF2-40B4-BE49-F238E27FC236}">
                <a16:creationId xmlns:a16="http://schemas.microsoft.com/office/drawing/2014/main" id="{F3789FFA-F6AE-4E7D-A35B-88E61BFEB3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0700" y="4076700"/>
            <a:ext cx="1017588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Line 49">
            <a:extLst>
              <a:ext uri="{FF2B5EF4-FFF2-40B4-BE49-F238E27FC236}">
                <a16:creationId xmlns:a16="http://schemas.microsoft.com/office/drawing/2014/main" id="{6D6BAFB8-FFF2-4162-AB46-7224E37C5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788" y="5014913"/>
            <a:ext cx="1017587" cy="1587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0">
            <a:extLst>
              <a:ext uri="{FF2B5EF4-FFF2-40B4-BE49-F238E27FC236}">
                <a16:creationId xmlns:a16="http://schemas.microsoft.com/office/drawing/2014/main" id="{DF33248D-368F-406B-9DAC-4E7BE9CB7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788" y="6310313"/>
            <a:ext cx="1017587" cy="1587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F77CE108-3800-449B-9BF1-B02E2FFA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2662238"/>
            <a:ext cx="34464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u="sng">
                <a:solidFill>
                  <a:srgbClr val="000000"/>
                </a:solidFill>
                <a:latin typeface="Comic Sans MS" panose="030F0702030302020204" pitchFamily="66" charset="0"/>
              </a:rPr>
              <a:t>Fase di </a:t>
            </a:r>
            <a:r>
              <a:rPr lang="en-US" altLang="en-US" sz="1600" b="1" u="sng">
                <a:solidFill>
                  <a:srgbClr val="000000"/>
                </a:solidFill>
                <a:latin typeface="Comic Sans MS" panose="030F0702030302020204" pitchFamily="66" charset="0"/>
              </a:rPr>
              <a:t>carica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Le cariche elettriche si accumu-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lano sulle facce del condensato-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re fino a che la tensione ai capi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del condensatore non eguaglia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quella dell’alimentatore</a:t>
            </a: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213D3DDE-95D5-4C99-8178-5C58248B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581525"/>
            <a:ext cx="37687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u="sng">
                <a:solidFill>
                  <a:srgbClr val="000000"/>
                </a:solidFill>
                <a:latin typeface="Comic Sans MS" panose="030F0702030302020204" pitchFamily="66" charset="0"/>
              </a:rPr>
              <a:t>Fase di </a:t>
            </a:r>
            <a:r>
              <a:rPr lang="en-US" altLang="en-US" sz="1600" b="1" u="sng">
                <a:solidFill>
                  <a:srgbClr val="000000"/>
                </a:solidFill>
                <a:latin typeface="Comic Sans MS" panose="030F0702030302020204" pitchFamily="66" charset="0"/>
              </a:rPr>
              <a:t>scarica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L’energia elettrostatica accumula-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ta nel condensatore si trasforma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in energia termica (calore sulla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resistenza). L’accumulo di cariche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sulle facce del condensatore si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riduce fino ad annullarsi e con esso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la differenza di potenziale.</a:t>
            </a: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9ECEF77E-FD70-48A4-AE31-06108CF795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3987" y="1006476"/>
            <a:ext cx="110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resistenza</a:t>
            </a:r>
          </a:p>
        </p:txBody>
      </p:sp>
      <p:sp>
        <p:nvSpPr>
          <p:cNvPr id="5174" name="Line 54">
            <a:extLst>
              <a:ext uri="{FF2B5EF4-FFF2-40B4-BE49-F238E27FC236}">
                <a16:creationId xmlns:a16="http://schemas.microsoft.com/office/drawing/2014/main" id="{DD3A54D1-612F-499A-B3E6-54D839C91E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75" y="2565400"/>
            <a:ext cx="298450" cy="215900"/>
          </a:xfrm>
          <a:prstGeom prst="line">
            <a:avLst/>
          </a:prstGeom>
          <a:noFill/>
          <a:ln w="381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5">
            <a:extLst>
              <a:ext uri="{FF2B5EF4-FFF2-40B4-BE49-F238E27FC236}">
                <a16:creationId xmlns:a16="http://schemas.microsoft.com/office/drawing/2014/main" id="{44911BEC-5ED9-47E6-95EA-1D6477E2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799013"/>
            <a:ext cx="288925" cy="215900"/>
          </a:xfrm>
          <a:prstGeom prst="line">
            <a:avLst/>
          </a:prstGeom>
          <a:noFill/>
          <a:ln w="381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Text Box 56">
            <a:extLst>
              <a:ext uri="{FF2B5EF4-FFF2-40B4-BE49-F238E27FC236}">
                <a16:creationId xmlns:a16="http://schemas.microsoft.com/office/drawing/2014/main" id="{38140418-45E8-419D-A59E-7729A0306D7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75087" y="1068388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alimentatore</a:t>
            </a:r>
          </a:p>
        </p:txBody>
      </p:sp>
      <p:sp>
        <p:nvSpPr>
          <p:cNvPr id="5177" name="Text Box 57">
            <a:extLst>
              <a:ext uri="{FF2B5EF4-FFF2-40B4-BE49-F238E27FC236}">
                <a16:creationId xmlns:a16="http://schemas.microsoft.com/office/drawing/2014/main" id="{55CCFE9B-40DD-4514-99A3-15B20FE8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280511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333399"/>
                </a:solidFill>
              </a:rPr>
              <a:t>corrente</a:t>
            </a:r>
          </a:p>
        </p:txBody>
      </p:sp>
      <p:sp>
        <p:nvSpPr>
          <p:cNvPr id="5178" name="Text Box 58">
            <a:extLst>
              <a:ext uri="{FF2B5EF4-FFF2-40B4-BE49-F238E27FC236}">
                <a16:creationId xmlns:a16="http://schemas.microsoft.com/office/drawing/2014/main" id="{1368E788-05D1-477C-B8A9-3A2A0348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5037138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333399"/>
                </a:solidFill>
              </a:rPr>
              <a:t>corrente</a:t>
            </a:r>
          </a:p>
        </p:txBody>
      </p:sp>
      <p:sp>
        <p:nvSpPr>
          <p:cNvPr id="5179" name="Text Box 59">
            <a:extLst>
              <a:ext uri="{FF2B5EF4-FFF2-40B4-BE49-F238E27FC236}">
                <a16:creationId xmlns:a16="http://schemas.microsoft.com/office/drawing/2014/main" id="{B3C35B52-ED7F-411C-8AB6-9977D5D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5180" name="Picture 60">
            <a:extLst>
              <a:ext uri="{FF2B5EF4-FFF2-40B4-BE49-F238E27FC236}">
                <a16:creationId xmlns:a16="http://schemas.microsoft.com/office/drawing/2014/main" id="{6E8150FD-BBF6-4D32-8228-60C7D70F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1" name="Group 31">
            <a:extLst>
              <a:ext uri="{FF2B5EF4-FFF2-40B4-BE49-F238E27FC236}">
                <a16:creationId xmlns:a16="http://schemas.microsoft.com/office/drawing/2014/main" id="{CB2215CB-B363-458D-9431-5844DC2D1198}"/>
              </a:ext>
            </a:extLst>
          </p:cNvPr>
          <p:cNvGrpSpPr>
            <a:grpSpLocks/>
          </p:cNvGrpSpPr>
          <p:nvPr/>
        </p:nvGrpSpPr>
        <p:grpSpPr bwMode="auto">
          <a:xfrm>
            <a:off x="260616" y="589728"/>
            <a:ext cx="5540375" cy="1939925"/>
            <a:chOff x="113" y="2886"/>
            <a:chExt cx="3490" cy="1222"/>
          </a:xfrm>
        </p:grpSpPr>
        <p:sp>
          <p:nvSpPr>
            <p:cNvPr id="5152" name="Rectangle 32">
              <a:extLst>
                <a:ext uri="{FF2B5EF4-FFF2-40B4-BE49-F238E27FC236}">
                  <a16:creationId xmlns:a16="http://schemas.microsoft.com/office/drawing/2014/main" id="{BD8B0DCF-D844-4E37-A435-880D0FB8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22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Rectangle 33">
              <a:extLst>
                <a:ext uri="{FF2B5EF4-FFF2-40B4-BE49-F238E27FC236}">
                  <a16:creationId xmlns:a16="http://schemas.microsoft.com/office/drawing/2014/main" id="{4F10BDE3-E887-4617-86B9-80A29A64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022"/>
              <a:ext cx="1539" cy="108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Rectangle 34">
              <a:extLst>
                <a:ext uri="{FF2B5EF4-FFF2-40B4-BE49-F238E27FC236}">
                  <a16:creationId xmlns:a16="http://schemas.microsoft.com/office/drawing/2014/main" id="{B464461A-65EA-431B-99E0-F1BB8B187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476"/>
              <a:ext cx="632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Rectangle 35">
              <a:extLst>
                <a:ext uri="{FF2B5EF4-FFF2-40B4-BE49-F238E27FC236}">
                  <a16:creationId xmlns:a16="http://schemas.microsoft.com/office/drawing/2014/main" id="{D8B24581-DC76-45EF-82D6-A4CE3AA9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476"/>
              <a:ext cx="632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36">
              <a:extLst>
                <a:ext uri="{FF2B5EF4-FFF2-40B4-BE49-F238E27FC236}">
                  <a16:creationId xmlns:a16="http://schemas.microsoft.com/office/drawing/2014/main" id="{1D7E3B50-A339-4B52-BA0B-3FAD6940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886"/>
              <a:ext cx="36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>
              <a:extLst>
                <a:ext uri="{FF2B5EF4-FFF2-40B4-BE49-F238E27FC236}">
                  <a16:creationId xmlns:a16="http://schemas.microsoft.com/office/drawing/2014/main" id="{39523873-4BBE-4947-BFF7-FAD1A163E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703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>
              <a:extLst>
                <a:ext uri="{FF2B5EF4-FFF2-40B4-BE49-F238E27FC236}">
                  <a16:creationId xmlns:a16="http://schemas.microsoft.com/office/drawing/2014/main" id="{9E792FE2-C267-4A70-A4E0-8774C270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76"/>
              <a:ext cx="451" cy="0"/>
            </a:xfrm>
            <a:prstGeom prst="line">
              <a:avLst/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>
              <a:extLst>
                <a:ext uri="{FF2B5EF4-FFF2-40B4-BE49-F238E27FC236}">
                  <a16:creationId xmlns:a16="http://schemas.microsoft.com/office/drawing/2014/main" id="{11AE67DB-2FE4-4DF9-9A06-F094B677A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476"/>
              <a:ext cx="542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>
              <a:extLst>
                <a:ext uri="{FF2B5EF4-FFF2-40B4-BE49-F238E27FC236}">
                  <a16:creationId xmlns:a16="http://schemas.microsoft.com/office/drawing/2014/main" id="{8152591D-5BEF-4D8C-9947-92E573460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3657"/>
              <a:ext cx="360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Rectangle 41">
              <a:extLst>
                <a:ext uri="{FF2B5EF4-FFF2-40B4-BE49-F238E27FC236}">
                  <a16:creationId xmlns:a16="http://schemas.microsoft.com/office/drawing/2014/main" id="{AED0044A-86E1-45D5-AA8B-ED8EE1B7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294"/>
              <a:ext cx="178" cy="49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42">
              <a:extLst>
                <a:ext uri="{FF2B5EF4-FFF2-40B4-BE49-F238E27FC236}">
                  <a16:creationId xmlns:a16="http://schemas.microsoft.com/office/drawing/2014/main" id="{F9DD7243-A028-4551-8914-E7DBF8CBA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3249"/>
              <a:ext cx="207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  <a:p>
              <a:pPr eaLnBrk="1" hangingPunct="1">
                <a:buClrTx/>
                <a:buFontTx/>
                <a:buNone/>
              </a:pPr>
              <a:endParaRPr lang="en-US" altLang="en-US" sz="900" b="1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_</a:t>
              </a:r>
            </a:p>
          </p:txBody>
        </p:sp>
        <p:sp>
          <p:nvSpPr>
            <p:cNvPr id="5163" name="Oval 43">
              <a:extLst>
                <a:ext uri="{FF2B5EF4-FFF2-40B4-BE49-F238E27FC236}">
                  <a16:creationId xmlns:a16="http://schemas.microsoft.com/office/drawing/2014/main" id="{7DB89A08-AE3A-44FA-8C92-5CF4F8E4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977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Oval 44">
              <a:extLst>
                <a:ext uri="{FF2B5EF4-FFF2-40B4-BE49-F238E27FC236}">
                  <a16:creationId xmlns:a16="http://schemas.microsoft.com/office/drawing/2014/main" id="{7041C987-12E8-4D25-A524-AC9B328B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113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Oval 45">
              <a:extLst>
                <a:ext uri="{FF2B5EF4-FFF2-40B4-BE49-F238E27FC236}">
                  <a16:creationId xmlns:a16="http://schemas.microsoft.com/office/drawing/2014/main" id="{93846A4B-7EA8-4956-B756-3D76AAC97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77"/>
              <a:ext cx="88" cy="88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9" name="Line 49">
            <a:extLst>
              <a:ext uri="{FF2B5EF4-FFF2-40B4-BE49-F238E27FC236}">
                <a16:creationId xmlns:a16="http://schemas.microsoft.com/office/drawing/2014/main" id="{6D6BAFB8-FFF2-4162-AB46-7224E37C5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9621" y="999908"/>
            <a:ext cx="1017587" cy="1587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Line 50">
            <a:extLst>
              <a:ext uri="{FF2B5EF4-FFF2-40B4-BE49-F238E27FC236}">
                <a16:creationId xmlns:a16="http://schemas.microsoft.com/office/drawing/2014/main" id="{DF33248D-368F-406B-9DAC-4E7BE9CB7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7641" y="2237288"/>
            <a:ext cx="1017587" cy="1587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5">
            <a:extLst>
              <a:ext uri="{FF2B5EF4-FFF2-40B4-BE49-F238E27FC236}">
                <a16:creationId xmlns:a16="http://schemas.microsoft.com/office/drawing/2014/main" id="{44911BEC-5ED9-47E6-95EA-1D6477E2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7271" y="818820"/>
            <a:ext cx="288925" cy="215900"/>
          </a:xfrm>
          <a:prstGeom prst="line">
            <a:avLst/>
          </a:prstGeom>
          <a:noFill/>
          <a:ln w="381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Text Box 58">
            <a:extLst>
              <a:ext uri="{FF2B5EF4-FFF2-40B4-BE49-F238E27FC236}">
                <a16:creationId xmlns:a16="http://schemas.microsoft.com/office/drawing/2014/main" id="{1368E788-05D1-477C-B8A9-3A2A0348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407" y="1063732"/>
            <a:ext cx="99354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333399"/>
                </a:solidFill>
              </a:rPr>
              <a:t>corrente</a:t>
            </a:r>
          </a:p>
        </p:txBody>
      </p:sp>
      <p:sp>
        <p:nvSpPr>
          <p:cNvPr id="5179" name="Text Box 59">
            <a:extLst>
              <a:ext uri="{FF2B5EF4-FFF2-40B4-BE49-F238E27FC236}">
                <a16:creationId xmlns:a16="http://schemas.microsoft.com/office/drawing/2014/main" id="{B3C35B52-ED7F-411C-8AB6-9977D5D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5180" name="Picture 60">
            <a:extLst>
              <a:ext uri="{FF2B5EF4-FFF2-40B4-BE49-F238E27FC236}">
                <a16:creationId xmlns:a16="http://schemas.microsoft.com/office/drawing/2014/main" id="{6E8150FD-BBF6-4D32-8228-60C7D70F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4EB060-084E-4CDF-BF86-25B34C82FFD7}"/>
              </a:ext>
            </a:extLst>
          </p:cNvPr>
          <p:cNvSpPr txBox="1"/>
          <p:nvPr/>
        </p:nvSpPr>
        <p:spPr>
          <a:xfrm>
            <a:off x="3339648" y="333384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A7E77-3FFC-4B91-9259-BA54F0705DCD}"/>
              </a:ext>
            </a:extLst>
          </p:cNvPr>
          <p:cNvSpPr txBox="1"/>
          <p:nvPr/>
        </p:nvSpPr>
        <p:spPr>
          <a:xfrm>
            <a:off x="264572" y="131125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Scarica</a:t>
            </a:r>
          </a:p>
        </p:txBody>
      </p:sp>
      <p:pic>
        <p:nvPicPr>
          <p:cNvPr id="2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2CCBCD-24E2-4995-841A-54156706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42" y="3115025"/>
            <a:ext cx="4692682" cy="581532"/>
          </a:xfrm>
          <a:prstGeom prst="rect">
            <a:avLst/>
          </a:prstGeom>
        </p:spPr>
      </p:pic>
      <p:pic>
        <p:nvPicPr>
          <p:cNvPr id="7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B2C7915-77DE-44B6-B14E-DBC8799B3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84" t="1003" r="4316" b="2347"/>
          <a:stretch/>
        </p:blipFill>
        <p:spPr>
          <a:xfrm>
            <a:off x="1447800" y="3915378"/>
            <a:ext cx="5867400" cy="2811497"/>
          </a:xfrm>
          <a:prstGeom prst="rect">
            <a:avLst/>
          </a:prstGeom>
        </p:spPr>
      </p:pic>
      <p:pic>
        <p:nvPicPr>
          <p:cNvPr id="6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32047B1-DFFE-48AC-86AB-5C6427D19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979" y="3085955"/>
            <a:ext cx="2743200" cy="6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3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F90B683-4841-4AF0-8E52-617D3F41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60350"/>
            <a:ext cx="5232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Scarica del condensatore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72BA2515-3B76-49A0-B659-BEC25FC5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1075"/>
            <a:ext cx="8866188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95338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u="sng" dirty="0" err="1">
                <a:solidFill>
                  <a:srgbClr val="333399"/>
                </a:solidFill>
                <a:latin typeface="Comic Sans MS" panose="030F0702030302020204" pitchFamily="66" charset="0"/>
              </a:rPr>
              <a:t>Materiale</a:t>
            </a:r>
            <a:r>
              <a:rPr lang="en-US" altLang="en-US" u="sng" dirty="0">
                <a:solidFill>
                  <a:srgbClr val="333399"/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u="sng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disposizione</a:t>
            </a:r>
            <a:endParaRPr lang="en-US" altLang="en-US" u="sng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Alimentatore</a:t>
            </a: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Misuratore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di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tensione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(V)</a:t>
            </a: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Circuito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condensatore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resistenza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cavi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e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interruttore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Cronometro</a:t>
            </a: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u="sng" dirty="0" err="1">
                <a:solidFill>
                  <a:srgbClr val="333399"/>
                </a:solidFill>
                <a:latin typeface="Comic Sans MS" panose="030F0702030302020204" pitchFamily="66" charset="0"/>
              </a:rPr>
              <a:t>Procedura</a:t>
            </a:r>
            <a:endParaRPr lang="en-US" altLang="en-US" u="sng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Si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chiuda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l’interruttore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in modo da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caricare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il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condensatore</a:t>
            </a: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marL="798513" lvl="1" eaLnBrk="1" hangingPunct="1"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	(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il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misuratore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di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tensione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raggiunge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un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valore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massimo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Si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sposti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l’interruttore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in modo da far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scaricare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il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condensatore</a:t>
            </a: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Si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misurino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tempi (t) in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corrispondenza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dei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diversi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valori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di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tensione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(V)</a:t>
            </a:r>
          </a:p>
          <a:p>
            <a:pPr lvl="1" eaLnBrk="1" hangingPunct="1">
              <a:buClr>
                <a:srgbClr val="333399"/>
              </a:buClr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Si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proceda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all’analisi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dei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dati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(V, t)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utilizzando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una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funzione</a:t>
            </a:r>
            <a:r>
              <a:rPr lang="en-US" altLang="en-US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Comic Sans MS" panose="030F0702030302020204" pitchFamily="66" charset="0"/>
              </a:rPr>
              <a:t>esponenziale</a:t>
            </a:r>
            <a:endParaRPr lang="en-US" altLang="en-US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E16EE3F0-A867-4761-A65D-5C050CE3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27600"/>
            <a:ext cx="39243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BF9D9CAE-9EAB-4085-9F97-0E9B1DBA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563" y="6484938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B4C89F1B-1F7F-4449-93E5-5F245756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00A6D04A-2AE6-44B1-828A-94919978FE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3613" y="3049588"/>
          <a:ext cx="7191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r:id="rId6" imgW="72360" imgH="169560" progId="">
                  <p:embed/>
                </p:oleObj>
              </mc:Choice>
              <mc:Fallback>
                <p:oleObj r:id="rId6" imgW="72360" imgH="1695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3049588"/>
                        <a:ext cx="719137" cy="360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>
            <a:extLst>
              <a:ext uri="{FF2B5EF4-FFF2-40B4-BE49-F238E27FC236}">
                <a16:creationId xmlns:a16="http://schemas.microsoft.com/office/drawing/2014/main" id="{6BF926E8-42BD-456C-ADCB-7B9BC094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0"/>
            <a:ext cx="205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E4CCACE4-40E1-4788-B3E8-A7B890F0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88913"/>
            <a:ext cx="74660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2. Campo magnetico in un solenoide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EDEDB29D-A127-4E3F-A809-E015440B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052513"/>
            <a:ext cx="52482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800100" indent="-3381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u="sng">
                <a:solidFill>
                  <a:srgbClr val="333399"/>
                </a:solidFill>
                <a:latin typeface="Comic Sans MS" panose="030F0702030302020204" pitchFamily="66" charset="0"/>
              </a:rPr>
              <a:t>Fenomeni fisici</a:t>
            </a: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: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-induzione magnetica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-effetto Hall</a:t>
            </a:r>
          </a:p>
          <a:p>
            <a:pPr eaLnBrk="1" hangingPunct="1">
              <a:buClrTx/>
              <a:buFontTx/>
              <a:buNone/>
            </a:pPr>
            <a:endParaRPr lang="en-US" altLang="en-US" u="sng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u="sng">
                <a:solidFill>
                  <a:srgbClr val="333399"/>
                </a:solidFill>
                <a:latin typeface="Comic Sans MS" panose="030F0702030302020204" pitchFamily="66" charset="0"/>
              </a:rPr>
              <a:t>Dispositivi a disposizione</a:t>
            </a: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: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-solenoide estensibile 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-alimentatore di corrente continua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-teslametro a sonda Hall	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C7AE341B-086B-48D5-AD88-BE2CF308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6488113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2AB3CE9-E3E1-4F2B-8743-6BB0559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19538"/>
            <a:ext cx="6938962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45B15A66-1739-4D76-A171-AE1B354C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14400"/>
            <a:ext cx="4421187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6AF068B5-ED43-4B4C-A986-2BB1FA68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88913"/>
            <a:ext cx="7083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 Campo magnetico in un solenoide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87A2FEE-6C82-4A7C-BD7E-1F8C675DF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6502400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43D17B1-94D8-473F-8E23-0F9113E1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14400"/>
            <a:ext cx="666908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F6F46B4-0E79-4029-8D70-9A7FCDD6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74950"/>
            <a:ext cx="535463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A04FC5BC-9293-4B70-BA45-3156FE43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90938"/>
            <a:ext cx="835025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Procedura: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-verificare con la sonda Hall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assiale e tangenziale la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direzione di B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-verificare la linearità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del campo B con la corrente I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-misurare l'intensità di B al variare della densità di avvolgimenti ed estrarre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da un fit una misura della permeabilità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211A12EB-FAF7-45BE-B8EA-24BCF46C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260350"/>
            <a:ext cx="52149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3. Oscilloscopio didattico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6764A9D-9649-4063-9121-4974EC3E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F43C659A-D29C-4871-B05A-107A8C1B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708356F-AABC-442D-8428-2DFAD33B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3153A3DF-012A-4F2E-971D-51BEA1B5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Comic Sans MS" panose="030F0702030302020204" pitchFamily="66" charset="0"/>
              </a:rPr>
              <a:t>Oscilloscopio didattico</a:t>
            </a:r>
          </a:p>
        </p:txBody>
      </p:sp>
      <p:grpSp>
        <p:nvGrpSpPr>
          <p:cNvPr id="10242" name="Group 2">
            <a:extLst>
              <a:ext uri="{FF2B5EF4-FFF2-40B4-BE49-F238E27FC236}">
                <a16:creationId xmlns:a16="http://schemas.microsoft.com/office/drawing/2014/main" id="{2E0FBE7A-342B-43D4-BF90-33FEB596E29C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428875"/>
            <a:ext cx="6438900" cy="4424363"/>
            <a:chOff x="1701" y="1530"/>
            <a:chExt cx="4056" cy="2787"/>
          </a:xfrm>
        </p:grpSpPr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3F4D4D86-3B08-4E78-A769-E0F3B7C1C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530"/>
              <a:ext cx="4024" cy="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4" name="Rectangle 4">
              <a:extLst>
                <a:ext uri="{FF2B5EF4-FFF2-40B4-BE49-F238E27FC236}">
                  <a16:creationId xmlns:a16="http://schemas.microsoft.com/office/drawing/2014/main" id="{4139FD4A-81B3-443C-A78E-614333F3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2886"/>
              <a:ext cx="1176" cy="14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Text Box 5">
            <a:extLst>
              <a:ext uri="{FF2B5EF4-FFF2-40B4-BE49-F238E27FC236}">
                <a16:creationId xmlns:a16="http://schemas.microsoft.com/office/drawing/2014/main" id="{CE2C925C-572A-488A-9737-A806592E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300663"/>
            <a:ext cx="2606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17 – Piastre di deflessione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18 – Anodo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 – Catodo emettitore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22 – Schermo fluorescente</a:t>
            </a:r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A876187A-7C0F-4A62-93D6-C0E1E55F0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7163" y="3294063"/>
            <a:ext cx="647700" cy="2889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E44338DB-7BC1-41B3-BD5D-3D7507F79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3460750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5B23A0A0-3016-4534-924D-663C3F42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1052513"/>
            <a:ext cx="805497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u="sng">
                <a:solidFill>
                  <a:srgbClr val="333399"/>
                </a:solidFill>
                <a:latin typeface="Comic Sans MS" panose="030F0702030302020204" pitchFamily="66" charset="0"/>
              </a:rPr>
              <a:t>Fenomeni fisici</a:t>
            </a: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: 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emissione ed accelerazione di elettroni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deflessione di un fascio di elettroni in campi elettrici e magnetici</a:t>
            </a:r>
          </a:p>
          <a:p>
            <a:pPr eaLnBrk="1" hangingPunct="1">
              <a:buClrTx/>
              <a:buFontTx/>
              <a:buNone/>
            </a:pPr>
            <a:endParaRPr lang="en-US" altLang="en-US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u="sng">
                <a:solidFill>
                  <a:srgbClr val="333399"/>
                </a:solidFill>
                <a:latin typeface="Comic Sans MS" panose="030F0702030302020204" pitchFamily="66" charset="0"/>
              </a:rPr>
              <a:t>Elementi dell’oscilloscopio</a:t>
            </a: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 :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ampolla di vetro sottovuoto (tubo catodico)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catodo incandescente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anodo (disco forato)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piastre di deflessione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anello con bobine di deflessione</a:t>
            </a:r>
          </a:p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mic Sans MS" panose="030F0702030302020204" pitchFamily="66" charset="0"/>
              </a:rPr>
              <a:t>	schermo fluorescente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ACD2BA07-06F5-4644-9743-C8B644D3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65182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4143</TotalTime>
  <Words>591</Words>
  <Application>Microsoft Office PowerPoint</Application>
  <PresentationFormat>Presentazione su schermo (4:3)</PresentationFormat>
  <Paragraphs>216</Paragraphs>
  <Slides>15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Paolo Bernardini</dc:creator>
  <cp:keywords/>
  <dc:description/>
  <cp:lastModifiedBy>Andrea Ventura</cp:lastModifiedBy>
  <cp:revision>115</cp:revision>
  <cp:lastPrinted>1601-01-01T00:00:00Z</cp:lastPrinted>
  <dcterms:created xsi:type="dcterms:W3CDTF">2007-11-11T21:19:16Z</dcterms:created>
  <dcterms:modified xsi:type="dcterms:W3CDTF">2019-01-25T17:30:54Z</dcterms:modified>
</cp:coreProperties>
</file>