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0.xml" ContentType="application/vnd.openxmlformats-officedocument.presentationml.notesSlide+xml"/>
  <Override PartName="/ppt/charts/chart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69" r:id="rId2"/>
    <p:sldId id="257" r:id="rId3"/>
    <p:sldId id="259" r:id="rId4"/>
    <p:sldId id="261" r:id="rId5"/>
    <p:sldId id="271" r:id="rId6"/>
    <p:sldId id="273" r:id="rId7"/>
    <p:sldId id="262" r:id="rId8"/>
    <p:sldId id="275" r:id="rId9"/>
    <p:sldId id="263" r:id="rId10"/>
    <p:sldId id="264" r:id="rId11"/>
    <p:sldId id="276" r:id="rId12"/>
    <p:sldId id="277" r:id="rId13"/>
    <p:sldId id="268" r:id="rId14"/>
    <p:sldId id="265" r:id="rId15"/>
    <p:sldId id="266"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2" r:id="rId29"/>
    <p:sldId id="293" r:id="rId30"/>
    <p:sldId id="294" r:id="rId31"/>
    <p:sldId id="295" r:id="rId32"/>
    <p:sldId id="296" r:id="rId33"/>
    <p:sldId id="297" r:id="rId34"/>
    <p:sldId id="298" r:id="rId35"/>
    <p:sldId id="299" r:id="rId36"/>
    <p:sldId id="300" r:id="rId37"/>
    <p:sldId id="301" r:id="rId38"/>
    <p:sldId id="303" r:id="rId39"/>
    <p:sldId id="305" r:id="rId40"/>
    <p:sldId id="306" r:id="rId41"/>
    <p:sldId id="307" r:id="rId42"/>
    <p:sldId id="308" r:id="rId43"/>
    <p:sldId id="309" r:id="rId44"/>
    <p:sldId id="310" r:id="rId45"/>
    <p:sldId id="311" r:id="rId46"/>
    <p:sldId id="312" r:id="rId47"/>
    <p:sldId id="313" r:id="rId48"/>
    <p:sldId id="315" r:id="rId49"/>
    <p:sldId id="316" r:id="rId50"/>
    <p:sldId id="317" r:id="rId51"/>
    <p:sldId id="321" r:id="rId52"/>
    <p:sldId id="322" r:id="rId53"/>
    <p:sldId id="323" r:id="rId54"/>
    <p:sldId id="324" r:id="rId55"/>
    <p:sldId id="325" r:id="rId56"/>
    <p:sldId id="326" r:id="rId57"/>
    <p:sldId id="331" r:id="rId58"/>
    <p:sldId id="332"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4" r:id="rId76"/>
    <p:sldId id="355" r:id="rId77"/>
    <p:sldId id="356" r:id="rId78"/>
    <p:sldId id="357" r:id="rId79"/>
    <p:sldId id="358" r:id="rId80"/>
    <p:sldId id="359" r:id="rId81"/>
    <p:sldId id="360" r:id="rId82"/>
    <p:sldId id="361" r:id="rId83"/>
    <p:sldId id="362" r:id="rId84"/>
    <p:sldId id="363" r:id="rId85"/>
    <p:sldId id="364" r:id="rId86"/>
    <p:sldId id="366" r:id="rId87"/>
    <p:sldId id="36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44" autoAdjust="0"/>
  </p:normalViewPr>
  <p:slideViewPr>
    <p:cSldViewPr>
      <p:cViewPr varScale="1">
        <p:scale>
          <a:sx n="78" d="100"/>
          <a:sy n="78"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er\My%20Documents\Dropbox\laboratorio%20I\degiorgi\analisi%20statistic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er\My%20Documents\Dropbox\laboratorio%20I\degiorgi\analisi%20statistic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user\My%20Documents\Dropbox\laboratorio%20I\degiorgi\analisi%20statisti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user\My%20Documents\Dropbox\laboratorio%20I\degiorgi\analisi%20statis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94745188101487"/>
          <c:y val="9.2543216580686039E-2"/>
          <c:w val="0.86305254811898513"/>
          <c:h val="0.79221739523938817"/>
        </c:manualLayout>
      </c:layout>
      <c:barChart>
        <c:barDir val="col"/>
        <c:grouping val="clustered"/>
        <c:varyColors val="0"/>
        <c:ser>
          <c:idx val="0"/>
          <c:order val="0"/>
          <c:spPr>
            <a:ln w="28575">
              <a:noFill/>
            </a:ln>
          </c:spPr>
          <c:invertIfNegative val="0"/>
          <c:cat>
            <c:numRef>
              <c:f>Sheet2!$C$4:$C$7</c:f>
              <c:numCache>
                <c:formatCode>General</c:formatCode>
                <c:ptCount val="4"/>
                <c:pt idx="0">
                  <c:v>1.5</c:v>
                </c:pt>
                <c:pt idx="1">
                  <c:v>1.51</c:v>
                </c:pt>
                <c:pt idx="2">
                  <c:v>1.52</c:v>
                </c:pt>
                <c:pt idx="3">
                  <c:v>1.53</c:v>
                </c:pt>
              </c:numCache>
            </c:numRef>
          </c:cat>
          <c:val>
            <c:numRef>
              <c:f>Sheet2!$D$4:$D$7</c:f>
              <c:numCache>
                <c:formatCode>General</c:formatCode>
                <c:ptCount val="4"/>
                <c:pt idx="0">
                  <c:v>3</c:v>
                </c:pt>
                <c:pt idx="1">
                  <c:v>4</c:v>
                </c:pt>
                <c:pt idx="2">
                  <c:v>2</c:v>
                </c:pt>
                <c:pt idx="3">
                  <c:v>1</c:v>
                </c:pt>
              </c:numCache>
            </c:numRef>
          </c:val>
        </c:ser>
        <c:dLbls>
          <c:showLegendKey val="0"/>
          <c:showVal val="0"/>
          <c:showCatName val="0"/>
          <c:showSerName val="0"/>
          <c:showPercent val="0"/>
          <c:showBubbleSize val="0"/>
        </c:dLbls>
        <c:gapWidth val="150"/>
        <c:axId val="249737192"/>
        <c:axId val="249741504"/>
      </c:barChart>
      <c:catAx>
        <c:axId val="249737192"/>
        <c:scaling>
          <c:orientation val="minMax"/>
        </c:scaling>
        <c:delete val="0"/>
        <c:axPos val="b"/>
        <c:numFmt formatCode="General" sourceLinked="1"/>
        <c:majorTickMark val="out"/>
        <c:minorTickMark val="none"/>
        <c:tickLblPos val="nextTo"/>
        <c:crossAx val="249741504"/>
        <c:crosses val="autoZero"/>
        <c:auto val="1"/>
        <c:lblAlgn val="ctr"/>
        <c:lblOffset val="100"/>
        <c:noMultiLvlLbl val="0"/>
      </c:catAx>
      <c:valAx>
        <c:axId val="249741504"/>
        <c:scaling>
          <c:orientation val="minMax"/>
        </c:scaling>
        <c:delete val="0"/>
        <c:axPos val="l"/>
        <c:majorGridlines>
          <c:spPr>
            <a:ln>
              <a:solidFill>
                <a:schemeClr val="tx1"/>
              </a:solidFill>
            </a:ln>
          </c:spPr>
        </c:majorGridlines>
        <c:numFmt formatCode="General" sourceLinked="1"/>
        <c:majorTickMark val="out"/>
        <c:minorTickMark val="none"/>
        <c:tickLblPos val="nextTo"/>
        <c:crossAx val="249737192"/>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Sheet2!$C$4:$C$7</c:f>
              <c:numCache>
                <c:formatCode>General</c:formatCode>
                <c:ptCount val="4"/>
                <c:pt idx="0">
                  <c:v>1.5</c:v>
                </c:pt>
                <c:pt idx="1">
                  <c:v>1.51</c:v>
                </c:pt>
                <c:pt idx="2">
                  <c:v>1.52</c:v>
                </c:pt>
                <c:pt idx="3">
                  <c:v>1.53</c:v>
                </c:pt>
              </c:numCache>
            </c:numRef>
          </c:cat>
          <c:val>
            <c:numRef>
              <c:f>Sheet2!$D$4:$D$7</c:f>
              <c:numCache>
                <c:formatCode>General</c:formatCode>
                <c:ptCount val="4"/>
                <c:pt idx="0">
                  <c:v>3</c:v>
                </c:pt>
                <c:pt idx="1">
                  <c:v>4</c:v>
                </c:pt>
                <c:pt idx="2">
                  <c:v>2</c:v>
                </c:pt>
                <c:pt idx="3">
                  <c:v>1</c:v>
                </c:pt>
              </c:numCache>
            </c:numRef>
          </c:val>
        </c:ser>
        <c:dLbls>
          <c:showLegendKey val="0"/>
          <c:showVal val="0"/>
          <c:showCatName val="0"/>
          <c:showSerName val="0"/>
          <c:showPercent val="0"/>
          <c:showBubbleSize val="0"/>
        </c:dLbls>
        <c:gapWidth val="150"/>
        <c:axId val="249737584"/>
        <c:axId val="286974104"/>
      </c:barChart>
      <c:catAx>
        <c:axId val="249737584"/>
        <c:scaling>
          <c:orientation val="minMax"/>
        </c:scaling>
        <c:delete val="0"/>
        <c:axPos val="b"/>
        <c:numFmt formatCode="General" sourceLinked="1"/>
        <c:majorTickMark val="out"/>
        <c:minorTickMark val="none"/>
        <c:tickLblPos val="nextTo"/>
        <c:crossAx val="286974104"/>
        <c:crosses val="autoZero"/>
        <c:auto val="1"/>
        <c:lblAlgn val="ctr"/>
        <c:lblOffset val="100"/>
        <c:noMultiLvlLbl val="0"/>
      </c:catAx>
      <c:valAx>
        <c:axId val="286974104"/>
        <c:scaling>
          <c:orientation val="minMax"/>
        </c:scaling>
        <c:delete val="0"/>
        <c:axPos val="l"/>
        <c:majorGridlines>
          <c:spPr>
            <a:ln>
              <a:solidFill>
                <a:schemeClr val="tx1"/>
              </a:solidFill>
            </a:ln>
          </c:spPr>
        </c:majorGridlines>
        <c:numFmt formatCode="General" sourceLinked="1"/>
        <c:majorTickMark val="out"/>
        <c:minorTickMark val="none"/>
        <c:tickLblPos val="nextTo"/>
        <c:crossAx val="249737584"/>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Sheet2!$O$3:$O$11</c:f>
              <c:numCache>
                <c:formatCode>General</c:formatCode>
                <c:ptCount val="9"/>
                <c:pt idx="0">
                  <c:v>1.47</c:v>
                </c:pt>
                <c:pt idx="1">
                  <c:v>1.48</c:v>
                </c:pt>
                <c:pt idx="2">
                  <c:v>1.49</c:v>
                </c:pt>
                <c:pt idx="3">
                  <c:v>1.5</c:v>
                </c:pt>
                <c:pt idx="4">
                  <c:v>1.51</c:v>
                </c:pt>
                <c:pt idx="5">
                  <c:v>1.52</c:v>
                </c:pt>
                <c:pt idx="6">
                  <c:v>1.53</c:v>
                </c:pt>
                <c:pt idx="7">
                  <c:v>1.54</c:v>
                </c:pt>
                <c:pt idx="8">
                  <c:v>1.55</c:v>
                </c:pt>
              </c:numCache>
            </c:numRef>
          </c:cat>
          <c:val>
            <c:numRef>
              <c:f>Sheet2!$P$3:$P$11</c:f>
              <c:numCache>
                <c:formatCode>General</c:formatCode>
                <c:ptCount val="9"/>
                <c:pt idx="0">
                  <c:v>6</c:v>
                </c:pt>
                <c:pt idx="1">
                  <c:v>9</c:v>
                </c:pt>
                <c:pt idx="2">
                  <c:v>12</c:v>
                </c:pt>
                <c:pt idx="3">
                  <c:v>17</c:v>
                </c:pt>
                <c:pt idx="4">
                  <c:v>22</c:v>
                </c:pt>
                <c:pt idx="5">
                  <c:v>14</c:v>
                </c:pt>
                <c:pt idx="6">
                  <c:v>10</c:v>
                </c:pt>
                <c:pt idx="7">
                  <c:v>7</c:v>
                </c:pt>
                <c:pt idx="8">
                  <c:v>3</c:v>
                </c:pt>
              </c:numCache>
            </c:numRef>
          </c:val>
        </c:ser>
        <c:dLbls>
          <c:showLegendKey val="0"/>
          <c:showVal val="0"/>
          <c:showCatName val="0"/>
          <c:showSerName val="0"/>
          <c:showPercent val="0"/>
          <c:showBubbleSize val="0"/>
        </c:dLbls>
        <c:gapWidth val="150"/>
        <c:axId val="286973320"/>
        <c:axId val="286967440"/>
      </c:barChart>
      <c:catAx>
        <c:axId val="286973320"/>
        <c:scaling>
          <c:orientation val="minMax"/>
        </c:scaling>
        <c:delete val="0"/>
        <c:axPos val="b"/>
        <c:numFmt formatCode="General" sourceLinked="1"/>
        <c:majorTickMark val="out"/>
        <c:minorTickMark val="none"/>
        <c:tickLblPos val="nextTo"/>
        <c:crossAx val="286967440"/>
        <c:crosses val="autoZero"/>
        <c:auto val="1"/>
        <c:lblAlgn val="ctr"/>
        <c:lblOffset val="100"/>
        <c:noMultiLvlLbl val="0"/>
      </c:catAx>
      <c:valAx>
        <c:axId val="286967440"/>
        <c:scaling>
          <c:orientation val="minMax"/>
        </c:scaling>
        <c:delete val="0"/>
        <c:axPos val="l"/>
        <c:majorGridlines/>
        <c:numFmt formatCode="General" sourceLinked="1"/>
        <c:majorTickMark val="out"/>
        <c:minorTickMark val="none"/>
        <c:tickLblPos val="nextTo"/>
        <c:crossAx val="286973320"/>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Sheet2!$O$3:$O$11</c:f>
              <c:numCache>
                <c:formatCode>General</c:formatCode>
                <c:ptCount val="9"/>
                <c:pt idx="0">
                  <c:v>1.47</c:v>
                </c:pt>
                <c:pt idx="1">
                  <c:v>1.48</c:v>
                </c:pt>
                <c:pt idx="2">
                  <c:v>1.49</c:v>
                </c:pt>
                <c:pt idx="3">
                  <c:v>1.5</c:v>
                </c:pt>
                <c:pt idx="4">
                  <c:v>1.51</c:v>
                </c:pt>
                <c:pt idx="5">
                  <c:v>1.52</c:v>
                </c:pt>
                <c:pt idx="6">
                  <c:v>1.53</c:v>
                </c:pt>
                <c:pt idx="7">
                  <c:v>1.54</c:v>
                </c:pt>
                <c:pt idx="8">
                  <c:v>1.55</c:v>
                </c:pt>
              </c:numCache>
            </c:numRef>
          </c:cat>
          <c:val>
            <c:numRef>
              <c:f>Sheet2!$P$3:$P$11</c:f>
              <c:numCache>
                <c:formatCode>General</c:formatCode>
                <c:ptCount val="9"/>
                <c:pt idx="0">
                  <c:v>6</c:v>
                </c:pt>
                <c:pt idx="1">
                  <c:v>9</c:v>
                </c:pt>
                <c:pt idx="2">
                  <c:v>12</c:v>
                </c:pt>
                <c:pt idx="3">
                  <c:v>17</c:v>
                </c:pt>
                <c:pt idx="4">
                  <c:v>22</c:v>
                </c:pt>
                <c:pt idx="5">
                  <c:v>14</c:v>
                </c:pt>
                <c:pt idx="6">
                  <c:v>10</c:v>
                </c:pt>
                <c:pt idx="7">
                  <c:v>7</c:v>
                </c:pt>
                <c:pt idx="8">
                  <c:v>3</c:v>
                </c:pt>
              </c:numCache>
            </c:numRef>
          </c:val>
        </c:ser>
        <c:dLbls>
          <c:showLegendKey val="0"/>
          <c:showVal val="0"/>
          <c:showCatName val="0"/>
          <c:showSerName val="0"/>
          <c:showPercent val="0"/>
          <c:showBubbleSize val="0"/>
        </c:dLbls>
        <c:gapWidth val="150"/>
        <c:axId val="286970968"/>
        <c:axId val="286972928"/>
      </c:barChart>
      <c:catAx>
        <c:axId val="286970968"/>
        <c:scaling>
          <c:orientation val="minMax"/>
        </c:scaling>
        <c:delete val="0"/>
        <c:axPos val="b"/>
        <c:numFmt formatCode="General" sourceLinked="1"/>
        <c:majorTickMark val="out"/>
        <c:minorTickMark val="none"/>
        <c:tickLblPos val="nextTo"/>
        <c:crossAx val="286972928"/>
        <c:crosses val="autoZero"/>
        <c:auto val="1"/>
        <c:lblAlgn val="ctr"/>
        <c:lblOffset val="100"/>
        <c:noMultiLvlLbl val="0"/>
      </c:catAx>
      <c:valAx>
        <c:axId val="286972928"/>
        <c:scaling>
          <c:orientation val="minMax"/>
        </c:scaling>
        <c:delete val="0"/>
        <c:axPos val="l"/>
        <c:majorGridlines/>
        <c:numFmt formatCode="General" sourceLinked="1"/>
        <c:majorTickMark val="out"/>
        <c:minorTickMark val="none"/>
        <c:tickLblPos val="nextTo"/>
        <c:crossAx val="286970968"/>
        <c:crosses val="autoZero"/>
        <c:crossBetween val="between"/>
      </c:valAx>
      <c:spPr>
        <a:ln>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png"/><Relationship Id="rId4" Type="http://schemas.openxmlformats.org/officeDocument/2006/relationships/image" Target="../media/image2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E97B08-4A26-4875-9572-9FDFBCEE5554}" type="datetimeFigureOut">
              <a:rPr lang="en-US" smtClean="0"/>
              <a:pPr/>
              <a:t>12/16/2015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178C9-12DD-4747-BF74-9E7B0DD3C620}" type="slidenum">
              <a:rPr lang="en-US" smtClean="0"/>
              <a:pPr/>
              <a:t>‹N›</a:t>
            </a:fld>
            <a:endParaRPr lang="en-US"/>
          </a:p>
        </p:txBody>
      </p:sp>
    </p:spTree>
    <p:extLst>
      <p:ext uri="{BB962C8B-B14F-4D97-AF65-F5344CB8AC3E}">
        <p14:creationId xmlns:p14="http://schemas.microsoft.com/office/powerpoint/2010/main" val="37462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i="1" smtClean="0"/>
              <a:t>G</a:t>
            </a:r>
            <a:r>
              <a:rPr lang="it-IT" sz="1200" smtClean="0"/>
              <a:t>:grandezza</a:t>
            </a:r>
          </a:p>
          <a:p>
            <a:r>
              <a:rPr lang="it-IT" sz="1200" smtClean="0"/>
              <a:t>{</a:t>
            </a:r>
            <a:r>
              <a:rPr lang="it-IT" sz="1200" i="1" smtClean="0"/>
              <a:t>G</a:t>
            </a:r>
            <a:r>
              <a:rPr lang="it-IT" sz="1200" smtClean="0"/>
              <a:t>}: unità di misura</a:t>
            </a:r>
          </a:p>
          <a:p>
            <a:r>
              <a:rPr lang="it-IT" sz="1200" i="1" smtClean="0"/>
              <a:t>Misura di G</a:t>
            </a:r>
            <a:r>
              <a:rPr lang="it-IT" sz="1200" smtClean="0"/>
              <a:t>: è il numero </a:t>
            </a:r>
            <a:r>
              <a:rPr lang="it-IT" sz="1200" i="1" smtClean="0"/>
              <a:t>g=G</a:t>
            </a:r>
            <a:r>
              <a:rPr lang="it-IT" sz="1200" smtClean="0"/>
              <a:t>/{</a:t>
            </a:r>
            <a:r>
              <a:rPr lang="it-IT" sz="1200" i="1" smtClean="0"/>
              <a:t>G</a:t>
            </a:r>
            <a:r>
              <a:rPr lang="it-IT" sz="1200" smtClean="0"/>
              <a:t>}</a:t>
            </a:r>
          </a:p>
          <a:p>
            <a:r>
              <a:rPr lang="it-IT" sz="1200" i="1" smtClean="0"/>
              <a:t>Strumento di misura</a:t>
            </a:r>
            <a:r>
              <a:rPr lang="it-IT" sz="1200" smtClean="0"/>
              <a:t>: dispositivo per misurare </a:t>
            </a:r>
            <a:r>
              <a:rPr lang="it-IT" sz="1200" i="1" smtClean="0"/>
              <a:t>g</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i="1" smtClean="0"/>
              <a:t>NOTA</a:t>
            </a:r>
            <a:r>
              <a:rPr lang="it-IT" sz="1200" smtClean="0"/>
              <a:t>: la definizione di misurazione è del tutto idealizzata; il valore “vero” della grandezza non è perfettamente determinato</a:t>
            </a:r>
            <a:r>
              <a:rPr lang="it-IT" sz="1400" i="1"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400" i="1"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Lo strumento di misura è un sistema fisico costruito sulla base di teorie e tecnologie opportune per ottenere informazioni su altri sistemi fisici con i quali si fa interagire con accoppiamento preferibilmente debole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smtClean="0"/>
          </a:p>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2</a:t>
            </a:fld>
            <a:endParaRPr lang="en-US"/>
          </a:p>
        </p:txBody>
      </p:sp>
    </p:spTree>
    <p:extLst>
      <p:ext uri="{BB962C8B-B14F-4D97-AF65-F5344CB8AC3E}">
        <p14:creationId xmlns:p14="http://schemas.microsoft.com/office/powerpoint/2010/main" val="77525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11</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smtClean="0">
                <a:solidFill>
                  <a:schemeClr val="tx1"/>
                </a:solidFill>
                <a:effectLst/>
                <a:latin typeface="+mn-lt"/>
                <a:ea typeface="+mn-ea"/>
                <a:cs typeface="+mn-cs"/>
              </a:rPr>
              <a:t>La sensibilit`a: si pu`o definire come il reciproco della incertezza di</a:t>
            </a:r>
            <a:endParaRPr lang="en-US" sz="1200" kern="1200" smtClean="0">
              <a:solidFill>
                <a:schemeClr val="tx1"/>
              </a:solidFill>
              <a:effectLst/>
              <a:latin typeface="+mn-lt"/>
              <a:ea typeface="+mn-ea"/>
              <a:cs typeface="+mn-cs"/>
            </a:endParaRPr>
          </a:p>
          <a:p>
            <a:r>
              <a:rPr lang="it-IT" sz="1200" kern="1200" smtClean="0">
                <a:solidFill>
                  <a:schemeClr val="tx1"/>
                </a:solidFill>
                <a:effectLst/>
                <a:latin typeface="+mn-lt"/>
                <a:ea typeface="+mn-ea"/>
                <a:cs typeface="+mn-cs"/>
              </a:rPr>
              <a:t>lettura propria dello strumento, cio`a della pi´u piccola variazione della</a:t>
            </a:r>
            <a:endParaRPr lang="en-US" sz="1200" kern="1200" smtClean="0">
              <a:solidFill>
                <a:schemeClr val="tx1"/>
              </a:solidFill>
              <a:effectLst/>
              <a:latin typeface="+mn-lt"/>
              <a:ea typeface="+mn-ea"/>
              <a:cs typeface="+mn-cs"/>
            </a:endParaRPr>
          </a:p>
          <a:p>
            <a:r>
              <a:rPr lang="it-IT" sz="1200" kern="1200" smtClean="0">
                <a:solidFill>
                  <a:schemeClr val="tx1"/>
                </a:solidFill>
                <a:effectLst/>
                <a:latin typeface="+mn-lt"/>
                <a:ea typeface="+mn-ea"/>
                <a:cs typeface="+mn-cs"/>
              </a:rPr>
              <a:t>grandezza che pu`o essere letta sulla scala, e che si assume generalmente</a:t>
            </a:r>
            <a:endParaRPr lang="en-US" sz="1200" kern="1200" smtClean="0">
              <a:solidFill>
                <a:schemeClr val="tx1"/>
              </a:solidFill>
              <a:effectLst/>
              <a:latin typeface="+mn-lt"/>
              <a:ea typeface="+mn-ea"/>
              <a:cs typeface="+mn-cs"/>
            </a:endParaRPr>
          </a:p>
          <a:p>
            <a:r>
              <a:rPr lang="it-IT" sz="1200" kern="1200" smtClean="0">
                <a:solidFill>
                  <a:schemeClr val="tx1"/>
                </a:solidFill>
                <a:effectLst/>
                <a:latin typeface="+mn-lt"/>
                <a:ea typeface="+mn-ea"/>
                <a:cs typeface="+mn-cs"/>
              </a:rPr>
              <a:t>corrispondente alla pi`a piccola divisione della scala stessa (o ad una</a:t>
            </a:r>
            <a:endParaRPr lang="en-US" sz="1200" kern="1200" smtClean="0">
              <a:solidFill>
                <a:schemeClr val="tx1"/>
              </a:solidFill>
              <a:effectLst/>
              <a:latin typeface="+mn-lt"/>
              <a:ea typeface="+mn-ea"/>
              <a:cs typeface="+mn-cs"/>
            </a:endParaRPr>
          </a:p>
          <a:p>
            <a:r>
              <a:rPr lang="it-IT" sz="1200" kern="1200" smtClean="0">
                <a:solidFill>
                  <a:schemeClr val="tx1"/>
                </a:solidFill>
                <a:effectLst/>
                <a:latin typeface="+mn-lt"/>
                <a:ea typeface="+mn-ea"/>
                <a:cs typeface="+mn-cs"/>
              </a:rPr>
              <a:t>frazione apprezzabile di questa). </a:t>
            </a:r>
          </a:p>
          <a:p>
            <a:endParaRPr lang="it-IT" sz="1200" kern="1200" smtClean="0">
              <a:solidFill>
                <a:schemeClr val="tx1"/>
              </a:solidFill>
              <a:effectLst/>
              <a:latin typeface="+mn-lt"/>
              <a:ea typeface="+mn-ea"/>
              <a:cs typeface="+mn-cs"/>
            </a:endParaRPr>
          </a:p>
          <a:p>
            <a:r>
              <a:rPr lang="it-IT" sz="1200" kern="1200" smtClean="0">
                <a:solidFill>
                  <a:schemeClr val="tx1"/>
                </a:solidFill>
                <a:effectLst/>
                <a:latin typeface="+mn-lt"/>
                <a:ea typeface="+mn-ea"/>
                <a:cs typeface="+mn-cs"/>
              </a:rPr>
              <a:t>Errore di sensib e’ la piu’ piccola variazione di grandezza che lo strumento</a:t>
            </a:r>
            <a:r>
              <a:rPr lang="it-IT" sz="1200" kern="1200" baseline="0" smtClean="0">
                <a:solidFill>
                  <a:schemeClr val="tx1"/>
                </a:solidFill>
                <a:effectLst/>
                <a:latin typeface="+mn-lt"/>
                <a:ea typeface="+mn-ea"/>
                <a:cs typeface="+mn-cs"/>
              </a:rPr>
              <a:t> apprezza</a:t>
            </a:r>
          </a:p>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12</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13</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defRPr/>
            </a:pPr>
            <a:r>
              <a:rPr lang="en-US" altLang="en-US">
                <a:latin typeface="Comic Sans MS" pitchFamily="66" charset="0"/>
                <a:cs typeface="Arial" charset="0"/>
              </a:rPr>
              <a:t>I risultati non possono essere assunti come certezze assolute, ma sono sempre caratterizzate da un’indeterminazione </a:t>
            </a:r>
            <a:endParaRPr lang="it-IT" altLang="en-US">
              <a:latin typeface="Comic Sans MS" pitchFamily="66" charset="0"/>
              <a:cs typeface="Arial" charset="0"/>
            </a:endParaRPr>
          </a:p>
          <a:p>
            <a:endParaRPr lang="en-US"/>
          </a:p>
        </p:txBody>
      </p:sp>
      <p:sp>
        <p:nvSpPr>
          <p:cNvPr id="4" name="Slide Number Placeholder 3"/>
          <p:cNvSpPr>
            <a:spLocks noGrp="1"/>
          </p:cNvSpPr>
          <p:nvPr>
            <p:ph type="sldNum" sz="quarter" idx="10"/>
          </p:nvPr>
        </p:nvSpPr>
        <p:spPr/>
        <p:txBody>
          <a:bodyPr/>
          <a:lstStyle/>
          <a:p>
            <a:fld id="{C8745021-8BE7-4721-A8CE-71DF8E7E7AB2}" type="slidenum">
              <a:rPr lang="en-US" smtClean="0"/>
              <a:pPr/>
              <a:t>16</a:t>
            </a:fld>
            <a:endParaRPr lang="en-US"/>
          </a:p>
        </p:txBody>
      </p:sp>
    </p:spTree>
    <p:extLst>
      <p:ext uri="{BB962C8B-B14F-4D97-AF65-F5344CB8AC3E}">
        <p14:creationId xmlns:p14="http://schemas.microsoft.com/office/powerpoint/2010/main" val="390815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299">
              <a:defRPr/>
            </a:pPr>
            <a:r>
              <a:rPr lang="it-IT" dirty="0" smtClean="0"/>
              <a:t>Nella misura di lunghezza effettuata con una riga millimetrata, sarà possibile effettuare il confronto con un’incertezza di mezzo millimetro in più o in meno.</a:t>
            </a:r>
            <a:endParaRPr lang="en-US" dirty="0" smtClean="0"/>
          </a:p>
          <a:p>
            <a:r>
              <a:rPr lang="it-IT" dirty="0" smtClean="0"/>
              <a:t>Supponiamo di voler misurare la lunghezza di una barretta con una riga millimetrata …..</a:t>
            </a:r>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18</a:t>
            </a:fld>
            <a:endParaRPr lang="en-US"/>
          </a:p>
        </p:txBody>
      </p:sp>
    </p:spTree>
    <p:extLst>
      <p:ext uri="{BB962C8B-B14F-4D97-AF65-F5344CB8AC3E}">
        <p14:creationId xmlns:p14="http://schemas.microsoft.com/office/powerpoint/2010/main" val="14979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defTabSz="914299">
              <a:defRPr/>
            </a:pPr>
            <a:r>
              <a:rPr lang="it-IT" sz="2000" dirty="0">
                <a:solidFill>
                  <a:prstClr val="black"/>
                </a:solidFill>
              </a:rPr>
              <a:t>La </a:t>
            </a:r>
            <a:r>
              <a:rPr lang="it-IT" sz="2000" i="1" dirty="0">
                <a:solidFill>
                  <a:prstClr val="black"/>
                </a:solidFill>
              </a:rPr>
              <a:t>ripetibilità dei risultati</a:t>
            </a:r>
            <a:r>
              <a:rPr lang="it-IT" sz="2000" dirty="0">
                <a:solidFill>
                  <a:prstClr val="black"/>
                </a:solidFill>
              </a:rPr>
              <a:t>, può essere espressa quantitativamente in termini delle caratteristiche di dispersione dei risultati, per esempio mediante la cosiddetta “dispersione massima”, ossia la differenza tra il massimo e minimo valore ottenuto.</a:t>
            </a:r>
          </a:p>
          <a:p>
            <a:pPr marL="285718" indent="-285718" algn="just" defTabSz="914299">
              <a:buFont typeface="Wingdings" panose="05000000000000000000" pitchFamily="2" charset="2"/>
              <a:buChar char="q"/>
              <a:defRPr/>
            </a:pPr>
            <a:endParaRPr lang="en-US" sz="2000" dirty="0">
              <a:solidFill>
                <a:prstClr val="black"/>
              </a:solidFill>
            </a:endParaRPr>
          </a:p>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19</a:t>
            </a:fld>
            <a:endParaRPr lang="en-US"/>
          </a:p>
        </p:txBody>
      </p:sp>
    </p:spTree>
    <p:extLst>
      <p:ext uri="{BB962C8B-B14F-4D97-AF65-F5344CB8AC3E}">
        <p14:creationId xmlns:p14="http://schemas.microsoft.com/office/powerpoint/2010/main" val="405713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9"/>
            <a:r>
              <a:rPr lang="it-IT" altLang="en-US" i="1"/>
              <a:t>Più importanti nella trattazione della teoria della misura sono gli errori sistematici e gli errori casuali </a:t>
            </a:r>
          </a:p>
          <a:p>
            <a:endParaRPr lang="en-US"/>
          </a:p>
        </p:txBody>
      </p:sp>
      <p:sp>
        <p:nvSpPr>
          <p:cNvPr id="4" name="Slide Number Placeholder 3"/>
          <p:cNvSpPr>
            <a:spLocks noGrp="1"/>
          </p:cNvSpPr>
          <p:nvPr>
            <p:ph type="sldNum" sz="quarter" idx="10"/>
          </p:nvPr>
        </p:nvSpPr>
        <p:spPr/>
        <p:txBody>
          <a:bodyPr/>
          <a:lstStyle/>
          <a:p>
            <a:fld id="{C8745021-8BE7-4721-A8CE-71DF8E7E7AB2}" type="slidenum">
              <a:rPr lang="en-US" smtClean="0"/>
              <a:pPr/>
              <a:t>22</a:t>
            </a:fld>
            <a:endParaRPr lang="en-US"/>
          </a:p>
        </p:txBody>
      </p:sp>
    </p:spTree>
    <p:extLst>
      <p:ext uri="{BB962C8B-B14F-4D97-AF65-F5344CB8AC3E}">
        <p14:creationId xmlns:p14="http://schemas.microsoft.com/office/powerpoint/2010/main" val="67964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Individuato l’errore sistematico si interviene modificando la procedura della misura e/o la strumentazione oppure si può quantificare l’errore ed apportare al risultato della misura una correzione sotto forma di un termine addizionabile o di un fattore moltiplicativo.</a:t>
            </a:r>
          </a:p>
          <a:p>
            <a:r>
              <a:rPr lang="it-IT" dirty="0"/>
              <a:t>Pertanto gli errori sistematici possono essere eliminati, mediante anche il confronto con misure analoghe effettuate con metodologie differenti.</a:t>
            </a:r>
          </a:p>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23</a:t>
            </a:fld>
            <a:endParaRPr lang="en-US"/>
          </a:p>
        </p:txBody>
      </p:sp>
    </p:spTree>
    <p:extLst>
      <p:ext uri="{BB962C8B-B14F-4D97-AF65-F5344CB8AC3E}">
        <p14:creationId xmlns:p14="http://schemas.microsoft.com/office/powerpoint/2010/main" val="351491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299">
              <a:defRPr/>
            </a:pPr>
            <a:r>
              <a:rPr lang="it-IT" dirty="0"/>
              <a:t>Ripetendo più volte una stessa misura nelle medesime condizioni sperimentali, i risultati possono fluttuare per l’influenza di cause sconosciute allo sperimentatore oppure note ma che producono effetti che sfuggono singolarmente al suo controllo.</a:t>
            </a:r>
          </a:p>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26</a:t>
            </a:fld>
            <a:endParaRPr lang="en-US"/>
          </a:p>
        </p:txBody>
      </p:sp>
    </p:spTree>
    <p:extLst>
      <p:ext uri="{BB962C8B-B14F-4D97-AF65-F5344CB8AC3E}">
        <p14:creationId xmlns:p14="http://schemas.microsoft.com/office/powerpoint/2010/main" val="193045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27</a:t>
            </a:fld>
            <a:endParaRPr lang="en-US"/>
          </a:p>
        </p:txBody>
      </p:sp>
    </p:spTree>
    <p:extLst>
      <p:ext uri="{BB962C8B-B14F-4D97-AF65-F5344CB8AC3E}">
        <p14:creationId xmlns:p14="http://schemas.microsoft.com/office/powerpoint/2010/main" val="14050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3</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defTabSz="914299">
              <a:defRPr/>
            </a:pPr>
            <a:r>
              <a:rPr lang="it-IT" altLang="en-US" dirty="0" smtClean="0"/>
              <a:t>Ogni numero e’ espresso con un determinato numero di cifre</a:t>
            </a:r>
          </a:p>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31</a:t>
            </a:fld>
            <a:endParaRPr lang="en-US"/>
          </a:p>
        </p:txBody>
      </p:sp>
    </p:spTree>
    <p:extLst>
      <p:ext uri="{BB962C8B-B14F-4D97-AF65-F5344CB8AC3E}">
        <p14:creationId xmlns:p14="http://schemas.microsoft.com/office/powerpoint/2010/main" val="3627183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8745021-8BE7-4721-A8CE-71DF8E7E7AB2}" type="slidenum">
              <a:rPr lang="en-US" smtClean="0"/>
              <a:pPr/>
              <a:t>32</a:t>
            </a:fld>
            <a:endParaRPr lang="en-US"/>
          </a:p>
        </p:txBody>
      </p:sp>
    </p:spTree>
    <p:extLst>
      <p:ext uri="{BB962C8B-B14F-4D97-AF65-F5344CB8AC3E}">
        <p14:creationId xmlns:p14="http://schemas.microsoft.com/office/powerpoint/2010/main" val="3090865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45021-8BE7-4721-A8CE-71DF8E7E7AB2}" type="slidenum">
              <a:rPr lang="en-US" smtClean="0"/>
              <a:pPr/>
              <a:t>38</a:t>
            </a:fld>
            <a:endParaRPr lang="en-US"/>
          </a:p>
        </p:txBody>
      </p:sp>
    </p:spTree>
    <p:extLst>
      <p:ext uri="{BB962C8B-B14F-4D97-AF65-F5344CB8AC3E}">
        <p14:creationId xmlns:p14="http://schemas.microsoft.com/office/powerpoint/2010/main" val="169968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45021-8BE7-4721-A8CE-71DF8E7E7AB2}" type="slidenum">
              <a:rPr lang="en-US" smtClean="0"/>
              <a:pPr/>
              <a:t>39</a:t>
            </a:fld>
            <a:endParaRPr lang="en-US"/>
          </a:p>
        </p:txBody>
      </p:sp>
    </p:spTree>
    <p:extLst>
      <p:ext uri="{BB962C8B-B14F-4D97-AF65-F5344CB8AC3E}">
        <p14:creationId xmlns:p14="http://schemas.microsoft.com/office/powerpoint/2010/main" val="432485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745021-8BE7-4721-A8CE-71DF8E7E7AB2}" type="slidenum">
              <a:rPr lang="en-US" smtClean="0"/>
              <a:pPr/>
              <a:t>40</a:t>
            </a:fld>
            <a:endParaRPr lang="en-US"/>
          </a:p>
        </p:txBody>
      </p:sp>
    </p:spTree>
    <p:extLst>
      <p:ext uri="{BB962C8B-B14F-4D97-AF65-F5344CB8AC3E}">
        <p14:creationId xmlns:p14="http://schemas.microsoft.com/office/powerpoint/2010/main" val="287973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11">
              <a:defRPr/>
            </a:pPr>
            <a:r>
              <a:rPr lang="it-IT">
                <a:solidFill>
                  <a:srgbClr val="FF3300"/>
                </a:solidFill>
              </a:rPr>
              <a:t>A parità di incertezza assoluta una misura puo’ essere piu’ o meno accurata a seconda del valore della grandezza misurata.</a:t>
            </a:r>
          </a:p>
          <a:p>
            <a:pPr defTabSz="990411">
              <a:defRPr/>
            </a:pPr>
            <a:r>
              <a:rPr lang="it-IT" smtClean="0"/>
              <a:t>L’incertezza relativa consente di confrontare la qualità di misure di grandezze non omogenee </a:t>
            </a:r>
            <a:endParaRPr lang="it-IT" u="sng">
              <a:solidFill>
                <a:srgbClr val="FF3300"/>
              </a:solidFill>
              <a:effectLst>
                <a:outerShdw blurRad="38100" dist="38100" dir="2700000" algn="tl">
                  <a:srgbClr val="000000"/>
                </a:outerShdw>
              </a:effectLst>
            </a:endParaRPr>
          </a:p>
          <a:p>
            <a:endParaRPr lang="en-US"/>
          </a:p>
        </p:txBody>
      </p:sp>
      <p:sp>
        <p:nvSpPr>
          <p:cNvPr id="4" name="Slide Number Placeholder 3"/>
          <p:cNvSpPr>
            <a:spLocks noGrp="1"/>
          </p:cNvSpPr>
          <p:nvPr>
            <p:ph type="sldNum" sz="quarter" idx="10"/>
          </p:nvPr>
        </p:nvSpPr>
        <p:spPr/>
        <p:txBody>
          <a:bodyPr/>
          <a:lstStyle/>
          <a:p>
            <a:fld id="{10BF85C0-04DD-4A0B-97A3-484F69F50B04}" type="slidenum">
              <a:rPr lang="en-US" smtClean="0"/>
              <a:pPr/>
              <a:t>46</a:t>
            </a:fld>
            <a:endParaRPr lang="en-US"/>
          </a:p>
        </p:txBody>
      </p:sp>
    </p:spTree>
    <p:extLst>
      <p:ext uri="{BB962C8B-B14F-4D97-AF65-F5344CB8AC3E}">
        <p14:creationId xmlns:p14="http://schemas.microsoft.com/office/powerpoint/2010/main" val="228238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Più</a:t>
            </a:r>
            <a:r>
              <a:rPr lang="it-IT" baseline="0" dirty="0" smtClean="0"/>
              <a:t> in generale determinare la misura di G a partire dalle misure delle singole Gi</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47</a:t>
            </a:fld>
            <a:endParaRPr lang="en-US"/>
          </a:p>
        </p:txBody>
      </p:sp>
    </p:spTree>
    <p:extLst>
      <p:ext uri="{BB962C8B-B14F-4D97-AF65-F5344CB8AC3E}">
        <p14:creationId xmlns:p14="http://schemas.microsoft.com/office/powerpoint/2010/main" val="93134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Più</a:t>
            </a:r>
            <a:r>
              <a:rPr lang="it-IT" baseline="0" dirty="0" smtClean="0"/>
              <a:t> in generale determinare la misura di G a partire dalle misure delle singole Gi</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48</a:t>
            </a:fld>
            <a:endParaRPr lang="en-US"/>
          </a:p>
        </p:txBody>
      </p:sp>
    </p:spTree>
    <p:extLst>
      <p:ext uri="{BB962C8B-B14F-4D97-AF65-F5344CB8AC3E}">
        <p14:creationId xmlns:p14="http://schemas.microsoft.com/office/powerpoint/2010/main" val="4269695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Xmin</a:t>
            </a:r>
            <a:r>
              <a:rPr lang="it-IT" dirty="0" smtClean="0"/>
              <a:t> e </a:t>
            </a:r>
            <a:r>
              <a:rPr lang="it-IT" dirty="0" err="1" smtClean="0"/>
              <a:t>xmax</a:t>
            </a:r>
            <a:r>
              <a:rPr lang="it-IT" dirty="0" smtClean="0"/>
              <a:t> sono</a:t>
            </a:r>
            <a:r>
              <a:rPr lang="it-IT" baseline="0" dirty="0" smtClean="0"/>
              <a:t> i valori min e </a:t>
            </a:r>
            <a:r>
              <a:rPr lang="it-IT" baseline="0" dirty="0" err="1" smtClean="0"/>
              <a:t>max</a:t>
            </a:r>
            <a:r>
              <a:rPr lang="it-IT" baseline="0" dirty="0" smtClean="0"/>
              <a:t> che x può assumere</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49</a:t>
            </a:fld>
            <a:endParaRPr lang="en-US"/>
          </a:p>
        </p:txBody>
      </p:sp>
    </p:spTree>
    <p:extLst>
      <p:ext uri="{BB962C8B-B14F-4D97-AF65-F5344CB8AC3E}">
        <p14:creationId xmlns:p14="http://schemas.microsoft.com/office/powerpoint/2010/main" val="136892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Xmin</a:t>
            </a:r>
            <a:r>
              <a:rPr lang="it-IT" dirty="0" smtClean="0"/>
              <a:t> e </a:t>
            </a:r>
            <a:r>
              <a:rPr lang="it-IT" dirty="0" err="1" smtClean="0"/>
              <a:t>xmax</a:t>
            </a:r>
            <a:r>
              <a:rPr lang="it-IT" dirty="0" smtClean="0"/>
              <a:t> sono</a:t>
            </a:r>
            <a:r>
              <a:rPr lang="it-IT" baseline="0" dirty="0" smtClean="0"/>
              <a:t> i valori min e </a:t>
            </a:r>
            <a:r>
              <a:rPr lang="it-IT" baseline="0" dirty="0" err="1" smtClean="0"/>
              <a:t>max</a:t>
            </a:r>
            <a:r>
              <a:rPr lang="it-IT" baseline="0" dirty="0" smtClean="0"/>
              <a:t> che x può assumere</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50</a:t>
            </a:fld>
            <a:endParaRPr lang="en-US"/>
          </a:p>
        </p:txBody>
      </p:sp>
    </p:spTree>
    <p:extLst>
      <p:ext uri="{BB962C8B-B14F-4D97-AF65-F5344CB8AC3E}">
        <p14:creationId xmlns:p14="http://schemas.microsoft.com/office/powerpoint/2010/main" val="141458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Alcuni strumenti sono dotati di interfaccia per la comunicazione con</a:t>
            </a:r>
            <a:r>
              <a:rPr lang="en-US" baseline="0" smtClean="0"/>
              <a:t> un pc su cui si trasferiscono e poi analizzano i dati.</a:t>
            </a:r>
          </a:p>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4</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Metodo passo -passo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51</a:t>
            </a:fld>
            <a:endParaRPr lang="en-US"/>
          </a:p>
        </p:txBody>
      </p:sp>
    </p:spTree>
    <p:extLst>
      <p:ext uri="{BB962C8B-B14F-4D97-AF65-F5344CB8AC3E}">
        <p14:creationId xmlns:p14="http://schemas.microsoft.com/office/powerpoint/2010/main" val="1479821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Più</a:t>
            </a:r>
            <a:r>
              <a:rPr lang="it-IT" baseline="0" dirty="0" smtClean="0"/>
              <a:t> in generale determinare la misura di G a partire dalle misure delle singole Gi</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52</a:t>
            </a:fld>
            <a:endParaRPr lang="en-US"/>
          </a:p>
        </p:txBody>
      </p:sp>
    </p:spTree>
    <p:extLst>
      <p:ext uri="{BB962C8B-B14F-4D97-AF65-F5344CB8AC3E}">
        <p14:creationId xmlns:p14="http://schemas.microsoft.com/office/powerpoint/2010/main" val="1277246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Xmin</a:t>
            </a:r>
            <a:r>
              <a:rPr lang="it-IT" dirty="0" smtClean="0"/>
              <a:t> e </a:t>
            </a:r>
            <a:r>
              <a:rPr lang="it-IT" dirty="0" err="1" smtClean="0"/>
              <a:t>xmax</a:t>
            </a:r>
            <a:r>
              <a:rPr lang="it-IT" dirty="0" smtClean="0"/>
              <a:t> sono</a:t>
            </a:r>
            <a:r>
              <a:rPr lang="it-IT" baseline="0" dirty="0" smtClean="0"/>
              <a:t> i valori min e </a:t>
            </a:r>
            <a:r>
              <a:rPr lang="it-IT" baseline="0" dirty="0" err="1" smtClean="0"/>
              <a:t>max</a:t>
            </a:r>
            <a:r>
              <a:rPr lang="it-IT" baseline="0" dirty="0" smtClean="0"/>
              <a:t> che x può assumere</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53</a:t>
            </a:fld>
            <a:endParaRPr lang="en-US"/>
          </a:p>
        </p:txBody>
      </p:sp>
    </p:spTree>
    <p:extLst>
      <p:ext uri="{BB962C8B-B14F-4D97-AF65-F5344CB8AC3E}">
        <p14:creationId xmlns:p14="http://schemas.microsoft.com/office/powerpoint/2010/main" val="4050261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Poiché in questo modo </a:t>
            </a:r>
            <a:r>
              <a:rPr lang="it-IT" dirty="0" err="1" smtClean="0"/>
              <a:t>nl</a:t>
            </a:r>
            <a:r>
              <a:rPr lang="it-IT" dirty="0" smtClean="0"/>
              <a:t>’errore non è facilmente sfruttabile</a:t>
            </a:r>
            <a:r>
              <a:rPr lang="it-IT" baseline="0" dirty="0" smtClean="0"/>
              <a:t> si passa all’errore relativo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54</a:t>
            </a:fld>
            <a:endParaRPr lang="en-US"/>
          </a:p>
        </p:txBody>
      </p:sp>
    </p:spTree>
    <p:extLst>
      <p:ext uri="{BB962C8B-B14F-4D97-AF65-F5344CB8AC3E}">
        <p14:creationId xmlns:p14="http://schemas.microsoft.com/office/powerpoint/2010/main" val="911923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Poiché in questo modo </a:t>
            </a:r>
            <a:r>
              <a:rPr lang="it-IT" dirty="0" err="1" smtClean="0"/>
              <a:t>nl</a:t>
            </a:r>
            <a:r>
              <a:rPr lang="it-IT" dirty="0" smtClean="0"/>
              <a:t>’errore non è facilmente sfruttabile</a:t>
            </a:r>
            <a:r>
              <a:rPr lang="it-IT" baseline="0" dirty="0" smtClean="0"/>
              <a:t> si passa all’errore relativo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55</a:t>
            </a:fld>
            <a:endParaRPr lang="en-US"/>
          </a:p>
        </p:txBody>
      </p:sp>
    </p:spTree>
    <p:extLst>
      <p:ext uri="{BB962C8B-B14F-4D97-AF65-F5344CB8AC3E}">
        <p14:creationId xmlns:p14="http://schemas.microsoft.com/office/powerpoint/2010/main" val="158524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Poiché in questo modo </a:t>
            </a:r>
            <a:r>
              <a:rPr lang="it-IT" dirty="0" err="1" smtClean="0"/>
              <a:t>nl</a:t>
            </a:r>
            <a:r>
              <a:rPr lang="it-IT" dirty="0" smtClean="0"/>
              <a:t>’errore non è facilmente sfruttabile</a:t>
            </a:r>
            <a:r>
              <a:rPr lang="it-IT" baseline="0" dirty="0" smtClean="0"/>
              <a:t> si passa all’errore relativo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56</a:t>
            </a:fld>
            <a:endParaRPr lang="en-US"/>
          </a:p>
        </p:txBody>
      </p:sp>
    </p:spTree>
    <p:extLst>
      <p:ext uri="{BB962C8B-B14F-4D97-AF65-F5344CB8AC3E}">
        <p14:creationId xmlns:p14="http://schemas.microsoft.com/office/powerpoint/2010/main" val="327473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Metodo passo -passo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57</a:t>
            </a:fld>
            <a:endParaRPr lang="en-US"/>
          </a:p>
        </p:txBody>
      </p:sp>
    </p:spTree>
    <p:extLst>
      <p:ext uri="{BB962C8B-B14F-4D97-AF65-F5344CB8AC3E}">
        <p14:creationId xmlns:p14="http://schemas.microsoft.com/office/powerpoint/2010/main" val="558980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Metodo passo -passo</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58</a:t>
            </a:fld>
            <a:endParaRPr lang="en-US"/>
          </a:p>
        </p:txBody>
      </p:sp>
    </p:spTree>
    <p:extLst>
      <p:ext uri="{BB962C8B-B14F-4D97-AF65-F5344CB8AC3E}">
        <p14:creationId xmlns:p14="http://schemas.microsoft.com/office/powerpoint/2010/main" val="540604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59</a:t>
            </a:fld>
            <a:endParaRPr lang="en-US"/>
          </a:p>
        </p:txBody>
      </p:sp>
    </p:spTree>
    <p:extLst>
      <p:ext uri="{BB962C8B-B14F-4D97-AF65-F5344CB8AC3E}">
        <p14:creationId xmlns:p14="http://schemas.microsoft.com/office/powerpoint/2010/main" val="862498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mtClean="0"/>
              <a:t>L’= vele sono se G dipende da x,y,... Linearmente,</a:t>
            </a:r>
            <a:r>
              <a:rPr lang="it-IT" baseline="0" smtClean="0"/>
              <a:t> altrimenti vale circa =</a:t>
            </a:r>
            <a:endParaRPr lang="it-IT" dirty="0"/>
          </a:p>
        </p:txBody>
      </p:sp>
      <p:sp>
        <p:nvSpPr>
          <p:cNvPr id="4" name="Segnaposto numero diapositiva 3"/>
          <p:cNvSpPr>
            <a:spLocks noGrp="1"/>
          </p:cNvSpPr>
          <p:nvPr>
            <p:ph type="sldNum" sz="quarter" idx="10"/>
          </p:nvPr>
        </p:nvSpPr>
        <p:spPr/>
        <p:txBody>
          <a:bodyPr/>
          <a:lstStyle/>
          <a:p>
            <a:fld id="{10BF85C0-04DD-4A0B-97A3-484F69F50B04}" type="slidenum">
              <a:rPr lang="en-US" smtClean="0"/>
              <a:pPr/>
              <a:t>60</a:t>
            </a:fld>
            <a:endParaRPr lang="en-US"/>
          </a:p>
        </p:txBody>
      </p:sp>
    </p:spTree>
    <p:extLst>
      <p:ext uri="{BB962C8B-B14F-4D97-AF65-F5344CB8AC3E}">
        <p14:creationId xmlns:p14="http://schemas.microsoft.com/office/powerpoint/2010/main" val="274597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5</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Presi tutti in valore assoluto</a:t>
            </a:r>
            <a:endParaRPr lang="en-US"/>
          </a:p>
        </p:txBody>
      </p:sp>
      <p:sp>
        <p:nvSpPr>
          <p:cNvPr id="4" name="Slide Number Placeholder 3"/>
          <p:cNvSpPr>
            <a:spLocks noGrp="1"/>
          </p:cNvSpPr>
          <p:nvPr>
            <p:ph type="sldNum" sz="quarter" idx="10"/>
          </p:nvPr>
        </p:nvSpPr>
        <p:spPr/>
        <p:txBody>
          <a:bodyPr/>
          <a:lstStyle/>
          <a:p>
            <a:fld id="{10BF85C0-04DD-4A0B-97A3-484F69F50B04}" type="slidenum">
              <a:rPr lang="en-US" smtClean="0"/>
              <a:pPr/>
              <a:t>61</a:t>
            </a:fld>
            <a:endParaRPr lang="en-US"/>
          </a:p>
        </p:txBody>
      </p:sp>
    </p:spTree>
    <p:extLst>
      <p:ext uri="{BB962C8B-B14F-4D97-AF65-F5344CB8AC3E}">
        <p14:creationId xmlns:p14="http://schemas.microsoft.com/office/powerpoint/2010/main" val="1112393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mtClean="0"/>
              <a:t>Perché viene mantenuta la stessa incertezza, cioè la prima cifra dopo la virgola, anche se poi diventano quattro cifre significative. Il numero delle cifre significative nel risultato finale può essere superiore o inferiore a quella dei dati originali.</a:t>
            </a:r>
          </a:p>
          <a:p>
            <a:endParaRPr lang="en-US"/>
          </a:p>
        </p:txBody>
      </p:sp>
      <p:sp>
        <p:nvSpPr>
          <p:cNvPr id="4" name="Slide Number Placeholder 3"/>
          <p:cNvSpPr>
            <a:spLocks noGrp="1"/>
          </p:cNvSpPr>
          <p:nvPr>
            <p:ph type="sldNum" sz="quarter" idx="10"/>
          </p:nvPr>
        </p:nvSpPr>
        <p:spPr/>
        <p:txBody>
          <a:bodyPr/>
          <a:lstStyle/>
          <a:p>
            <a:fld id="{10BF85C0-04DD-4A0B-97A3-484F69F50B04}" type="slidenum">
              <a:rPr lang="en-US" smtClean="0"/>
              <a:pPr/>
              <a:t>63</a:t>
            </a:fld>
            <a:endParaRPr lang="en-US"/>
          </a:p>
        </p:txBody>
      </p:sp>
    </p:spTree>
    <p:extLst>
      <p:ext uri="{BB962C8B-B14F-4D97-AF65-F5344CB8AC3E}">
        <p14:creationId xmlns:p14="http://schemas.microsoft.com/office/powerpoint/2010/main" val="2354269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F85C0-04DD-4A0B-97A3-484F69F50B04}" type="slidenum">
              <a:rPr lang="en-US" smtClean="0"/>
              <a:pPr/>
              <a:t>64</a:t>
            </a:fld>
            <a:endParaRPr lang="en-US"/>
          </a:p>
        </p:txBody>
      </p:sp>
    </p:spTree>
    <p:extLst>
      <p:ext uri="{BB962C8B-B14F-4D97-AF65-F5344CB8AC3E}">
        <p14:creationId xmlns:p14="http://schemas.microsoft.com/office/powerpoint/2010/main" val="668922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Questa</a:t>
            </a:r>
            <a:r>
              <a:rPr lang="en-US" baseline="0" smtClean="0"/>
              <a:t> parte la riscrivo usando la mia lezione di errori casuali per i matematici</a:t>
            </a:r>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65</a:t>
            </a:fld>
            <a:endParaRPr lang="en-US"/>
          </a:p>
        </p:txBody>
      </p:sp>
    </p:spTree>
    <p:extLst>
      <p:ext uri="{BB962C8B-B14F-4D97-AF65-F5344CB8AC3E}">
        <p14:creationId xmlns:p14="http://schemas.microsoft.com/office/powerpoint/2010/main" val="2990480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Questa</a:t>
            </a:r>
            <a:r>
              <a:rPr lang="en-US" baseline="0" smtClean="0"/>
              <a:t> parte la riscrivo usando la mia lezione di errori casuali per i matematici</a:t>
            </a:r>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66</a:t>
            </a:fld>
            <a:endParaRPr lang="en-US"/>
          </a:p>
        </p:txBody>
      </p:sp>
    </p:spTree>
    <p:extLst>
      <p:ext uri="{BB962C8B-B14F-4D97-AF65-F5344CB8AC3E}">
        <p14:creationId xmlns:p14="http://schemas.microsoft.com/office/powerpoint/2010/main" val="1954828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67</a:t>
            </a:fld>
            <a:endParaRPr lang="en-US"/>
          </a:p>
        </p:txBody>
      </p:sp>
    </p:spTree>
    <p:extLst>
      <p:ext uri="{BB962C8B-B14F-4D97-AF65-F5344CB8AC3E}">
        <p14:creationId xmlns:p14="http://schemas.microsoft.com/office/powerpoint/2010/main" val="258073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69</a:t>
            </a:fld>
            <a:endParaRPr lang="en-US"/>
          </a:p>
        </p:txBody>
      </p:sp>
    </p:spTree>
    <p:extLst>
      <p:ext uri="{BB962C8B-B14F-4D97-AF65-F5344CB8AC3E}">
        <p14:creationId xmlns:p14="http://schemas.microsoft.com/office/powerpoint/2010/main" val="1041445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smtClean="0">
                <a:solidFill>
                  <a:schemeClr val="tx1"/>
                </a:solidFill>
                <a:effectLst/>
                <a:latin typeface="+mn-lt"/>
                <a:ea typeface="+mn-ea"/>
                <a:cs typeface="+mn-cs"/>
              </a:rPr>
              <a:t>Dall’osservazione del diagramma risulta che i dati sono raggruppati (nell’intervallo compreso fra 1.50 e 1.53 s).</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mtClean="0"/>
              <a:t>Assumiamo che la </a:t>
            </a:r>
            <a:r>
              <a:rPr lang="it-IT" b="1" u="sng" smtClean="0">
                <a:solidFill>
                  <a:srgbClr val="C00000"/>
                </a:solidFill>
              </a:rPr>
              <a:t>media aritmetica </a:t>
            </a:r>
            <a:r>
              <a:rPr lang="it-IT" smtClean="0"/>
              <a:t>delle misure sia il numero più significativo che rappresenta i risultati (da giustificare in seguito).</a:t>
            </a:r>
            <a:endParaRPr lang="en-US" smtClean="0"/>
          </a:p>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70</a:t>
            </a:fld>
            <a:endParaRPr lang="en-US"/>
          </a:p>
        </p:txBody>
      </p:sp>
    </p:spTree>
    <p:extLst>
      <p:ext uri="{BB962C8B-B14F-4D97-AF65-F5344CB8AC3E}">
        <p14:creationId xmlns:p14="http://schemas.microsoft.com/office/powerpoint/2010/main" val="4047560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smtClean="0">
                <a:solidFill>
                  <a:schemeClr val="tx1"/>
                </a:solidFill>
                <a:effectLst/>
                <a:latin typeface="+mn-lt"/>
                <a:ea typeface="+mn-ea"/>
                <a:cs typeface="+mn-cs"/>
              </a:rPr>
              <a:t>Dall’osservazione del diagramma risulta che i dati sono raggruppati (nell’intervallo compreso fra 1.50 e 1.53 s).</a:t>
            </a:r>
            <a:endParaRPr lang="en-US" sz="1200" kern="120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mtClean="0"/>
              <a:t>Assumiamo che la </a:t>
            </a:r>
            <a:r>
              <a:rPr lang="it-IT" b="1" u="sng" smtClean="0">
                <a:solidFill>
                  <a:srgbClr val="C00000"/>
                </a:solidFill>
              </a:rPr>
              <a:t>media aritmetica </a:t>
            </a:r>
            <a:r>
              <a:rPr lang="it-IT" smtClean="0"/>
              <a:t>delle misure sia il numero più significativo che rappresenta i risultati (da giustificare in seguito).</a:t>
            </a:r>
            <a:endParaRPr lang="en-US" smtClean="0"/>
          </a:p>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71</a:t>
            </a:fld>
            <a:endParaRPr lang="en-US"/>
          </a:p>
        </p:txBody>
      </p:sp>
    </p:spTree>
    <p:extLst>
      <p:ext uri="{BB962C8B-B14F-4D97-AF65-F5344CB8AC3E}">
        <p14:creationId xmlns:p14="http://schemas.microsoft.com/office/powerpoint/2010/main" val="1670585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72</a:t>
            </a:fld>
            <a:endParaRPr lang="en-US"/>
          </a:p>
        </p:txBody>
      </p:sp>
    </p:spTree>
    <p:extLst>
      <p:ext uri="{BB962C8B-B14F-4D97-AF65-F5344CB8AC3E}">
        <p14:creationId xmlns:p14="http://schemas.microsoft.com/office/powerpoint/2010/main" val="9465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sollecitazioni pari a u, 2u, 3u corrispondono risposte pari a  ku, 2ku, 3ku …le tacche sono equidistanti</a:t>
            </a:r>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6</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74</a:t>
            </a:fld>
            <a:endParaRPr lang="en-US"/>
          </a:p>
        </p:txBody>
      </p:sp>
    </p:spTree>
    <p:extLst>
      <p:ext uri="{BB962C8B-B14F-4D97-AF65-F5344CB8AC3E}">
        <p14:creationId xmlns:p14="http://schemas.microsoft.com/office/powerpoint/2010/main" val="2904175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75</a:t>
            </a:fld>
            <a:endParaRPr lang="en-US"/>
          </a:p>
        </p:txBody>
      </p:sp>
    </p:spTree>
    <p:extLst>
      <p:ext uri="{BB962C8B-B14F-4D97-AF65-F5344CB8AC3E}">
        <p14:creationId xmlns:p14="http://schemas.microsoft.com/office/powerpoint/2010/main" val="3945358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76</a:t>
            </a:fld>
            <a:endParaRPr lang="en-US"/>
          </a:p>
        </p:txBody>
      </p:sp>
    </p:spTree>
    <p:extLst>
      <p:ext uri="{BB962C8B-B14F-4D97-AF65-F5344CB8AC3E}">
        <p14:creationId xmlns:p14="http://schemas.microsoft.com/office/powerpoint/2010/main" val="31451153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smtClean="0">
                <a:solidFill>
                  <a:schemeClr val="tx1"/>
                </a:solidFill>
                <a:effectLst/>
                <a:latin typeface="+mn-lt"/>
                <a:ea typeface="+mn-ea"/>
                <a:cs typeface="+mn-cs"/>
              </a:rPr>
              <a:t>Anche in questo caso trattandosi di errori massimi si usa una sola cifra significativa per l’incertezza. In questo caso particolare essendo l’ultima</a:t>
            </a:r>
            <a:r>
              <a:rPr lang="it-IT" sz="1200" kern="1200" baseline="0" smtClean="0">
                <a:solidFill>
                  <a:schemeClr val="tx1"/>
                </a:solidFill>
                <a:effectLst/>
                <a:latin typeface="+mn-lt"/>
                <a:ea typeface="+mn-ea"/>
                <a:cs typeface="+mn-cs"/>
              </a:rPr>
              <a:t> cifra rimasta 1 si accettano le 2 cifre significative</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77</a:t>
            </a:fld>
            <a:endParaRPr lang="en-US"/>
          </a:p>
        </p:txBody>
      </p:sp>
    </p:spTree>
    <p:extLst>
      <p:ext uri="{BB962C8B-B14F-4D97-AF65-F5344CB8AC3E}">
        <p14:creationId xmlns:p14="http://schemas.microsoft.com/office/powerpoint/2010/main" val="1208081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Se una misura coincide con il confine di un intervallo si può usare la convenzione di sommare mezza unità alla frequenza di ciascuna delle due classi contigue oppure (</a:t>
            </a:r>
            <a:r>
              <a:rPr lang="it-IT" sz="1200" i="1" smtClean="0"/>
              <a:t>è ciò che io preferisco</a:t>
            </a:r>
            <a:r>
              <a:rPr lang="it-IT" sz="1200" smtClean="0"/>
              <a:t>) inserire il dato sistematicamente nella classe precedente o in quella seguente.</a:t>
            </a:r>
          </a:p>
          <a:p>
            <a:endParaRPr lang="en-US"/>
          </a:p>
        </p:txBody>
      </p:sp>
      <p:sp>
        <p:nvSpPr>
          <p:cNvPr id="4" name="Slide Number Placeholder 3"/>
          <p:cNvSpPr>
            <a:spLocks noGrp="1"/>
          </p:cNvSpPr>
          <p:nvPr>
            <p:ph type="sldNum" sz="quarter" idx="10"/>
          </p:nvPr>
        </p:nvSpPr>
        <p:spPr/>
        <p:txBody>
          <a:bodyPr/>
          <a:lstStyle/>
          <a:p>
            <a:fld id="{D79F09CA-F859-4B97-9BC3-CC5360ECE71A}" type="slidenum">
              <a:rPr lang="en-US" smtClean="0"/>
              <a:t>83</a:t>
            </a:fld>
            <a:endParaRPr lang="en-US"/>
          </a:p>
        </p:txBody>
      </p:sp>
    </p:spTree>
    <p:extLst>
      <p:ext uri="{BB962C8B-B14F-4D97-AF65-F5344CB8AC3E}">
        <p14:creationId xmlns:p14="http://schemas.microsoft.com/office/powerpoint/2010/main" val="20783057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Xmedio</a:t>
            </a:r>
            <a:r>
              <a:rPr lang="en-US" baseline="0" dirty="0" smtClean="0"/>
              <a:t> = </a:t>
            </a:r>
            <a:endParaRPr lang="en-US" dirty="0" smtClean="0"/>
          </a:p>
          <a:p>
            <a:r>
              <a:rPr lang="en-US" dirty="0" smtClean="0"/>
              <a:t>Sigma = 0.3189565 s</a:t>
            </a:r>
            <a:endParaRPr lang="en-US" dirty="0"/>
          </a:p>
        </p:txBody>
      </p:sp>
      <p:sp>
        <p:nvSpPr>
          <p:cNvPr id="4" name="Slide Number Placeholder 3"/>
          <p:cNvSpPr>
            <a:spLocks noGrp="1"/>
          </p:cNvSpPr>
          <p:nvPr>
            <p:ph type="sldNum" sz="quarter" idx="10"/>
          </p:nvPr>
        </p:nvSpPr>
        <p:spPr/>
        <p:txBody>
          <a:bodyPr/>
          <a:lstStyle/>
          <a:p>
            <a:fld id="{D79F09CA-F859-4B97-9BC3-CC5360ECE71A}" type="slidenum">
              <a:rPr lang="en-US" smtClean="0"/>
              <a:t>87</a:t>
            </a:fld>
            <a:endParaRPr lang="en-US"/>
          </a:p>
        </p:txBody>
      </p:sp>
    </p:spTree>
    <p:extLst>
      <p:ext uri="{BB962C8B-B14F-4D97-AF65-F5344CB8AC3E}">
        <p14:creationId xmlns:p14="http://schemas.microsoft.com/office/powerpoint/2010/main" val="355189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it-IT" altLang="en-US" smtClean="0"/>
              <a:t>Non mettete un termometro clinico in acqua bollente</a:t>
            </a:r>
          </a:p>
          <a:p>
            <a:pPr eaLnBrk="1" hangingPunct="1"/>
            <a:r>
              <a:rPr lang="it-IT" altLang="en-US" smtClean="0"/>
              <a:t>Non pesatevi sulla bilancia da cucina</a:t>
            </a:r>
          </a:p>
        </p:txBody>
      </p:sp>
      <p:sp>
        <p:nvSpPr>
          <p:cNvPr id="4" name="Slide Number Placeholder 3"/>
          <p:cNvSpPr>
            <a:spLocks noGrp="1"/>
          </p:cNvSpPr>
          <p:nvPr>
            <p:ph type="sldNum" sz="quarter" idx="10"/>
          </p:nvPr>
        </p:nvSpPr>
        <p:spPr/>
        <p:txBody>
          <a:bodyPr/>
          <a:lstStyle/>
          <a:p>
            <a:fld id="{3D3178C9-12DD-4747-BF74-9E7B0DD3C620}" type="slidenum">
              <a:rPr lang="en-US" smtClean="0"/>
              <a:pPr/>
              <a:t>7</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it-IT" altLang="en-US" smtClean="0"/>
          </a:p>
        </p:txBody>
      </p:sp>
      <p:sp>
        <p:nvSpPr>
          <p:cNvPr id="4" name="Slide Number Placeholder 3"/>
          <p:cNvSpPr>
            <a:spLocks noGrp="1"/>
          </p:cNvSpPr>
          <p:nvPr>
            <p:ph type="sldNum" sz="quarter" idx="10"/>
          </p:nvPr>
        </p:nvSpPr>
        <p:spPr/>
        <p:txBody>
          <a:bodyPr/>
          <a:lstStyle/>
          <a:p>
            <a:fld id="{3D3178C9-12DD-4747-BF74-9E7B0DD3C620}" type="slidenum">
              <a:rPr lang="en-US" smtClean="0"/>
              <a:pPr/>
              <a:t>8</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9</a:t>
            </a:fld>
            <a:endParaRPr lang="en-US"/>
          </a:p>
        </p:txBody>
      </p:sp>
    </p:spTree>
    <p:extLst>
      <p:ext uri="{BB962C8B-B14F-4D97-AF65-F5344CB8AC3E}">
        <p14:creationId xmlns:p14="http://schemas.microsoft.com/office/powerpoint/2010/main" val="130580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3178C9-12DD-4747-BF74-9E7B0DD3C620}" type="slidenum">
              <a:rPr lang="en-US" smtClean="0"/>
              <a:pPr/>
              <a:t>10</a:t>
            </a:fld>
            <a:endParaRPr lang="en-US"/>
          </a:p>
        </p:txBody>
      </p:sp>
    </p:spTree>
    <p:extLst>
      <p:ext uri="{BB962C8B-B14F-4D97-AF65-F5344CB8AC3E}">
        <p14:creationId xmlns:p14="http://schemas.microsoft.com/office/powerpoint/2010/main" val="130580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408877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13260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224106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142856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35800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67763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21526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181716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401075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110422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6BB7-7B38-447A-955F-B1727246CA4A}" type="datetimeFigureOut">
              <a:rPr lang="en-US" smtClean="0"/>
              <a:pPr/>
              <a:t>12/16/2015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68B0F-F3B9-45EA-ACFD-AF69D18DAC65}" type="slidenum">
              <a:rPr lang="en-US" smtClean="0"/>
              <a:pPr/>
              <a:t>‹N›</a:t>
            </a:fld>
            <a:endParaRPr lang="en-US"/>
          </a:p>
        </p:txBody>
      </p:sp>
    </p:spTree>
    <p:extLst>
      <p:ext uri="{BB962C8B-B14F-4D97-AF65-F5344CB8AC3E}">
        <p14:creationId xmlns:p14="http://schemas.microsoft.com/office/powerpoint/2010/main" val="361653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C6BB7-7B38-447A-955F-B1727246CA4A}" type="datetimeFigureOut">
              <a:rPr lang="en-US" smtClean="0"/>
              <a:pPr/>
              <a:t>12/16/2015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68B0F-F3B9-45EA-ACFD-AF69D18DAC65}" type="slidenum">
              <a:rPr lang="en-US" smtClean="0"/>
              <a:pPr/>
              <a:t>‹N›</a:t>
            </a:fld>
            <a:endParaRPr lang="en-US"/>
          </a:p>
        </p:txBody>
      </p:sp>
    </p:spTree>
    <p:extLst>
      <p:ext uri="{BB962C8B-B14F-4D97-AF65-F5344CB8AC3E}">
        <p14:creationId xmlns:p14="http://schemas.microsoft.com/office/powerpoint/2010/main" val="268047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5.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wmf"/><Relationship Id="rId5" Type="http://schemas.openxmlformats.org/officeDocument/2006/relationships/image" Target="../media/image20.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2.w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6.w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6.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9.wmf"/><Relationship Id="rId4" Type="http://schemas.openxmlformats.org/officeDocument/2006/relationships/oleObject" Target="../embeddings/oleObject9.bin"/><Relationship Id="rId9" Type="http://schemas.openxmlformats.org/officeDocument/2006/relationships/image" Target="../media/image31.w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2.wmf"/><Relationship Id="rId4" Type="http://schemas.openxmlformats.org/officeDocument/2006/relationships/oleObject" Target="../embeddings/oleObject12.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8.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34.wmf"/><Relationship Id="rId4" Type="http://schemas.openxmlformats.org/officeDocument/2006/relationships/oleObject" Target="../embeddings/oleObject14.bin"/><Relationship Id="rId9" Type="http://schemas.openxmlformats.org/officeDocument/2006/relationships/image" Target="../media/image36.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7.wmf"/><Relationship Id="rId4" Type="http://schemas.openxmlformats.org/officeDocument/2006/relationships/oleObject" Target="../embeddings/oleObject17.bin"/></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chart" Target="../charts/chart2.xml"/></Relationships>
</file>

<file path=ppt/slides/_rels/slide7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1.wmf"/><Relationship Id="rId4" Type="http://schemas.openxmlformats.org/officeDocument/2006/relationships/oleObject" Target="../embeddings/oleObject19.bin"/></Relationships>
</file>

<file path=ppt/slides/_rels/slide7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50.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20.bin"/><Relationship Id="rId4" Type="http://schemas.openxmlformats.org/officeDocument/2006/relationships/chart" Target="../charts/char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44.wmf"/><Relationship Id="rId4" Type="http://schemas.openxmlformats.org/officeDocument/2006/relationships/oleObject" Target="../embeddings/oleObject22.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46.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image" Target="../media/image45.wmf"/><Relationship Id="rId4" Type="http://schemas.openxmlformats.org/officeDocument/2006/relationships/oleObject" Target="../embeddings/oleObject2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47.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0.wmf"/><Relationship Id="rId5" Type="http://schemas.openxmlformats.org/officeDocument/2006/relationships/oleObject" Target="../embeddings/oleObject28.bin"/><Relationship Id="rId4" Type="http://schemas.openxmlformats.org/officeDocument/2006/relationships/image" Target="../media/image49.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2.wmf"/><Relationship Id="rId5" Type="http://schemas.openxmlformats.org/officeDocument/2006/relationships/oleObject" Target="../embeddings/oleObject30.bin"/><Relationship Id="rId4" Type="http://schemas.openxmlformats.org/officeDocument/2006/relationships/image" Target="../media/image51.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3.wmf"/></Relationships>
</file>

<file path=ppt/slides/_rels/slide8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5.wmf"/><Relationship Id="rId5" Type="http://schemas.openxmlformats.org/officeDocument/2006/relationships/oleObject" Target="../embeddings/oleObject33.bin"/><Relationship Id="rId4" Type="http://schemas.openxmlformats.org/officeDocument/2006/relationships/image" Target="../media/image54.wmf"/></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55.xml"/><Relationship Id="rId7"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6.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9.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56792"/>
            <a:ext cx="7772400" cy="1470025"/>
          </a:xfrm>
        </p:spPr>
        <p:txBody>
          <a:bodyPr/>
          <a:lstStyle/>
          <a:p>
            <a:r>
              <a:rPr lang="it-IT" b="1" dirty="0" smtClean="0">
                <a:solidFill>
                  <a:srgbClr val="C00000"/>
                </a:solidFill>
              </a:rPr>
              <a:t>Strumenti di misura e </a:t>
            </a:r>
            <a:br>
              <a:rPr lang="it-IT" b="1" dirty="0" smtClean="0">
                <a:solidFill>
                  <a:srgbClr val="C00000"/>
                </a:solidFill>
              </a:rPr>
            </a:br>
            <a:r>
              <a:rPr lang="it-IT" b="1" dirty="0" smtClean="0">
                <a:solidFill>
                  <a:srgbClr val="C00000"/>
                </a:solidFill>
              </a:rPr>
              <a:t>teoria degli errori</a:t>
            </a:r>
            <a:endParaRPr lang="it-IT" b="1" dirty="0">
              <a:solidFill>
                <a:srgbClr val="C00000"/>
              </a:solidFill>
            </a:endParaRPr>
          </a:p>
        </p:txBody>
      </p:sp>
      <p:sp>
        <p:nvSpPr>
          <p:cNvPr id="3" name="Sottotitolo 2"/>
          <p:cNvSpPr>
            <a:spLocks noGrp="1"/>
          </p:cNvSpPr>
          <p:nvPr>
            <p:ph type="subTitle" idx="1"/>
          </p:nvPr>
        </p:nvSpPr>
        <p:spPr>
          <a:xfrm>
            <a:off x="323528" y="3980656"/>
            <a:ext cx="8352928" cy="1752600"/>
          </a:xfrm>
        </p:spPr>
        <p:txBody>
          <a:bodyPr>
            <a:normAutofit fontScale="92500"/>
          </a:bodyPr>
          <a:lstStyle/>
          <a:p>
            <a:r>
              <a:rPr lang="it-IT" b="1" dirty="0" smtClean="0"/>
              <a:t>Laboratorio </a:t>
            </a:r>
            <a:r>
              <a:rPr lang="it-IT" b="1" dirty="0" err="1" smtClean="0"/>
              <a:t>PLS@home</a:t>
            </a:r>
            <a:endParaRPr lang="it-IT" b="1" dirty="0" smtClean="0"/>
          </a:p>
          <a:p>
            <a:r>
              <a:rPr lang="it-IT" dirty="0" smtClean="0"/>
              <a:t>Dipartimento di Matematica e Fisica «E. De Giorgi»</a:t>
            </a:r>
          </a:p>
          <a:p>
            <a:r>
              <a:rPr lang="it-IT" dirty="0" smtClean="0"/>
              <a:t>Università del Salento</a:t>
            </a:r>
            <a:endParaRPr lang="it-IT" dirty="0"/>
          </a:p>
        </p:txBody>
      </p:sp>
    </p:spTree>
    <p:extLst>
      <p:ext uri="{BB962C8B-B14F-4D97-AF65-F5344CB8AC3E}">
        <p14:creationId xmlns:p14="http://schemas.microsoft.com/office/powerpoint/2010/main" val="3341460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93" y="533400"/>
            <a:ext cx="8625610" cy="4893647"/>
          </a:xfrm>
          <a:prstGeom prst="rect">
            <a:avLst/>
          </a:prstGeom>
        </p:spPr>
        <p:txBody>
          <a:bodyPr wrap="square">
            <a:spAutoFit/>
          </a:bodyPr>
          <a:lstStyle/>
          <a:p>
            <a:r>
              <a:rPr lang="it-IT" sz="2400" b="1" smtClean="0"/>
              <a:t>Sensibilità</a:t>
            </a:r>
          </a:p>
          <a:p>
            <a:endParaRPr lang="it-IT" sz="2400" b="1"/>
          </a:p>
          <a:p>
            <a:endParaRPr lang="it-IT" sz="2400" b="1" smtClean="0"/>
          </a:p>
          <a:p>
            <a:pPr algn="ctr"/>
            <a:r>
              <a:rPr lang="it-IT" sz="2400" u="sng" smtClean="0"/>
              <a:t>È la più piccola variazione della grandezza apprezzabile dallo strumento</a:t>
            </a:r>
            <a:r>
              <a:rPr lang="it-IT" sz="2400" smtClean="0"/>
              <a:t>, </a:t>
            </a:r>
          </a:p>
          <a:p>
            <a:pPr algn="ctr"/>
            <a:endParaRPr lang="it-IT" sz="2400" i="1"/>
          </a:p>
          <a:p>
            <a:pPr algn="ctr"/>
            <a:r>
              <a:rPr lang="it-IT" sz="2400" i="1" smtClean="0"/>
              <a:t>ovvero</a:t>
            </a:r>
          </a:p>
          <a:p>
            <a:pPr algn="ctr"/>
            <a:endParaRPr lang="it-IT" sz="2400">
              <a:solidFill>
                <a:srgbClr val="C00000"/>
              </a:solidFill>
            </a:endParaRPr>
          </a:p>
          <a:p>
            <a:pPr algn="ctr"/>
            <a:r>
              <a:rPr lang="it-IT" sz="2400" u="sng"/>
              <a:t>È la più piccola variazione della </a:t>
            </a:r>
            <a:r>
              <a:rPr lang="it-IT" sz="2400" u="sng" smtClean="0"/>
              <a:t>sollecitazione che induce una variazione di risposta dallo </a:t>
            </a:r>
            <a:r>
              <a:rPr lang="it-IT" sz="2400" u="sng"/>
              <a:t>strumento</a:t>
            </a:r>
            <a:endParaRPr lang="it-IT" sz="2400" u="sng" smtClean="0"/>
          </a:p>
          <a:p>
            <a:pPr algn="just"/>
            <a:endParaRPr lang="it-IT" sz="2400"/>
          </a:p>
          <a:p>
            <a:endParaRPr lang="it-IT" sz="2400"/>
          </a:p>
          <a:p>
            <a:endParaRPr lang="it-IT" sz="2400" i="1" smtClean="0"/>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20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5575" y="304800"/>
            <a:ext cx="8625610" cy="3600986"/>
          </a:xfrm>
          <a:prstGeom prst="rect">
            <a:avLst/>
          </a:prstGeom>
        </p:spPr>
        <p:txBody>
          <a:bodyPr wrap="square">
            <a:spAutoFit/>
          </a:bodyPr>
          <a:lstStyle/>
          <a:p>
            <a:r>
              <a:rPr lang="it-IT" sz="2400" smtClean="0"/>
              <a:t>Una definizione più rigorosa della sensibilità è:</a:t>
            </a:r>
          </a:p>
          <a:p>
            <a:endParaRPr lang="it-IT" sz="2800" smtClean="0"/>
          </a:p>
          <a:p>
            <a:r>
              <a:rPr lang="it-IT" sz="2400" u="sng" smtClean="0"/>
              <a:t>Sia </a:t>
            </a:r>
            <a:r>
              <a:rPr lang="it-IT" sz="2400" b="1" u="sng" smtClean="0">
                <a:latin typeface="Times New Roman" panose="02020603050405020304" pitchFamily="18" charset="0"/>
                <a:cs typeface="Times New Roman" panose="02020603050405020304" pitchFamily="18" charset="0"/>
              </a:rPr>
              <a:t>Δ</a:t>
            </a:r>
            <a:r>
              <a:rPr lang="it-IT" sz="2400" b="1" i="1" u="sng" smtClean="0">
                <a:latin typeface="Times New Roman" panose="02020603050405020304" pitchFamily="18" charset="0"/>
                <a:cs typeface="Times New Roman" panose="02020603050405020304" pitchFamily="18" charset="0"/>
              </a:rPr>
              <a:t>V</a:t>
            </a:r>
            <a:r>
              <a:rPr lang="it-IT" sz="2400" b="1" u="sng" smtClean="0">
                <a:latin typeface="Times New Roman" panose="02020603050405020304" pitchFamily="18" charset="0"/>
                <a:cs typeface="Times New Roman" panose="02020603050405020304" pitchFamily="18" charset="0"/>
              </a:rPr>
              <a:t>(</a:t>
            </a:r>
            <a:r>
              <a:rPr lang="it-IT" sz="2400" b="1" i="1" u="sng" smtClean="0">
                <a:latin typeface="Times New Roman" panose="02020603050405020304" pitchFamily="18" charset="0"/>
                <a:cs typeface="Times New Roman" panose="02020603050405020304" pitchFamily="18" charset="0"/>
              </a:rPr>
              <a:t>G</a:t>
            </a:r>
            <a:r>
              <a:rPr lang="it-IT" sz="2400" b="1" u="sng">
                <a:latin typeface="Times New Roman" panose="02020603050405020304" pitchFamily="18" charset="0"/>
                <a:cs typeface="Times New Roman" panose="02020603050405020304" pitchFamily="18" charset="0"/>
              </a:rPr>
              <a:t>)</a:t>
            </a:r>
            <a:r>
              <a:rPr lang="it-IT" sz="2400" u="sng"/>
              <a:t> </a:t>
            </a:r>
            <a:r>
              <a:rPr lang="it-IT" sz="2400" u="sng" smtClean="0"/>
              <a:t>una variazione della grandezza </a:t>
            </a:r>
            <a:r>
              <a:rPr lang="it-IT" sz="2400" b="1" i="1" u="sng">
                <a:latin typeface="Times New Roman" panose="02020603050405020304" pitchFamily="18" charset="0"/>
                <a:cs typeface="Times New Roman" panose="02020603050405020304" pitchFamily="18" charset="0"/>
              </a:rPr>
              <a:t>G</a:t>
            </a:r>
            <a:r>
              <a:rPr lang="it-IT" sz="2400" u="sng"/>
              <a:t> </a:t>
            </a:r>
            <a:r>
              <a:rPr lang="it-IT" sz="2400" u="sng" smtClean="0"/>
              <a:t>a cui corrisponde una </a:t>
            </a:r>
            <a:r>
              <a:rPr lang="it-IT" sz="2400" u="sng"/>
              <a:t>variazione </a:t>
            </a:r>
            <a:r>
              <a:rPr lang="it-IT" sz="2400" b="1" i="1" u="sng">
                <a:latin typeface="Times New Roman" panose="02020603050405020304" pitchFamily="18" charset="0"/>
                <a:cs typeface="Times New Roman" panose="02020603050405020304" pitchFamily="18" charset="0"/>
              </a:rPr>
              <a:t>ΔR(G)</a:t>
            </a:r>
            <a:r>
              <a:rPr lang="it-IT" sz="2400" u="sng"/>
              <a:t> della risposta dello strumento</a:t>
            </a:r>
            <a:r>
              <a:rPr lang="it-IT" sz="2400" smtClean="0"/>
              <a:t>.</a:t>
            </a:r>
          </a:p>
          <a:p>
            <a:endParaRPr lang="it-IT" sz="2400" smtClean="0"/>
          </a:p>
          <a:p>
            <a:endParaRPr lang="it-IT" sz="2400" smtClean="0"/>
          </a:p>
          <a:p>
            <a:r>
              <a:rPr lang="it-IT" sz="2400" smtClean="0"/>
              <a:t>Si definisce </a:t>
            </a:r>
            <a:r>
              <a:rPr lang="it-IT" sz="2400" i="1" smtClean="0">
                <a:solidFill>
                  <a:srgbClr val="C00000"/>
                </a:solidFill>
              </a:rPr>
              <a:t>sensibilità</a:t>
            </a:r>
            <a:r>
              <a:rPr lang="it-IT" sz="2400" i="1" smtClean="0"/>
              <a:t> </a:t>
            </a:r>
            <a:r>
              <a:rPr lang="it-IT" sz="2400" smtClean="0"/>
              <a:t>il </a:t>
            </a:r>
            <a:r>
              <a:rPr lang="it-IT" sz="2400"/>
              <a:t>limite per </a:t>
            </a:r>
            <a:r>
              <a:rPr lang="it-IT" sz="2400" i="1">
                <a:latin typeface="Times New Roman" panose="02020603050405020304" pitchFamily="18" charset="0"/>
                <a:cs typeface="Times New Roman" panose="02020603050405020304" pitchFamily="18" charset="0"/>
              </a:rPr>
              <a:t>ΔV→ 0 </a:t>
            </a:r>
            <a:r>
              <a:rPr lang="it-IT" sz="2400"/>
              <a:t>del rapporto </a:t>
            </a:r>
          </a:p>
          <a:p>
            <a:endParaRPr lang="it-IT" sz="2800"/>
          </a:p>
          <a:p>
            <a:endParaRPr lang="it-IT" sz="2800" i="1" smtClean="0"/>
          </a:p>
        </p:txBody>
      </p:sp>
      <mc:AlternateContent xmlns:mc="http://schemas.openxmlformats.org/markup-compatibility/2006" xmlns:a14="http://schemas.microsoft.com/office/drawing/2010/main">
        <mc:Choice Requires="a14">
          <p:sp>
            <p:nvSpPr>
              <p:cNvPr id="3" name="TextBox 2"/>
              <p:cNvSpPr txBox="1"/>
              <p:nvPr/>
            </p:nvSpPr>
            <p:spPr>
              <a:xfrm>
                <a:off x="7341947" y="2420611"/>
                <a:ext cx="1447800" cy="7675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a:ea typeface="Cambria Math"/>
                            </a:rPr>
                            <m:t>∆</m:t>
                          </m:r>
                          <m:r>
                            <a:rPr lang="en-US" sz="2800" b="0" i="1" smtClean="0">
                              <a:latin typeface="Cambria Math"/>
                              <a:ea typeface="Cambria Math"/>
                            </a:rPr>
                            <m:t>𝑅</m:t>
                          </m:r>
                          <m:r>
                            <a:rPr lang="en-US" sz="2800" b="0" i="1" smtClean="0">
                              <a:latin typeface="Cambria Math"/>
                              <a:ea typeface="Cambria Math"/>
                            </a:rPr>
                            <m:t>(</m:t>
                          </m:r>
                          <m:r>
                            <a:rPr lang="en-US" sz="2800" b="0" i="1" smtClean="0">
                              <a:latin typeface="Cambria Math"/>
                              <a:ea typeface="Cambria Math"/>
                            </a:rPr>
                            <m:t>𝐺</m:t>
                          </m:r>
                          <m:r>
                            <a:rPr lang="en-US" sz="2800" b="0" i="1" smtClean="0">
                              <a:latin typeface="Cambria Math"/>
                              <a:ea typeface="Cambria Math"/>
                            </a:rPr>
                            <m:t>)</m:t>
                          </m:r>
                        </m:num>
                        <m:den>
                          <m:r>
                            <a:rPr lang="en-US" sz="2800" b="0" i="1" smtClean="0">
                              <a:latin typeface="Cambria Math"/>
                              <a:ea typeface="Cambria Math"/>
                            </a:rPr>
                            <m:t>∆</m:t>
                          </m:r>
                          <m:r>
                            <a:rPr lang="en-US" sz="2800" b="0" i="1" smtClean="0">
                              <a:latin typeface="Cambria Math"/>
                              <a:ea typeface="Cambria Math"/>
                            </a:rPr>
                            <m:t>𝑉</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𝐺</m:t>
                              </m:r>
                            </m:e>
                          </m:d>
                        </m:den>
                      </m:f>
                    </m:oMath>
                  </m:oMathPara>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7341947" y="2420611"/>
                <a:ext cx="1447800" cy="767518"/>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307975" y="5181600"/>
            <a:ext cx="8226426" cy="1938992"/>
          </a:xfrm>
          <a:prstGeom prst="rect">
            <a:avLst/>
          </a:prstGeom>
        </p:spPr>
        <p:txBody>
          <a:bodyPr wrap="square">
            <a:spAutoFit/>
          </a:bodyPr>
          <a:lstStyle/>
          <a:p>
            <a:pPr algn="just"/>
            <a:r>
              <a:rPr lang="it-IT" sz="2400" smtClean="0"/>
              <a:t>La </a:t>
            </a:r>
            <a:r>
              <a:rPr lang="it-IT" sz="2400"/>
              <a:t>sensibilità in generale è una funzione arbitraria </a:t>
            </a:r>
            <a:r>
              <a:rPr lang="it-IT" sz="2400" smtClean="0"/>
              <a:t>di </a:t>
            </a:r>
            <a:r>
              <a:rPr lang="it-IT" sz="2400" b="1">
                <a:latin typeface="Times New Roman" panose="02020603050405020304" pitchFamily="18" charset="0"/>
                <a:cs typeface="Times New Roman" panose="02020603050405020304" pitchFamily="18" charset="0"/>
              </a:rPr>
              <a:t>Δ</a:t>
            </a:r>
            <a:r>
              <a:rPr lang="it-IT" sz="2400" b="1" i="1">
                <a:latin typeface="Times New Roman" panose="02020603050405020304" pitchFamily="18" charset="0"/>
                <a:cs typeface="Times New Roman" panose="02020603050405020304" pitchFamily="18" charset="0"/>
              </a:rPr>
              <a:t>V</a:t>
            </a:r>
            <a:r>
              <a:rPr lang="it-IT" sz="2400" b="1">
                <a:latin typeface="Times New Roman" panose="02020603050405020304" pitchFamily="18" charset="0"/>
                <a:cs typeface="Times New Roman" panose="02020603050405020304" pitchFamily="18" charset="0"/>
              </a:rPr>
              <a:t>(</a:t>
            </a:r>
            <a:r>
              <a:rPr lang="it-IT" sz="2400" b="1" i="1">
                <a:latin typeface="Times New Roman" panose="02020603050405020304" pitchFamily="18" charset="0"/>
                <a:cs typeface="Times New Roman" panose="02020603050405020304" pitchFamily="18" charset="0"/>
              </a:rPr>
              <a:t>G</a:t>
            </a:r>
            <a:r>
              <a:rPr lang="it-IT" sz="2400" b="1" smtClean="0">
                <a:latin typeface="Times New Roman" panose="02020603050405020304" pitchFamily="18" charset="0"/>
                <a:cs typeface="Times New Roman" panose="02020603050405020304" pitchFamily="18" charset="0"/>
              </a:rPr>
              <a:t>)</a:t>
            </a:r>
            <a:r>
              <a:rPr lang="it-IT" sz="2400" smtClean="0">
                <a:latin typeface="Times New Roman" panose="02020603050405020304" pitchFamily="18" charset="0"/>
                <a:cs typeface="Times New Roman" panose="02020603050405020304" pitchFamily="18" charset="0"/>
              </a:rPr>
              <a:t>,</a:t>
            </a:r>
            <a:r>
              <a:rPr lang="it-IT" sz="2400" smtClean="0"/>
              <a:t> ovvero non</a:t>
            </a:r>
            <a:r>
              <a:rPr lang="it-IT" sz="2400"/>
              <a:t> è </a:t>
            </a:r>
            <a:r>
              <a:rPr lang="it-IT" sz="2400" smtClean="0"/>
              <a:t>costante in tutto l’intervallo di funzionamento. S è </a:t>
            </a:r>
            <a:r>
              <a:rPr lang="it-IT" sz="2400"/>
              <a:t>costante </a:t>
            </a:r>
            <a:r>
              <a:rPr lang="it-IT" sz="2400" smtClean="0"/>
              <a:t>solo se </a:t>
            </a:r>
            <a:r>
              <a:rPr lang="it-IT" sz="2400" i="1">
                <a:latin typeface="Times New Roman" panose="02020603050405020304" pitchFamily="18" charset="0"/>
                <a:cs typeface="Times New Roman" panose="02020603050405020304" pitchFamily="18" charset="0"/>
              </a:rPr>
              <a:t>R(G) </a:t>
            </a:r>
            <a:r>
              <a:rPr lang="it-IT" sz="2400"/>
              <a:t>è </a:t>
            </a:r>
            <a:r>
              <a:rPr lang="it-IT" sz="2400" smtClean="0"/>
              <a:t>lineare (</a:t>
            </a:r>
            <a:r>
              <a:rPr lang="it-IT" sz="2400" i="1" smtClean="0"/>
              <a:t>infatti essa rappresenta la pendenza della curva di risposta</a:t>
            </a:r>
            <a:r>
              <a:rPr lang="it-IT" sz="2400" smtClean="0"/>
              <a:t>).</a:t>
            </a:r>
          </a:p>
          <a:p>
            <a:pPr algn="just"/>
            <a:endParaRPr lang="it-IT" sz="2400"/>
          </a:p>
        </p:txBody>
      </p:sp>
      <mc:AlternateContent xmlns:mc="http://schemas.openxmlformats.org/markup-compatibility/2006" xmlns:a14="http://schemas.microsoft.com/office/drawing/2010/main">
        <mc:Choice Requires="a14">
          <p:sp>
            <p:nvSpPr>
              <p:cNvPr id="9" name="TextBox 8"/>
              <p:cNvSpPr txBox="1"/>
              <p:nvPr/>
            </p:nvSpPr>
            <p:spPr>
              <a:xfrm>
                <a:off x="2046676" y="3657600"/>
                <a:ext cx="5405644" cy="973921"/>
              </a:xfrm>
              <a:prstGeom prst="rect">
                <a:avLst/>
              </a:prstGeom>
              <a:noFill/>
              <a:ln>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𝑠</m:t>
                      </m:r>
                      <m:r>
                        <a:rPr lang="en-US" sz="2800" b="0" i="1" smtClean="0">
                          <a:latin typeface="Cambria Math"/>
                        </a:rPr>
                        <m:t>=</m:t>
                      </m:r>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a:rPr>
                                <m:t>lim</m:t>
                              </m:r>
                            </m:e>
                            <m:lim>
                              <m:r>
                                <a:rPr lang="en-US" sz="2800" i="1">
                                  <a:latin typeface="Cambria Math"/>
                                  <a:ea typeface="Cambria Math"/>
                                </a:rPr>
                                <m:t>∆</m:t>
                              </m:r>
                              <m:r>
                                <a:rPr lang="en-US" sz="2800" i="1">
                                  <a:latin typeface="Cambria Math"/>
                                  <a:ea typeface="Cambria Math"/>
                                </a:rPr>
                                <m:t>𝑉</m:t>
                              </m:r>
                              <m:d>
                                <m:dPr>
                                  <m:ctrlPr>
                                    <a:rPr lang="en-US" sz="2800" i="1">
                                      <a:latin typeface="Cambria Math" panose="02040503050406030204" pitchFamily="18" charset="0"/>
                                      <a:ea typeface="Cambria Math"/>
                                    </a:rPr>
                                  </m:ctrlPr>
                                </m:dPr>
                                <m:e>
                                  <m:r>
                                    <a:rPr lang="en-US" sz="2800" i="1">
                                      <a:latin typeface="Cambria Math"/>
                                      <a:ea typeface="Cambria Math"/>
                                    </a:rPr>
                                    <m:t>𝐺</m:t>
                                  </m:r>
                                </m:e>
                              </m:d>
                              <m:r>
                                <a:rPr lang="en-US" sz="2800" i="1" smtClean="0">
                                  <a:latin typeface="Cambria Math"/>
                                  <a:ea typeface="Cambria Math"/>
                                </a:rPr>
                                <m:t>→</m:t>
                              </m:r>
                              <m:r>
                                <a:rPr lang="en-US" sz="2800" b="0" i="1" smtClean="0">
                                  <a:latin typeface="Cambria Math"/>
                                  <a:ea typeface="Cambria Math"/>
                                </a:rPr>
                                <m:t>0</m:t>
                              </m:r>
                            </m:lim>
                          </m:limLow>
                        </m:fName>
                        <m:e>
                          <m:f>
                            <m:fPr>
                              <m:ctrlPr>
                                <a:rPr lang="en-US" sz="2800" i="1">
                                  <a:latin typeface="Cambria Math" panose="02040503050406030204" pitchFamily="18" charset="0"/>
                                </a:rPr>
                              </m:ctrlPr>
                            </m:fPr>
                            <m:num>
                              <m:r>
                                <a:rPr lang="en-US" sz="2800" i="1">
                                  <a:latin typeface="Cambria Math"/>
                                  <a:ea typeface="Cambria Math"/>
                                </a:rPr>
                                <m:t>∆</m:t>
                              </m:r>
                              <m:r>
                                <a:rPr lang="en-US" sz="2800" i="1">
                                  <a:latin typeface="Cambria Math"/>
                                  <a:ea typeface="Cambria Math"/>
                                </a:rPr>
                                <m:t>𝑅</m:t>
                              </m:r>
                              <m:r>
                                <a:rPr lang="en-US" sz="2800" i="1">
                                  <a:latin typeface="Cambria Math"/>
                                  <a:ea typeface="Cambria Math"/>
                                </a:rPr>
                                <m:t>(</m:t>
                              </m:r>
                              <m:r>
                                <a:rPr lang="en-US" sz="2800" i="1">
                                  <a:latin typeface="Cambria Math"/>
                                  <a:ea typeface="Cambria Math"/>
                                </a:rPr>
                                <m:t>𝐺</m:t>
                              </m:r>
                              <m:r>
                                <a:rPr lang="en-US" sz="2800" i="1">
                                  <a:latin typeface="Cambria Math"/>
                                  <a:ea typeface="Cambria Math"/>
                                </a:rPr>
                                <m:t>)</m:t>
                              </m:r>
                            </m:num>
                            <m:den>
                              <m:r>
                                <a:rPr lang="en-US" sz="2800" i="1">
                                  <a:latin typeface="Cambria Math"/>
                                  <a:ea typeface="Cambria Math"/>
                                </a:rPr>
                                <m:t>∆</m:t>
                              </m:r>
                              <m:r>
                                <a:rPr lang="en-US" sz="2800" i="1">
                                  <a:latin typeface="Cambria Math"/>
                                  <a:ea typeface="Cambria Math"/>
                                </a:rPr>
                                <m:t>𝑉</m:t>
                              </m:r>
                              <m:d>
                                <m:dPr>
                                  <m:ctrlPr>
                                    <a:rPr lang="en-US" sz="2800" i="1">
                                      <a:latin typeface="Cambria Math" panose="02040503050406030204" pitchFamily="18" charset="0"/>
                                      <a:ea typeface="Cambria Math"/>
                                    </a:rPr>
                                  </m:ctrlPr>
                                </m:dPr>
                                <m:e>
                                  <m:r>
                                    <a:rPr lang="en-US" sz="2800" i="1">
                                      <a:latin typeface="Cambria Math"/>
                                      <a:ea typeface="Cambria Math"/>
                                    </a:rPr>
                                    <m:t>𝐺</m:t>
                                  </m:r>
                                </m:e>
                              </m:d>
                            </m:den>
                          </m:f>
                        </m:e>
                      </m:func>
                      <m:r>
                        <a:rPr lang="en-US" sz="2800" b="0" i="1" smtClean="0">
                          <a:latin typeface="Cambria Math"/>
                        </a:rPr>
                        <m:t> =</m:t>
                      </m:r>
                      <m:f>
                        <m:fPr>
                          <m:ctrlPr>
                            <a:rPr lang="en-US" sz="2800" i="1">
                              <a:latin typeface="Cambria Math" panose="02040503050406030204" pitchFamily="18" charset="0"/>
                            </a:rPr>
                          </m:ctrlPr>
                        </m:fPr>
                        <m:num>
                          <m:r>
                            <a:rPr lang="en-US" sz="2800" b="0" i="1" smtClean="0">
                              <a:latin typeface="Cambria Math"/>
                              <a:ea typeface="Cambria Math"/>
                            </a:rPr>
                            <m:t>𝑑</m:t>
                          </m:r>
                          <m:r>
                            <a:rPr lang="en-US" sz="2800" i="1">
                              <a:latin typeface="Cambria Math"/>
                              <a:ea typeface="Cambria Math"/>
                            </a:rPr>
                            <m:t>𝑅</m:t>
                          </m:r>
                          <m:r>
                            <a:rPr lang="en-US" sz="2800" i="1">
                              <a:latin typeface="Cambria Math"/>
                              <a:ea typeface="Cambria Math"/>
                            </a:rPr>
                            <m:t>(</m:t>
                          </m:r>
                          <m:r>
                            <a:rPr lang="en-US" sz="2800" i="1">
                              <a:latin typeface="Cambria Math"/>
                              <a:ea typeface="Cambria Math"/>
                            </a:rPr>
                            <m:t>𝐺</m:t>
                          </m:r>
                          <m:r>
                            <a:rPr lang="en-US" sz="2800" i="1">
                              <a:latin typeface="Cambria Math"/>
                              <a:ea typeface="Cambria Math"/>
                            </a:rPr>
                            <m:t>)</m:t>
                          </m:r>
                        </m:num>
                        <m:den>
                          <m:r>
                            <a:rPr lang="en-US" sz="2800" b="0" i="1" smtClean="0">
                              <a:latin typeface="Cambria Math"/>
                              <a:ea typeface="Cambria Math"/>
                            </a:rPr>
                            <m:t>𝑑</m:t>
                          </m:r>
                          <m:r>
                            <a:rPr lang="en-US" sz="2800" i="1">
                              <a:latin typeface="Cambria Math"/>
                              <a:ea typeface="Cambria Math"/>
                            </a:rPr>
                            <m:t>𝑉</m:t>
                          </m:r>
                          <m:d>
                            <m:dPr>
                              <m:ctrlPr>
                                <a:rPr lang="en-US" sz="2800" i="1">
                                  <a:latin typeface="Cambria Math" panose="02040503050406030204" pitchFamily="18" charset="0"/>
                                  <a:ea typeface="Cambria Math"/>
                                </a:rPr>
                              </m:ctrlPr>
                            </m:dPr>
                            <m:e>
                              <m:r>
                                <a:rPr lang="en-US" sz="2800" i="1">
                                  <a:latin typeface="Cambria Math"/>
                                  <a:ea typeface="Cambria Math"/>
                                </a:rPr>
                                <m:t>𝐺</m:t>
                              </m:r>
                            </m:e>
                          </m:d>
                        </m:den>
                      </m:f>
                      <m:r>
                        <a:rPr lang="en-US" sz="2800" i="1">
                          <a:latin typeface="Cambria Math"/>
                        </a:rPr>
                        <m:t> </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046676" y="3657600"/>
                <a:ext cx="5405644" cy="973921"/>
              </a:xfrm>
              <a:prstGeom prst="rect">
                <a:avLst/>
              </a:prstGeom>
              <a:blipFill rotWithShape="0">
                <a:blip r:embed="rId4"/>
                <a:stretch>
                  <a:fillRect/>
                </a:stretch>
              </a:blipFill>
              <a:ln>
                <a:solidFill>
                  <a:srgbClr val="C00000"/>
                </a:solidFill>
              </a:ln>
            </p:spPr>
            <p:txBody>
              <a:bodyPr/>
              <a:lstStyle/>
              <a:p>
                <a:r>
                  <a:rPr lang="it-IT">
                    <a:noFill/>
                  </a:rPr>
                  <a:t> </a:t>
                </a:r>
              </a:p>
            </p:txBody>
          </p:sp>
        </mc:Fallback>
      </mc:AlternateContent>
    </p:spTree>
    <p:extLst>
      <p:ext uri="{BB962C8B-B14F-4D97-AF65-F5344CB8AC3E}">
        <p14:creationId xmlns:p14="http://schemas.microsoft.com/office/powerpoint/2010/main" val="314460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60375" y="533400"/>
            <a:ext cx="8226426" cy="1200329"/>
          </a:xfrm>
          <a:prstGeom prst="rect">
            <a:avLst/>
          </a:prstGeom>
        </p:spPr>
        <p:txBody>
          <a:bodyPr wrap="square">
            <a:spAutoFit/>
          </a:bodyPr>
          <a:lstStyle/>
          <a:p>
            <a:r>
              <a:rPr lang="it-IT" sz="2400" smtClean="0"/>
              <a:t>Poichè gli strumenti non sono in grado di rivelare variazioni infinitesime della sollecitazione, è più opportuno esprimere la sensibilità in termini di variazioni  finite</a:t>
            </a:r>
            <a:endParaRPr lang="it-IT" sz="2400"/>
          </a:p>
        </p:txBody>
      </p:sp>
      <mc:AlternateContent xmlns:mc="http://schemas.openxmlformats.org/markup-compatibility/2006" xmlns:a14="http://schemas.microsoft.com/office/drawing/2010/main">
        <mc:Choice Requires="a14">
          <p:sp>
            <p:nvSpPr>
              <p:cNvPr id="7" name="TextBox 6"/>
              <p:cNvSpPr txBox="1"/>
              <p:nvPr/>
            </p:nvSpPr>
            <p:spPr>
              <a:xfrm>
                <a:off x="5486400" y="3740888"/>
                <a:ext cx="3886200" cy="67871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i="1" smtClean="0">
                          <a:latin typeface="Cambria Math"/>
                          <a:ea typeface="Cambria Math"/>
                        </a:rPr>
                        <m:t>∆</m:t>
                      </m:r>
                      <m:r>
                        <a:rPr lang="en-US" sz="2000" i="1" smtClean="0">
                          <a:latin typeface="Cambria Math"/>
                          <a:ea typeface="Cambria Math"/>
                        </a:rPr>
                        <m:t>𝑉</m:t>
                      </m:r>
                      <m:d>
                        <m:dPr>
                          <m:ctrlPr>
                            <a:rPr lang="en-US" sz="2000" i="1">
                              <a:latin typeface="Cambria Math" panose="02040503050406030204" pitchFamily="18" charset="0"/>
                              <a:ea typeface="Cambria Math"/>
                            </a:rPr>
                          </m:ctrlPr>
                        </m:dPr>
                        <m:e>
                          <m:r>
                            <a:rPr lang="en-US" sz="2000" i="1">
                              <a:latin typeface="Cambria Math"/>
                              <a:ea typeface="Cambria Math"/>
                            </a:rPr>
                            <m:t>𝐺</m:t>
                          </m:r>
                        </m:e>
                      </m:d>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ea typeface="Cambria Math"/>
                            </a:rPr>
                            <m:t>∆</m:t>
                          </m:r>
                          <m:r>
                            <a:rPr lang="en-US" sz="2000" b="0" i="1" smtClean="0">
                              <a:latin typeface="Cambria Math"/>
                              <a:ea typeface="Cambria Math"/>
                            </a:rPr>
                            <m:t>𝑅</m:t>
                          </m:r>
                          <m:r>
                            <a:rPr lang="en-US" sz="2000" b="0" i="1" smtClean="0">
                              <a:latin typeface="Cambria Math"/>
                              <a:ea typeface="Cambria Math"/>
                            </a:rPr>
                            <m:t>(</m:t>
                          </m:r>
                          <m:r>
                            <a:rPr lang="en-US" sz="2000" b="0" i="1" smtClean="0">
                              <a:latin typeface="Cambria Math"/>
                              <a:ea typeface="Cambria Math"/>
                            </a:rPr>
                            <m:t>𝐺</m:t>
                          </m:r>
                          <m:r>
                            <a:rPr lang="en-US" sz="2000" b="0" i="1" smtClean="0">
                              <a:latin typeface="Cambria Math"/>
                              <a:ea typeface="Cambria Math"/>
                            </a:rPr>
                            <m:t>)</m:t>
                          </m:r>
                        </m:num>
                        <m:den>
                          <m:r>
                            <a:rPr lang="en-US" sz="2000" b="0" i="1" smtClean="0">
                              <a:latin typeface="Cambria Math"/>
                            </a:rPr>
                            <m:t>𝑆</m:t>
                          </m:r>
                        </m:den>
                      </m:f>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5486400" y="3740888"/>
                <a:ext cx="3886200" cy="678712"/>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477499" y="2117488"/>
            <a:ext cx="8226426" cy="2062103"/>
          </a:xfrm>
          <a:prstGeom prst="rect">
            <a:avLst/>
          </a:prstGeom>
        </p:spPr>
        <p:txBody>
          <a:bodyPr wrap="square">
            <a:spAutoFit/>
          </a:bodyPr>
          <a:lstStyle/>
          <a:p>
            <a:r>
              <a:rPr lang="it-IT" sz="2400" smtClean="0"/>
              <a:t>La sensibilità ha dimensioni   </a:t>
            </a:r>
            <a:r>
              <a:rPr lang="it-IT" sz="3200" b="1" i="1" smtClean="0"/>
              <a:t>[G</a:t>
            </a:r>
            <a:r>
              <a:rPr lang="it-IT" sz="3200" b="1" i="1"/>
              <a:t>]</a:t>
            </a:r>
            <a:r>
              <a:rPr lang="it-IT" sz="3200" b="1" i="1" baseline="30000"/>
              <a:t>-</a:t>
            </a:r>
            <a:r>
              <a:rPr lang="it-IT" sz="3200" b="1" i="1" baseline="30000" smtClean="0"/>
              <a:t>1</a:t>
            </a:r>
            <a:r>
              <a:rPr lang="it-IT" sz="2400"/>
              <a:t> </a:t>
            </a:r>
            <a:endParaRPr lang="it-IT" sz="2400" smtClean="0"/>
          </a:p>
          <a:p>
            <a:r>
              <a:rPr lang="it-IT" sz="2400" smtClean="0"/>
              <a:t>(es.: bilancia</a:t>
            </a:r>
            <a:r>
              <a:rPr lang="it-IT" sz="2400"/>
              <a:t>: div/mg</a:t>
            </a:r>
            <a:r>
              <a:rPr lang="it-IT" sz="2400" smtClean="0"/>
              <a:t>).</a:t>
            </a:r>
          </a:p>
          <a:p>
            <a:endParaRPr lang="it-IT" sz="2400"/>
          </a:p>
          <a:p>
            <a:r>
              <a:rPr lang="it-IT" sz="2400" smtClean="0"/>
              <a:t>Ad essa è legata l’indeterminazione con cui è misurata la </a:t>
            </a:r>
            <a:r>
              <a:rPr lang="it-IT" sz="2400"/>
              <a:t>grandezza </a:t>
            </a:r>
            <a:r>
              <a:rPr lang="it-IT" sz="2400" i="1">
                <a:latin typeface="Times New Roman" panose="02020603050405020304" pitchFamily="18" charset="0"/>
                <a:cs typeface="Times New Roman" panose="02020603050405020304" pitchFamily="18" charset="0"/>
              </a:rPr>
              <a:t>G</a:t>
            </a:r>
            <a:r>
              <a:rPr lang="it-IT" sz="2400"/>
              <a:t>  </a:t>
            </a:r>
            <a:r>
              <a:rPr lang="it-IT" sz="2400" smtClean="0"/>
              <a:t>(</a:t>
            </a:r>
            <a:r>
              <a:rPr lang="it-IT" sz="2400" i="1">
                <a:solidFill>
                  <a:srgbClr val="C00000"/>
                </a:solidFill>
              </a:rPr>
              <a:t>incertezza di sensibilità </a:t>
            </a:r>
            <a:r>
              <a:rPr lang="it-IT" sz="2400" smtClean="0"/>
              <a:t>):</a:t>
            </a:r>
            <a:endParaRPr lang="it-IT" sz="2400"/>
          </a:p>
        </p:txBody>
      </p:sp>
      <mc:AlternateContent xmlns:mc="http://schemas.openxmlformats.org/markup-compatibility/2006" xmlns:a14="http://schemas.microsoft.com/office/drawing/2010/main">
        <mc:Choice Requires="a14">
          <p:sp>
            <p:nvSpPr>
              <p:cNvPr id="11" name="TextBox 10"/>
              <p:cNvSpPr txBox="1"/>
              <p:nvPr/>
            </p:nvSpPr>
            <p:spPr>
              <a:xfrm>
                <a:off x="5943600" y="1349970"/>
                <a:ext cx="2516832" cy="973921"/>
              </a:xfrm>
              <a:prstGeom prst="rect">
                <a:avLst/>
              </a:prstGeom>
              <a:noFill/>
              <a:ln>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𝑠</m:t>
                      </m:r>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ea typeface="Cambria Math"/>
                            </a:rPr>
                            <m:t>∆</m:t>
                          </m:r>
                          <m:r>
                            <a:rPr lang="en-US" sz="2800" b="0" i="1" smtClean="0">
                              <a:latin typeface="Cambria Math"/>
                              <a:ea typeface="Cambria Math"/>
                            </a:rPr>
                            <m:t>𝑅</m:t>
                          </m:r>
                          <m:r>
                            <a:rPr lang="en-US" sz="2800" b="0" i="1" smtClean="0">
                              <a:latin typeface="Cambria Math"/>
                              <a:ea typeface="Cambria Math"/>
                            </a:rPr>
                            <m:t>(</m:t>
                          </m:r>
                          <m:r>
                            <a:rPr lang="en-US" sz="2800" b="0" i="1" smtClean="0">
                              <a:latin typeface="Cambria Math"/>
                              <a:ea typeface="Cambria Math"/>
                            </a:rPr>
                            <m:t>𝐺</m:t>
                          </m:r>
                          <m:r>
                            <a:rPr lang="en-US" sz="2800" b="0" i="1" smtClean="0">
                              <a:latin typeface="Cambria Math"/>
                              <a:ea typeface="Cambria Math"/>
                            </a:rPr>
                            <m:t>)</m:t>
                          </m:r>
                        </m:num>
                        <m:den>
                          <m:r>
                            <a:rPr lang="en-US" sz="2800" b="0" i="1" smtClean="0">
                              <a:latin typeface="Cambria Math"/>
                              <a:ea typeface="Cambria Math"/>
                            </a:rPr>
                            <m:t>∆</m:t>
                          </m:r>
                          <m:r>
                            <a:rPr lang="en-US" sz="2800" b="0" i="1" smtClean="0">
                              <a:latin typeface="Cambria Math"/>
                              <a:ea typeface="Cambria Math"/>
                            </a:rPr>
                            <m:t>𝑉</m:t>
                          </m:r>
                          <m:d>
                            <m:dPr>
                              <m:ctrlPr>
                                <a:rPr lang="en-US" sz="2800" b="0" i="1" smtClean="0">
                                  <a:latin typeface="Cambria Math" panose="02040503050406030204" pitchFamily="18" charset="0"/>
                                  <a:ea typeface="Cambria Math"/>
                                </a:rPr>
                              </m:ctrlPr>
                            </m:dPr>
                            <m:e>
                              <m:r>
                                <a:rPr lang="en-US" sz="2800" b="0" i="1" smtClean="0">
                                  <a:latin typeface="Cambria Math"/>
                                  <a:ea typeface="Cambria Math"/>
                                </a:rPr>
                                <m:t>𝐺</m:t>
                              </m:r>
                            </m:e>
                          </m:d>
                        </m:den>
                      </m:f>
                    </m:oMath>
                  </m:oMathPara>
                </a14:m>
                <a:endParaRPr lang="en-US" sz="2800"/>
              </a:p>
            </p:txBody>
          </p:sp>
        </mc:Choice>
        <mc:Fallback xmlns="">
          <p:sp>
            <p:nvSpPr>
              <p:cNvPr id="11" name="TextBox 10"/>
              <p:cNvSpPr txBox="1">
                <a:spLocks noRot="1" noChangeAspect="1" noMove="1" noResize="1" noEditPoints="1" noAdjustHandles="1" noChangeArrowheads="1" noChangeShapeType="1" noTextEdit="1"/>
              </p:cNvSpPr>
              <p:nvPr/>
            </p:nvSpPr>
            <p:spPr>
              <a:xfrm>
                <a:off x="5943600" y="1349970"/>
                <a:ext cx="2516832" cy="973921"/>
              </a:xfrm>
              <a:prstGeom prst="rect">
                <a:avLst/>
              </a:prstGeom>
              <a:blipFill rotWithShape="0">
                <a:blip r:embed="rId4"/>
                <a:stretch>
                  <a:fillRect/>
                </a:stretch>
              </a:blipFill>
              <a:ln>
                <a:solidFill>
                  <a:srgbClr val="C00000"/>
                </a:solidFill>
              </a:ln>
            </p:spPr>
            <p:txBody>
              <a:bodyPr/>
              <a:lstStyle/>
              <a:p>
                <a:r>
                  <a:rPr lang="it-IT">
                    <a:noFill/>
                  </a:rPr>
                  <a:t> </a:t>
                </a:r>
              </a:p>
            </p:txBody>
          </p:sp>
        </mc:Fallback>
      </mc:AlternateContent>
      <p:sp>
        <p:nvSpPr>
          <p:cNvPr id="3" name="Rectangle 2"/>
          <p:cNvSpPr/>
          <p:nvPr/>
        </p:nvSpPr>
        <p:spPr>
          <a:xfrm>
            <a:off x="520308" y="4405045"/>
            <a:ext cx="8209302" cy="2308324"/>
          </a:xfrm>
          <a:prstGeom prst="rect">
            <a:avLst/>
          </a:prstGeom>
        </p:spPr>
        <p:txBody>
          <a:bodyPr wrap="square">
            <a:spAutoFit/>
          </a:bodyPr>
          <a:lstStyle/>
          <a:p>
            <a:r>
              <a:rPr lang="it-IT" sz="2400"/>
              <a:t>La </a:t>
            </a:r>
            <a:r>
              <a:rPr lang="it-IT" sz="2400" i="1">
                <a:solidFill>
                  <a:srgbClr val="C00000"/>
                </a:solidFill>
              </a:rPr>
              <a:t>incertezza di sensibilità </a:t>
            </a:r>
            <a:r>
              <a:rPr lang="it-IT" sz="2400"/>
              <a:t>rappresenta l’intervallo di </a:t>
            </a:r>
            <a:r>
              <a:rPr lang="it-IT" sz="2400" i="1"/>
              <a:t>V</a:t>
            </a:r>
            <a:r>
              <a:rPr lang="it-IT" sz="2400"/>
              <a:t>(</a:t>
            </a:r>
            <a:r>
              <a:rPr lang="it-IT" sz="2400" i="1"/>
              <a:t>G</a:t>
            </a:r>
            <a:r>
              <a:rPr lang="it-IT" sz="2400"/>
              <a:t>) entro il quale lo strumento fornisce la stessa </a:t>
            </a:r>
            <a:r>
              <a:rPr lang="it-IT" sz="2400" smtClean="0"/>
              <a:t>risposta.</a:t>
            </a:r>
          </a:p>
          <a:p>
            <a:endParaRPr lang="it-IT" sz="2400"/>
          </a:p>
          <a:p>
            <a:r>
              <a:rPr lang="it-IT" sz="2400"/>
              <a:t>Per strumenti </a:t>
            </a:r>
            <a:r>
              <a:rPr lang="it-IT" sz="2400" i="1">
                <a:solidFill>
                  <a:srgbClr val="C00000"/>
                </a:solidFill>
              </a:rPr>
              <a:t>digitali</a:t>
            </a:r>
            <a:r>
              <a:rPr lang="it-IT" sz="2400"/>
              <a:t>, </a:t>
            </a:r>
            <a:r>
              <a:rPr lang="it-IT" sz="2400" smtClean="0"/>
              <a:t>l’</a:t>
            </a:r>
            <a:r>
              <a:rPr lang="it-IT" sz="2400" i="1" smtClean="0">
                <a:solidFill>
                  <a:srgbClr val="C00000"/>
                </a:solidFill>
              </a:rPr>
              <a:t>incertezza </a:t>
            </a:r>
            <a:r>
              <a:rPr lang="it-IT" sz="2400" i="1">
                <a:solidFill>
                  <a:srgbClr val="C00000"/>
                </a:solidFill>
              </a:rPr>
              <a:t>di sensibilità </a:t>
            </a:r>
            <a:r>
              <a:rPr lang="it-IT" sz="2400" smtClean="0"/>
              <a:t>corrisponde </a:t>
            </a:r>
            <a:r>
              <a:rPr lang="it-IT" sz="2400"/>
              <a:t>ad una unità sull’ultima cifra esibita dallo strumento.</a:t>
            </a:r>
          </a:p>
          <a:p>
            <a:endParaRPr lang="en-US" sz="2400"/>
          </a:p>
        </p:txBody>
      </p:sp>
    </p:spTree>
    <p:extLst>
      <p:ext uri="{BB962C8B-B14F-4D97-AF65-F5344CB8AC3E}">
        <p14:creationId xmlns:p14="http://schemas.microsoft.com/office/powerpoint/2010/main" val="289634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93" y="533400"/>
            <a:ext cx="8625610" cy="6001643"/>
          </a:xfrm>
          <a:prstGeom prst="rect">
            <a:avLst/>
          </a:prstGeom>
        </p:spPr>
        <p:txBody>
          <a:bodyPr wrap="square">
            <a:spAutoFit/>
          </a:bodyPr>
          <a:lstStyle/>
          <a:p>
            <a:pPr algn="just"/>
            <a:r>
              <a:rPr lang="it-IT" sz="2400" b="1" smtClean="0"/>
              <a:t>Precisione:</a:t>
            </a:r>
          </a:p>
          <a:p>
            <a:pPr algn="just"/>
            <a:r>
              <a:rPr lang="it-IT" sz="2400" smtClean="0"/>
              <a:t>Indica </a:t>
            </a:r>
            <a:r>
              <a:rPr lang="it-IT" sz="2400"/>
              <a:t>la capacità di uno strumento di fornire lo stesso valore di </a:t>
            </a:r>
            <a:r>
              <a:rPr lang="it-IT" sz="2400" i="1"/>
              <a:t>R</a:t>
            </a:r>
            <a:r>
              <a:rPr lang="it-IT" sz="2400"/>
              <a:t>(</a:t>
            </a:r>
            <a:r>
              <a:rPr lang="it-IT" sz="2400" i="1"/>
              <a:t>G</a:t>
            </a:r>
            <a:r>
              <a:rPr lang="it-IT" sz="2400"/>
              <a:t>) quando sia sollecitato dallo </a:t>
            </a:r>
            <a:r>
              <a:rPr lang="it-IT" sz="2400" i="1" smtClean="0"/>
              <a:t>stesso </a:t>
            </a:r>
            <a:r>
              <a:rPr lang="it-IT" sz="2400" smtClean="0"/>
              <a:t>valore </a:t>
            </a:r>
            <a:r>
              <a:rPr lang="it-IT" sz="2400"/>
              <a:t>di </a:t>
            </a:r>
            <a:r>
              <a:rPr lang="it-IT" sz="2400" i="1"/>
              <a:t>V</a:t>
            </a:r>
            <a:r>
              <a:rPr lang="it-IT" sz="2400"/>
              <a:t>(</a:t>
            </a:r>
            <a:r>
              <a:rPr lang="it-IT" sz="2400" i="1"/>
              <a:t>G</a:t>
            </a:r>
            <a:r>
              <a:rPr lang="it-IT" sz="2400" smtClean="0"/>
              <a:t>).</a:t>
            </a:r>
          </a:p>
          <a:p>
            <a:pPr algn="just"/>
            <a:endParaRPr lang="it-IT" sz="2400"/>
          </a:p>
          <a:p>
            <a:pPr algn="just"/>
            <a:r>
              <a:rPr lang="it-IT" sz="2400" smtClean="0"/>
              <a:t>In </a:t>
            </a:r>
            <a:r>
              <a:rPr lang="it-IT" sz="2400"/>
              <a:t>una misura, anche eseguita in </a:t>
            </a:r>
            <a:r>
              <a:rPr lang="it-IT" sz="2400" i="1"/>
              <a:t>condizioni di ripetibilità</a:t>
            </a:r>
            <a:r>
              <a:rPr lang="it-IT" sz="2400"/>
              <a:t>, sono sempre presenti perturbazioni (attriti, giochi meccanici, ecc.) che possono produrre fluttuazioni nella risposta</a:t>
            </a:r>
            <a:r>
              <a:rPr lang="it-IT" sz="2400" smtClean="0"/>
              <a:t>.</a:t>
            </a:r>
          </a:p>
          <a:p>
            <a:pPr algn="just"/>
            <a:endParaRPr lang="it-IT" sz="2400"/>
          </a:p>
          <a:p>
            <a:pPr algn="just"/>
            <a:r>
              <a:rPr lang="it-IT" sz="2400" smtClean="0"/>
              <a:t>In </a:t>
            </a:r>
            <a:r>
              <a:rPr lang="it-IT" sz="2400"/>
              <a:t>uno strumento tarato ciò avviene quando l’entità delle fluttuazioni è </a:t>
            </a:r>
            <a:r>
              <a:rPr lang="it-IT" sz="2400" i="1" smtClean="0"/>
              <a:t>maggiore </a:t>
            </a:r>
            <a:r>
              <a:rPr lang="it-IT" sz="2400" smtClean="0"/>
              <a:t>della </a:t>
            </a:r>
            <a:r>
              <a:rPr lang="it-IT" sz="2400"/>
              <a:t>minima variazione di risposta </a:t>
            </a:r>
            <a:r>
              <a:rPr lang="it-IT" sz="2400" smtClean="0"/>
              <a:t>Δ</a:t>
            </a:r>
            <a:r>
              <a:rPr lang="it-IT" sz="2400" i="1" smtClean="0"/>
              <a:t>R </a:t>
            </a:r>
            <a:r>
              <a:rPr lang="it-IT" sz="2400" smtClean="0"/>
              <a:t>apprezzabile</a:t>
            </a:r>
            <a:r>
              <a:rPr lang="it-IT" sz="2400"/>
              <a:t>: si ottiene così una distribuzione di valori di </a:t>
            </a:r>
            <a:r>
              <a:rPr lang="it-IT" sz="2400" i="1"/>
              <a:t>V</a:t>
            </a:r>
            <a:r>
              <a:rPr lang="it-IT" sz="2400"/>
              <a:t>(</a:t>
            </a:r>
            <a:r>
              <a:rPr lang="it-IT" sz="2400" i="1"/>
              <a:t>G</a:t>
            </a:r>
            <a:r>
              <a:rPr lang="it-IT" sz="2400" smtClean="0"/>
              <a:t>).</a:t>
            </a:r>
          </a:p>
          <a:p>
            <a:pPr algn="just"/>
            <a:endParaRPr lang="it-IT" sz="2400"/>
          </a:p>
          <a:p>
            <a:pPr algn="just"/>
            <a:r>
              <a:rPr lang="it-IT" sz="2400" u="sng" smtClean="0">
                <a:solidFill>
                  <a:srgbClr val="C00000"/>
                </a:solidFill>
              </a:rPr>
              <a:t>Quanto </a:t>
            </a:r>
            <a:r>
              <a:rPr lang="it-IT" sz="2400" u="sng">
                <a:solidFill>
                  <a:srgbClr val="C00000"/>
                </a:solidFill>
              </a:rPr>
              <a:t>minore è la larghezza tanto più ripetibile è il funzionamento, migliore la qualità delle misure e tanto maggiore può essere definita la precisione</a:t>
            </a:r>
            <a:r>
              <a:rPr lang="it-IT" sz="2400"/>
              <a:t>.</a:t>
            </a:r>
          </a:p>
          <a:p>
            <a:pPr algn="just"/>
            <a:endParaRPr lang="it-IT" sz="2400"/>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835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315200" cy="4058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826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07000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4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991913" y="457200"/>
            <a:ext cx="7321813" cy="523220"/>
          </a:xfrm>
          <a:prstGeom prst="rect">
            <a:avLst/>
          </a:prstGeom>
        </p:spPr>
        <p:txBody>
          <a:bodyPr wrap="none">
            <a:spAutoFit/>
          </a:bodyPr>
          <a:lstStyle/>
          <a:p>
            <a:r>
              <a:rPr lang="it-IT" sz="2800" b="1">
                <a:solidFill>
                  <a:srgbClr val="C00000"/>
                </a:solidFill>
              </a:rPr>
              <a:t>Importanza delle incertezze nelle misure fisiche </a:t>
            </a:r>
          </a:p>
        </p:txBody>
      </p:sp>
      <p:sp>
        <p:nvSpPr>
          <p:cNvPr id="6" name="Rectangle 5"/>
          <p:cNvSpPr/>
          <p:nvPr/>
        </p:nvSpPr>
        <p:spPr>
          <a:xfrm>
            <a:off x="533400" y="1066800"/>
            <a:ext cx="8077200" cy="1015663"/>
          </a:xfrm>
          <a:prstGeom prst="rect">
            <a:avLst/>
          </a:prstGeom>
        </p:spPr>
        <p:txBody>
          <a:bodyPr wrap="square">
            <a:spAutoFit/>
          </a:bodyPr>
          <a:lstStyle/>
          <a:p>
            <a:pPr algn="just">
              <a:spcBef>
                <a:spcPct val="50000"/>
              </a:spcBef>
              <a:defRPr/>
            </a:pPr>
            <a:r>
              <a:rPr lang="it-IT" sz="2400">
                <a:cs typeface="Arial" charset="0"/>
              </a:rPr>
              <a:t>La parola “errore” non significa </a:t>
            </a:r>
            <a:r>
              <a:rPr lang="it-IT" sz="2400" b="1" u="sng">
                <a:cs typeface="Arial" charset="0"/>
              </a:rPr>
              <a:t>equivoco</a:t>
            </a:r>
            <a:r>
              <a:rPr lang="it-IT" sz="2400">
                <a:cs typeface="Arial" charset="0"/>
              </a:rPr>
              <a:t> o </a:t>
            </a:r>
            <a:r>
              <a:rPr lang="it-IT" sz="2400" b="1" u="sng">
                <a:cs typeface="Arial" charset="0"/>
              </a:rPr>
              <a:t>sbaglio</a:t>
            </a:r>
            <a:endParaRPr lang="it-IT" sz="2400">
              <a:cs typeface="Arial" charset="0"/>
            </a:endParaRPr>
          </a:p>
          <a:p>
            <a:pPr algn="just">
              <a:spcBef>
                <a:spcPct val="50000"/>
              </a:spcBef>
              <a:defRPr/>
            </a:pPr>
            <a:r>
              <a:rPr lang="it-IT" sz="2400">
                <a:cs typeface="Arial" charset="0"/>
              </a:rPr>
              <a:t>Essa assume il significato di </a:t>
            </a:r>
            <a:r>
              <a:rPr lang="it-IT" sz="2400" b="1">
                <a:solidFill>
                  <a:srgbClr val="C00000"/>
                </a:solidFill>
                <a:cs typeface="Arial" charset="0"/>
              </a:rPr>
              <a:t>incertezza</a:t>
            </a:r>
            <a:r>
              <a:rPr lang="it-IT" sz="2400">
                <a:solidFill>
                  <a:srgbClr val="C00000"/>
                </a:solidFill>
                <a:cs typeface="Arial" charset="0"/>
              </a:rPr>
              <a:t> </a:t>
            </a:r>
            <a:r>
              <a:rPr lang="it-IT" sz="2400">
                <a:cs typeface="Arial" charset="0"/>
              </a:rPr>
              <a:t>da associare alla misura</a:t>
            </a:r>
            <a:endParaRPr lang="it-IT" sz="2400" b="1"/>
          </a:p>
        </p:txBody>
      </p:sp>
      <p:sp>
        <p:nvSpPr>
          <p:cNvPr id="2" name="Rectangle 1"/>
          <p:cNvSpPr/>
          <p:nvPr/>
        </p:nvSpPr>
        <p:spPr>
          <a:xfrm>
            <a:off x="2138219" y="2277284"/>
            <a:ext cx="5029200" cy="1015663"/>
          </a:xfrm>
          <a:prstGeom prst="rect">
            <a:avLst/>
          </a:prstGeom>
          <a:ln w="28575">
            <a:solidFill>
              <a:srgbClr val="00B0F0"/>
            </a:solidFill>
          </a:ln>
        </p:spPr>
        <p:txBody>
          <a:bodyPr wrap="square">
            <a:spAutoFit/>
          </a:bodyPr>
          <a:lstStyle/>
          <a:p>
            <a:pPr algn="ctr">
              <a:spcBef>
                <a:spcPct val="50000"/>
              </a:spcBef>
              <a:defRPr/>
            </a:pPr>
            <a:r>
              <a:rPr lang="en-US" sz="2400" b="1">
                <a:solidFill>
                  <a:srgbClr val="C00000"/>
                </a:solidFill>
                <a:cs typeface="Arial" charset="0"/>
              </a:rPr>
              <a:t>Nessuna </a:t>
            </a:r>
            <a:r>
              <a:rPr lang="en-US" sz="2400" b="1" smtClean="0">
                <a:solidFill>
                  <a:srgbClr val="C00000"/>
                </a:solidFill>
                <a:cs typeface="Arial" charset="0"/>
              </a:rPr>
              <a:t>grandezza </a:t>
            </a:r>
            <a:r>
              <a:rPr lang="en-US" sz="2400" b="1">
                <a:solidFill>
                  <a:srgbClr val="C00000"/>
                </a:solidFill>
                <a:cs typeface="Arial" charset="0"/>
              </a:rPr>
              <a:t>fisica può essere</a:t>
            </a:r>
          </a:p>
          <a:p>
            <a:pPr algn="ctr">
              <a:spcBef>
                <a:spcPct val="50000"/>
              </a:spcBef>
              <a:defRPr/>
            </a:pPr>
            <a:r>
              <a:rPr lang="en-US" sz="2400" b="1">
                <a:solidFill>
                  <a:srgbClr val="C00000"/>
                </a:solidFill>
                <a:cs typeface="Arial" charset="0"/>
              </a:rPr>
              <a:t>misurata con completa certezza</a:t>
            </a:r>
            <a:r>
              <a:rPr lang="it-IT" sz="2400" b="1">
                <a:solidFill>
                  <a:srgbClr val="C00000"/>
                </a:solidFill>
                <a:cs typeface="Arial" charset="0"/>
              </a:rPr>
              <a:t> </a:t>
            </a:r>
          </a:p>
        </p:txBody>
      </p:sp>
      <p:sp>
        <p:nvSpPr>
          <p:cNvPr id="15" name="Rectangle 14"/>
          <p:cNvSpPr/>
          <p:nvPr/>
        </p:nvSpPr>
        <p:spPr>
          <a:xfrm>
            <a:off x="531092" y="3733800"/>
            <a:ext cx="7782634" cy="2616101"/>
          </a:xfrm>
          <a:prstGeom prst="rect">
            <a:avLst/>
          </a:prstGeom>
        </p:spPr>
        <p:txBody>
          <a:bodyPr wrap="square">
            <a:spAutoFit/>
          </a:bodyPr>
          <a:lstStyle/>
          <a:p>
            <a:pPr algn="just">
              <a:spcBef>
                <a:spcPct val="50000"/>
              </a:spcBef>
              <a:defRPr/>
            </a:pPr>
            <a:r>
              <a:rPr lang="en-US" sz="2000" smtClean="0">
                <a:cs typeface="Arial" charset="0"/>
              </a:rPr>
              <a:t>Poichè è inevitabile che in una misura tutte le fonti di incertezza siano eliminate, il </a:t>
            </a:r>
            <a:r>
              <a:rPr lang="en-US" sz="2400" b="1">
                <a:solidFill>
                  <a:srgbClr val="C00000"/>
                </a:solidFill>
                <a:cs typeface="Arial" charset="0"/>
              </a:rPr>
              <a:t>valore vero </a:t>
            </a:r>
            <a:r>
              <a:rPr lang="en-US" sz="2000">
                <a:cs typeface="Arial" charset="0"/>
              </a:rPr>
              <a:t>di una </a:t>
            </a:r>
            <a:r>
              <a:rPr lang="en-US" sz="2000" smtClean="0">
                <a:cs typeface="Arial" charset="0"/>
              </a:rPr>
              <a:t>grandezza, che sarebbe </a:t>
            </a:r>
            <a:r>
              <a:rPr lang="en-US" sz="2000">
                <a:cs typeface="Arial" charset="0"/>
              </a:rPr>
              <a:t>il risultato di un’operazione di misura </a:t>
            </a:r>
            <a:r>
              <a:rPr lang="en-US" sz="2000" smtClean="0">
                <a:cs typeface="Arial" charset="0"/>
              </a:rPr>
              <a:t>ideale, priva </a:t>
            </a:r>
            <a:r>
              <a:rPr lang="en-US" sz="2000">
                <a:cs typeface="Arial" charset="0"/>
              </a:rPr>
              <a:t>di </a:t>
            </a:r>
            <a:r>
              <a:rPr lang="en-US" sz="2000" smtClean="0">
                <a:cs typeface="Arial" charset="0"/>
              </a:rPr>
              <a:t>errore, perde significato.</a:t>
            </a:r>
          </a:p>
          <a:p>
            <a:pPr algn="just">
              <a:spcBef>
                <a:spcPct val="50000"/>
              </a:spcBef>
              <a:defRPr/>
            </a:pPr>
            <a:r>
              <a:rPr lang="en-US" sz="2000" smtClean="0">
                <a:cs typeface="Arial" charset="0"/>
              </a:rPr>
              <a:t>Pertanto, perchè una misura abbia senso </a:t>
            </a:r>
            <a:r>
              <a:rPr lang="en-US" sz="2000" u="sng" smtClean="0">
                <a:cs typeface="Arial" charset="0"/>
              </a:rPr>
              <a:t>è necessario determinare oltre alla “</a:t>
            </a:r>
            <a:r>
              <a:rPr lang="en-US" sz="2000" b="1" u="sng" smtClean="0">
                <a:cs typeface="Arial" charset="0"/>
              </a:rPr>
              <a:t>migliore stima</a:t>
            </a:r>
            <a:r>
              <a:rPr lang="en-US" sz="2000" u="sng" smtClean="0">
                <a:cs typeface="Arial" charset="0"/>
              </a:rPr>
              <a:t>” del valore vero, l’indeterminazione da cui è presumibilmente affetta</a:t>
            </a:r>
            <a:r>
              <a:rPr lang="en-US" sz="2000" smtClean="0">
                <a:cs typeface="Arial" charset="0"/>
              </a:rPr>
              <a:t>.  </a:t>
            </a:r>
            <a:endParaRPr lang="en-US" sz="2000">
              <a:cs typeface="Arial" charset="0"/>
            </a:endParaRPr>
          </a:p>
          <a:p>
            <a:pPr algn="just">
              <a:spcBef>
                <a:spcPct val="50000"/>
              </a:spcBef>
              <a:defRPr/>
            </a:pPr>
            <a:endParaRPr lang="en-US" sz="2000">
              <a:cs typeface="Arial" charset="0"/>
            </a:endParaRPr>
          </a:p>
        </p:txBody>
      </p:sp>
    </p:spTree>
    <p:extLst>
      <p:ext uri="{BB962C8B-B14F-4D97-AF65-F5344CB8AC3E}">
        <p14:creationId xmlns:p14="http://schemas.microsoft.com/office/powerpoint/2010/main" val="2435951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05000" y="181735"/>
            <a:ext cx="5047023" cy="523220"/>
          </a:xfrm>
          <a:prstGeom prst="rect">
            <a:avLst/>
          </a:prstGeom>
        </p:spPr>
        <p:txBody>
          <a:bodyPr wrap="none">
            <a:spAutoFit/>
          </a:bodyPr>
          <a:lstStyle/>
          <a:p>
            <a:r>
              <a:rPr lang="it-IT" sz="2800" b="1" smtClean="0">
                <a:solidFill>
                  <a:srgbClr val="C00000"/>
                </a:solidFill>
              </a:rPr>
              <a:t>Rappresentazione di una </a:t>
            </a:r>
            <a:r>
              <a:rPr lang="it-IT" sz="2800" b="1">
                <a:solidFill>
                  <a:srgbClr val="C00000"/>
                </a:solidFill>
              </a:rPr>
              <a:t>misura</a:t>
            </a:r>
            <a:endParaRPr lang="en-US" sz="2800" b="1">
              <a:solidFill>
                <a:srgbClr val="C00000"/>
              </a:solidFill>
            </a:endParaRPr>
          </a:p>
        </p:txBody>
      </p:sp>
      <p:sp>
        <p:nvSpPr>
          <p:cNvPr id="1024" name="Rectangle 1023"/>
          <p:cNvSpPr/>
          <p:nvPr/>
        </p:nvSpPr>
        <p:spPr>
          <a:xfrm>
            <a:off x="381000" y="704955"/>
            <a:ext cx="8153400" cy="2246769"/>
          </a:xfrm>
          <a:prstGeom prst="rect">
            <a:avLst/>
          </a:prstGeom>
        </p:spPr>
        <p:txBody>
          <a:bodyPr wrap="square">
            <a:spAutoFit/>
          </a:bodyPr>
          <a:lstStyle/>
          <a:p>
            <a:pPr algn="just"/>
            <a:r>
              <a:rPr lang="it-IT" sz="2000" smtClean="0"/>
              <a:t>Il risultato </a:t>
            </a:r>
            <a:r>
              <a:rPr lang="it-IT" sz="2000"/>
              <a:t>di una misura ha due componenti essenziali</a:t>
            </a:r>
            <a:r>
              <a:rPr lang="it-IT" sz="2000" smtClean="0"/>
              <a:t>:</a:t>
            </a:r>
          </a:p>
          <a:p>
            <a:pPr algn="just"/>
            <a:endParaRPr lang="it-IT" sz="2000"/>
          </a:p>
          <a:p>
            <a:pPr marL="285750" indent="-285750" algn="just">
              <a:buFont typeface="Wingdings" panose="05000000000000000000" pitchFamily="2" charset="2"/>
              <a:buChar char="q"/>
            </a:pPr>
            <a:r>
              <a:rPr lang="it-IT" sz="2000" smtClean="0"/>
              <a:t>	un </a:t>
            </a:r>
            <a:r>
              <a:rPr lang="it-IT" sz="2000" b="1" i="1">
                <a:solidFill>
                  <a:srgbClr val="C00000"/>
                </a:solidFill>
              </a:rPr>
              <a:t>valore </a:t>
            </a:r>
            <a:r>
              <a:rPr lang="it-IT" sz="2000" b="1" i="1" smtClean="0">
                <a:solidFill>
                  <a:srgbClr val="C00000"/>
                </a:solidFill>
              </a:rPr>
              <a:t>numerico </a:t>
            </a:r>
            <a:r>
              <a:rPr lang="it-IT" sz="2000" smtClean="0"/>
              <a:t>(</a:t>
            </a:r>
            <a:r>
              <a:rPr lang="it-IT" sz="2000"/>
              <a:t>in un dato sistema di unità) che </a:t>
            </a:r>
            <a:r>
              <a:rPr lang="it-IT" sz="2000" smtClean="0"/>
              <a:t>rappresenta </a:t>
            </a:r>
            <a:r>
              <a:rPr lang="it-IT" sz="2000" b="1" smtClean="0"/>
              <a:t>la </a:t>
            </a:r>
            <a:r>
              <a:rPr lang="it-IT" sz="2000" b="1"/>
              <a:t>migliore stima </a:t>
            </a:r>
            <a:r>
              <a:rPr lang="it-IT" sz="2000" b="1" smtClean="0"/>
              <a:t>possibile </a:t>
            </a:r>
            <a:r>
              <a:rPr lang="it-IT" sz="2000" smtClean="0"/>
              <a:t>del valore vero della </a:t>
            </a:r>
            <a:r>
              <a:rPr lang="it-IT" sz="2000"/>
              <a:t>grandezza </a:t>
            </a:r>
            <a:r>
              <a:rPr lang="it-IT" sz="2000" smtClean="0"/>
              <a:t>misurata,</a:t>
            </a:r>
          </a:p>
          <a:p>
            <a:pPr marL="285750" indent="-285750" algn="just">
              <a:buFont typeface="Wingdings" panose="05000000000000000000" pitchFamily="2" charset="2"/>
              <a:buChar char="q"/>
            </a:pPr>
            <a:endParaRPr lang="it-IT" sz="2000" smtClean="0"/>
          </a:p>
          <a:p>
            <a:pPr marL="285750" indent="-285750" algn="just">
              <a:buFont typeface="Wingdings" panose="05000000000000000000" pitchFamily="2" charset="2"/>
              <a:buChar char="q"/>
            </a:pPr>
            <a:r>
              <a:rPr lang="it-IT" sz="2000"/>
              <a:t>	</a:t>
            </a:r>
            <a:r>
              <a:rPr lang="it-IT" sz="2000" smtClean="0"/>
              <a:t>una </a:t>
            </a:r>
            <a:r>
              <a:rPr lang="it-IT" sz="2000" b="1" i="1" smtClean="0">
                <a:solidFill>
                  <a:srgbClr val="C00000"/>
                </a:solidFill>
              </a:rPr>
              <a:t>incertezza</a:t>
            </a:r>
            <a:r>
              <a:rPr lang="it-IT" sz="2000" b="1" i="1" smtClean="0"/>
              <a:t> </a:t>
            </a:r>
            <a:r>
              <a:rPr lang="it-IT" sz="2000" smtClean="0"/>
              <a:t>associata al </a:t>
            </a:r>
            <a:r>
              <a:rPr lang="it-IT" sz="2000"/>
              <a:t>valore </a:t>
            </a:r>
            <a:r>
              <a:rPr lang="it-IT" sz="2000" smtClean="0"/>
              <a:t>stimato (espressa con le stesse unità di misura della grandezza fisica a cui è associato).</a:t>
            </a:r>
            <a:endParaRPr lang="en-US" sz="2000"/>
          </a:p>
        </p:txBody>
      </p:sp>
      <p:sp>
        <p:nvSpPr>
          <p:cNvPr id="2" name="Rectangle 1"/>
          <p:cNvSpPr/>
          <p:nvPr/>
        </p:nvSpPr>
        <p:spPr>
          <a:xfrm>
            <a:off x="1028700" y="3124200"/>
            <a:ext cx="7010400" cy="1754326"/>
          </a:xfrm>
          <a:prstGeom prst="rect">
            <a:avLst/>
          </a:prstGeom>
          <a:ln>
            <a:solidFill>
              <a:srgbClr val="C00000"/>
            </a:solidFill>
          </a:ln>
        </p:spPr>
        <p:txBody>
          <a:bodyPr wrap="square">
            <a:spAutoFit/>
          </a:bodyPr>
          <a:lstStyle/>
          <a:p>
            <a:pPr algn="ctr"/>
            <a:r>
              <a:rPr lang="it-IT" sz="2000"/>
              <a:t>Il risultato di una misura sarà espresso nella maniera </a:t>
            </a:r>
            <a:r>
              <a:rPr lang="it-IT" sz="2000" smtClean="0"/>
              <a:t>seguente:</a:t>
            </a:r>
          </a:p>
          <a:p>
            <a:pPr algn="ctr"/>
            <a:endParaRPr lang="it-IT" sz="2000"/>
          </a:p>
          <a:p>
            <a:pPr algn="ctr"/>
            <a:r>
              <a:rPr lang="en-US" sz="2400" b="1">
                <a:solidFill>
                  <a:srgbClr val="C00000"/>
                </a:solidFill>
              </a:rPr>
              <a:t>Valore misurato = stima </a:t>
            </a:r>
            <a:r>
              <a:rPr lang="en-US" sz="2400" b="1" smtClean="0">
                <a:solidFill>
                  <a:srgbClr val="C00000"/>
                </a:solidFill>
              </a:rPr>
              <a:t>± incertezza</a:t>
            </a:r>
          </a:p>
          <a:p>
            <a:pPr algn="ctr"/>
            <a:endParaRPr lang="en-US" sz="2000"/>
          </a:p>
          <a:p>
            <a:pPr algn="ctr"/>
            <a:r>
              <a:rPr lang="en-US" sz="2400" b="1" i="1" smtClean="0">
                <a:solidFill>
                  <a:srgbClr val="C00000"/>
                </a:solidFill>
                <a:latin typeface="Times New Roman" panose="02020603050405020304" pitchFamily="18" charset="0"/>
                <a:cs typeface="Times New Roman" panose="02020603050405020304" pitchFamily="18" charset="0"/>
              </a:rPr>
              <a:t>G </a:t>
            </a:r>
            <a:r>
              <a:rPr lang="en-US" sz="2400" b="1" smtClean="0">
                <a:solidFill>
                  <a:srgbClr val="C00000"/>
                </a:solidFill>
                <a:latin typeface="Times New Roman" panose="02020603050405020304" pitchFamily="18" charset="0"/>
                <a:cs typeface="Times New Roman" panose="02020603050405020304" pitchFamily="18" charset="0"/>
              </a:rPr>
              <a:t>= </a:t>
            </a:r>
            <a:r>
              <a:rPr lang="en-US" sz="2400" b="1" i="1">
                <a:solidFill>
                  <a:srgbClr val="C00000"/>
                </a:solidFill>
                <a:latin typeface="Times New Roman" panose="02020603050405020304" pitchFamily="18" charset="0"/>
                <a:cs typeface="Times New Roman" panose="02020603050405020304" pitchFamily="18" charset="0"/>
              </a:rPr>
              <a:t>M</a:t>
            </a:r>
            <a:r>
              <a:rPr lang="en-US" sz="2400" b="1">
                <a:solidFill>
                  <a:srgbClr val="C00000"/>
                </a:solidFill>
                <a:latin typeface="Times New Roman" panose="02020603050405020304" pitchFamily="18" charset="0"/>
                <a:cs typeface="Times New Roman" panose="02020603050405020304" pitchFamily="18" charset="0"/>
              </a:rPr>
              <a:t>(</a:t>
            </a:r>
            <a:r>
              <a:rPr lang="en-US" sz="2400" b="1" i="1">
                <a:solidFill>
                  <a:srgbClr val="C00000"/>
                </a:solidFill>
                <a:latin typeface="Times New Roman" panose="02020603050405020304" pitchFamily="18" charset="0"/>
                <a:cs typeface="Times New Roman" panose="02020603050405020304" pitchFamily="18" charset="0"/>
              </a:rPr>
              <a:t>G</a:t>
            </a:r>
            <a:r>
              <a:rPr lang="en-US" sz="2400" b="1">
                <a:solidFill>
                  <a:srgbClr val="C00000"/>
                </a:solidFill>
                <a:latin typeface="Times New Roman" panose="02020603050405020304" pitchFamily="18" charset="0"/>
                <a:cs typeface="Times New Roman" panose="02020603050405020304" pitchFamily="18" charset="0"/>
              </a:rPr>
              <a:t>) </a:t>
            </a:r>
            <a:r>
              <a:rPr lang="en-US" sz="2400" b="1" smtClean="0">
                <a:solidFill>
                  <a:srgbClr val="C00000"/>
                </a:solidFill>
                <a:latin typeface="Times New Roman" panose="02020603050405020304" pitchFamily="18" charset="0"/>
                <a:cs typeface="Times New Roman" panose="02020603050405020304" pitchFamily="18" charset="0"/>
              </a:rPr>
              <a:t>± </a:t>
            </a:r>
            <a:r>
              <a:rPr lang="el-GR" sz="2400" b="1" smtClean="0">
                <a:solidFill>
                  <a:srgbClr val="C00000"/>
                </a:solidFill>
                <a:latin typeface="Times New Roman" panose="02020603050405020304" pitchFamily="18" charset="0"/>
                <a:cs typeface="Times New Roman" panose="02020603050405020304" pitchFamily="18" charset="0"/>
              </a:rPr>
              <a:t>Δ</a:t>
            </a:r>
            <a:r>
              <a:rPr lang="en-US" sz="2400" b="1" i="1">
                <a:solidFill>
                  <a:srgbClr val="C00000"/>
                </a:solidFill>
                <a:latin typeface="Times New Roman" panose="02020603050405020304" pitchFamily="18" charset="0"/>
                <a:cs typeface="Times New Roman" panose="02020603050405020304" pitchFamily="18" charset="0"/>
              </a:rPr>
              <a:t>G</a:t>
            </a:r>
            <a:endParaRPr lang="en-US" sz="2400" b="1">
              <a:solidFill>
                <a:srgbClr val="C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04800" y="5029200"/>
            <a:ext cx="8534400" cy="1631216"/>
          </a:xfrm>
          <a:prstGeom prst="rect">
            <a:avLst/>
          </a:prstGeom>
        </p:spPr>
        <p:txBody>
          <a:bodyPr wrap="square">
            <a:spAutoFit/>
          </a:bodyPr>
          <a:lstStyle/>
          <a:p>
            <a:r>
              <a:rPr lang="en-US" sz="2000" smtClean="0"/>
              <a:t>Quest’affermazione significa che:</a:t>
            </a:r>
          </a:p>
          <a:p>
            <a:pPr marL="285750" indent="-285750">
              <a:buFont typeface="Arial" panose="020B0604020202020204" pitchFamily="34" charset="0"/>
              <a:buChar char="•"/>
            </a:pPr>
            <a:r>
              <a:rPr lang="en-US" sz="2000" smtClean="0"/>
              <a:t>la migliore stima della quantità misurata è </a:t>
            </a:r>
            <a:r>
              <a:rPr lang="en-US" sz="2000" i="1" smtClean="0">
                <a:latin typeface="Times New Roman" panose="02020603050405020304" pitchFamily="18" charset="0"/>
                <a:cs typeface="Times New Roman" panose="02020603050405020304" pitchFamily="18" charset="0"/>
              </a:rPr>
              <a:t>M(G)</a:t>
            </a:r>
            <a:r>
              <a:rPr lang="en-US" sz="2000" smtClean="0"/>
              <a:t>;</a:t>
            </a:r>
          </a:p>
          <a:p>
            <a:pPr marL="285750" indent="-285750">
              <a:buFont typeface="Arial" panose="020B0604020202020204" pitchFamily="34" charset="0"/>
              <a:buChar char="•"/>
            </a:pPr>
            <a:r>
              <a:rPr lang="en-US" sz="2000" smtClean="0"/>
              <a:t>lo sperimentatore è confidente che la grandezza abbia un valore compreso tra</a:t>
            </a:r>
          </a:p>
          <a:p>
            <a:pPr marL="285750" indent="-285750">
              <a:buFont typeface="Arial" panose="020B0604020202020204" pitchFamily="34" charset="0"/>
              <a:buChar char="•"/>
            </a:pPr>
            <a:endParaRPr lang="en-US" sz="2000"/>
          </a:p>
          <a:p>
            <a:r>
              <a:rPr lang="en-US" sz="2000" smtClean="0"/>
              <a:t> 		</a:t>
            </a:r>
            <a:r>
              <a:rPr lang="en-US" sz="2000" b="1" i="1" smtClean="0">
                <a:solidFill>
                  <a:srgbClr val="C00000"/>
                </a:solidFill>
                <a:latin typeface="Times New Roman" panose="02020603050405020304" pitchFamily="18" charset="0"/>
                <a:cs typeface="Times New Roman" panose="02020603050405020304" pitchFamily="18" charset="0"/>
              </a:rPr>
              <a:t>M</a:t>
            </a:r>
            <a:r>
              <a:rPr lang="en-US" sz="2000" b="1" smtClean="0">
                <a:solidFill>
                  <a:srgbClr val="C00000"/>
                </a:solidFill>
                <a:latin typeface="Times New Roman" panose="02020603050405020304" pitchFamily="18" charset="0"/>
                <a:cs typeface="Times New Roman" panose="02020603050405020304" pitchFamily="18" charset="0"/>
              </a:rPr>
              <a:t>(</a:t>
            </a:r>
            <a:r>
              <a:rPr lang="en-US" sz="2000" b="1" i="1" smtClean="0">
                <a:solidFill>
                  <a:srgbClr val="C00000"/>
                </a:solidFill>
                <a:latin typeface="Times New Roman" panose="02020603050405020304" pitchFamily="18" charset="0"/>
                <a:cs typeface="Times New Roman" panose="02020603050405020304" pitchFamily="18" charset="0"/>
              </a:rPr>
              <a:t>G</a:t>
            </a:r>
            <a:r>
              <a:rPr lang="en-US" sz="2000" b="1" smtClean="0">
                <a:solidFill>
                  <a:srgbClr val="C00000"/>
                </a:solidFill>
                <a:latin typeface="Times New Roman" panose="02020603050405020304" pitchFamily="18" charset="0"/>
                <a:cs typeface="Times New Roman" panose="02020603050405020304" pitchFamily="18" charset="0"/>
              </a:rPr>
              <a:t>) – </a:t>
            </a:r>
            <a:r>
              <a:rPr lang="el-GR" sz="2000" b="1" smtClean="0">
                <a:solidFill>
                  <a:srgbClr val="C00000"/>
                </a:solidFill>
                <a:latin typeface="Times New Roman" panose="02020603050405020304" pitchFamily="18" charset="0"/>
                <a:cs typeface="Times New Roman" panose="02020603050405020304" pitchFamily="18" charset="0"/>
              </a:rPr>
              <a:t>Δ</a:t>
            </a:r>
            <a:r>
              <a:rPr lang="en-US" sz="2000" b="1" i="1" smtClean="0">
                <a:solidFill>
                  <a:srgbClr val="C00000"/>
                </a:solidFill>
                <a:latin typeface="Times New Roman" panose="02020603050405020304" pitchFamily="18" charset="0"/>
                <a:cs typeface="Times New Roman" panose="02020603050405020304" pitchFamily="18" charset="0"/>
              </a:rPr>
              <a:t>G            </a:t>
            </a:r>
            <a:r>
              <a:rPr lang="en-US" sz="2000" smtClean="0"/>
              <a:t>e              </a:t>
            </a:r>
            <a:r>
              <a:rPr lang="en-US" sz="2000" b="1" i="1">
                <a:solidFill>
                  <a:srgbClr val="C00000"/>
                </a:solidFill>
                <a:latin typeface="Times New Roman" panose="02020603050405020304" pitchFamily="18" charset="0"/>
                <a:cs typeface="Times New Roman" panose="02020603050405020304" pitchFamily="18" charset="0"/>
              </a:rPr>
              <a:t>M(G) + </a:t>
            </a:r>
            <a:r>
              <a:rPr lang="el-GR" sz="2000" b="1" i="1">
                <a:solidFill>
                  <a:srgbClr val="C00000"/>
                </a:solidFill>
                <a:latin typeface="Times New Roman" panose="02020603050405020304" pitchFamily="18" charset="0"/>
                <a:cs typeface="Times New Roman" panose="02020603050405020304" pitchFamily="18" charset="0"/>
              </a:rPr>
              <a:t>Δ</a:t>
            </a:r>
            <a:r>
              <a:rPr lang="en-US" sz="2000" b="1" i="1">
                <a:solidFill>
                  <a:srgbClr val="C00000"/>
                </a:solidFill>
                <a:latin typeface="Times New Roman" panose="02020603050405020304" pitchFamily="18" charset="0"/>
                <a:cs typeface="Times New Roman" panose="02020603050405020304" pitchFamily="18" charset="0"/>
              </a:rPr>
              <a:t>G</a:t>
            </a:r>
          </a:p>
        </p:txBody>
      </p:sp>
    </p:spTree>
    <p:extLst>
      <p:ext uri="{BB962C8B-B14F-4D97-AF65-F5344CB8AC3E}">
        <p14:creationId xmlns:p14="http://schemas.microsoft.com/office/powerpoint/2010/main" val="20809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23473" y="195590"/>
            <a:ext cx="3070712" cy="523220"/>
          </a:xfrm>
          <a:prstGeom prst="rect">
            <a:avLst/>
          </a:prstGeom>
        </p:spPr>
        <p:txBody>
          <a:bodyPr wrap="none">
            <a:spAutoFit/>
          </a:bodyPr>
          <a:lstStyle/>
          <a:p>
            <a:r>
              <a:rPr lang="it-IT" sz="2800" b="1">
                <a:solidFill>
                  <a:srgbClr val="C00000"/>
                </a:solidFill>
              </a:rPr>
              <a:t>Misure e incertezze</a:t>
            </a:r>
            <a:endParaRPr lang="en-US" sz="2800" b="1">
              <a:solidFill>
                <a:srgbClr val="C00000"/>
              </a:solidFill>
            </a:endParaRPr>
          </a:p>
        </p:txBody>
      </p:sp>
      <p:sp>
        <p:nvSpPr>
          <p:cNvPr id="6" name="Rectangle 5"/>
          <p:cNvSpPr/>
          <p:nvPr/>
        </p:nvSpPr>
        <p:spPr>
          <a:xfrm>
            <a:off x="535709" y="838200"/>
            <a:ext cx="8077200" cy="1200329"/>
          </a:xfrm>
          <a:prstGeom prst="rect">
            <a:avLst/>
          </a:prstGeom>
        </p:spPr>
        <p:txBody>
          <a:bodyPr wrap="square">
            <a:spAutoFit/>
          </a:bodyPr>
          <a:lstStyle/>
          <a:p>
            <a:pPr algn="just"/>
            <a:r>
              <a:rPr lang="it-IT" sz="2400" smtClean="0">
                <a:solidFill>
                  <a:srgbClr val="C00000"/>
                </a:solidFill>
              </a:rPr>
              <a:t>Nessuna </a:t>
            </a:r>
            <a:r>
              <a:rPr lang="it-IT" sz="2400">
                <a:solidFill>
                  <a:srgbClr val="C00000"/>
                </a:solidFill>
              </a:rPr>
              <a:t>grandezza fisica può essere determinata con precisione assoluta ma è sempre affetta da una indeterminazione o errore.</a:t>
            </a:r>
            <a:endParaRPr lang="en-US" sz="2400">
              <a:solidFill>
                <a:srgbClr val="C00000"/>
              </a:solidFill>
            </a:endParaRPr>
          </a:p>
        </p:txBody>
      </p:sp>
      <p:sp>
        <p:nvSpPr>
          <p:cNvPr id="1024" name="Rectangle 1023"/>
          <p:cNvSpPr/>
          <p:nvPr/>
        </p:nvSpPr>
        <p:spPr>
          <a:xfrm>
            <a:off x="785786" y="2071678"/>
            <a:ext cx="7429552" cy="369332"/>
          </a:xfrm>
          <a:prstGeom prst="rect">
            <a:avLst/>
          </a:prstGeom>
        </p:spPr>
        <p:txBody>
          <a:bodyPr wrap="square">
            <a:spAutoFit/>
          </a:bodyPr>
          <a:lstStyle/>
          <a:p>
            <a:pPr algn="just"/>
            <a:endParaRPr lang="en-US" dirty="0"/>
          </a:p>
        </p:txBody>
      </p:sp>
      <p:sp>
        <p:nvSpPr>
          <p:cNvPr id="1025" name="Rectangle 1024"/>
          <p:cNvSpPr/>
          <p:nvPr/>
        </p:nvSpPr>
        <p:spPr>
          <a:xfrm>
            <a:off x="609600" y="5029200"/>
            <a:ext cx="4572000" cy="646331"/>
          </a:xfrm>
          <a:prstGeom prst="rect">
            <a:avLst/>
          </a:prstGeom>
        </p:spPr>
        <p:txBody>
          <a:bodyPr>
            <a:spAutoFit/>
          </a:bodyPr>
          <a:lstStyle/>
          <a:p>
            <a:endParaRPr lang="en-US"/>
          </a:p>
          <a:p>
            <a:r>
              <a:rPr lang="en-US"/>
              <a:t> </a:t>
            </a:r>
          </a:p>
        </p:txBody>
      </p:sp>
      <p:sp>
        <p:nvSpPr>
          <p:cNvPr id="1027" name="TextBox 1026"/>
          <p:cNvSpPr txBox="1"/>
          <p:nvPr/>
        </p:nvSpPr>
        <p:spPr>
          <a:xfrm>
            <a:off x="922956" y="5029200"/>
            <a:ext cx="2499402" cy="400110"/>
          </a:xfrm>
          <a:prstGeom prst="rect">
            <a:avLst/>
          </a:prstGeom>
          <a:noFill/>
        </p:spPr>
        <p:txBody>
          <a:bodyPr wrap="none" rtlCol="0">
            <a:spAutoFit/>
          </a:bodyPr>
          <a:lstStyle/>
          <a:p>
            <a:r>
              <a:rPr lang="en-US" sz="2000" i="1" smtClean="0">
                <a:latin typeface="Times New Roman" panose="02020603050405020304" pitchFamily="18" charset="0"/>
                <a:cs typeface="Times New Roman" panose="02020603050405020304" pitchFamily="18" charset="0"/>
              </a:rPr>
              <a:t>463 mm ≤ l ≤ 464 </a:t>
            </a:r>
            <a:r>
              <a:rPr lang="en-US" sz="2000" i="1">
                <a:latin typeface="Times New Roman" panose="02020603050405020304" pitchFamily="18" charset="0"/>
                <a:cs typeface="Times New Roman" panose="02020603050405020304" pitchFamily="18" charset="0"/>
              </a:rPr>
              <a:t>mm</a:t>
            </a:r>
            <a:r>
              <a:rPr lang="en-US" sz="2000" i="1" smtClean="0">
                <a:latin typeface="Times New Roman" panose="02020603050405020304" pitchFamily="18" charset="0"/>
                <a:cs typeface="Times New Roman" panose="02020603050405020304" pitchFamily="18" charset="0"/>
              </a:rPr>
              <a:t> </a:t>
            </a:r>
            <a:endParaRPr lang="en-US" sz="2000" i="1">
              <a:latin typeface="Times New Roman" panose="02020603050405020304" pitchFamily="18" charset="0"/>
              <a:cs typeface="Times New Roman" panose="02020603050405020304" pitchFamily="18" charset="0"/>
            </a:endParaRPr>
          </a:p>
        </p:txBody>
      </p:sp>
      <p:sp>
        <p:nvSpPr>
          <p:cNvPr id="36" name="TextBox 35"/>
          <p:cNvSpPr txBox="1"/>
          <p:nvPr/>
        </p:nvSpPr>
        <p:spPr>
          <a:xfrm>
            <a:off x="5653998" y="5029200"/>
            <a:ext cx="2242922" cy="400110"/>
          </a:xfrm>
          <a:prstGeom prst="rect">
            <a:avLst/>
          </a:prstGeom>
          <a:noFill/>
        </p:spPr>
        <p:txBody>
          <a:bodyPr wrap="none" rtlCol="0">
            <a:spAutoFit/>
          </a:bodyPr>
          <a:lstStyle/>
          <a:p>
            <a:r>
              <a:rPr lang="en-US" sz="2000" i="1" smtClean="0">
                <a:latin typeface="Times New Roman" panose="02020603050405020304" pitchFamily="18" charset="0"/>
                <a:cs typeface="Times New Roman" panose="02020603050405020304" pitchFamily="18" charset="0"/>
              </a:rPr>
              <a:t>35 mm ≤ l ≤ 36 </a:t>
            </a:r>
            <a:r>
              <a:rPr lang="en-US" sz="2000" i="1">
                <a:latin typeface="Times New Roman" panose="02020603050405020304" pitchFamily="18" charset="0"/>
                <a:cs typeface="Times New Roman" panose="02020603050405020304" pitchFamily="18" charset="0"/>
              </a:rPr>
              <a:t>mm</a:t>
            </a:r>
            <a:r>
              <a:rPr lang="en-US" sz="2000" i="1" smtClean="0">
                <a:latin typeface="Times New Roman" panose="02020603050405020304" pitchFamily="18" charset="0"/>
                <a:cs typeface="Times New Roman" panose="02020603050405020304" pitchFamily="18" charset="0"/>
              </a:rPr>
              <a:t> </a:t>
            </a:r>
            <a:endParaRPr lang="en-US" sz="2000" i="1">
              <a:latin typeface="Times New Roman" panose="02020603050405020304" pitchFamily="18" charset="0"/>
              <a:cs typeface="Times New Roman" panose="02020603050405020304" pitchFamily="18" charset="0"/>
            </a:endParaRPr>
          </a:p>
        </p:txBody>
      </p:sp>
      <p:sp>
        <p:nvSpPr>
          <p:cNvPr id="37" name="TextBox 36"/>
          <p:cNvSpPr txBox="1"/>
          <p:nvPr/>
        </p:nvSpPr>
        <p:spPr>
          <a:xfrm>
            <a:off x="914400" y="5543490"/>
            <a:ext cx="2521844" cy="400110"/>
          </a:xfrm>
          <a:prstGeom prst="rect">
            <a:avLst/>
          </a:prstGeom>
          <a:noFill/>
        </p:spPr>
        <p:txBody>
          <a:bodyPr wrap="none" rtlCol="0">
            <a:spAutoFit/>
          </a:bodyPr>
          <a:lstStyle/>
          <a:p>
            <a:r>
              <a:rPr lang="en-US" sz="2000" i="1" smtClean="0">
                <a:latin typeface="Times New Roman" panose="02020603050405020304" pitchFamily="18" charset="0"/>
                <a:cs typeface="Times New Roman" panose="02020603050405020304" pitchFamily="18" charset="0"/>
              </a:rPr>
              <a:t>l = (463.5 ± 0.5) </a:t>
            </a:r>
            <a:r>
              <a:rPr lang="en-US" sz="2000" i="1">
                <a:latin typeface="Times New Roman" panose="02020603050405020304" pitchFamily="18" charset="0"/>
                <a:cs typeface="Times New Roman" panose="02020603050405020304" pitchFamily="18" charset="0"/>
              </a:rPr>
              <a:t>mm </a:t>
            </a:r>
            <a:r>
              <a:rPr lang="en-US" sz="2000" i="1" smtClean="0">
                <a:latin typeface="Times New Roman" panose="02020603050405020304" pitchFamily="18" charset="0"/>
                <a:cs typeface="Times New Roman" panose="02020603050405020304" pitchFamily="18" charset="0"/>
              </a:rPr>
              <a:t>  </a:t>
            </a:r>
            <a:endParaRPr lang="en-US" sz="2000" i="1">
              <a:latin typeface="Times New Roman" panose="02020603050405020304" pitchFamily="18" charset="0"/>
              <a:cs typeface="Times New Roman" panose="02020603050405020304" pitchFamily="18" charset="0"/>
            </a:endParaRPr>
          </a:p>
        </p:txBody>
      </p:sp>
      <p:sp>
        <p:nvSpPr>
          <p:cNvPr id="38" name="TextBox 37"/>
          <p:cNvSpPr txBox="1"/>
          <p:nvPr/>
        </p:nvSpPr>
        <p:spPr>
          <a:xfrm>
            <a:off x="5631556" y="5543490"/>
            <a:ext cx="2393604" cy="400110"/>
          </a:xfrm>
          <a:prstGeom prst="rect">
            <a:avLst/>
          </a:prstGeom>
          <a:noFill/>
        </p:spPr>
        <p:txBody>
          <a:bodyPr wrap="none" rtlCol="0">
            <a:spAutoFit/>
          </a:bodyPr>
          <a:lstStyle/>
          <a:p>
            <a:r>
              <a:rPr lang="en-US" sz="2000" i="1" smtClean="0">
                <a:latin typeface="Times New Roman" panose="02020603050405020304" pitchFamily="18" charset="0"/>
                <a:cs typeface="Times New Roman" panose="02020603050405020304" pitchFamily="18" charset="0"/>
              </a:rPr>
              <a:t>l = (35.5 ± 0.5) </a:t>
            </a:r>
            <a:r>
              <a:rPr lang="en-US" sz="2000" i="1">
                <a:latin typeface="Times New Roman" panose="02020603050405020304" pitchFamily="18" charset="0"/>
                <a:cs typeface="Times New Roman" panose="02020603050405020304" pitchFamily="18" charset="0"/>
              </a:rPr>
              <a:t>mm </a:t>
            </a:r>
            <a:r>
              <a:rPr lang="en-US" sz="2000" i="1" smtClean="0">
                <a:latin typeface="Times New Roman" panose="02020603050405020304" pitchFamily="18" charset="0"/>
                <a:cs typeface="Times New Roman" panose="02020603050405020304" pitchFamily="18" charset="0"/>
              </a:rPr>
              <a:t>  </a:t>
            </a:r>
            <a:endParaRPr lang="en-US" sz="2000" i="1">
              <a:latin typeface="Times New Roman" panose="02020603050405020304" pitchFamily="18" charset="0"/>
              <a:cs typeface="Times New Roman" panose="02020603050405020304" pitchFamily="18" charset="0"/>
            </a:endParaRPr>
          </a:p>
        </p:txBody>
      </p:sp>
      <p:sp>
        <p:nvSpPr>
          <p:cNvPr id="1028" name="Rectangle 1027"/>
          <p:cNvSpPr/>
          <p:nvPr/>
        </p:nvSpPr>
        <p:spPr>
          <a:xfrm>
            <a:off x="496455" y="5985164"/>
            <a:ext cx="8000999" cy="646331"/>
          </a:xfrm>
          <a:prstGeom prst="rect">
            <a:avLst/>
          </a:prstGeom>
        </p:spPr>
        <p:txBody>
          <a:bodyPr wrap="square">
            <a:spAutoFit/>
          </a:bodyPr>
          <a:lstStyle/>
          <a:p>
            <a:r>
              <a:rPr lang="it-IT" i="1" u="sng" dirty="0" smtClean="0"/>
              <a:t>Si </a:t>
            </a:r>
            <a:r>
              <a:rPr lang="it-IT" i="1" u="sng" dirty="0"/>
              <a:t>dice in questo caso che la misura di lunghezza è stata eseguita con una incertezza di “sensibilità” di 0.5 mm. </a:t>
            </a:r>
            <a:endParaRPr lang="en-US" i="1" u="sng" dirty="0"/>
          </a:p>
        </p:txBody>
      </p:sp>
      <p:grpSp>
        <p:nvGrpSpPr>
          <p:cNvPr id="2" name="Group 1"/>
          <p:cNvGrpSpPr/>
          <p:nvPr/>
        </p:nvGrpSpPr>
        <p:grpSpPr>
          <a:xfrm>
            <a:off x="228600" y="2143116"/>
            <a:ext cx="8610600" cy="2581284"/>
            <a:chOff x="228600" y="2143116"/>
            <a:chExt cx="8610600" cy="258128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77218"/>
              <a:ext cx="8610600" cy="1847182"/>
            </a:xfrm>
            <a:prstGeom prst="rect">
              <a:avLst/>
            </a:prstGeom>
            <a:solidFill>
              <a:schemeClr val="bg1"/>
            </a:solidFill>
            <a:ln>
              <a:noFill/>
            </a:ln>
          </p:spPr>
        </p:pic>
        <p:sp>
          <p:nvSpPr>
            <p:cNvPr id="4" name="Rectangle 3"/>
            <p:cNvSpPr/>
            <p:nvPr/>
          </p:nvSpPr>
          <p:spPr>
            <a:xfrm>
              <a:off x="3048000" y="3371363"/>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82596" y="3364435"/>
              <a:ext cx="18440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93455" y="3364435"/>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6678" y="3516835"/>
              <a:ext cx="24544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41036" y="3683088"/>
              <a:ext cx="22312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70735" y="3810088"/>
              <a:ext cx="24544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08721" y="3029618"/>
              <a:ext cx="2659286"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62200" y="3285258"/>
              <a:ext cx="457200" cy="307777"/>
            </a:xfrm>
            <a:prstGeom prst="rect">
              <a:avLst/>
            </a:prstGeom>
            <a:solidFill>
              <a:schemeClr val="bg1"/>
            </a:solidFill>
            <a:ln>
              <a:solidFill>
                <a:schemeClr val="bg1"/>
              </a:solidFill>
            </a:ln>
          </p:spPr>
          <p:txBody>
            <a:bodyPr wrap="square" rtlCol="0">
              <a:spAutoFit/>
            </a:bodyPr>
            <a:lstStyle/>
            <a:p>
              <a:r>
                <a:rPr lang="en-US" sz="1400" smtClean="0"/>
                <a:t>463</a:t>
              </a:r>
              <a:endParaRPr lang="en-US" sz="1400"/>
            </a:p>
          </p:txBody>
        </p:sp>
        <p:sp>
          <p:nvSpPr>
            <p:cNvPr id="14" name="TextBox 13"/>
            <p:cNvSpPr txBox="1"/>
            <p:nvPr/>
          </p:nvSpPr>
          <p:spPr>
            <a:xfrm>
              <a:off x="3225800" y="3271403"/>
              <a:ext cx="457200" cy="307777"/>
            </a:xfrm>
            <a:prstGeom prst="rect">
              <a:avLst/>
            </a:prstGeom>
            <a:solidFill>
              <a:schemeClr val="bg1"/>
            </a:solidFill>
            <a:ln>
              <a:solidFill>
                <a:schemeClr val="bg1"/>
              </a:solidFill>
            </a:ln>
          </p:spPr>
          <p:txBody>
            <a:bodyPr wrap="square" rtlCol="0">
              <a:spAutoFit/>
            </a:bodyPr>
            <a:lstStyle/>
            <a:p>
              <a:r>
                <a:rPr lang="en-US" sz="1400" smtClean="0"/>
                <a:t>464</a:t>
              </a:r>
              <a:endParaRPr lang="en-US" sz="1400"/>
            </a:p>
          </p:txBody>
        </p:sp>
        <p:sp>
          <p:nvSpPr>
            <p:cNvPr id="18" name="Rectangle 17"/>
            <p:cNvSpPr/>
            <p:nvPr/>
          </p:nvSpPr>
          <p:spPr>
            <a:xfrm>
              <a:off x="5800547" y="3272891"/>
              <a:ext cx="868322" cy="174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53200" y="3231480"/>
              <a:ext cx="457200" cy="307777"/>
            </a:xfrm>
            <a:prstGeom prst="rect">
              <a:avLst/>
            </a:prstGeom>
            <a:solidFill>
              <a:schemeClr val="bg1"/>
            </a:solidFill>
            <a:ln>
              <a:solidFill>
                <a:schemeClr val="bg1"/>
              </a:solidFill>
            </a:ln>
          </p:spPr>
          <p:txBody>
            <a:bodyPr wrap="square" rtlCol="0">
              <a:spAutoFit/>
            </a:bodyPr>
            <a:lstStyle/>
            <a:p>
              <a:r>
                <a:rPr lang="en-US" sz="1400" smtClean="0"/>
                <a:t>35</a:t>
              </a:r>
              <a:endParaRPr lang="en-US" sz="1400"/>
            </a:p>
          </p:txBody>
        </p:sp>
        <p:sp>
          <p:nvSpPr>
            <p:cNvPr id="20" name="TextBox 19"/>
            <p:cNvSpPr txBox="1"/>
            <p:nvPr/>
          </p:nvSpPr>
          <p:spPr>
            <a:xfrm>
              <a:off x="7632838" y="3255241"/>
              <a:ext cx="736325" cy="307777"/>
            </a:xfrm>
            <a:prstGeom prst="rect">
              <a:avLst/>
            </a:prstGeom>
            <a:solidFill>
              <a:schemeClr val="bg1"/>
            </a:solidFill>
            <a:ln>
              <a:solidFill>
                <a:schemeClr val="bg1"/>
              </a:solidFill>
            </a:ln>
          </p:spPr>
          <p:txBody>
            <a:bodyPr wrap="square" rtlCol="0">
              <a:spAutoFit/>
            </a:bodyPr>
            <a:lstStyle/>
            <a:p>
              <a:r>
                <a:rPr lang="en-US" sz="1400"/>
                <a:t> </a:t>
              </a:r>
              <a:r>
                <a:rPr lang="en-US" sz="1400" smtClean="0"/>
                <a:t>      36</a:t>
              </a:r>
              <a:endParaRPr lang="en-US" sz="1400"/>
            </a:p>
          </p:txBody>
        </p:sp>
        <p:sp>
          <p:nvSpPr>
            <p:cNvPr id="21" name="Rectangle 20"/>
            <p:cNvSpPr/>
            <p:nvPr/>
          </p:nvSpPr>
          <p:spPr>
            <a:xfrm>
              <a:off x="4724400" y="3718879"/>
              <a:ext cx="17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52820" y="3654711"/>
              <a:ext cx="415636" cy="307777"/>
            </a:xfrm>
            <a:prstGeom prst="rect">
              <a:avLst/>
            </a:prstGeom>
            <a:solidFill>
              <a:schemeClr val="bg1"/>
            </a:solidFill>
            <a:ln>
              <a:solidFill>
                <a:schemeClr val="bg1"/>
              </a:solidFill>
            </a:ln>
          </p:spPr>
          <p:txBody>
            <a:bodyPr wrap="square" rtlCol="0">
              <a:spAutoFit/>
            </a:bodyPr>
            <a:lstStyle/>
            <a:p>
              <a:r>
                <a:rPr lang="en-US" sz="1400"/>
                <a:t>0</a:t>
              </a:r>
            </a:p>
          </p:txBody>
        </p:sp>
        <p:sp>
          <p:nvSpPr>
            <p:cNvPr id="23" name="TextBox 22"/>
            <p:cNvSpPr txBox="1"/>
            <p:nvPr/>
          </p:nvSpPr>
          <p:spPr>
            <a:xfrm>
              <a:off x="5257800" y="3663949"/>
              <a:ext cx="561108" cy="307777"/>
            </a:xfrm>
            <a:prstGeom prst="rect">
              <a:avLst/>
            </a:prstGeom>
            <a:solidFill>
              <a:schemeClr val="bg1"/>
            </a:solidFill>
            <a:ln>
              <a:solidFill>
                <a:schemeClr val="bg1"/>
              </a:solidFill>
            </a:ln>
          </p:spPr>
          <p:txBody>
            <a:bodyPr wrap="square" rtlCol="0">
              <a:spAutoFit/>
            </a:bodyPr>
            <a:lstStyle/>
            <a:p>
              <a:r>
                <a:rPr lang="en-US" sz="1400" smtClean="0"/>
                <a:t>  10</a:t>
              </a:r>
              <a:endParaRPr lang="en-US" sz="1400"/>
            </a:p>
          </p:txBody>
        </p:sp>
        <p:sp>
          <p:nvSpPr>
            <p:cNvPr id="24" name="TextBox 23"/>
            <p:cNvSpPr txBox="1"/>
            <p:nvPr/>
          </p:nvSpPr>
          <p:spPr>
            <a:xfrm>
              <a:off x="5943600" y="3666261"/>
              <a:ext cx="628072" cy="307777"/>
            </a:xfrm>
            <a:prstGeom prst="rect">
              <a:avLst/>
            </a:prstGeom>
            <a:solidFill>
              <a:schemeClr val="bg1"/>
            </a:solidFill>
            <a:ln>
              <a:solidFill>
                <a:schemeClr val="bg1"/>
              </a:solidFill>
            </a:ln>
          </p:spPr>
          <p:txBody>
            <a:bodyPr wrap="square" rtlCol="0">
              <a:spAutoFit/>
            </a:bodyPr>
            <a:lstStyle/>
            <a:p>
              <a:r>
                <a:rPr lang="en-US" sz="1400" smtClean="0"/>
                <a:t>    20</a:t>
              </a:r>
              <a:endParaRPr lang="en-US" sz="1400"/>
            </a:p>
          </p:txBody>
        </p:sp>
        <p:sp>
          <p:nvSpPr>
            <p:cNvPr id="25" name="TextBox 24"/>
            <p:cNvSpPr txBox="1"/>
            <p:nvPr/>
          </p:nvSpPr>
          <p:spPr>
            <a:xfrm>
              <a:off x="6867236" y="3663949"/>
              <a:ext cx="371764" cy="307777"/>
            </a:xfrm>
            <a:prstGeom prst="rect">
              <a:avLst/>
            </a:prstGeom>
            <a:noFill/>
            <a:ln>
              <a:noFill/>
            </a:ln>
          </p:spPr>
          <p:txBody>
            <a:bodyPr wrap="square" rtlCol="0">
              <a:spAutoFit/>
            </a:bodyPr>
            <a:lstStyle/>
            <a:p>
              <a:r>
                <a:rPr lang="en-US" sz="1400" smtClean="0"/>
                <a:t>30</a:t>
              </a:r>
              <a:endParaRPr lang="en-US" sz="1400"/>
            </a:p>
          </p:txBody>
        </p:sp>
        <p:sp>
          <p:nvSpPr>
            <p:cNvPr id="26" name="TextBox 25"/>
            <p:cNvSpPr txBox="1"/>
            <p:nvPr/>
          </p:nvSpPr>
          <p:spPr>
            <a:xfrm>
              <a:off x="6490854" y="3669235"/>
              <a:ext cx="367146" cy="302491"/>
            </a:xfrm>
            <a:prstGeom prst="rect">
              <a:avLst/>
            </a:prstGeom>
            <a:solidFill>
              <a:schemeClr val="bg1"/>
            </a:solidFill>
            <a:ln>
              <a:solidFill>
                <a:schemeClr val="bg1"/>
              </a:solidFill>
            </a:ln>
          </p:spPr>
          <p:txBody>
            <a:bodyPr wrap="square" rtlCol="0">
              <a:spAutoFit/>
            </a:bodyPr>
            <a:lstStyle/>
            <a:p>
              <a:endParaRPr lang="en-US" sz="1400"/>
            </a:p>
          </p:txBody>
        </p:sp>
        <p:sp>
          <p:nvSpPr>
            <p:cNvPr id="27" name="TextBox 26"/>
            <p:cNvSpPr txBox="1"/>
            <p:nvPr/>
          </p:nvSpPr>
          <p:spPr>
            <a:xfrm>
              <a:off x="7415430" y="3599962"/>
              <a:ext cx="223042" cy="246586"/>
            </a:xfrm>
            <a:prstGeom prst="rect">
              <a:avLst/>
            </a:prstGeom>
            <a:solidFill>
              <a:schemeClr val="bg1"/>
            </a:solidFill>
            <a:ln>
              <a:solidFill>
                <a:schemeClr val="bg1"/>
              </a:solidFill>
            </a:ln>
          </p:spPr>
          <p:txBody>
            <a:bodyPr wrap="square" rtlCol="0">
              <a:spAutoFit/>
            </a:bodyPr>
            <a:lstStyle/>
            <a:p>
              <a:endParaRPr lang="en-US" sz="1400"/>
            </a:p>
          </p:txBody>
        </p:sp>
        <p:sp>
          <p:nvSpPr>
            <p:cNvPr id="28" name="TextBox 27"/>
            <p:cNvSpPr txBox="1"/>
            <p:nvPr/>
          </p:nvSpPr>
          <p:spPr>
            <a:xfrm>
              <a:off x="7650020" y="3663949"/>
              <a:ext cx="457200" cy="307777"/>
            </a:xfrm>
            <a:prstGeom prst="rect">
              <a:avLst/>
            </a:prstGeom>
            <a:noFill/>
            <a:ln>
              <a:noFill/>
            </a:ln>
          </p:spPr>
          <p:txBody>
            <a:bodyPr wrap="square" rtlCol="0">
              <a:spAutoFit/>
            </a:bodyPr>
            <a:lstStyle/>
            <a:p>
              <a:r>
                <a:rPr lang="en-US" sz="1400" smtClean="0"/>
                <a:t>40</a:t>
              </a:r>
              <a:endParaRPr lang="en-US" sz="1400"/>
            </a:p>
          </p:txBody>
        </p:sp>
        <p:sp>
          <p:nvSpPr>
            <p:cNvPr id="29" name="TextBox 28"/>
            <p:cNvSpPr txBox="1"/>
            <p:nvPr/>
          </p:nvSpPr>
          <p:spPr>
            <a:xfrm>
              <a:off x="8382000" y="3663949"/>
              <a:ext cx="457200" cy="307777"/>
            </a:xfrm>
            <a:prstGeom prst="rect">
              <a:avLst/>
            </a:prstGeom>
            <a:solidFill>
              <a:schemeClr val="bg1"/>
            </a:solidFill>
            <a:ln>
              <a:solidFill>
                <a:schemeClr val="bg1"/>
              </a:solidFill>
            </a:ln>
          </p:spPr>
          <p:txBody>
            <a:bodyPr wrap="square" rtlCol="0">
              <a:spAutoFit/>
            </a:bodyPr>
            <a:lstStyle/>
            <a:p>
              <a:r>
                <a:rPr lang="en-US" sz="1400"/>
                <a:t>5</a:t>
              </a:r>
              <a:r>
                <a:rPr lang="en-US" sz="1400" smtClean="0"/>
                <a:t>0</a:t>
              </a:r>
              <a:endParaRPr lang="en-US" sz="1400"/>
            </a:p>
          </p:txBody>
        </p:sp>
        <p:sp>
          <p:nvSpPr>
            <p:cNvPr id="30" name="TextBox 29"/>
            <p:cNvSpPr txBox="1"/>
            <p:nvPr/>
          </p:nvSpPr>
          <p:spPr>
            <a:xfrm>
              <a:off x="7981650" y="3663949"/>
              <a:ext cx="343501" cy="307777"/>
            </a:xfrm>
            <a:prstGeom prst="rect">
              <a:avLst/>
            </a:prstGeom>
            <a:solidFill>
              <a:schemeClr val="bg1"/>
            </a:solidFill>
            <a:ln>
              <a:solidFill>
                <a:schemeClr val="bg1"/>
              </a:solidFill>
            </a:ln>
          </p:spPr>
          <p:txBody>
            <a:bodyPr wrap="square" rtlCol="0">
              <a:spAutoFit/>
            </a:bodyPr>
            <a:lstStyle/>
            <a:p>
              <a:endParaRPr lang="en-US" sz="1400"/>
            </a:p>
          </p:txBody>
        </p:sp>
        <p:sp>
          <p:nvSpPr>
            <p:cNvPr id="35" name="Rettangolo 34"/>
            <p:cNvSpPr/>
            <p:nvPr/>
          </p:nvSpPr>
          <p:spPr>
            <a:xfrm>
              <a:off x="1071538" y="2143116"/>
              <a:ext cx="7358114" cy="830997"/>
            </a:xfrm>
            <a:prstGeom prst="rect">
              <a:avLst/>
            </a:prstGeom>
          </p:spPr>
          <p:txBody>
            <a:bodyPr wrap="square">
              <a:spAutoFit/>
            </a:bodyPr>
            <a:lstStyle/>
            <a:p>
              <a:pPr algn="just">
                <a:spcBef>
                  <a:spcPct val="50000"/>
                </a:spcBef>
                <a:defRPr/>
              </a:pPr>
              <a:r>
                <a:rPr lang="it-IT" sz="2400" smtClean="0"/>
                <a:t>La bontà della </a:t>
              </a:r>
              <a:r>
                <a:rPr lang="it-IT" sz="2400" dirty="0" smtClean="0"/>
                <a:t>misura dipende dal modo in cui la grandezza e’ misurata (</a:t>
              </a:r>
              <a:r>
                <a:rPr lang="it-IT" sz="2400" i="1" dirty="0" smtClean="0"/>
                <a:t>tipo di strumento, procedura,...</a:t>
              </a:r>
              <a:r>
                <a:rPr lang="it-IT" sz="2400" dirty="0" smtClean="0"/>
                <a:t>)</a:t>
              </a:r>
              <a:endParaRPr lang="it-IT" sz="2400" u="sng" dirty="0">
                <a:effectLst>
                  <a:outerShdw blurRad="38100" dist="38100" dir="2700000" algn="tl">
                    <a:srgbClr val="000000"/>
                  </a:outerShdw>
                </a:effectLst>
              </a:endParaRPr>
            </a:p>
          </p:txBody>
        </p:sp>
        <p:sp>
          <p:nvSpPr>
            <p:cNvPr id="39" name="TextBox 38"/>
            <p:cNvSpPr txBox="1"/>
            <p:nvPr/>
          </p:nvSpPr>
          <p:spPr>
            <a:xfrm>
              <a:off x="1850653" y="3409255"/>
              <a:ext cx="457200" cy="307777"/>
            </a:xfrm>
            <a:prstGeom prst="rect">
              <a:avLst/>
            </a:prstGeom>
            <a:solidFill>
              <a:schemeClr val="bg1"/>
            </a:solidFill>
            <a:ln>
              <a:solidFill>
                <a:schemeClr val="bg1"/>
              </a:solidFill>
            </a:ln>
          </p:spPr>
          <p:txBody>
            <a:bodyPr wrap="square" rtlCol="0">
              <a:spAutoFit/>
            </a:bodyPr>
            <a:lstStyle/>
            <a:p>
              <a:r>
                <a:rPr lang="en-US" sz="1400" b="1" smtClean="0"/>
                <a:t>450</a:t>
              </a:r>
              <a:endParaRPr lang="en-US" sz="1400" b="1"/>
            </a:p>
          </p:txBody>
        </p:sp>
        <p:sp>
          <p:nvSpPr>
            <p:cNvPr id="40" name="TextBox 39"/>
            <p:cNvSpPr txBox="1"/>
            <p:nvPr/>
          </p:nvSpPr>
          <p:spPr>
            <a:xfrm>
              <a:off x="1083717" y="3429000"/>
              <a:ext cx="457200" cy="307777"/>
            </a:xfrm>
            <a:prstGeom prst="rect">
              <a:avLst/>
            </a:prstGeom>
            <a:solidFill>
              <a:schemeClr val="bg1"/>
            </a:solidFill>
            <a:ln>
              <a:solidFill>
                <a:schemeClr val="bg1"/>
              </a:solidFill>
            </a:ln>
          </p:spPr>
          <p:txBody>
            <a:bodyPr wrap="square" rtlCol="0">
              <a:spAutoFit/>
            </a:bodyPr>
            <a:lstStyle/>
            <a:p>
              <a:r>
                <a:rPr lang="en-US" sz="1400" b="1" smtClean="0"/>
                <a:t>440</a:t>
              </a:r>
              <a:endParaRPr lang="en-US" sz="1400" b="1"/>
            </a:p>
          </p:txBody>
        </p:sp>
        <p:sp>
          <p:nvSpPr>
            <p:cNvPr id="41" name="TextBox 40"/>
            <p:cNvSpPr txBox="1"/>
            <p:nvPr/>
          </p:nvSpPr>
          <p:spPr>
            <a:xfrm>
              <a:off x="4042792" y="3429000"/>
              <a:ext cx="457200" cy="307777"/>
            </a:xfrm>
            <a:prstGeom prst="rect">
              <a:avLst/>
            </a:prstGeom>
            <a:solidFill>
              <a:schemeClr val="bg1"/>
            </a:solidFill>
            <a:ln>
              <a:solidFill>
                <a:schemeClr val="bg1"/>
              </a:solidFill>
            </a:ln>
          </p:spPr>
          <p:txBody>
            <a:bodyPr wrap="square" rtlCol="0">
              <a:spAutoFit/>
            </a:bodyPr>
            <a:lstStyle/>
            <a:p>
              <a:r>
                <a:rPr lang="en-US" sz="1400" b="1" smtClean="0"/>
                <a:t>480</a:t>
              </a:r>
              <a:endParaRPr lang="en-US" sz="1400" b="1"/>
            </a:p>
          </p:txBody>
        </p:sp>
      </p:grpSp>
    </p:spTree>
    <p:extLst>
      <p:ext uri="{BB962C8B-B14F-4D97-AF65-F5344CB8AC3E}">
        <p14:creationId xmlns:p14="http://schemas.microsoft.com/office/powerpoint/2010/main" val="3637018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05000" y="457200"/>
            <a:ext cx="4071692" cy="584775"/>
          </a:xfrm>
          <a:prstGeom prst="rect">
            <a:avLst/>
          </a:prstGeom>
        </p:spPr>
        <p:txBody>
          <a:bodyPr wrap="none">
            <a:spAutoFit/>
          </a:bodyPr>
          <a:lstStyle/>
          <a:p>
            <a:r>
              <a:rPr lang="it-IT" sz="3200" b="1" dirty="0">
                <a:solidFill>
                  <a:srgbClr val="C00000"/>
                </a:solidFill>
              </a:rPr>
              <a:t>Ripetibilità dei risultati</a:t>
            </a:r>
            <a:endParaRPr lang="en-US" sz="3200" b="1" dirty="0">
              <a:solidFill>
                <a:srgbClr val="C00000"/>
              </a:solidFill>
            </a:endParaRPr>
          </a:p>
        </p:txBody>
      </p:sp>
      <p:sp>
        <p:nvSpPr>
          <p:cNvPr id="1024" name="Rectangle 1023"/>
          <p:cNvSpPr/>
          <p:nvPr/>
        </p:nvSpPr>
        <p:spPr>
          <a:xfrm>
            <a:off x="428596" y="1571612"/>
            <a:ext cx="8215370" cy="4031873"/>
          </a:xfrm>
          <a:prstGeom prst="rect">
            <a:avLst/>
          </a:prstGeom>
        </p:spPr>
        <p:txBody>
          <a:bodyPr wrap="square">
            <a:spAutoFit/>
          </a:bodyPr>
          <a:lstStyle/>
          <a:p>
            <a:pPr algn="just"/>
            <a:r>
              <a:rPr lang="it-IT" sz="2400" dirty="0" smtClean="0"/>
              <a:t>Per ripetibilità dei risultati si intende l’accordo </a:t>
            </a:r>
            <a:r>
              <a:rPr lang="it-IT" sz="2400" dirty="0"/>
              <a:t>tra i risultati di misurazioni successive della stessa grandezza effettuate </a:t>
            </a:r>
            <a:r>
              <a:rPr lang="it-IT" sz="2400" i="1" dirty="0"/>
              <a:t>nelle stesse </a:t>
            </a:r>
            <a:r>
              <a:rPr lang="it-IT" sz="2400" i="1" dirty="0" smtClean="0"/>
              <a:t>condizioni</a:t>
            </a:r>
            <a:r>
              <a:rPr lang="it-IT" sz="2400" dirty="0" smtClean="0"/>
              <a:t>:</a:t>
            </a:r>
          </a:p>
          <a:p>
            <a:pPr algn="just"/>
            <a:endParaRPr lang="it-IT" sz="2400" dirty="0"/>
          </a:p>
          <a:p>
            <a:pPr marL="285750" indent="-285750" algn="just">
              <a:buFont typeface="Arial" panose="020B0604020202020204" pitchFamily="34" charset="0"/>
              <a:buChar char="•"/>
            </a:pPr>
            <a:r>
              <a:rPr lang="en-US" sz="2400" dirty="0" err="1" smtClean="0"/>
              <a:t>stesso</a:t>
            </a:r>
            <a:r>
              <a:rPr lang="en-US" sz="2400" dirty="0" smtClean="0"/>
              <a:t> </a:t>
            </a:r>
            <a:r>
              <a:rPr lang="en-US" sz="2400" dirty="0" err="1"/>
              <a:t>procedimento</a:t>
            </a:r>
            <a:r>
              <a:rPr lang="en-US" sz="2400" dirty="0"/>
              <a:t> </a:t>
            </a:r>
            <a:r>
              <a:rPr lang="en-US" sz="2400" dirty="0" err="1"/>
              <a:t>di</a:t>
            </a:r>
            <a:r>
              <a:rPr lang="en-US" sz="2400" dirty="0"/>
              <a:t> </a:t>
            </a:r>
            <a:r>
              <a:rPr lang="en-US" sz="2400" dirty="0" err="1"/>
              <a:t>misurazione</a:t>
            </a:r>
            <a:endParaRPr lang="en-US" sz="2400" dirty="0"/>
          </a:p>
          <a:p>
            <a:pPr marL="285750" indent="-285750" algn="just">
              <a:buFont typeface="Arial" panose="020B0604020202020204" pitchFamily="34" charset="0"/>
              <a:buChar char="•"/>
            </a:pPr>
            <a:r>
              <a:rPr lang="en-US" sz="2400" dirty="0" err="1"/>
              <a:t>stesso</a:t>
            </a:r>
            <a:r>
              <a:rPr lang="en-US" sz="2400" dirty="0"/>
              <a:t> </a:t>
            </a:r>
            <a:r>
              <a:rPr lang="en-US" sz="2400" dirty="0" err="1"/>
              <a:t>osservatore</a:t>
            </a:r>
            <a:endParaRPr lang="en-US" sz="2400" dirty="0"/>
          </a:p>
          <a:p>
            <a:pPr marL="285750" indent="-285750" algn="just">
              <a:buFont typeface="Arial" panose="020B0604020202020204" pitchFamily="34" charset="0"/>
              <a:buChar char="•"/>
            </a:pPr>
            <a:r>
              <a:rPr lang="it-IT" sz="2400" dirty="0"/>
              <a:t>stesso strumento usato nelle stesse condizioni</a:t>
            </a:r>
          </a:p>
          <a:p>
            <a:pPr marL="285750" indent="-285750" algn="just">
              <a:buFont typeface="Arial" panose="020B0604020202020204" pitchFamily="34" charset="0"/>
              <a:buChar char="•"/>
            </a:pPr>
            <a:r>
              <a:rPr lang="en-US" sz="2400" dirty="0" err="1"/>
              <a:t>stesso</a:t>
            </a:r>
            <a:r>
              <a:rPr lang="en-US" sz="2400" dirty="0"/>
              <a:t> </a:t>
            </a:r>
            <a:r>
              <a:rPr lang="en-US" sz="2400" dirty="0" err="1" smtClean="0"/>
              <a:t>luogo</a:t>
            </a:r>
            <a:endParaRPr lang="en-US" sz="2400" dirty="0"/>
          </a:p>
          <a:p>
            <a:pPr marL="285750" indent="-285750" algn="just">
              <a:buFont typeface="Arial" panose="020B0604020202020204" pitchFamily="34" charset="0"/>
              <a:buChar char="•"/>
            </a:pPr>
            <a:r>
              <a:rPr lang="it-IT" sz="2400" dirty="0"/>
              <a:t>ripetizioni eseguite entro un “breve” intervallo di </a:t>
            </a:r>
            <a:r>
              <a:rPr lang="it-IT" sz="2400" dirty="0" smtClean="0"/>
              <a:t>tempo</a:t>
            </a:r>
          </a:p>
          <a:p>
            <a:pPr algn="just"/>
            <a:endParaRPr lang="it-IT" sz="2000" dirty="0"/>
          </a:p>
          <a:p>
            <a:pPr algn="just"/>
            <a:endParaRPr lang="it-IT" sz="2000" dirty="0" smtClean="0"/>
          </a:p>
        </p:txBody>
      </p:sp>
    </p:spTree>
    <p:extLst>
      <p:ext uri="{BB962C8B-B14F-4D97-AF65-F5344CB8AC3E}">
        <p14:creationId xmlns:p14="http://schemas.microsoft.com/office/powerpoint/2010/main" val="936286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457200"/>
            <a:ext cx="3132589" cy="523220"/>
          </a:xfrm>
          <a:prstGeom prst="rect">
            <a:avLst/>
          </a:prstGeom>
        </p:spPr>
        <p:txBody>
          <a:bodyPr wrap="none">
            <a:spAutoFit/>
          </a:bodyPr>
          <a:lstStyle/>
          <a:p>
            <a:r>
              <a:rPr lang="it-IT" sz="2800" b="1">
                <a:solidFill>
                  <a:srgbClr val="C00000"/>
                </a:solidFill>
              </a:rPr>
              <a:t>S</a:t>
            </a:r>
            <a:r>
              <a:rPr lang="it-IT" sz="2800" b="1" smtClean="0">
                <a:solidFill>
                  <a:srgbClr val="C00000"/>
                </a:solidFill>
              </a:rPr>
              <a:t>trumenti </a:t>
            </a:r>
            <a:r>
              <a:rPr lang="it-IT" sz="2800" b="1">
                <a:solidFill>
                  <a:srgbClr val="C00000"/>
                </a:solidFill>
              </a:rPr>
              <a:t>di misura</a:t>
            </a:r>
            <a:endParaRPr lang="en-US" sz="2800" b="1">
              <a:solidFill>
                <a:srgbClr val="C00000"/>
              </a:solidFill>
            </a:endParaRPr>
          </a:p>
        </p:txBody>
      </p:sp>
      <p:sp>
        <p:nvSpPr>
          <p:cNvPr id="2" name="TextBox 1"/>
          <p:cNvSpPr txBox="1"/>
          <p:nvPr/>
        </p:nvSpPr>
        <p:spPr>
          <a:xfrm>
            <a:off x="457200" y="1205501"/>
            <a:ext cx="8077200" cy="3046988"/>
          </a:xfrm>
          <a:prstGeom prst="rect">
            <a:avLst/>
          </a:prstGeom>
          <a:noFill/>
        </p:spPr>
        <p:txBody>
          <a:bodyPr wrap="square" rtlCol="0">
            <a:spAutoFit/>
          </a:bodyPr>
          <a:lstStyle/>
          <a:p>
            <a:pPr algn="just"/>
            <a:r>
              <a:rPr lang="en-US" sz="2400" smtClean="0"/>
              <a:t>Lo strumento di misura è un sistema fisico costruito sulla base di teorie e tecnologie opportune per ottenere informazioni su altri sistemi fisici con i quali si fa interagire.</a:t>
            </a:r>
          </a:p>
          <a:p>
            <a:pPr algn="just"/>
            <a:endParaRPr lang="en-US" sz="2400"/>
          </a:p>
          <a:p>
            <a:pPr algn="just"/>
            <a:r>
              <a:rPr lang="en-US" sz="2400" smtClean="0"/>
              <a:t>Come già detto una misura può farsi tramite confronto diretto con l’unità di misura oppure tramite un apposito sistema, più o meno complesso, opportunamente </a:t>
            </a:r>
            <a:r>
              <a:rPr lang="en-US" sz="2400" b="1" smtClean="0">
                <a:solidFill>
                  <a:srgbClr val="C00000"/>
                </a:solidFill>
              </a:rPr>
              <a:t>TARATO</a:t>
            </a:r>
            <a:r>
              <a:rPr lang="en-US" sz="2400" smtClean="0"/>
              <a:t>. </a:t>
            </a:r>
          </a:p>
          <a:p>
            <a:pPr algn="just"/>
            <a:endParaRPr lang="en-US" sz="2400"/>
          </a:p>
        </p:txBody>
      </p:sp>
      <p:sp>
        <p:nvSpPr>
          <p:cNvPr id="3" name="Rectangle 2"/>
          <p:cNvSpPr/>
          <p:nvPr/>
        </p:nvSpPr>
        <p:spPr>
          <a:xfrm>
            <a:off x="521412" y="4038600"/>
            <a:ext cx="8165387" cy="1569660"/>
          </a:xfrm>
          <a:prstGeom prst="rect">
            <a:avLst/>
          </a:prstGeom>
        </p:spPr>
        <p:txBody>
          <a:bodyPr wrap="square">
            <a:spAutoFit/>
          </a:bodyPr>
          <a:lstStyle/>
          <a:p>
            <a:pPr algn="just"/>
            <a:r>
              <a:rPr lang="it-IT" sz="2400" dirty="0"/>
              <a:t>Uno strumento si dice </a:t>
            </a:r>
            <a:r>
              <a:rPr lang="it-IT" sz="2400" i="1" dirty="0"/>
              <a:t>tarato </a:t>
            </a:r>
            <a:r>
              <a:rPr lang="it-IT" sz="2400" dirty="0"/>
              <a:t>quando sia stata determinata la </a:t>
            </a:r>
            <a:r>
              <a:rPr lang="it-IT" sz="2400" u="sng" dirty="0"/>
              <a:t>sua risposta in corrispondenza di un certo numero di sollecitazioni note</a:t>
            </a:r>
            <a:r>
              <a:rPr lang="it-IT" sz="2400" dirty="0"/>
              <a:t> apportate da una grandezza omogenea a quella da misurare</a:t>
            </a:r>
            <a:r>
              <a:rPr lang="it-IT" sz="2400" dirty="0" smtClean="0"/>
              <a:t>.</a:t>
            </a:r>
            <a:endParaRPr lang="it-IT" sz="2400" dirty="0"/>
          </a:p>
        </p:txBody>
      </p:sp>
    </p:spTree>
    <p:extLst>
      <p:ext uri="{BB962C8B-B14F-4D97-AF65-F5344CB8AC3E}">
        <p14:creationId xmlns:p14="http://schemas.microsoft.com/office/powerpoint/2010/main" val="4117100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05000" y="457200"/>
            <a:ext cx="4697889" cy="584775"/>
          </a:xfrm>
          <a:prstGeom prst="rect">
            <a:avLst/>
          </a:prstGeom>
        </p:spPr>
        <p:txBody>
          <a:bodyPr wrap="none">
            <a:spAutoFit/>
          </a:bodyPr>
          <a:lstStyle/>
          <a:p>
            <a:r>
              <a:rPr lang="it-IT" sz="3200" b="1" dirty="0">
                <a:solidFill>
                  <a:srgbClr val="C00000"/>
                </a:solidFill>
              </a:rPr>
              <a:t>Riproducibilità dei risultati</a:t>
            </a:r>
            <a:endParaRPr lang="en-US" sz="3200" b="1" dirty="0">
              <a:solidFill>
                <a:srgbClr val="C00000"/>
              </a:solidFill>
            </a:endParaRPr>
          </a:p>
        </p:txBody>
      </p:sp>
      <p:sp>
        <p:nvSpPr>
          <p:cNvPr id="1024" name="Rectangle 1023"/>
          <p:cNvSpPr/>
          <p:nvPr/>
        </p:nvSpPr>
        <p:spPr>
          <a:xfrm>
            <a:off x="762000" y="1066800"/>
            <a:ext cx="7881966" cy="5170646"/>
          </a:xfrm>
          <a:prstGeom prst="rect">
            <a:avLst/>
          </a:prstGeom>
        </p:spPr>
        <p:txBody>
          <a:bodyPr wrap="square">
            <a:spAutoFit/>
          </a:bodyPr>
          <a:lstStyle/>
          <a:p>
            <a:r>
              <a:rPr lang="it-IT" sz="2400" dirty="0"/>
              <a:t>Per </a:t>
            </a:r>
            <a:r>
              <a:rPr lang="it-IT" sz="2400" i="1" dirty="0" smtClean="0"/>
              <a:t>riproducibilità </a:t>
            </a:r>
            <a:r>
              <a:rPr lang="it-IT" sz="2400" dirty="0" smtClean="0"/>
              <a:t>dei </a:t>
            </a:r>
            <a:r>
              <a:rPr lang="it-IT" sz="2400" dirty="0"/>
              <a:t>risultati si intende l’accordo tra i risultati di misurazioni della stessa quantità effettuate in </a:t>
            </a:r>
            <a:r>
              <a:rPr lang="it-IT" sz="2400" i="1" dirty="0"/>
              <a:t>condizioni diverse</a:t>
            </a:r>
            <a:r>
              <a:rPr lang="it-IT" sz="2400" dirty="0" smtClean="0"/>
              <a:t>.</a:t>
            </a:r>
          </a:p>
          <a:p>
            <a:endParaRPr lang="it-IT" sz="2400" dirty="0"/>
          </a:p>
          <a:p>
            <a:r>
              <a:rPr lang="it-IT" sz="2400" dirty="0" smtClean="0"/>
              <a:t>Il </a:t>
            </a:r>
            <a:r>
              <a:rPr lang="it-IT" sz="2400" dirty="0"/>
              <a:t>cambiamento delle condizioni può riguardare</a:t>
            </a:r>
            <a:r>
              <a:rPr lang="it-IT" sz="2400" dirty="0" smtClean="0"/>
              <a:t>:</a:t>
            </a:r>
          </a:p>
          <a:p>
            <a:endParaRPr lang="it-IT" sz="2400" dirty="0"/>
          </a:p>
          <a:p>
            <a:pPr marL="342900" indent="-342900">
              <a:buFont typeface="Arial" panose="020B0604020202020204" pitchFamily="34" charset="0"/>
              <a:buChar char="•"/>
            </a:pPr>
            <a:r>
              <a:rPr lang="it-IT" sz="2400" dirty="0"/>
              <a:t>il principio su cui è basata la misurazione</a:t>
            </a:r>
          </a:p>
          <a:p>
            <a:pPr marL="342900" indent="-342900">
              <a:buFont typeface="Arial" panose="020B0604020202020204" pitchFamily="34" charset="0"/>
              <a:buChar char="•"/>
            </a:pPr>
            <a:r>
              <a:rPr lang="en-US" sz="2400" dirty="0" err="1"/>
              <a:t>il</a:t>
            </a:r>
            <a:r>
              <a:rPr lang="en-US" sz="2400" dirty="0"/>
              <a:t> </a:t>
            </a:r>
            <a:r>
              <a:rPr lang="en-US" sz="2400" dirty="0" err="1"/>
              <a:t>metodo</a:t>
            </a:r>
            <a:r>
              <a:rPr lang="en-US" sz="2400" dirty="0"/>
              <a:t> </a:t>
            </a:r>
            <a:r>
              <a:rPr lang="en-US" sz="2400" dirty="0" err="1"/>
              <a:t>di</a:t>
            </a:r>
            <a:r>
              <a:rPr lang="en-US" sz="2400" dirty="0"/>
              <a:t> </a:t>
            </a:r>
            <a:r>
              <a:rPr lang="en-US" sz="2400" dirty="0" err="1"/>
              <a:t>misurazione</a:t>
            </a:r>
            <a:endParaRPr lang="en-US" sz="2400" dirty="0"/>
          </a:p>
          <a:p>
            <a:pPr marL="342900" indent="-342900">
              <a:buFont typeface="Arial" panose="020B0604020202020204" pitchFamily="34" charset="0"/>
              <a:buChar char="•"/>
            </a:pPr>
            <a:r>
              <a:rPr lang="en-US" sz="2400" dirty="0" err="1"/>
              <a:t>l’osservatore</a:t>
            </a:r>
            <a:endParaRPr lang="en-US" sz="2400" dirty="0"/>
          </a:p>
          <a:p>
            <a:pPr marL="342900" indent="-342900">
              <a:buFont typeface="Arial" panose="020B0604020202020204" pitchFamily="34" charset="0"/>
              <a:buChar char="•"/>
            </a:pPr>
            <a:r>
              <a:rPr lang="en-US" sz="2400" dirty="0"/>
              <a:t>lo </a:t>
            </a:r>
            <a:r>
              <a:rPr lang="en-US" sz="2400" dirty="0" err="1"/>
              <a:t>strumento</a:t>
            </a:r>
            <a:endParaRPr lang="en-US" sz="2400" dirty="0"/>
          </a:p>
          <a:p>
            <a:pPr marL="342900" indent="-342900">
              <a:buFont typeface="Arial" panose="020B0604020202020204" pitchFamily="34" charset="0"/>
              <a:buChar char="•"/>
            </a:pPr>
            <a:r>
              <a:rPr lang="it-IT" sz="2400" dirty="0"/>
              <a:t>il luogo in cui si svolge la misurazione</a:t>
            </a:r>
          </a:p>
          <a:p>
            <a:pPr marL="342900" indent="-342900">
              <a:buFont typeface="Arial" panose="020B0604020202020204" pitchFamily="34" charset="0"/>
              <a:buChar char="•"/>
            </a:pPr>
            <a:r>
              <a:rPr lang="it-IT" sz="2400" dirty="0"/>
              <a:t>le condizioni in cui si svolge la misurazione</a:t>
            </a:r>
          </a:p>
          <a:p>
            <a:pPr marL="342900" indent="-342900">
              <a:buFont typeface="Arial" panose="020B0604020202020204" pitchFamily="34" charset="0"/>
              <a:buChar char="•"/>
            </a:pPr>
            <a:r>
              <a:rPr lang="it-IT" sz="2400" dirty="0"/>
              <a:t>il tempo in cui la misurazione è effettuata</a:t>
            </a:r>
          </a:p>
          <a:p>
            <a:pPr marL="285750" indent="-285750" algn="just">
              <a:buFont typeface="Wingdings" panose="05000000000000000000" pitchFamily="2" charset="2"/>
              <a:buChar char="q"/>
            </a:pPr>
            <a:endParaRPr lang="en-US" sz="2000" dirty="0"/>
          </a:p>
        </p:txBody>
      </p:sp>
    </p:spTree>
    <p:extLst>
      <p:ext uri="{BB962C8B-B14F-4D97-AF65-F5344CB8AC3E}">
        <p14:creationId xmlns:p14="http://schemas.microsoft.com/office/powerpoint/2010/main" val="3351459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1830388" y="4643438"/>
            <a:ext cx="6675437" cy="1571586"/>
            <a:chOff x="1830388" y="4643438"/>
            <a:chExt cx="6675437" cy="1571586"/>
          </a:xfrm>
        </p:grpSpPr>
        <p:sp>
          <p:nvSpPr>
            <p:cNvPr id="18448" name="Text Box 4"/>
            <p:cNvSpPr txBox="1">
              <a:spLocks noChangeArrowheads="1"/>
            </p:cNvSpPr>
            <p:nvPr/>
          </p:nvSpPr>
          <p:spPr bwMode="auto">
            <a:xfrm>
              <a:off x="2333625" y="5661026"/>
              <a:ext cx="6172200" cy="553998"/>
            </a:xfrm>
            <a:prstGeom prst="rect">
              <a:avLst/>
            </a:prstGeom>
            <a:noFill/>
            <a:ln w="9525">
              <a:noFill/>
              <a:miter lim="800000"/>
              <a:headEnd/>
              <a:tailEnd/>
            </a:ln>
            <a:effectLst/>
          </p:spPr>
          <p:txBody>
            <a:bodyPr>
              <a:spAutoFit/>
            </a:bodyPr>
            <a:lstStyle/>
            <a:p>
              <a:pPr algn="just">
                <a:spcBef>
                  <a:spcPct val="50000"/>
                </a:spcBef>
              </a:pPr>
              <a:r>
                <a:rPr lang="it-IT" altLang="en-US" sz="3000"/>
                <a:t>Errori casuali</a:t>
              </a:r>
            </a:p>
          </p:txBody>
        </p:sp>
        <p:sp>
          <p:nvSpPr>
            <p:cNvPr id="18449" name="AutoShape 5"/>
            <p:cNvSpPr>
              <a:spLocks noChangeAspect="1" noChangeArrowheads="1"/>
            </p:cNvSpPr>
            <p:nvPr/>
          </p:nvSpPr>
          <p:spPr bwMode="auto">
            <a:xfrm>
              <a:off x="1830388" y="4643438"/>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round/>
              <a:headEnd/>
              <a:tailEnd/>
            </a:ln>
            <a:effectLst/>
          </p:spPr>
          <p:txBody>
            <a:bodyPr wrap="none" anchor="ctr"/>
            <a:lstStyle/>
            <a:p>
              <a:endParaRPr lang="it-IT"/>
            </a:p>
          </p:txBody>
        </p:sp>
      </p:grpSp>
      <p:grpSp>
        <p:nvGrpSpPr>
          <p:cNvPr id="22" name="Gruppo 21"/>
          <p:cNvGrpSpPr/>
          <p:nvPr/>
        </p:nvGrpSpPr>
        <p:grpSpPr>
          <a:xfrm>
            <a:off x="1830388" y="4521200"/>
            <a:ext cx="6681787" cy="1631951"/>
            <a:chOff x="1830388" y="4521200"/>
            <a:chExt cx="6681787" cy="1631951"/>
          </a:xfrm>
        </p:grpSpPr>
        <p:sp>
          <p:nvSpPr>
            <p:cNvPr id="18446" name="Text Box 7"/>
            <p:cNvSpPr txBox="1">
              <a:spLocks noChangeArrowheads="1"/>
            </p:cNvSpPr>
            <p:nvPr/>
          </p:nvSpPr>
          <p:spPr bwMode="auto">
            <a:xfrm>
              <a:off x="2339975" y="4521200"/>
              <a:ext cx="6172200" cy="553998"/>
            </a:xfrm>
            <a:prstGeom prst="rect">
              <a:avLst/>
            </a:prstGeom>
            <a:noFill/>
            <a:ln w="9525">
              <a:noFill/>
              <a:miter lim="800000"/>
              <a:headEnd/>
              <a:tailEnd/>
            </a:ln>
            <a:effectLst/>
          </p:spPr>
          <p:txBody>
            <a:bodyPr>
              <a:spAutoFit/>
            </a:bodyPr>
            <a:lstStyle/>
            <a:p>
              <a:pPr algn="just">
                <a:spcBef>
                  <a:spcPct val="50000"/>
                </a:spcBef>
              </a:pPr>
              <a:r>
                <a:rPr lang="it-IT" altLang="en-US" sz="3000" dirty="0"/>
                <a:t>Errori sistematici</a:t>
              </a:r>
            </a:p>
          </p:txBody>
        </p:sp>
        <p:sp>
          <p:nvSpPr>
            <p:cNvPr id="18447" name="AutoShape 8"/>
            <p:cNvSpPr>
              <a:spLocks noChangeAspect="1" noChangeArrowheads="1"/>
            </p:cNvSpPr>
            <p:nvPr/>
          </p:nvSpPr>
          <p:spPr bwMode="auto">
            <a:xfrm>
              <a:off x="1830388" y="5878513"/>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round/>
              <a:headEnd/>
              <a:tailEnd/>
            </a:ln>
            <a:effectLst/>
          </p:spPr>
          <p:txBody>
            <a:bodyPr wrap="none" anchor="ctr"/>
            <a:lstStyle/>
            <a:p>
              <a:endParaRPr lang="it-IT"/>
            </a:p>
          </p:txBody>
        </p:sp>
      </p:grpSp>
      <p:grpSp>
        <p:nvGrpSpPr>
          <p:cNvPr id="23" name="Gruppo 22"/>
          <p:cNvGrpSpPr/>
          <p:nvPr/>
        </p:nvGrpSpPr>
        <p:grpSpPr>
          <a:xfrm>
            <a:off x="1857356" y="2000240"/>
            <a:ext cx="6675437" cy="553998"/>
            <a:chOff x="1857356" y="2000240"/>
            <a:chExt cx="6675437" cy="553998"/>
          </a:xfrm>
        </p:grpSpPr>
        <p:sp>
          <p:nvSpPr>
            <p:cNvPr id="18442" name="Text Box 10"/>
            <p:cNvSpPr txBox="1">
              <a:spLocks noChangeArrowheads="1"/>
            </p:cNvSpPr>
            <p:nvPr/>
          </p:nvSpPr>
          <p:spPr bwMode="auto">
            <a:xfrm>
              <a:off x="2360593" y="2000240"/>
              <a:ext cx="6172200" cy="553998"/>
            </a:xfrm>
            <a:prstGeom prst="rect">
              <a:avLst/>
            </a:prstGeom>
            <a:noFill/>
            <a:ln w="9525">
              <a:noFill/>
              <a:miter lim="800000"/>
              <a:headEnd/>
              <a:tailEnd/>
            </a:ln>
            <a:effectLst/>
          </p:spPr>
          <p:txBody>
            <a:bodyPr>
              <a:spAutoFit/>
            </a:bodyPr>
            <a:lstStyle/>
            <a:p>
              <a:pPr algn="just">
                <a:spcBef>
                  <a:spcPct val="50000"/>
                </a:spcBef>
              </a:pPr>
              <a:r>
                <a:rPr lang="it-IT" altLang="en-US" sz="3000" smtClean="0"/>
                <a:t>Svarioni</a:t>
              </a:r>
              <a:endParaRPr lang="it-IT" altLang="en-US" sz="3000" dirty="0"/>
            </a:p>
          </p:txBody>
        </p:sp>
        <p:sp>
          <p:nvSpPr>
            <p:cNvPr id="18443" name="AutoShape 11"/>
            <p:cNvSpPr>
              <a:spLocks noChangeAspect="1" noChangeArrowheads="1"/>
            </p:cNvSpPr>
            <p:nvPr/>
          </p:nvSpPr>
          <p:spPr bwMode="auto">
            <a:xfrm>
              <a:off x="1857356" y="2105015"/>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a:effectLst/>
          </p:spPr>
          <p:txBody>
            <a:bodyPr wrap="none" anchor="ctr"/>
            <a:lstStyle/>
            <a:p>
              <a:endParaRPr lang="it-IT"/>
            </a:p>
          </p:txBody>
        </p:sp>
      </p:grpSp>
      <p:grpSp>
        <p:nvGrpSpPr>
          <p:cNvPr id="24" name="Gruppo 23"/>
          <p:cNvGrpSpPr/>
          <p:nvPr/>
        </p:nvGrpSpPr>
        <p:grpSpPr>
          <a:xfrm>
            <a:off x="1857356" y="3225790"/>
            <a:ext cx="6675437" cy="553998"/>
            <a:chOff x="1857356" y="3225790"/>
            <a:chExt cx="6675437" cy="553998"/>
          </a:xfrm>
        </p:grpSpPr>
        <p:sp>
          <p:nvSpPr>
            <p:cNvPr id="18440" name="Text Box 13"/>
            <p:cNvSpPr txBox="1">
              <a:spLocks noChangeArrowheads="1"/>
            </p:cNvSpPr>
            <p:nvPr/>
          </p:nvSpPr>
          <p:spPr bwMode="auto">
            <a:xfrm>
              <a:off x="2360593" y="3225790"/>
              <a:ext cx="6172200" cy="553998"/>
            </a:xfrm>
            <a:prstGeom prst="rect">
              <a:avLst/>
            </a:prstGeom>
            <a:noFill/>
            <a:ln w="9525">
              <a:noFill/>
              <a:miter lim="800000"/>
              <a:headEnd/>
              <a:tailEnd/>
            </a:ln>
            <a:effectLst/>
          </p:spPr>
          <p:txBody>
            <a:bodyPr>
              <a:spAutoFit/>
            </a:bodyPr>
            <a:lstStyle/>
            <a:p>
              <a:pPr algn="just">
                <a:spcBef>
                  <a:spcPct val="50000"/>
                </a:spcBef>
              </a:pPr>
              <a:r>
                <a:rPr lang="it-IT" altLang="en-US" sz="3000"/>
                <a:t>Disturbi</a:t>
              </a:r>
              <a:endParaRPr lang="it-IT" altLang="en-US" sz="3000" dirty="0"/>
            </a:p>
          </p:txBody>
        </p:sp>
        <p:sp>
          <p:nvSpPr>
            <p:cNvPr id="18441" name="AutoShape 14"/>
            <p:cNvSpPr>
              <a:spLocks noChangeAspect="1" noChangeArrowheads="1"/>
            </p:cNvSpPr>
            <p:nvPr/>
          </p:nvSpPr>
          <p:spPr bwMode="auto">
            <a:xfrm>
              <a:off x="1857356" y="3321040"/>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a:effectLst/>
          </p:spPr>
          <p:txBody>
            <a:bodyPr wrap="none" anchor="ctr"/>
            <a:lstStyle/>
            <a:p>
              <a:endParaRPr lang="it-IT"/>
            </a:p>
          </p:txBody>
        </p:sp>
      </p:grpSp>
      <p:sp>
        <p:nvSpPr>
          <p:cNvPr id="18" name="Rectangle 30"/>
          <p:cNvSpPr/>
          <p:nvPr/>
        </p:nvSpPr>
        <p:spPr>
          <a:xfrm>
            <a:off x="1905000" y="457200"/>
            <a:ext cx="1702517" cy="584775"/>
          </a:xfrm>
          <a:prstGeom prst="rect">
            <a:avLst/>
          </a:prstGeom>
        </p:spPr>
        <p:txBody>
          <a:bodyPr wrap="none">
            <a:spAutoFit/>
          </a:bodyPr>
          <a:lstStyle/>
          <a:p>
            <a:r>
              <a:rPr lang="it-IT" sz="3200" b="1" dirty="0" smtClean="0">
                <a:solidFill>
                  <a:srgbClr val="C00000"/>
                </a:solidFill>
              </a:rPr>
              <a:t>Gli errori</a:t>
            </a:r>
          </a:p>
        </p:txBody>
      </p:sp>
      <p:sp>
        <p:nvSpPr>
          <p:cNvPr id="19" name="AutoShape 5"/>
          <p:cNvSpPr>
            <a:spLocks noChangeAspect="1" noChangeArrowheads="1"/>
          </p:cNvSpPr>
          <p:nvPr/>
        </p:nvSpPr>
        <p:spPr bwMode="auto">
          <a:xfrm>
            <a:off x="1841175" y="3316618"/>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round/>
            <a:headEnd/>
            <a:tailEnd/>
          </a:ln>
          <a:effectLst/>
        </p:spPr>
        <p:txBody>
          <a:bodyPr wrap="none" anchor="ctr"/>
          <a:lstStyle/>
          <a:p>
            <a:endParaRPr lang="it-IT"/>
          </a:p>
        </p:txBody>
      </p:sp>
      <p:sp>
        <p:nvSpPr>
          <p:cNvPr id="20" name="AutoShape 5"/>
          <p:cNvSpPr>
            <a:spLocks noChangeAspect="1" noChangeArrowheads="1"/>
          </p:cNvSpPr>
          <p:nvPr/>
        </p:nvSpPr>
        <p:spPr bwMode="auto">
          <a:xfrm>
            <a:off x="1859956" y="2112622"/>
            <a:ext cx="274637" cy="2746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21 w 21600"/>
              <a:gd name="T25" fmla="*/ 3121 h 21600"/>
              <a:gd name="T26" fmla="*/ 18479 w 21600"/>
              <a:gd name="T27" fmla="*/ 1847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solidFill>
              <a:schemeClr val="tx1"/>
            </a:solidFill>
            <a:round/>
            <a:headEnd/>
            <a:tailEnd/>
          </a:ln>
          <a:effectLst/>
        </p:spPr>
        <p:txBody>
          <a:bodyPr wrap="none" anchor="ctr"/>
          <a:lstStyle/>
          <a:p>
            <a:endParaRPr lang="it-IT"/>
          </a:p>
        </p:txBody>
      </p:sp>
    </p:spTree>
    <p:extLst>
      <p:ext uri="{BB962C8B-B14F-4D97-AF65-F5344CB8AC3E}">
        <p14:creationId xmlns:p14="http://schemas.microsoft.com/office/powerpoint/2010/main" val="168780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2362200" y="685800"/>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a:solidFill>
                  <a:srgbClr val="C00000"/>
                </a:solidFill>
              </a:rPr>
              <a:t>Gli svarioni</a:t>
            </a:r>
          </a:p>
        </p:txBody>
      </p:sp>
      <p:sp>
        <p:nvSpPr>
          <p:cNvPr id="14339" name="Text Box 3"/>
          <p:cNvSpPr txBox="1">
            <a:spLocks noChangeArrowheads="1"/>
          </p:cNvSpPr>
          <p:nvPr/>
        </p:nvSpPr>
        <p:spPr bwMode="auto">
          <a:xfrm>
            <a:off x="647700" y="1844675"/>
            <a:ext cx="7848600" cy="1200329"/>
          </a:xfrm>
          <a:prstGeom prst="rect">
            <a:avLst/>
          </a:prstGeom>
          <a:noFill/>
          <a:ln w="9525">
            <a:noFill/>
            <a:miter lim="800000"/>
            <a:headEnd/>
            <a:tailEnd/>
          </a:ln>
          <a:effectLst/>
        </p:spPr>
        <p:txBody>
          <a:bodyPr>
            <a:spAutoFit/>
          </a:bodyPr>
          <a:lstStyle/>
          <a:p>
            <a:pPr algn="ctr">
              <a:spcBef>
                <a:spcPct val="50000"/>
              </a:spcBef>
            </a:pPr>
            <a:r>
              <a:rPr lang="it-IT" altLang="en-US" sz="2400" dirty="0"/>
              <a:t>Sono quegli errori madornali dovuti ad esempio ad una distrazione dello sperimentatore (lettura errata dello strumento, trascrizione sbagliata dei dati, …)</a:t>
            </a:r>
          </a:p>
        </p:txBody>
      </p:sp>
      <p:sp>
        <p:nvSpPr>
          <p:cNvPr id="95251" name="Text Box 2"/>
          <p:cNvSpPr txBox="1">
            <a:spLocks noChangeArrowheads="1"/>
          </p:cNvSpPr>
          <p:nvPr/>
        </p:nvSpPr>
        <p:spPr bwMode="auto">
          <a:xfrm>
            <a:off x="2285984" y="3571876"/>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a:solidFill>
                  <a:srgbClr val="C00000"/>
                </a:solidFill>
              </a:rPr>
              <a:t>I</a:t>
            </a:r>
            <a:r>
              <a:rPr lang="it-IT" altLang="en-US" sz="2800" b="1" dirty="0"/>
              <a:t> </a:t>
            </a:r>
            <a:r>
              <a:rPr lang="it-IT" altLang="en-US" sz="3200" b="1" dirty="0">
                <a:solidFill>
                  <a:srgbClr val="C00000"/>
                </a:solidFill>
              </a:rPr>
              <a:t>disturbi</a:t>
            </a:r>
          </a:p>
        </p:txBody>
      </p:sp>
      <p:sp>
        <p:nvSpPr>
          <p:cNvPr id="2" name="Text Box 3"/>
          <p:cNvSpPr txBox="1">
            <a:spLocks noChangeArrowheads="1"/>
          </p:cNvSpPr>
          <p:nvPr/>
        </p:nvSpPr>
        <p:spPr bwMode="auto">
          <a:xfrm>
            <a:off x="611188" y="4437063"/>
            <a:ext cx="7848600" cy="830997"/>
          </a:xfrm>
          <a:prstGeom prst="rect">
            <a:avLst/>
          </a:prstGeom>
          <a:noFill/>
          <a:ln w="9525">
            <a:noFill/>
            <a:miter lim="800000"/>
            <a:headEnd/>
            <a:tailEnd/>
          </a:ln>
          <a:effectLst/>
        </p:spPr>
        <p:txBody>
          <a:bodyPr>
            <a:spAutoFit/>
          </a:bodyPr>
          <a:lstStyle/>
          <a:p>
            <a:pPr algn="ctr">
              <a:spcBef>
                <a:spcPct val="50000"/>
              </a:spcBef>
            </a:pPr>
            <a:r>
              <a:rPr lang="it-IT" altLang="en-US" sz="2400" dirty="0"/>
              <a:t>I disturbi sono errori occasionali</a:t>
            </a:r>
            <a:r>
              <a:rPr lang="it-IT" altLang="en-US" sz="2400"/>
              <a:t>, </a:t>
            </a:r>
            <a:r>
              <a:rPr lang="it-IT" altLang="en-US" sz="2400" smtClean="0"/>
              <a:t>temporanei, </a:t>
            </a:r>
            <a:r>
              <a:rPr lang="it-IT" altLang="en-US" sz="2400" dirty="0"/>
              <a:t>che scompaiono quando la misura viene ripetuta</a:t>
            </a:r>
          </a:p>
        </p:txBody>
      </p:sp>
      <p:sp>
        <p:nvSpPr>
          <p:cNvPr id="3" name="Text Box 3"/>
          <p:cNvSpPr txBox="1">
            <a:spLocks noChangeArrowheads="1"/>
          </p:cNvSpPr>
          <p:nvPr/>
        </p:nvSpPr>
        <p:spPr bwMode="auto">
          <a:xfrm>
            <a:off x="322834" y="5702299"/>
            <a:ext cx="8425308" cy="461665"/>
          </a:xfrm>
          <a:prstGeom prst="rect">
            <a:avLst/>
          </a:prstGeom>
          <a:noFill/>
          <a:ln w="9525">
            <a:noFill/>
            <a:miter lim="800000"/>
            <a:headEnd/>
            <a:tailEnd/>
          </a:ln>
          <a:effectLst/>
        </p:spPr>
        <p:txBody>
          <a:bodyPr wrap="square">
            <a:spAutoFit/>
          </a:bodyPr>
          <a:lstStyle/>
          <a:p>
            <a:r>
              <a:rPr lang="it-IT" altLang="en-US" sz="2400" i="1" dirty="0"/>
              <a:t>Entrambi sono eliminabili da parte di un attento </a:t>
            </a:r>
            <a:r>
              <a:rPr lang="it-IT" altLang="en-US" sz="2400" i="1"/>
              <a:t>sperimentatore</a:t>
            </a:r>
            <a:r>
              <a:rPr lang="it-IT" altLang="en-US" sz="2400" i="1" smtClean="0"/>
              <a:t>.</a:t>
            </a:r>
            <a:endParaRPr lang="it-IT" altLang="en-US" sz="2400" i="1" dirty="0"/>
          </a:p>
        </p:txBody>
      </p:sp>
    </p:spTree>
    <p:extLst>
      <p:ext uri="{BB962C8B-B14F-4D97-AF65-F5344CB8AC3E}">
        <p14:creationId xmlns:p14="http://schemas.microsoft.com/office/powerpoint/2010/main" val="3860873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647700" y="1785926"/>
            <a:ext cx="7848600" cy="830997"/>
          </a:xfrm>
          <a:prstGeom prst="rect">
            <a:avLst/>
          </a:prstGeom>
          <a:noFill/>
          <a:ln w="9525">
            <a:noFill/>
            <a:miter lim="800000"/>
            <a:headEnd/>
            <a:tailEnd/>
          </a:ln>
          <a:effectLst/>
        </p:spPr>
        <p:txBody>
          <a:bodyPr>
            <a:spAutoFit/>
          </a:bodyPr>
          <a:lstStyle/>
          <a:p>
            <a:pPr algn="ctr">
              <a:spcBef>
                <a:spcPct val="50000"/>
              </a:spcBef>
            </a:pPr>
            <a:r>
              <a:rPr lang="it-IT" altLang="en-US" sz="2400" dirty="0"/>
              <a:t>Sono errori che alterano la misura </a:t>
            </a:r>
            <a:r>
              <a:rPr lang="it-IT" altLang="en-US" sz="2400" u="sng" dirty="0"/>
              <a:t>sistematicamente</a:t>
            </a:r>
            <a:r>
              <a:rPr lang="it-IT" altLang="en-US" sz="2400" dirty="0"/>
              <a:t> in eccesso o in difetto</a:t>
            </a:r>
            <a:endParaRPr lang="it-IT" altLang="en-US" sz="2400" u="sng" dirty="0"/>
          </a:p>
        </p:txBody>
      </p:sp>
      <p:sp>
        <p:nvSpPr>
          <p:cNvPr id="14340" name="AutoShape 4"/>
          <p:cNvSpPr>
            <a:spLocks noChangeArrowheads="1"/>
          </p:cNvSpPr>
          <p:nvPr/>
        </p:nvSpPr>
        <p:spPr bwMode="auto">
          <a:xfrm>
            <a:off x="4381500" y="3581400"/>
            <a:ext cx="381000" cy="1143000"/>
          </a:xfrm>
          <a:prstGeom prst="downArrow">
            <a:avLst>
              <a:gd name="adj1" fmla="val 50000"/>
              <a:gd name="adj2" fmla="val 75000"/>
            </a:avLst>
          </a:prstGeom>
          <a:solidFill>
            <a:srgbClr val="C00000"/>
          </a:solidFill>
          <a:ln w="9525">
            <a:solidFill>
              <a:schemeClr val="tx1"/>
            </a:solidFill>
            <a:miter lim="800000"/>
            <a:headEnd/>
            <a:tailEnd/>
          </a:ln>
          <a:effectLst/>
        </p:spPr>
        <p:txBody>
          <a:bodyPr wrap="none" anchor="ctr"/>
          <a:lstStyle/>
          <a:p>
            <a:endParaRPr lang="en-US" altLang="en-US"/>
          </a:p>
        </p:txBody>
      </p:sp>
      <p:sp>
        <p:nvSpPr>
          <p:cNvPr id="14341" name="Text Box 5"/>
          <p:cNvSpPr txBox="1">
            <a:spLocks noChangeArrowheads="1"/>
          </p:cNvSpPr>
          <p:nvPr/>
        </p:nvSpPr>
        <p:spPr bwMode="auto">
          <a:xfrm>
            <a:off x="458788" y="5181600"/>
            <a:ext cx="8228012" cy="1187450"/>
          </a:xfrm>
          <a:prstGeom prst="rect">
            <a:avLst/>
          </a:prstGeom>
          <a:noFill/>
          <a:ln w="9525">
            <a:noFill/>
            <a:miter lim="800000"/>
            <a:headEnd/>
            <a:tailEnd/>
          </a:ln>
          <a:effectLst/>
        </p:spPr>
        <p:txBody>
          <a:bodyPr>
            <a:spAutoFit/>
          </a:bodyPr>
          <a:lstStyle/>
          <a:p>
            <a:pPr algn="ctr">
              <a:spcBef>
                <a:spcPct val="50000"/>
              </a:spcBef>
            </a:pPr>
            <a:r>
              <a:rPr lang="it-IT" altLang="en-US" sz="2400" u="sng"/>
              <a:t>non sono rilevati mediante la ripetizione delle misure, ma confrontando risultati di misure eseguite con strumenti o procedure diverse</a:t>
            </a:r>
          </a:p>
        </p:txBody>
      </p:sp>
      <p:sp>
        <p:nvSpPr>
          <p:cNvPr id="7" name="Text Box 2"/>
          <p:cNvSpPr txBox="1">
            <a:spLocks noChangeArrowheads="1"/>
          </p:cNvSpPr>
          <p:nvPr/>
        </p:nvSpPr>
        <p:spPr bwMode="auto">
          <a:xfrm>
            <a:off x="2285984" y="843961"/>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smtClean="0">
                <a:solidFill>
                  <a:srgbClr val="C00000"/>
                </a:solidFill>
              </a:rPr>
              <a:t>Gli errori sistematici</a:t>
            </a:r>
          </a:p>
        </p:txBody>
      </p:sp>
    </p:spTree>
    <p:extLst>
      <p:ext uri="{BB962C8B-B14F-4D97-AF65-F5344CB8AC3E}">
        <p14:creationId xmlns:p14="http://schemas.microsoft.com/office/powerpoint/2010/main" val="2646334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9"/>
          <p:cNvSpPr>
            <a:spLocks noChangeArrowheads="1"/>
          </p:cNvSpPr>
          <p:nvPr/>
        </p:nvSpPr>
        <p:spPr bwMode="auto">
          <a:xfrm>
            <a:off x="181006" y="1428736"/>
            <a:ext cx="8748712" cy="489364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just">
              <a:spcBef>
                <a:spcPct val="50000"/>
              </a:spcBef>
            </a:pPr>
            <a:r>
              <a:rPr lang="it-IT" altLang="en-US" sz="2400" b="1" dirty="0"/>
              <a:t>Difetti dello strumento</a:t>
            </a:r>
            <a:r>
              <a:rPr lang="it-IT" altLang="en-US" sz="2400" dirty="0"/>
              <a:t> (in uno strumento starato non esiste accordo tra il “valore vero” della grandezza e la risposta dello strumento </a:t>
            </a:r>
            <a:r>
              <a:rPr lang="it-IT" altLang="en-US" sz="2400" dirty="0" smtClean="0"/>
              <a:t>)</a:t>
            </a:r>
          </a:p>
          <a:p>
            <a:pPr algn="just">
              <a:spcBef>
                <a:spcPct val="50000"/>
              </a:spcBef>
            </a:pPr>
            <a:endParaRPr lang="it-IT" altLang="en-US" sz="2400" dirty="0"/>
          </a:p>
          <a:p>
            <a:pPr algn="just">
              <a:spcBef>
                <a:spcPct val="50000"/>
              </a:spcBef>
            </a:pPr>
            <a:r>
              <a:rPr lang="it-IT" altLang="en-US" sz="2400" b="1" dirty="0"/>
              <a:t>Interazione strumento-sperimentatore</a:t>
            </a:r>
            <a:r>
              <a:rPr lang="it-IT" altLang="en-US" sz="2400" dirty="0"/>
              <a:t> (nell’errore di parallasse l’errore è dovuto ad una sbagliata angolazione dello sperimentatore rispetto alla scala dello strumento</a:t>
            </a:r>
            <a:r>
              <a:rPr lang="it-IT" altLang="en-US" sz="2400" dirty="0" smtClean="0"/>
              <a:t>)</a:t>
            </a:r>
          </a:p>
          <a:p>
            <a:pPr algn="just">
              <a:spcBef>
                <a:spcPct val="50000"/>
              </a:spcBef>
            </a:pPr>
            <a:endParaRPr lang="it-IT" altLang="en-US" sz="2400" dirty="0"/>
          </a:p>
          <a:p>
            <a:pPr algn="just">
              <a:spcBef>
                <a:spcPct val="50000"/>
              </a:spcBef>
            </a:pPr>
            <a:r>
              <a:rPr lang="it-IT" altLang="en-US" sz="2400" b="1" dirty="0"/>
              <a:t>Interazione strumento-fenomeno</a:t>
            </a:r>
            <a:r>
              <a:rPr lang="it-IT" altLang="en-US" sz="2400" dirty="0"/>
              <a:t> (nella misura della temperatura di un fluido con un termometro ciò che si misura effettivamente è la temperatura del sistema termometro-fluido dopo il raggiungimento dell’equilibrio termodinamico</a:t>
            </a:r>
            <a:r>
              <a:rPr lang="it-IT" altLang="en-US" sz="2400" dirty="0" smtClean="0"/>
              <a:t>)</a:t>
            </a:r>
            <a:endParaRPr lang="it-IT" altLang="en-US" sz="2400" dirty="0"/>
          </a:p>
        </p:txBody>
      </p:sp>
      <p:sp>
        <p:nvSpPr>
          <p:cNvPr id="5" name="Text Box 2"/>
          <p:cNvSpPr txBox="1">
            <a:spLocks noChangeArrowheads="1"/>
          </p:cNvSpPr>
          <p:nvPr/>
        </p:nvSpPr>
        <p:spPr bwMode="auto">
          <a:xfrm>
            <a:off x="2285984" y="642918"/>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smtClean="0">
                <a:solidFill>
                  <a:srgbClr val="C00000"/>
                </a:solidFill>
              </a:rPr>
              <a:t>Gli errori sistematici</a:t>
            </a:r>
          </a:p>
        </p:txBody>
      </p:sp>
    </p:spTree>
    <p:extLst>
      <p:ext uri="{BB962C8B-B14F-4D97-AF65-F5344CB8AC3E}">
        <p14:creationId xmlns:p14="http://schemas.microsoft.com/office/powerpoint/2010/main" val="4138427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9"/>
          <p:cNvSpPr>
            <a:spLocks noChangeArrowheads="1"/>
          </p:cNvSpPr>
          <p:nvPr/>
        </p:nvSpPr>
        <p:spPr bwMode="auto">
          <a:xfrm>
            <a:off x="181006" y="1428736"/>
            <a:ext cx="8748712" cy="43396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just">
              <a:spcBef>
                <a:spcPct val="50000"/>
              </a:spcBef>
            </a:pPr>
            <a:r>
              <a:rPr lang="it-IT" altLang="en-US" sz="2400" b="1" dirty="0" smtClean="0"/>
              <a:t>Errate </a:t>
            </a:r>
            <a:r>
              <a:rPr lang="it-IT" altLang="en-US" sz="2400" b="1" dirty="0"/>
              <a:t>condizioni di lavoro</a:t>
            </a:r>
            <a:r>
              <a:rPr lang="it-IT" altLang="en-US" sz="2400" dirty="0"/>
              <a:t> (alcuni strumenti sono tarati per lavorare a determinate temperature e forniscono risposte non veritiere se usati ad altre temperature</a:t>
            </a:r>
            <a:r>
              <a:rPr lang="it-IT" altLang="en-US" sz="2400" dirty="0" smtClean="0"/>
              <a:t>)</a:t>
            </a:r>
          </a:p>
          <a:p>
            <a:pPr algn="just">
              <a:spcBef>
                <a:spcPct val="50000"/>
              </a:spcBef>
            </a:pPr>
            <a:endParaRPr lang="it-IT" altLang="en-US" sz="2400" dirty="0" smtClean="0"/>
          </a:p>
          <a:p>
            <a:pPr algn="just">
              <a:spcBef>
                <a:spcPct val="50000"/>
              </a:spcBef>
            </a:pPr>
            <a:r>
              <a:rPr lang="it-IT" altLang="en-US" sz="2400" b="1" dirty="0" smtClean="0"/>
              <a:t>Errori dovuti all’imperfetta schematizzazione, riproduzione ed interpretazione del fenomeno </a:t>
            </a:r>
            <a:r>
              <a:rPr lang="it-IT" sz="2400" dirty="0" smtClean="0"/>
              <a:t>(nello studio del moto uniformemente accelerato di un carrello su una rotaia-guida non si tiene conto degli attriti e si dà un’interpretazione ingenua, semplificata e non precisa del fenomeno)</a:t>
            </a:r>
          </a:p>
          <a:p>
            <a:pPr algn="just">
              <a:spcBef>
                <a:spcPct val="50000"/>
              </a:spcBef>
            </a:pPr>
            <a:endParaRPr lang="it-IT" altLang="en-US" sz="2400" dirty="0"/>
          </a:p>
        </p:txBody>
      </p:sp>
      <p:sp>
        <p:nvSpPr>
          <p:cNvPr id="5" name="Text Box 2"/>
          <p:cNvSpPr txBox="1">
            <a:spLocks noChangeArrowheads="1"/>
          </p:cNvSpPr>
          <p:nvPr/>
        </p:nvSpPr>
        <p:spPr bwMode="auto">
          <a:xfrm>
            <a:off x="2285984" y="642918"/>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smtClean="0">
                <a:solidFill>
                  <a:srgbClr val="C00000"/>
                </a:solidFill>
              </a:rPr>
              <a:t>Gli errori sistematici</a:t>
            </a:r>
          </a:p>
        </p:txBody>
      </p:sp>
    </p:spTree>
    <p:extLst>
      <p:ext uri="{BB962C8B-B14F-4D97-AF65-F5344CB8AC3E}">
        <p14:creationId xmlns:p14="http://schemas.microsoft.com/office/powerpoint/2010/main" val="595718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Text Box 15"/>
          <p:cNvSpPr txBox="1">
            <a:spLocks noChangeArrowheads="1"/>
          </p:cNvSpPr>
          <p:nvPr/>
        </p:nvSpPr>
        <p:spPr bwMode="auto">
          <a:xfrm>
            <a:off x="142876" y="1143000"/>
            <a:ext cx="87154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sz="2400" dirty="0" smtClean="0">
                <a:latin typeface="+mj-lt"/>
              </a:rPr>
              <a:t>Possono avvenire con uguale </a:t>
            </a:r>
            <a:r>
              <a:rPr lang="it-IT" sz="2400" dirty="0" err="1" smtClean="0">
                <a:latin typeface="+mj-lt"/>
              </a:rPr>
              <a:t>probabilita’</a:t>
            </a:r>
            <a:r>
              <a:rPr lang="it-IT" sz="2400" dirty="0" smtClean="0">
                <a:latin typeface="+mj-lt"/>
              </a:rPr>
              <a:t> sia in difetto che in eccesso rispetto al valore vero: tipicamente si distribuiscono in modo simmetrico intorno alla </a:t>
            </a:r>
            <a:r>
              <a:rPr lang="it-IT" sz="2400" b="1" dirty="0" smtClean="0">
                <a:latin typeface="+mj-lt"/>
              </a:rPr>
              <a:t>media aritmetica</a:t>
            </a:r>
          </a:p>
        </p:txBody>
      </p:sp>
      <p:sp>
        <p:nvSpPr>
          <p:cNvPr id="13328" name="AutoShape 16"/>
          <p:cNvSpPr>
            <a:spLocks noChangeArrowheads="1"/>
          </p:cNvSpPr>
          <p:nvPr/>
        </p:nvSpPr>
        <p:spPr bwMode="auto">
          <a:xfrm>
            <a:off x="4381500" y="2438400"/>
            <a:ext cx="381000" cy="1143000"/>
          </a:xfrm>
          <a:prstGeom prst="downArrow">
            <a:avLst>
              <a:gd name="adj1" fmla="val 50000"/>
              <a:gd name="adj2" fmla="val 75000"/>
            </a:avLst>
          </a:prstGeom>
          <a:solidFill>
            <a:srgbClr val="FF3300"/>
          </a:solidFill>
          <a:ln w="9525">
            <a:solidFill>
              <a:schemeClr val="tx1"/>
            </a:solidFill>
            <a:miter lim="800000"/>
            <a:headEnd/>
            <a:tailEnd/>
          </a:ln>
          <a:effectLst/>
        </p:spPr>
        <p:txBody>
          <a:bodyPr wrap="none" anchor="ctr"/>
          <a:lstStyle/>
          <a:p>
            <a:endParaRPr lang="en-US" altLang="en-US"/>
          </a:p>
        </p:txBody>
      </p:sp>
      <p:sp>
        <p:nvSpPr>
          <p:cNvPr id="13329" name="Text Box 17"/>
          <p:cNvSpPr txBox="1">
            <a:spLocks noChangeArrowheads="1"/>
          </p:cNvSpPr>
          <p:nvPr/>
        </p:nvSpPr>
        <p:spPr bwMode="auto">
          <a:xfrm>
            <a:off x="152400" y="3657600"/>
            <a:ext cx="8839200" cy="1187450"/>
          </a:xfrm>
          <a:prstGeom prst="rect">
            <a:avLst/>
          </a:prstGeom>
          <a:noFill/>
          <a:ln w="9525">
            <a:noFill/>
            <a:miter lim="800000"/>
            <a:headEnd/>
            <a:tailEnd/>
          </a:ln>
          <a:effectLst/>
        </p:spPr>
        <p:txBody>
          <a:bodyPr>
            <a:spAutoFit/>
          </a:bodyPr>
          <a:lstStyle/>
          <a:p>
            <a:pPr algn="ctr">
              <a:spcBef>
                <a:spcPct val="50000"/>
              </a:spcBef>
            </a:pPr>
            <a:r>
              <a:rPr lang="it-IT" altLang="en-US" sz="2400" u="sng"/>
              <a:t>sono rilevati mediante la ripetizione delle misure e sono spiegati con l’impossibilita’ di riprodurre esattamente le stesse condizioni sperimentali</a:t>
            </a:r>
          </a:p>
        </p:txBody>
      </p:sp>
      <p:sp>
        <p:nvSpPr>
          <p:cNvPr id="13330" name="Text Box 18"/>
          <p:cNvSpPr txBox="1">
            <a:spLocks noChangeArrowheads="1"/>
          </p:cNvSpPr>
          <p:nvPr/>
        </p:nvSpPr>
        <p:spPr bwMode="auto">
          <a:xfrm>
            <a:off x="152400" y="5380038"/>
            <a:ext cx="8839200" cy="769441"/>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just" eaLnBrk="1" hangingPunct="1">
              <a:spcBef>
                <a:spcPct val="50000"/>
              </a:spcBef>
              <a:defRPr/>
            </a:pPr>
            <a:r>
              <a:rPr lang="it-IT" sz="2200" b="1" u="sng" dirty="0" smtClean="0">
                <a:latin typeface="+mj-lt"/>
              </a:rPr>
              <a:t>Osservazione</a:t>
            </a:r>
            <a:r>
              <a:rPr lang="it-IT" sz="2200" dirty="0" smtClean="0">
                <a:latin typeface="+mj-lt"/>
              </a:rPr>
              <a:t>: se si adopera per la misura uno strumento di scarsa sensibilità, i valori delle misure ripetute coincidono</a:t>
            </a:r>
            <a:endParaRPr lang="it-IT" sz="2200" u="sng" dirty="0" smtClean="0">
              <a:latin typeface="+mj-lt"/>
            </a:endParaRPr>
          </a:p>
        </p:txBody>
      </p:sp>
      <p:sp>
        <p:nvSpPr>
          <p:cNvPr id="8" name="Text Box 2"/>
          <p:cNvSpPr txBox="1">
            <a:spLocks noChangeArrowheads="1"/>
          </p:cNvSpPr>
          <p:nvPr/>
        </p:nvSpPr>
        <p:spPr bwMode="auto">
          <a:xfrm>
            <a:off x="2285984" y="357166"/>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smtClean="0">
                <a:solidFill>
                  <a:srgbClr val="C00000"/>
                </a:solidFill>
              </a:rPr>
              <a:t>Gli errori casuali</a:t>
            </a:r>
          </a:p>
        </p:txBody>
      </p:sp>
    </p:spTree>
    <p:extLst>
      <p:ext uri="{BB962C8B-B14F-4D97-AF65-F5344CB8AC3E}">
        <p14:creationId xmlns:p14="http://schemas.microsoft.com/office/powerpoint/2010/main" val="1678423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Text Box 15"/>
          <p:cNvSpPr txBox="1">
            <a:spLocks noChangeArrowheads="1"/>
          </p:cNvSpPr>
          <p:nvPr/>
        </p:nvSpPr>
        <p:spPr bwMode="auto">
          <a:xfrm>
            <a:off x="395536" y="1158949"/>
            <a:ext cx="80648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just" eaLnBrk="1" hangingPunct="1">
              <a:spcBef>
                <a:spcPct val="50000"/>
              </a:spcBef>
              <a:defRPr/>
            </a:pPr>
            <a:r>
              <a:rPr lang="it-IT" sz="2400" dirty="0" smtClean="0">
                <a:latin typeface="+mj-lt"/>
              </a:rPr>
              <a:t>A differenza degli errori sistematici, gli errori casuali sono inevitabili e </a:t>
            </a:r>
            <a:r>
              <a:rPr lang="it-IT" sz="2400" smtClean="0">
                <a:latin typeface="+mj-lt"/>
              </a:rPr>
              <a:t>non eliminabili, </a:t>
            </a:r>
            <a:r>
              <a:rPr lang="it-IT" sz="2400" dirty="0" smtClean="0">
                <a:latin typeface="+mj-lt"/>
              </a:rPr>
              <a:t>ma trattabili in quanto il loro contributo può essere quantificato mediante l’analisi statistica dei risultati.</a:t>
            </a:r>
          </a:p>
        </p:txBody>
      </p:sp>
      <p:sp>
        <p:nvSpPr>
          <p:cNvPr id="8" name="Text Box 2"/>
          <p:cNvSpPr txBox="1">
            <a:spLocks noChangeArrowheads="1"/>
          </p:cNvSpPr>
          <p:nvPr/>
        </p:nvSpPr>
        <p:spPr bwMode="auto">
          <a:xfrm>
            <a:off x="2285984" y="357166"/>
            <a:ext cx="4419600" cy="584775"/>
          </a:xfrm>
          <a:prstGeom prst="rect">
            <a:avLst/>
          </a:prstGeom>
          <a:noFill/>
          <a:ln w="28575">
            <a:noFill/>
            <a:miter lim="800000"/>
            <a:headEnd/>
            <a:tailEnd/>
          </a:ln>
          <a:effectLst>
            <a:prstShdw prst="shdw13" dist="53882" dir="13500000">
              <a:srgbClr val="808080"/>
            </a:prstShdw>
          </a:effectLst>
        </p:spPr>
        <p:txBody>
          <a:bodyPr>
            <a:spAutoFit/>
          </a:bodyPr>
          <a:lstStyle/>
          <a:p>
            <a:pPr algn="ctr">
              <a:spcBef>
                <a:spcPct val="50000"/>
              </a:spcBef>
            </a:pPr>
            <a:r>
              <a:rPr lang="it-IT" altLang="en-US" sz="3200" b="1" dirty="0" smtClean="0">
                <a:solidFill>
                  <a:srgbClr val="C00000"/>
                </a:solidFill>
              </a:rPr>
              <a:t>Gli errori casuali</a:t>
            </a:r>
          </a:p>
        </p:txBody>
      </p:sp>
    </p:spTree>
    <p:extLst>
      <p:ext uri="{BB962C8B-B14F-4D97-AF65-F5344CB8AC3E}">
        <p14:creationId xmlns:p14="http://schemas.microsoft.com/office/powerpoint/2010/main" val="2965596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438400" y="144107"/>
            <a:ext cx="4340034" cy="584775"/>
          </a:xfrm>
          <a:prstGeom prst="rect">
            <a:avLst/>
          </a:prstGeom>
        </p:spPr>
        <p:txBody>
          <a:bodyPr wrap="none">
            <a:spAutoFit/>
          </a:bodyPr>
          <a:lstStyle/>
          <a:p>
            <a:r>
              <a:rPr lang="it-IT" sz="3200" b="1" dirty="0">
                <a:solidFill>
                  <a:srgbClr val="C00000"/>
                </a:solidFill>
              </a:rPr>
              <a:t>Accuratezza e precisione</a:t>
            </a:r>
            <a:endParaRPr lang="en-US" sz="3200" b="1" dirty="0">
              <a:solidFill>
                <a:srgbClr val="C00000"/>
              </a:solidFill>
            </a:endParaRPr>
          </a:p>
        </p:txBody>
      </p:sp>
      <p:sp>
        <p:nvSpPr>
          <p:cNvPr id="2" name="Rectangle 1"/>
          <p:cNvSpPr/>
          <p:nvPr/>
        </p:nvSpPr>
        <p:spPr>
          <a:xfrm>
            <a:off x="628648" y="1066800"/>
            <a:ext cx="4065800" cy="2769989"/>
          </a:xfrm>
          <a:prstGeom prst="rect">
            <a:avLst/>
          </a:prstGeom>
        </p:spPr>
        <p:txBody>
          <a:bodyPr wrap="square">
            <a:spAutoFit/>
          </a:bodyPr>
          <a:lstStyle/>
          <a:p>
            <a:pPr algn="ctr"/>
            <a:r>
              <a:rPr lang="it-IT" sz="2400" b="1" dirty="0" smtClean="0"/>
              <a:t>Accuratezza</a:t>
            </a:r>
          </a:p>
          <a:p>
            <a:r>
              <a:rPr lang="it-IT" dirty="0" smtClean="0"/>
              <a:t>(</a:t>
            </a:r>
            <a:r>
              <a:rPr lang="it-IT" dirty="0"/>
              <a:t>è in relazione all’entità degli errori </a:t>
            </a:r>
            <a:r>
              <a:rPr lang="it-IT" dirty="0" smtClean="0"/>
              <a:t>sistematici)</a:t>
            </a:r>
          </a:p>
          <a:p>
            <a:endParaRPr lang="it-IT" dirty="0" smtClean="0"/>
          </a:p>
          <a:p>
            <a:r>
              <a:rPr lang="it-IT" sz="2400" dirty="0" smtClean="0"/>
              <a:t>Si definisce accurata una misura per la quale sia stato ridotto al minimo il contributo degli errori sistematici</a:t>
            </a:r>
            <a:endParaRPr lang="en-US" sz="2400" dirty="0"/>
          </a:p>
        </p:txBody>
      </p:sp>
      <p:sp>
        <p:nvSpPr>
          <p:cNvPr id="6" name="Rectangle 5"/>
          <p:cNvSpPr/>
          <p:nvPr/>
        </p:nvSpPr>
        <p:spPr>
          <a:xfrm>
            <a:off x="4678208" y="1066800"/>
            <a:ext cx="3894320" cy="2769989"/>
          </a:xfrm>
          <a:prstGeom prst="rect">
            <a:avLst/>
          </a:prstGeom>
        </p:spPr>
        <p:txBody>
          <a:bodyPr wrap="square">
            <a:spAutoFit/>
          </a:bodyPr>
          <a:lstStyle/>
          <a:p>
            <a:pPr algn="ctr"/>
            <a:r>
              <a:rPr lang="it-IT" sz="2400" b="1" dirty="0"/>
              <a:t>Precisione</a:t>
            </a:r>
          </a:p>
          <a:p>
            <a:r>
              <a:rPr lang="it-IT" dirty="0"/>
              <a:t>(ha a che fare con la presenza degli errori casuali)</a:t>
            </a:r>
          </a:p>
          <a:p>
            <a:endParaRPr lang="it-IT" dirty="0" smtClean="0"/>
          </a:p>
          <a:p>
            <a:r>
              <a:rPr lang="en-US" sz="2400" dirty="0" smtClean="0"/>
              <a:t>Si dice </a:t>
            </a:r>
            <a:r>
              <a:rPr lang="en-US" sz="2400" dirty="0" err="1" smtClean="0"/>
              <a:t>precisa</a:t>
            </a:r>
            <a:r>
              <a:rPr lang="en-US" sz="2400" dirty="0" smtClean="0"/>
              <a:t> </a:t>
            </a:r>
            <a:r>
              <a:rPr lang="en-US" sz="2400" dirty="0" err="1" smtClean="0"/>
              <a:t>una</a:t>
            </a:r>
            <a:r>
              <a:rPr lang="en-US" sz="2400" dirty="0" smtClean="0"/>
              <a:t> </a:t>
            </a:r>
            <a:r>
              <a:rPr lang="en-US" sz="2400" dirty="0" err="1" smtClean="0"/>
              <a:t>misura</a:t>
            </a:r>
            <a:r>
              <a:rPr lang="en-US" sz="2400" dirty="0" smtClean="0"/>
              <a:t> per la </a:t>
            </a:r>
            <a:r>
              <a:rPr lang="en-US" sz="2400" dirty="0" err="1" smtClean="0"/>
              <a:t>quale</a:t>
            </a:r>
            <a:r>
              <a:rPr lang="en-US" sz="2400" dirty="0" smtClean="0"/>
              <a:t> </a:t>
            </a:r>
            <a:r>
              <a:rPr lang="en-US" sz="2400" dirty="0" err="1" smtClean="0"/>
              <a:t>sia</a:t>
            </a:r>
            <a:r>
              <a:rPr lang="en-US" sz="2400" dirty="0" smtClean="0"/>
              <a:t> </a:t>
            </a:r>
            <a:r>
              <a:rPr lang="en-US" sz="2400" dirty="0" err="1" smtClean="0"/>
              <a:t>sufficientemente</a:t>
            </a:r>
            <a:r>
              <a:rPr lang="en-US" sz="2400" dirty="0" smtClean="0"/>
              <a:t> </a:t>
            </a:r>
            <a:r>
              <a:rPr lang="en-US" sz="2400" dirty="0" err="1" smtClean="0"/>
              <a:t>piccola</a:t>
            </a:r>
            <a:r>
              <a:rPr lang="en-US" sz="2400" dirty="0" smtClean="0"/>
              <a:t> </a:t>
            </a:r>
            <a:r>
              <a:rPr lang="en-US" sz="2400" dirty="0" err="1" smtClean="0"/>
              <a:t>l’ampiezza</a:t>
            </a:r>
            <a:r>
              <a:rPr lang="en-US" sz="2400" dirty="0" smtClean="0"/>
              <a:t> </a:t>
            </a:r>
            <a:r>
              <a:rPr lang="en-US" sz="2400" dirty="0" err="1" smtClean="0"/>
              <a:t>dei</a:t>
            </a:r>
            <a:r>
              <a:rPr lang="en-US" sz="2400" dirty="0" smtClean="0"/>
              <a:t> </a:t>
            </a:r>
            <a:r>
              <a:rPr lang="en-US" sz="2400" dirty="0" err="1" smtClean="0"/>
              <a:t>valori</a:t>
            </a:r>
            <a:r>
              <a:rPr lang="en-US" sz="2400" dirty="0" smtClean="0"/>
              <a:t> </a:t>
            </a:r>
            <a:r>
              <a:rPr lang="en-US" sz="2400" dirty="0" err="1" smtClean="0"/>
              <a:t>misurati</a:t>
            </a:r>
            <a:r>
              <a:rPr lang="en-US" sz="2400" dirty="0" smtClean="0"/>
              <a:t> </a:t>
            </a:r>
            <a:r>
              <a:rPr lang="en-US" sz="2400" dirty="0" err="1" smtClean="0"/>
              <a:t>attorno</a:t>
            </a:r>
            <a:r>
              <a:rPr lang="en-US" sz="2400" dirty="0" smtClean="0"/>
              <a:t> </a:t>
            </a:r>
            <a:r>
              <a:rPr lang="en-US" sz="2400" dirty="0" err="1" smtClean="0"/>
              <a:t>alla</a:t>
            </a:r>
            <a:r>
              <a:rPr lang="en-US" sz="2400" dirty="0" smtClean="0"/>
              <a:t> media</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83" y="4214818"/>
            <a:ext cx="8790073" cy="192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15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00042"/>
            <a:ext cx="8610600" cy="5262979"/>
          </a:xfrm>
          <a:prstGeom prst="rect">
            <a:avLst/>
          </a:prstGeom>
        </p:spPr>
        <p:txBody>
          <a:bodyPr wrap="square">
            <a:spAutoFit/>
          </a:bodyPr>
          <a:lstStyle/>
          <a:p>
            <a:r>
              <a:rPr lang="it-IT" sz="2400" dirty="0"/>
              <a:t>Normalmente in una misura ci sono sia incertezze casuali che </a:t>
            </a:r>
            <a:r>
              <a:rPr lang="it-IT" sz="2400" dirty="0" smtClean="0"/>
              <a:t>sistematiche</a:t>
            </a:r>
            <a:endParaRPr lang="it-IT" sz="2400" dirty="0"/>
          </a:p>
          <a:p>
            <a:pPr algn="ctr"/>
            <a:r>
              <a:rPr lang="it-IT" sz="2400" dirty="0" smtClean="0"/>
              <a:t>In </a:t>
            </a:r>
            <a:r>
              <a:rPr lang="it-IT" sz="2400" dirty="0"/>
              <a:t>una buona misura </a:t>
            </a:r>
            <a:r>
              <a:rPr lang="it-IT" sz="2400" dirty="0" smtClean="0"/>
              <a:t>deve essere</a:t>
            </a:r>
            <a:endParaRPr lang="it-IT" sz="2400" b="1" i="1" dirty="0"/>
          </a:p>
          <a:p>
            <a:pPr algn="ctr"/>
            <a:r>
              <a:rPr lang="it-IT" sz="2400" b="1" i="1" dirty="0" smtClean="0">
                <a:solidFill>
                  <a:srgbClr val="C00000"/>
                </a:solidFill>
              </a:rPr>
              <a:t>errore </a:t>
            </a:r>
            <a:r>
              <a:rPr lang="it-IT" sz="2400" b="1" i="1" dirty="0">
                <a:solidFill>
                  <a:srgbClr val="C00000"/>
                </a:solidFill>
              </a:rPr>
              <a:t>sistematico &lt;&lt; errore </a:t>
            </a:r>
            <a:r>
              <a:rPr lang="it-IT" sz="2400" b="1" i="1" dirty="0" smtClean="0">
                <a:solidFill>
                  <a:srgbClr val="C00000"/>
                </a:solidFill>
              </a:rPr>
              <a:t>casuale</a:t>
            </a:r>
          </a:p>
          <a:p>
            <a:endParaRPr lang="it-IT" sz="2400" b="1" i="1" dirty="0"/>
          </a:p>
          <a:p>
            <a:r>
              <a:rPr lang="it-IT" sz="2400" dirty="0" smtClean="0"/>
              <a:t>Una </a:t>
            </a:r>
            <a:r>
              <a:rPr lang="it-IT" sz="2400" dirty="0"/>
              <a:t>misura richiede due tipi di operazioni:</a:t>
            </a:r>
          </a:p>
          <a:p>
            <a:pPr marL="742950" lvl="1" indent="-285750">
              <a:buFont typeface="Arial" panose="020B0604020202020204" pitchFamily="34" charset="0"/>
              <a:buChar char="•"/>
            </a:pPr>
            <a:r>
              <a:rPr lang="it-IT" sz="2400" dirty="0"/>
              <a:t>migliore stima del valore vero della grandezza</a:t>
            </a:r>
          </a:p>
          <a:p>
            <a:pPr marL="742950" lvl="1" indent="-285750">
              <a:buFont typeface="Arial" panose="020B0604020202020204" pitchFamily="34" charset="0"/>
              <a:buChar char="•"/>
            </a:pPr>
            <a:r>
              <a:rPr lang="en-US" sz="2400" dirty="0" err="1"/>
              <a:t>valutazione</a:t>
            </a:r>
            <a:r>
              <a:rPr lang="en-US" sz="2400" dirty="0"/>
              <a:t> </a:t>
            </a:r>
            <a:r>
              <a:rPr lang="en-US" sz="2400" dirty="0" err="1"/>
              <a:t>dell’incertezza</a:t>
            </a:r>
            <a:r>
              <a:rPr lang="en-US" sz="2400" dirty="0"/>
              <a:t> </a:t>
            </a:r>
            <a:r>
              <a:rPr lang="en-US" sz="2400" dirty="0" err="1"/>
              <a:t>su</a:t>
            </a:r>
            <a:r>
              <a:rPr lang="en-US" sz="2400" dirty="0"/>
              <a:t> tale </a:t>
            </a:r>
            <a:r>
              <a:rPr lang="en-US" sz="2400" dirty="0" err="1"/>
              <a:t>stima</a:t>
            </a:r>
            <a:r>
              <a:rPr lang="en-US" sz="2400" dirty="0"/>
              <a:t> (</a:t>
            </a:r>
            <a:r>
              <a:rPr lang="en-US" sz="2400" dirty="0" err="1"/>
              <a:t>errore</a:t>
            </a:r>
            <a:r>
              <a:rPr lang="en-US" sz="2400" dirty="0" smtClean="0"/>
              <a:t>) </a:t>
            </a:r>
            <a:r>
              <a:rPr lang="en-US" sz="2400" dirty="0" err="1" smtClean="0"/>
              <a:t>incertezza</a:t>
            </a:r>
            <a:r>
              <a:rPr lang="en-US" sz="2400" dirty="0" smtClean="0"/>
              <a:t> </a:t>
            </a:r>
          </a:p>
          <a:p>
            <a:pPr marL="285750" indent="-285750"/>
            <a:endParaRPr lang="en-US" sz="2400" dirty="0"/>
          </a:p>
          <a:p>
            <a:endParaRPr lang="en-US" sz="2400" dirty="0" smtClean="0"/>
          </a:p>
          <a:p>
            <a:r>
              <a:rPr lang="en-US" sz="2400" dirty="0" err="1" smtClean="0"/>
              <a:t>Risultato</a:t>
            </a:r>
            <a:r>
              <a:rPr lang="en-US" sz="2400" dirty="0" smtClean="0"/>
              <a:t> </a:t>
            </a:r>
            <a:r>
              <a:rPr lang="en-US" sz="2400" dirty="0" err="1" smtClean="0"/>
              <a:t>ed</a:t>
            </a:r>
            <a:r>
              <a:rPr lang="en-US" sz="2400" dirty="0" smtClean="0"/>
              <a:t> </a:t>
            </a:r>
            <a:r>
              <a:rPr lang="en-US" sz="2400" dirty="0" err="1" smtClean="0"/>
              <a:t>incertezza</a:t>
            </a:r>
            <a:r>
              <a:rPr lang="en-US" sz="2400" dirty="0" smtClean="0"/>
              <a:t> </a:t>
            </a:r>
            <a:r>
              <a:rPr lang="en-US" sz="2400" dirty="0" err="1" smtClean="0"/>
              <a:t>sperimentale</a:t>
            </a:r>
            <a:r>
              <a:rPr lang="en-US" sz="2400" dirty="0" smtClean="0"/>
              <a:t> </a:t>
            </a:r>
            <a:r>
              <a:rPr lang="en-US" sz="2400" dirty="0" err="1" smtClean="0"/>
              <a:t>devono</a:t>
            </a:r>
            <a:r>
              <a:rPr lang="en-US" sz="2400" dirty="0" smtClean="0"/>
              <a:t> </a:t>
            </a:r>
            <a:r>
              <a:rPr lang="en-US" sz="2400" dirty="0" err="1" smtClean="0"/>
              <a:t>essere</a:t>
            </a:r>
            <a:r>
              <a:rPr lang="en-US" sz="2400" dirty="0" smtClean="0"/>
              <a:t> </a:t>
            </a:r>
            <a:r>
              <a:rPr lang="en-US" sz="2400" dirty="0" err="1" smtClean="0"/>
              <a:t>scritti</a:t>
            </a:r>
            <a:r>
              <a:rPr lang="en-US" sz="2400" dirty="0" smtClean="0"/>
              <a:t> in </a:t>
            </a:r>
            <a:r>
              <a:rPr lang="en-US" sz="2400" dirty="0" err="1" smtClean="0"/>
              <a:t>modo</a:t>
            </a:r>
            <a:r>
              <a:rPr lang="en-US" sz="2400" dirty="0" smtClean="0"/>
              <a:t> </a:t>
            </a:r>
            <a:r>
              <a:rPr lang="en-US" sz="2400" b="1" i="1" u="sng" dirty="0" err="1" smtClean="0"/>
              <a:t>coerente</a:t>
            </a:r>
            <a:r>
              <a:rPr lang="en-US" sz="2400" dirty="0" smtClean="0"/>
              <a:t>, </a:t>
            </a:r>
            <a:r>
              <a:rPr lang="en-US" sz="2400" dirty="0" err="1" smtClean="0"/>
              <a:t>nel</a:t>
            </a:r>
            <a:r>
              <a:rPr lang="en-US" sz="2400" dirty="0" smtClean="0"/>
              <a:t> </a:t>
            </a:r>
            <a:r>
              <a:rPr lang="en-US" sz="2400" dirty="0" err="1" smtClean="0"/>
              <a:t>senso</a:t>
            </a:r>
            <a:r>
              <a:rPr lang="en-US" sz="2400" dirty="0" smtClean="0"/>
              <a:t> </a:t>
            </a:r>
            <a:r>
              <a:rPr lang="en-US" sz="2400" dirty="0" err="1" smtClean="0"/>
              <a:t>che</a:t>
            </a:r>
            <a:r>
              <a:rPr lang="en-US" sz="2400" dirty="0" smtClean="0"/>
              <a:t>, </a:t>
            </a:r>
            <a:r>
              <a:rPr lang="en-US" sz="2400" b="1" dirty="0" err="1" smtClean="0"/>
              <a:t>nell’esprimere</a:t>
            </a:r>
            <a:r>
              <a:rPr lang="en-US" sz="2400" b="1" dirty="0" smtClean="0"/>
              <a:t> </a:t>
            </a:r>
            <a:r>
              <a:rPr lang="en-US" sz="2400" b="1" dirty="0" err="1" smtClean="0"/>
              <a:t>il</a:t>
            </a:r>
            <a:r>
              <a:rPr lang="en-US" sz="2400" b="1" dirty="0" smtClean="0"/>
              <a:t> </a:t>
            </a:r>
            <a:r>
              <a:rPr lang="en-US" sz="2400" b="1" dirty="0" err="1" smtClean="0"/>
              <a:t>risultato</a:t>
            </a:r>
            <a:r>
              <a:rPr lang="en-US" sz="2400" b="1" dirty="0" smtClean="0"/>
              <a:t> </a:t>
            </a:r>
            <a:r>
              <a:rPr lang="en-US" sz="2400" b="1" dirty="0" err="1" smtClean="0"/>
              <a:t>di</a:t>
            </a:r>
            <a:r>
              <a:rPr lang="en-US" sz="2400" b="1" dirty="0" smtClean="0"/>
              <a:t> </a:t>
            </a:r>
            <a:r>
              <a:rPr lang="en-US" sz="2400" b="1" dirty="0" err="1" smtClean="0"/>
              <a:t>una</a:t>
            </a:r>
            <a:r>
              <a:rPr lang="en-US" sz="2400" b="1" dirty="0" smtClean="0"/>
              <a:t> </a:t>
            </a:r>
            <a:r>
              <a:rPr lang="en-US" sz="2400" b="1" dirty="0" err="1" smtClean="0"/>
              <a:t>misura</a:t>
            </a:r>
            <a:r>
              <a:rPr lang="en-US" sz="2400" b="1" dirty="0" smtClean="0"/>
              <a:t> </a:t>
            </a:r>
            <a:r>
              <a:rPr lang="en-US" sz="2400" b="1" dirty="0" err="1" smtClean="0"/>
              <a:t>vanno</a:t>
            </a:r>
            <a:r>
              <a:rPr lang="en-US" sz="2400" b="1" dirty="0" smtClean="0"/>
              <a:t> indicate </a:t>
            </a:r>
            <a:r>
              <a:rPr lang="en-US" sz="2400" b="1" i="1" dirty="0" err="1" smtClean="0"/>
              <a:t>tutte</a:t>
            </a:r>
            <a:r>
              <a:rPr lang="en-US" sz="2400" b="1" i="1" dirty="0" smtClean="0"/>
              <a:t> e sole </a:t>
            </a:r>
            <a:r>
              <a:rPr lang="en-US" sz="2400" b="1" dirty="0" smtClean="0"/>
              <a:t>le </a:t>
            </a:r>
            <a:r>
              <a:rPr lang="en-US" sz="2400" b="1" i="1" u="sng" dirty="0" err="1" smtClean="0">
                <a:solidFill>
                  <a:srgbClr val="C00000"/>
                </a:solidFill>
              </a:rPr>
              <a:t>cifre</a:t>
            </a:r>
            <a:r>
              <a:rPr lang="en-US" sz="2400" b="1" i="1" u="sng" dirty="0" smtClean="0">
                <a:solidFill>
                  <a:srgbClr val="C00000"/>
                </a:solidFill>
              </a:rPr>
              <a:t> </a:t>
            </a:r>
            <a:r>
              <a:rPr lang="en-US" sz="2400" b="1" i="1" u="sng" dirty="0" err="1" smtClean="0">
                <a:solidFill>
                  <a:srgbClr val="C00000"/>
                </a:solidFill>
              </a:rPr>
              <a:t>significative</a:t>
            </a:r>
            <a:r>
              <a:rPr lang="en-US" sz="2400" b="1" dirty="0"/>
              <a:t>. </a:t>
            </a:r>
            <a:endParaRPr lang="en-US" sz="2400" dirty="0"/>
          </a:p>
          <a:p>
            <a:endParaRPr lang="en-US" sz="2400" dirty="0"/>
          </a:p>
        </p:txBody>
      </p:sp>
    </p:spTree>
    <p:extLst>
      <p:ext uri="{BB962C8B-B14F-4D97-AF65-F5344CB8AC3E}">
        <p14:creationId xmlns:p14="http://schemas.microsoft.com/office/powerpoint/2010/main" val="199197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682" y="1219200"/>
            <a:ext cx="8625610" cy="3785652"/>
          </a:xfrm>
          <a:prstGeom prst="rect">
            <a:avLst/>
          </a:prstGeom>
        </p:spPr>
        <p:txBody>
          <a:bodyPr wrap="square">
            <a:spAutoFit/>
          </a:bodyPr>
          <a:lstStyle/>
          <a:p>
            <a:r>
              <a:rPr lang="it-IT" sz="2400" smtClean="0"/>
              <a:t>Sia </a:t>
            </a:r>
          </a:p>
          <a:p>
            <a:endParaRPr lang="it-IT" sz="2400" i="1">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it-IT" sz="2400" b="1" i="1" smtClean="0">
                <a:latin typeface="Times New Roman" panose="02020603050405020304" pitchFamily="18" charset="0"/>
                <a:cs typeface="Times New Roman" panose="02020603050405020304" pitchFamily="18" charset="0"/>
              </a:rPr>
              <a:t>G</a:t>
            </a:r>
            <a:r>
              <a:rPr lang="it-IT" sz="2400" smtClean="0"/>
              <a:t> la grandezze </a:t>
            </a:r>
            <a:r>
              <a:rPr lang="it-IT" sz="2400"/>
              <a:t>fisica </a:t>
            </a:r>
            <a:r>
              <a:rPr lang="it-IT" sz="2400" smtClean="0"/>
              <a:t>che si vuole misurare</a:t>
            </a:r>
          </a:p>
          <a:p>
            <a:pPr marL="342900" indent="-342900">
              <a:buFont typeface="Wingdings" panose="05000000000000000000" pitchFamily="2" charset="2"/>
              <a:buChar char="Ø"/>
            </a:pPr>
            <a:endParaRPr lang="it-IT" sz="2400"/>
          </a:p>
          <a:p>
            <a:pPr marL="800100" lvl="1" indent="-342900">
              <a:buFont typeface="Wingdings" panose="05000000000000000000" pitchFamily="2" charset="2"/>
              <a:buChar char="Ø"/>
            </a:pPr>
            <a:r>
              <a:rPr lang="it-IT" sz="2400" b="1" i="1">
                <a:latin typeface="Times New Roman" panose="02020603050405020304" pitchFamily="18" charset="0"/>
                <a:cs typeface="Times New Roman" panose="02020603050405020304" pitchFamily="18" charset="0"/>
              </a:rPr>
              <a:t>V(G</a:t>
            </a:r>
            <a:r>
              <a:rPr lang="it-IT" sz="2400" b="1" i="1" smtClean="0">
                <a:latin typeface="Times New Roman" panose="02020603050405020304" pitchFamily="18" charset="0"/>
                <a:cs typeface="Times New Roman" panose="02020603050405020304" pitchFamily="18" charset="0"/>
              </a:rPr>
              <a:t>) </a:t>
            </a:r>
            <a:r>
              <a:rPr lang="it-IT" sz="2400"/>
              <a:t>il valore della grandezza che si vuole stimare </a:t>
            </a:r>
            <a:r>
              <a:rPr lang="it-IT" sz="2400" smtClean="0"/>
              <a:t>tramite </a:t>
            </a:r>
            <a:r>
              <a:rPr lang="it-IT" sz="2400"/>
              <a:t>l’operazione di misura	</a:t>
            </a:r>
            <a:endParaRPr lang="it-IT" sz="2400" smtClean="0"/>
          </a:p>
          <a:p>
            <a:pPr marL="800100" lvl="1" indent="-342900">
              <a:buFont typeface="Wingdings" panose="05000000000000000000" pitchFamily="2" charset="2"/>
              <a:buChar char="Ø"/>
            </a:pPr>
            <a:endParaRPr lang="it-IT" sz="2400"/>
          </a:p>
          <a:p>
            <a:pPr marL="800100" lvl="1" indent="-342900">
              <a:buFont typeface="Wingdings" panose="05000000000000000000" pitchFamily="2" charset="2"/>
              <a:buChar char="Ø"/>
            </a:pPr>
            <a:r>
              <a:rPr lang="it-IT" sz="2400" b="1" i="1">
                <a:latin typeface="Times New Roman" panose="02020603050405020304" pitchFamily="18" charset="0"/>
                <a:cs typeface="Times New Roman" panose="02020603050405020304" pitchFamily="18" charset="0"/>
              </a:rPr>
              <a:t>R(G</a:t>
            </a:r>
            <a:r>
              <a:rPr lang="it-IT" sz="2400" b="1" i="1" smtClean="0">
                <a:latin typeface="Times New Roman" panose="02020603050405020304" pitchFamily="18" charset="0"/>
                <a:cs typeface="Times New Roman" panose="02020603050405020304" pitchFamily="18" charset="0"/>
              </a:rPr>
              <a:t>) </a:t>
            </a:r>
            <a:r>
              <a:rPr lang="it-IT" sz="2400"/>
              <a:t>la</a:t>
            </a:r>
            <a:r>
              <a:rPr lang="it-IT" sz="2400" smtClean="0">
                <a:latin typeface="Times New Roman" panose="02020603050405020304" pitchFamily="18" charset="0"/>
                <a:cs typeface="Times New Roman" panose="02020603050405020304" pitchFamily="18" charset="0"/>
              </a:rPr>
              <a:t> </a:t>
            </a:r>
            <a:r>
              <a:rPr lang="it-IT" sz="2400" smtClean="0"/>
              <a:t>risposta </a:t>
            </a:r>
            <a:r>
              <a:rPr lang="it-IT" sz="2400"/>
              <a:t>dello </a:t>
            </a:r>
            <a:r>
              <a:rPr lang="it-IT" sz="2400" smtClean="0"/>
              <a:t>strumento</a:t>
            </a:r>
            <a:r>
              <a:rPr lang="it-IT" sz="2400" i="1">
                <a:latin typeface="Times New Roman" panose="02020603050405020304" pitchFamily="18" charset="0"/>
                <a:cs typeface="Times New Roman" panose="02020603050405020304" pitchFamily="18" charset="0"/>
              </a:rPr>
              <a:t> </a:t>
            </a:r>
            <a:r>
              <a:rPr lang="it-IT" sz="2400"/>
              <a:t>ad una sollecitazione apportata dalla grandezza da misurare</a:t>
            </a:r>
          </a:p>
          <a:p>
            <a:endParaRPr lang="it-IT" sz="2400" smtClean="0"/>
          </a:p>
        </p:txBody>
      </p:sp>
      <p:sp>
        <p:nvSpPr>
          <p:cNvPr id="2" name="Right Arrow 1"/>
          <p:cNvSpPr/>
          <p:nvPr/>
        </p:nvSpPr>
        <p:spPr>
          <a:xfrm>
            <a:off x="5147353" y="5105400"/>
            <a:ext cx="2667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0074" y="457200"/>
            <a:ext cx="4782271" cy="584775"/>
          </a:xfrm>
          <a:prstGeom prst="rect">
            <a:avLst/>
          </a:prstGeom>
        </p:spPr>
        <p:txBody>
          <a:bodyPr wrap="none">
            <a:spAutoFit/>
          </a:bodyPr>
          <a:lstStyle/>
          <a:p>
            <a:r>
              <a:rPr lang="it-IT" sz="3200" b="1" smtClean="0">
                <a:solidFill>
                  <a:srgbClr val="C00000"/>
                </a:solidFill>
              </a:rPr>
              <a:t>Principio di funzionamento</a:t>
            </a:r>
            <a:endParaRPr lang="en-US" sz="3200" b="1">
              <a:solidFill>
                <a:srgbClr val="C00000"/>
              </a:solidFill>
            </a:endParaRPr>
          </a:p>
        </p:txBody>
      </p:sp>
    </p:spTree>
    <p:extLst>
      <p:ext uri="{BB962C8B-B14F-4D97-AF65-F5344CB8AC3E}">
        <p14:creationId xmlns:p14="http://schemas.microsoft.com/office/powerpoint/2010/main" val="2753161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ectangle 30"/>
          <p:cNvSpPr/>
          <p:nvPr/>
        </p:nvSpPr>
        <p:spPr>
          <a:xfrm>
            <a:off x="1979536" y="241484"/>
            <a:ext cx="5256760" cy="523220"/>
          </a:xfrm>
          <a:prstGeom prst="rect">
            <a:avLst/>
          </a:prstGeom>
        </p:spPr>
        <p:txBody>
          <a:bodyPr wrap="none">
            <a:spAutoFit/>
          </a:bodyPr>
          <a:lstStyle/>
          <a:p>
            <a:r>
              <a:rPr lang="it-IT" sz="2800" b="1" dirty="0">
                <a:solidFill>
                  <a:srgbClr val="C00000"/>
                </a:solidFill>
              </a:rPr>
              <a:t>Rappresentazione delle incertezze</a:t>
            </a:r>
            <a:endParaRPr lang="en-US" sz="2800" b="1" dirty="0">
              <a:solidFill>
                <a:srgbClr val="C00000"/>
              </a:solidFill>
            </a:endParaRPr>
          </a:p>
        </p:txBody>
      </p:sp>
      <p:sp>
        <p:nvSpPr>
          <p:cNvPr id="4" name="Rectangle 3"/>
          <p:cNvSpPr/>
          <p:nvPr/>
        </p:nvSpPr>
        <p:spPr>
          <a:xfrm>
            <a:off x="457200" y="1524000"/>
            <a:ext cx="8458200" cy="4278094"/>
          </a:xfrm>
          <a:prstGeom prst="rect">
            <a:avLst/>
          </a:prstGeom>
        </p:spPr>
        <p:txBody>
          <a:bodyPr wrap="square">
            <a:spAutoFit/>
          </a:bodyPr>
          <a:lstStyle/>
          <a:p>
            <a:r>
              <a:rPr lang="en-US" smtClean="0"/>
              <a:t>Le incertezze sono </a:t>
            </a:r>
            <a:r>
              <a:rPr lang="en-US" u="sng" smtClean="0"/>
              <a:t>normalmente</a:t>
            </a:r>
            <a:r>
              <a:rPr lang="en-US" smtClean="0"/>
              <a:t> arrotondate ad </a:t>
            </a:r>
            <a:r>
              <a:rPr lang="en-US" b="1" smtClean="0">
                <a:solidFill>
                  <a:srgbClr val="C00000"/>
                </a:solidFill>
              </a:rPr>
              <a:t>una</a:t>
            </a:r>
            <a:r>
              <a:rPr lang="en-US" b="1" smtClean="0"/>
              <a:t> </a:t>
            </a:r>
            <a:r>
              <a:rPr lang="en-US" smtClean="0"/>
              <a:t>cifra significativa.</a:t>
            </a:r>
          </a:p>
          <a:p>
            <a:endParaRPr lang="en-US"/>
          </a:p>
          <a:p>
            <a:r>
              <a:rPr lang="en-US" smtClean="0"/>
              <a:t>Si mantengono al più due cifre significative quando la prima cifra significativa è </a:t>
            </a:r>
            <a:r>
              <a:rPr lang="en-US" b="1" smtClean="0">
                <a:solidFill>
                  <a:srgbClr val="C00000"/>
                </a:solidFill>
              </a:rPr>
              <a:t>1</a:t>
            </a:r>
            <a:r>
              <a:rPr lang="en-US" smtClean="0"/>
              <a:t> </a:t>
            </a:r>
            <a:r>
              <a:rPr lang="en-US" i="1" smtClean="0"/>
              <a:t>oppure</a:t>
            </a:r>
            <a:r>
              <a:rPr lang="en-US" smtClean="0"/>
              <a:t> </a:t>
            </a:r>
            <a:r>
              <a:rPr lang="en-US" b="1" smtClean="0">
                <a:solidFill>
                  <a:srgbClr val="C00000"/>
                </a:solidFill>
              </a:rPr>
              <a:t>2</a:t>
            </a:r>
            <a:r>
              <a:rPr lang="en-US" smtClean="0"/>
              <a:t>, o per le </a:t>
            </a:r>
            <a:r>
              <a:rPr lang="en-US" b="1" smtClean="0">
                <a:solidFill>
                  <a:srgbClr val="C00000"/>
                </a:solidFill>
              </a:rPr>
              <a:t>incertezze statistiche</a:t>
            </a:r>
            <a:r>
              <a:rPr lang="en-US"/>
              <a:t>.</a:t>
            </a:r>
          </a:p>
          <a:p>
            <a:endParaRPr lang="en-US" smtClean="0"/>
          </a:p>
          <a:p>
            <a:endParaRPr lang="en-US"/>
          </a:p>
          <a:p>
            <a:r>
              <a:rPr lang="en-US" smtClean="0"/>
              <a:t>Esempio</a:t>
            </a:r>
            <a:r>
              <a:rPr lang="en-US"/>
              <a:t>:</a:t>
            </a:r>
          </a:p>
          <a:p>
            <a:r>
              <a:rPr lang="en-US" smtClean="0"/>
              <a:t>Se </a:t>
            </a:r>
            <a:r>
              <a:rPr lang="el-GR" smtClean="0"/>
              <a:t>Δ</a:t>
            </a:r>
            <a:r>
              <a:rPr lang="en-US" i="1" smtClean="0"/>
              <a:t>G </a:t>
            </a:r>
            <a:r>
              <a:rPr lang="en-US" smtClean="0"/>
              <a:t>= 0.14 l’arrotondamento a </a:t>
            </a:r>
            <a:r>
              <a:rPr lang="el-GR" smtClean="0"/>
              <a:t>Δ</a:t>
            </a:r>
            <a:r>
              <a:rPr lang="en-US" i="1" smtClean="0"/>
              <a:t>G </a:t>
            </a:r>
            <a:r>
              <a:rPr lang="en-US" smtClean="0"/>
              <a:t>= 0.1 comporta la riduzione del 40%: è meglio allora tenere due cifre significative  e valutare </a:t>
            </a:r>
            <a:r>
              <a:rPr lang="el-GR" smtClean="0"/>
              <a:t>Δ</a:t>
            </a:r>
            <a:r>
              <a:rPr lang="en-US" i="1" smtClean="0"/>
              <a:t>G </a:t>
            </a:r>
            <a:r>
              <a:rPr lang="en-US" smtClean="0"/>
              <a:t>= 0.14.</a:t>
            </a:r>
          </a:p>
          <a:p>
            <a:endParaRPr lang="en-US"/>
          </a:p>
          <a:p>
            <a:endParaRPr lang="en-US"/>
          </a:p>
          <a:p>
            <a:pPr algn="ctr"/>
            <a:r>
              <a:rPr lang="en-US" sz="3600" b="1" smtClean="0">
                <a:solidFill>
                  <a:srgbClr val="C00000"/>
                </a:solidFill>
                <a:latin typeface="Adobe Caslon Pro" pitchFamily="18" charset="0"/>
              </a:rPr>
              <a:t>!!! </a:t>
            </a:r>
          </a:p>
          <a:p>
            <a:r>
              <a:rPr lang="en-US" smtClean="0"/>
              <a:t>L’ultima cifra significativa di ogni risultato deve essere dello </a:t>
            </a:r>
            <a:r>
              <a:rPr lang="en-US" b="1" smtClean="0"/>
              <a:t>stesso ordine di grandezza </a:t>
            </a:r>
            <a:r>
              <a:rPr lang="en-US" smtClean="0"/>
              <a:t>(</a:t>
            </a:r>
            <a:r>
              <a:rPr lang="en-US" sz="2000" b="1" u="sng" smtClean="0">
                <a:solidFill>
                  <a:srgbClr val="C00000"/>
                </a:solidFill>
              </a:rPr>
              <a:t>cioè nella stessa posizione decimale</a:t>
            </a:r>
            <a:r>
              <a:rPr lang="en-US" smtClean="0"/>
              <a:t>) </a:t>
            </a:r>
            <a:r>
              <a:rPr lang="en-US" b="1" smtClean="0"/>
              <a:t>dell’incertezza</a:t>
            </a:r>
            <a:r>
              <a:rPr lang="en-US"/>
              <a:t>.</a:t>
            </a:r>
            <a:endParaRPr lang="it-IT" i="1"/>
          </a:p>
        </p:txBody>
      </p:sp>
    </p:spTree>
    <p:extLst>
      <p:ext uri="{BB962C8B-B14F-4D97-AF65-F5344CB8AC3E}">
        <p14:creationId xmlns:p14="http://schemas.microsoft.com/office/powerpoint/2010/main" val="413469864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357290" y="285728"/>
            <a:ext cx="6749989" cy="584775"/>
          </a:xfrm>
          <a:prstGeom prst="rect">
            <a:avLst/>
          </a:prstGeom>
        </p:spPr>
        <p:txBody>
          <a:bodyPr wrap="none">
            <a:spAutoFit/>
          </a:bodyPr>
          <a:lstStyle/>
          <a:p>
            <a:r>
              <a:rPr lang="it-IT" sz="3200" b="1" dirty="0" smtClean="0">
                <a:solidFill>
                  <a:srgbClr val="C00000"/>
                </a:solidFill>
              </a:rPr>
              <a:t>Ma che cosa sono le cifre significative?</a:t>
            </a:r>
            <a:endParaRPr lang="en-US" sz="3200" b="1" dirty="0">
              <a:solidFill>
                <a:srgbClr val="C00000"/>
              </a:solidFill>
            </a:endParaRPr>
          </a:p>
        </p:txBody>
      </p:sp>
      <p:sp>
        <p:nvSpPr>
          <p:cNvPr id="3" name="Rectangle 2"/>
          <p:cNvSpPr/>
          <p:nvPr/>
        </p:nvSpPr>
        <p:spPr>
          <a:xfrm>
            <a:off x="500034" y="1216398"/>
            <a:ext cx="7815258" cy="1569660"/>
          </a:xfrm>
          <a:prstGeom prst="rect">
            <a:avLst/>
          </a:prstGeom>
        </p:spPr>
        <p:txBody>
          <a:bodyPr wrap="square">
            <a:spAutoFit/>
          </a:bodyPr>
          <a:lstStyle/>
          <a:p>
            <a:r>
              <a:rPr lang="it-IT" sz="2400" b="1" u="sng" dirty="0" smtClean="0">
                <a:solidFill>
                  <a:srgbClr val="C00000"/>
                </a:solidFill>
              </a:rPr>
              <a:t>Definizione</a:t>
            </a:r>
            <a:r>
              <a:rPr lang="it-IT" sz="2400" b="1" dirty="0" smtClean="0">
                <a:solidFill>
                  <a:srgbClr val="C00000"/>
                </a:solidFill>
              </a:rPr>
              <a:t>:</a:t>
            </a:r>
          </a:p>
          <a:p>
            <a:pPr algn="just"/>
            <a:r>
              <a:rPr lang="it-IT" sz="2400" b="1" dirty="0" smtClean="0">
                <a:solidFill>
                  <a:srgbClr val="C00000"/>
                </a:solidFill>
              </a:rPr>
              <a:t>Per numero di cifre significative si intende il numero di tutte le cifre scritte </a:t>
            </a:r>
            <a:r>
              <a:rPr lang="it-IT" sz="2400" b="1" dirty="0">
                <a:solidFill>
                  <a:srgbClr val="C00000"/>
                </a:solidFill>
              </a:rPr>
              <a:t>a partire da </a:t>
            </a:r>
            <a:r>
              <a:rPr lang="it-IT" sz="2400" b="1" dirty="0" smtClean="0">
                <a:solidFill>
                  <a:srgbClr val="C00000"/>
                </a:solidFill>
              </a:rPr>
              <a:t>destra, compresi gli zeri, fino </a:t>
            </a:r>
            <a:r>
              <a:rPr lang="it-IT" sz="2400" b="1" dirty="0">
                <a:solidFill>
                  <a:srgbClr val="C00000"/>
                </a:solidFill>
              </a:rPr>
              <a:t>all’ultima diversa da zero a sinistra.</a:t>
            </a:r>
            <a:endParaRPr lang="en-US" sz="2400" b="1" dirty="0">
              <a:solidFill>
                <a:srgbClr val="C00000"/>
              </a:solidFill>
            </a:endParaRPr>
          </a:p>
        </p:txBody>
      </p:sp>
      <p:sp>
        <p:nvSpPr>
          <p:cNvPr id="8" name="Rettangolo 7"/>
          <p:cNvSpPr/>
          <p:nvPr/>
        </p:nvSpPr>
        <p:spPr>
          <a:xfrm>
            <a:off x="500034" y="3657431"/>
            <a:ext cx="8001056" cy="1200329"/>
          </a:xfrm>
          <a:prstGeom prst="rect">
            <a:avLst/>
          </a:prstGeom>
        </p:spPr>
        <p:txBody>
          <a:bodyPr wrap="square">
            <a:spAutoFit/>
          </a:bodyPr>
          <a:lstStyle/>
          <a:p>
            <a:pPr algn="just">
              <a:spcBef>
                <a:spcPct val="50000"/>
              </a:spcBef>
            </a:pPr>
            <a:r>
              <a:rPr lang="it-IT" altLang="en-US" sz="2400" dirty="0" smtClean="0"/>
              <a:t>In fisica è importante conoscere il numero di cifre significative del risultato di una misura in quanto è correlato alla bontà della misura e pertanto non può essere scelto arbitrariamente</a:t>
            </a:r>
            <a:endParaRPr lang="it-IT" altLang="en-US" sz="2400" dirty="0"/>
          </a:p>
        </p:txBody>
      </p:sp>
    </p:spTree>
    <p:extLst>
      <p:ext uri="{BB962C8B-B14F-4D97-AF65-F5344CB8AC3E}">
        <p14:creationId xmlns:p14="http://schemas.microsoft.com/office/powerpoint/2010/main" val="3536656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71472" y="1244632"/>
            <a:ext cx="7786742" cy="3970318"/>
          </a:xfrm>
          <a:prstGeom prst="rect">
            <a:avLst/>
          </a:prstGeom>
        </p:spPr>
        <p:txBody>
          <a:bodyPr wrap="square">
            <a:spAutoFit/>
          </a:bodyPr>
          <a:lstStyle/>
          <a:p>
            <a:pPr algn="just">
              <a:spcBef>
                <a:spcPct val="50000"/>
              </a:spcBef>
            </a:pPr>
            <a:r>
              <a:rPr lang="it-IT" altLang="en-US" sz="2400" b="1" dirty="0" smtClean="0">
                <a:solidFill>
                  <a:srgbClr val="C00000"/>
                </a:solidFill>
              </a:rPr>
              <a:t>Regole pratiche per il conteggio del numero di cifre significative:</a:t>
            </a:r>
          </a:p>
          <a:p>
            <a:pPr marL="914400" lvl="1" indent="-457200" algn="just">
              <a:spcBef>
                <a:spcPct val="50000"/>
              </a:spcBef>
              <a:buFont typeface="Wingdings" pitchFamily="2" charset="2"/>
              <a:buChar char="Ø"/>
            </a:pPr>
            <a:r>
              <a:rPr lang="it-IT" altLang="en-US" sz="2400" dirty="0" smtClean="0"/>
              <a:t>Tutte le cifre diverse da zero sono significative</a:t>
            </a:r>
          </a:p>
          <a:p>
            <a:pPr marL="914400" lvl="1" indent="-457200" algn="just">
              <a:spcBef>
                <a:spcPct val="50000"/>
              </a:spcBef>
              <a:buFont typeface="Wingdings" pitchFamily="2" charset="2"/>
              <a:buChar char="Ø"/>
            </a:pPr>
            <a:r>
              <a:rPr lang="it-IT" altLang="en-US" sz="2400" dirty="0" smtClean="0"/>
              <a:t>Tutti gli zeri compresi fra due non-zeri sono cifre significative </a:t>
            </a:r>
          </a:p>
          <a:p>
            <a:pPr marL="914400" lvl="1" indent="-457200" algn="just">
              <a:spcBef>
                <a:spcPct val="50000"/>
              </a:spcBef>
              <a:buFont typeface="Wingdings" pitchFamily="2" charset="2"/>
              <a:buChar char="Ø"/>
            </a:pPr>
            <a:r>
              <a:rPr lang="it-IT" altLang="en-US" sz="2400" dirty="0" smtClean="0"/>
              <a:t>Gli zeri a destra sono cifre significative</a:t>
            </a:r>
          </a:p>
          <a:p>
            <a:pPr marL="914400" lvl="1" indent="-457200" algn="just">
              <a:spcBef>
                <a:spcPct val="50000"/>
              </a:spcBef>
              <a:buFont typeface="Wingdings" pitchFamily="2" charset="2"/>
              <a:buChar char="Ø"/>
            </a:pPr>
            <a:r>
              <a:rPr lang="it-IT" altLang="en-US" sz="2400" dirty="0" smtClean="0"/>
              <a:t>Gli zeri a sinistra non sono cifre significative</a:t>
            </a:r>
          </a:p>
          <a:p>
            <a:pPr algn="just">
              <a:spcBef>
                <a:spcPct val="50000"/>
              </a:spcBef>
            </a:pPr>
            <a:endParaRPr lang="it-IT" altLang="en-US" sz="2400" dirty="0"/>
          </a:p>
        </p:txBody>
      </p:sp>
    </p:spTree>
    <p:extLst>
      <p:ext uri="{BB962C8B-B14F-4D97-AF65-F5344CB8AC3E}">
        <p14:creationId xmlns:p14="http://schemas.microsoft.com/office/powerpoint/2010/main" val="1081179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41"/>
          <p:cNvSpPr txBox="1">
            <a:spLocks noChangeArrowheads="1"/>
          </p:cNvSpPr>
          <p:nvPr/>
        </p:nvSpPr>
        <p:spPr bwMode="auto">
          <a:xfrm>
            <a:off x="1714480" y="642918"/>
            <a:ext cx="5562600" cy="4893647"/>
          </a:xfrm>
          <a:prstGeom prst="rect">
            <a:avLst/>
          </a:prstGeom>
          <a:noFill/>
          <a:ln w="9525">
            <a:solidFill>
              <a:srgbClr val="FF3300"/>
            </a:solidFill>
            <a:miter lim="800000"/>
            <a:headEnd/>
            <a:tailEnd/>
          </a:ln>
          <a:effectLst/>
        </p:spPr>
        <p:txBody>
          <a:bodyPr>
            <a:spAutoFit/>
          </a:bodyPr>
          <a:lstStyle/>
          <a:p>
            <a:pPr>
              <a:spcBef>
                <a:spcPct val="50000"/>
              </a:spcBef>
            </a:pPr>
            <a:r>
              <a:rPr lang="it-IT" altLang="en-US" sz="2400" dirty="0"/>
              <a:t>Numero		cifre significative</a:t>
            </a:r>
          </a:p>
          <a:p>
            <a:pPr>
              <a:spcBef>
                <a:spcPct val="50000"/>
              </a:spcBef>
            </a:pPr>
            <a:r>
              <a:rPr lang="it-IT" altLang="en-US" sz="2400" dirty="0"/>
              <a:t>123,4 				4</a:t>
            </a:r>
          </a:p>
          <a:p>
            <a:pPr>
              <a:spcBef>
                <a:spcPct val="50000"/>
              </a:spcBef>
            </a:pPr>
            <a:r>
              <a:rPr lang="it-IT" altLang="en-US" sz="2400" dirty="0"/>
              <a:t>123,42				5</a:t>
            </a:r>
          </a:p>
          <a:p>
            <a:pPr>
              <a:spcBef>
                <a:spcPct val="50000"/>
              </a:spcBef>
            </a:pPr>
            <a:r>
              <a:rPr lang="it-IT" altLang="en-US" sz="2400" dirty="0"/>
              <a:t>123,420			</a:t>
            </a:r>
            <a:r>
              <a:rPr lang="it-IT" altLang="en-US" sz="2400" dirty="0" smtClean="0"/>
              <a:t>6</a:t>
            </a:r>
            <a:endParaRPr lang="it-IT" altLang="en-US" sz="2400" dirty="0"/>
          </a:p>
          <a:p>
            <a:pPr>
              <a:spcBef>
                <a:spcPct val="50000"/>
              </a:spcBef>
            </a:pPr>
            <a:r>
              <a:rPr lang="it-IT" altLang="en-US" sz="2400" dirty="0"/>
              <a:t>0,04				1</a:t>
            </a:r>
          </a:p>
          <a:p>
            <a:pPr>
              <a:spcBef>
                <a:spcPct val="50000"/>
              </a:spcBef>
            </a:pPr>
            <a:r>
              <a:rPr lang="it-IT" altLang="en-US" sz="2400" dirty="0"/>
              <a:t>0,042				2 </a:t>
            </a:r>
          </a:p>
          <a:p>
            <a:pPr>
              <a:spcBef>
                <a:spcPct val="50000"/>
              </a:spcBef>
            </a:pPr>
            <a:r>
              <a:rPr lang="it-IT" altLang="en-US" sz="2400" dirty="0"/>
              <a:t>0,0420				</a:t>
            </a:r>
            <a:r>
              <a:rPr lang="it-IT" altLang="en-US" sz="2400" dirty="0" smtClean="0"/>
              <a:t>3</a:t>
            </a:r>
          </a:p>
          <a:p>
            <a:pPr marL="457200" indent="-457200">
              <a:spcBef>
                <a:spcPct val="50000"/>
              </a:spcBef>
              <a:buAutoNum type="arabicPlain" startAt="600"/>
            </a:pPr>
            <a:r>
              <a:rPr lang="it-IT" altLang="en-US" sz="2400" dirty="0" smtClean="0"/>
              <a:t> (600.) 			3</a:t>
            </a:r>
          </a:p>
          <a:p>
            <a:pPr marL="457200" indent="-457200">
              <a:spcBef>
                <a:spcPct val="50000"/>
              </a:spcBef>
            </a:pPr>
            <a:r>
              <a:rPr lang="it-IT" altLang="en-US" sz="2400" dirty="0" smtClean="0"/>
              <a:t>600 = 6 10</a:t>
            </a:r>
            <a:r>
              <a:rPr lang="it-IT" altLang="en-US" sz="2400" baseline="30000" dirty="0" smtClean="0"/>
              <a:t>2</a:t>
            </a:r>
            <a:r>
              <a:rPr lang="it-IT" altLang="en-US" sz="2400" dirty="0" smtClean="0"/>
              <a:t>			1</a:t>
            </a:r>
            <a:endParaRPr lang="it-IT" altLang="en-US" sz="2400" baseline="30000" dirty="0" smtClean="0"/>
          </a:p>
        </p:txBody>
      </p:sp>
    </p:spTree>
    <p:extLst>
      <p:ext uri="{BB962C8B-B14F-4D97-AF65-F5344CB8AC3E}">
        <p14:creationId xmlns:p14="http://schemas.microsoft.com/office/powerpoint/2010/main" val="54073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28596" y="714356"/>
            <a:ext cx="8429684" cy="954107"/>
          </a:xfrm>
          <a:prstGeom prst="rect">
            <a:avLst/>
          </a:prstGeom>
        </p:spPr>
        <p:txBody>
          <a:bodyPr wrap="square">
            <a:spAutoFit/>
          </a:bodyPr>
          <a:lstStyle/>
          <a:p>
            <a:r>
              <a:rPr lang="it-IT" sz="2800" b="1" dirty="0" smtClean="0">
                <a:solidFill>
                  <a:srgbClr val="C00000"/>
                </a:solidFill>
              </a:rPr>
              <a:t>Perché è importante scrivere il risultato di una misura con il numero corretto le cifre significative?</a:t>
            </a:r>
            <a:endParaRPr lang="en-US" sz="2800" b="1" dirty="0">
              <a:solidFill>
                <a:srgbClr val="C00000"/>
              </a:solidFill>
            </a:endParaRPr>
          </a:p>
        </p:txBody>
      </p:sp>
      <p:sp>
        <p:nvSpPr>
          <p:cNvPr id="4" name="Rectangle 3"/>
          <p:cNvSpPr/>
          <p:nvPr/>
        </p:nvSpPr>
        <p:spPr>
          <a:xfrm>
            <a:off x="214282" y="2285992"/>
            <a:ext cx="8458200" cy="4585871"/>
          </a:xfrm>
          <a:prstGeom prst="rect">
            <a:avLst/>
          </a:prstGeom>
        </p:spPr>
        <p:txBody>
          <a:bodyPr wrap="square">
            <a:spAutoFit/>
          </a:bodyPr>
          <a:lstStyle/>
          <a:p>
            <a:pPr algn="just"/>
            <a:r>
              <a:rPr lang="it-IT" sz="2400" dirty="0" smtClean="0"/>
              <a:t>Le cifre significative sono tutte quelle cifre </a:t>
            </a:r>
            <a:r>
              <a:rPr lang="it-IT" sz="2400" b="1" dirty="0" smtClean="0">
                <a:solidFill>
                  <a:srgbClr val="C00000"/>
                </a:solidFill>
              </a:rPr>
              <a:t>fino alla prima di dubbio significato </a:t>
            </a:r>
            <a:r>
              <a:rPr lang="it-IT" sz="2400" b="1" dirty="0" smtClean="0">
                <a:solidFill>
                  <a:srgbClr val="C00000"/>
                </a:solidFill>
                <a:sym typeface="Wingdings" pitchFamily="2" charset="2"/>
              </a:rPr>
              <a:t></a:t>
            </a:r>
            <a:endParaRPr lang="en-US" sz="2400" dirty="0" smtClean="0"/>
          </a:p>
          <a:p>
            <a:pPr algn="just"/>
            <a:r>
              <a:rPr lang="it-IT" sz="2400" dirty="0" smtClean="0"/>
              <a:t>			L’ultima cifra a destra, con cui si scrive il risultato, indica il grado di precisione con cui si conosce il valore della grandezza misurata.</a:t>
            </a:r>
          </a:p>
          <a:p>
            <a:pPr algn="just"/>
            <a:endParaRPr lang="it-IT" sz="2400" dirty="0" smtClean="0"/>
          </a:p>
          <a:p>
            <a:pPr algn="just"/>
            <a:r>
              <a:rPr lang="en-US" sz="2400" u="sng" dirty="0" err="1" smtClean="0"/>
              <a:t>Esempio</a:t>
            </a:r>
            <a:r>
              <a:rPr lang="en-US" sz="2400" dirty="0" smtClean="0"/>
              <a:t>:</a:t>
            </a:r>
            <a:endParaRPr lang="en-US" sz="2400" dirty="0"/>
          </a:p>
          <a:p>
            <a:pPr algn="ctr"/>
            <a:r>
              <a:rPr lang="pt-BR" sz="2800" i="1" dirty="0">
                <a:latin typeface="Times New Roman" panose="02020603050405020304" pitchFamily="18" charset="0"/>
                <a:cs typeface="Times New Roman" panose="02020603050405020304" pitchFamily="18" charset="0"/>
              </a:rPr>
              <a:t>x= </a:t>
            </a:r>
            <a:r>
              <a:rPr lang="pt-BR" sz="2800" i="1" dirty="0" smtClean="0">
                <a:latin typeface="Times New Roman" panose="02020603050405020304" pitchFamily="18" charset="0"/>
                <a:cs typeface="Times New Roman" panose="02020603050405020304" pitchFamily="18" charset="0"/>
              </a:rPr>
              <a:t>5.32 m  → 5.31m &lt; x &lt; 5.33m</a:t>
            </a:r>
            <a:endParaRPr lang="en-US" sz="2800" i="1" dirty="0" smtClean="0">
              <a:latin typeface="Times New Roman" panose="02020603050405020304" pitchFamily="18" charset="0"/>
              <a:cs typeface="Times New Roman" panose="02020603050405020304" pitchFamily="18" charset="0"/>
            </a:endParaRPr>
          </a:p>
          <a:p>
            <a:pPr algn="just"/>
            <a:endParaRPr lang="en-US" sz="2400" dirty="0"/>
          </a:p>
          <a:p>
            <a:pPr algn="just"/>
            <a:r>
              <a:rPr lang="it-IT" sz="2400" dirty="0" smtClean="0"/>
              <a:t>In questo caso il </a:t>
            </a:r>
            <a:r>
              <a:rPr lang="it-IT" sz="2400" dirty="0"/>
              <a:t>procedimento di misura o lo strumento </a:t>
            </a:r>
            <a:r>
              <a:rPr lang="it-IT" sz="2400" dirty="0" smtClean="0"/>
              <a:t>è </a:t>
            </a:r>
            <a:r>
              <a:rPr lang="it-IT" sz="2400" dirty="0"/>
              <a:t>in grado di apprezzare differenze dell’ordine di </a:t>
            </a:r>
            <a:r>
              <a:rPr lang="it-IT" sz="2400" i="1" dirty="0"/>
              <a:t>1</a:t>
            </a:r>
            <a:r>
              <a:rPr lang="it-IT" sz="2400" dirty="0"/>
              <a:t> </a:t>
            </a:r>
            <a:r>
              <a:rPr lang="it-IT" sz="2400" i="1" dirty="0"/>
              <a:t>cm</a:t>
            </a:r>
            <a:r>
              <a:rPr lang="it-IT" sz="2400" dirty="0"/>
              <a:t>.</a:t>
            </a:r>
            <a:endParaRPr lang="en-US" sz="2400" dirty="0"/>
          </a:p>
          <a:p>
            <a:pPr algn="just"/>
            <a:endParaRPr lang="en-US" sz="2400" dirty="0"/>
          </a:p>
        </p:txBody>
      </p:sp>
    </p:spTree>
    <p:extLst>
      <p:ext uri="{BB962C8B-B14F-4D97-AF65-F5344CB8AC3E}">
        <p14:creationId xmlns:p14="http://schemas.microsoft.com/office/powerpoint/2010/main" val="2574865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8458200" cy="5139869"/>
          </a:xfrm>
          <a:prstGeom prst="rect">
            <a:avLst/>
          </a:prstGeom>
        </p:spPr>
        <p:txBody>
          <a:bodyPr wrap="square">
            <a:spAutoFit/>
          </a:bodyPr>
          <a:lstStyle/>
          <a:p>
            <a:pPr algn="just"/>
            <a:r>
              <a:rPr lang="it-IT" sz="2400" dirty="0" smtClean="0"/>
              <a:t>Se invece si effettua la misura con una riga millimetrata che permette di apprezzare il mm allora il risultato è espresso fino alla terza cifra decimale</a:t>
            </a:r>
            <a:r>
              <a:rPr lang="en-US" sz="2400" dirty="0" smtClean="0"/>
              <a:t>:</a:t>
            </a:r>
          </a:p>
          <a:p>
            <a:pPr algn="just"/>
            <a:endParaRPr lang="en-US" sz="2400" dirty="0"/>
          </a:p>
          <a:p>
            <a:pPr algn="ctr"/>
            <a:r>
              <a:rPr lang="pt-BR" sz="2800" i="1" dirty="0">
                <a:latin typeface="Times New Roman" panose="02020603050405020304" pitchFamily="18" charset="0"/>
                <a:cs typeface="Times New Roman" panose="02020603050405020304" pitchFamily="18" charset="0"/>
              </a:rPr>
              <a:t>x= </a:t>
            </a:r>
            <a:r>
              <a:rPr lang="pt-BR" sz="2800" i="1" dirty="0" smtClean="0">
                <a:latin typeface="Times New Roman" panose="02020603050405020304" pitchFamily="18" charset="0"/>
                <a:cs typeface="Times New Roman" panose="02020603050405020304" pitchFamily="18" charset="0"/>
              </a:rPr>
              <a:t>5.322 m  → 5.321m &lt; x &lt; 5.323m</a:t>
            </a:r>
            <a:endParaRPr lang="en-US" sz="2800" i="1" dirty="0" smtClean="0">
              <a:latin typeface="Times New Roman" panose="02020603050405020304" pitchFamily="18" charset="0"/>
              <a:cs typeface="Times New Roman" panose="02020603050405020304" pitchFamily="18" charset="0"/>
            </a:endParaRPr>
          </a:p>
          <a:p>
            <a:pPr algn="just"/>
            <a:endParaRPr lang="en-US" sz="2400" dirty="0"/>
          </a:p>
          <a:p>
            <a:pPr algn="just"/>
            <a:r>
              <a:rPr lang="it-IT" sz="2400" dirty="0" smtClean="0"/>
              <a:t>In questo caso la misura è più precisa ed il risultato è espresso con un numero maggiore di cifre significative.</a:t>
            </a:r>
          </a:p>
          <a:p>
            <a:pPr algn="just"/>
            <a:endParaRPr lang="it-IT" sz="2400" dirty="0" smtClean="0"/>
          </a:p>
          <a:p>
            <a:pPr algn="just"/>
            <a:endParaRPr lang="it-IT" sz="2400" dirty="0" smtClean="0"/>
          </a:p>
          <a:p>
            <a:pPr algn="just"/>
            <a:r>
              <a:rPr lang="it-IT" sz="2400" dirty="0" smtClean="0"/>
              <a:t>Primo esempio	 </a:t>
            </a:r>
            <a:r>
              <a:rPr lang="pt-BR" sz="2800" i="1" dirty="0" smtClean="0">
                <a:solidFill>
                  <a:prstClr val="black"/>
                </a:solidFill>
                <a:latin typeface="Times New Roman" panose="02020603050405020304" pitchFamily="18" charset="0"/>
                <a:cs typeface="Times New Roman" panose="02020603050405020304" pitchFamily="18" charset="0"/>
              </a:rPr>
              <a:t>x= 5.32 m </a:t>
            </a:r>
            <a:r>
              <a:rPr lang="pt-BR" sz="2800" i="1" dirty="0" smtClean="0">
                <a:solidFill>
                  <a:prstClr val="black"/>
                </a:solidFill>
                <a:latin typeface="Times New Roman" panose="02020603050405020304" pitchFamily="18" charset="0"/>
                <a:cs typeface="Times New Roman" panose="02020603050405020304" pitchFamily="18" charset="0"/>
                <a:sym typeface="Wingdings" pitchFamily="2" charset="2"/>
              </a:rPr>
              <a:t> 3 cifre significative</a:t>
            </a:r>
          </a:p>
          <a:p>
            <a:pPr algn="just"/>
            <a:r>
              <a:rPr lang="it-IT" sz="2400" dirty="0" smtClean="0"/>
              <a:t>Secondo esempio	 </a:t>
            </a:r>
            <a:r>
              <a:rPr lang="pt-BR" sz="2800" i="1" dirty="0" smtClean="0">
                <a:solidFill>
                  <a:prstClr val="black"/>
                </a:solidFill>
                <a:latin typeface="Times New Roman" panose="02020603050405020304" pitchFamily="18" charset="0"/>
                <a:cs typeface="Times New Roman" panose="02020603050405020304" pitchFamily="18" charset="0"/>
              </a:rPr>
              <a:t>x= 5.322 m </a:t>
            </a:r>
            <a:r>
              <a:rPr lang="pt-BR" sz="2800" i="1" dirty="0" smtClean="0">
                <a:solidFill>
                  <a:prstClr val="black"/>
                </a:solidFill>
                <a:latin typeface="Times New Roman" panose="02020603050405020304" pitchFamily="18" charset="0"/>
                <a:cs typeface="Times New Roman" panose="02020603050405020304" pitchFamily="18" charset="0"/>
                <a:sym typeface="Wingdings" pitchFamily="2" charset="2"/>
              </a:rPr>
              <a:t> 4 cifre significative</a:t>
            </a:r>
          </a:p>
          <a:p>
            <a:pPr algn="just"/>
            <a:endParaRPr lang="pt-BR" sz="2800" i="1" dirty="0" smtClean="0">
              <a:solidFill>
                <a:prstClr val="black"/>
              </a:solidFill>
              <a:latin typeface="Times New Roman" panose="02020603050405020304" pitchFamily="18" charset="0"/>
              <a:cs typeface="Times New Roman" panose="02020603050405020304" pitchFamily="18" charset="0"/>
              <a:sym typeface="Wingdings" pitchFamily="2" charset="2"/>
            </a:endParaRPr>
          </a:p>
        </p:txBody>
      </p:sp>
    </p:spTree>
    <p:extLst>
      <p:ext uri="{BB962C8B-B14F-4D97-AF65-F5344CB8AC3E}">
        <p14:creationId xmlns:p14="http://schemas.microsoft.com/office/powerpoint/2010/main" val="226383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8458200" cy="5201424"/>
          </a:xfrm>
          <a:prstGeom prst="rect">
            <a:avLst/>
          </a:prstGeom>
        </p:spPr>
        <p:txBody>
          <a:bodyPr wrap="square">
            <a:spAutoFit/>
          </a:bodyPr>
          <a:lstStyle/>
          <a:p>
            <a:pPr algn="just"/>
            <a:r>
              <a:rPr lang="it-IT" sz="2400" dirty="0" smtClean="0"/>
              <a:t>Pertanto:</a:t>
            </a:r>
          </a:p>
          <a:p>
            <a:pPr algn="just"/>
            <a:r>
              <a:rPr lang="en-US" sz="2400" dirty="0" smtClean="0"/>
              <a:t>		</a:t>
            </a:r>
            <a:r>
              <a:rPr lang="pt-BR" sz="2800" i="1" dirty="0" smtClean="0">
                <a:solidFill>
                  <a:prstClr val="black"/>
                </a:solidFill>
                <a:latin typeface="Times New Roman" panose="02020603050405020304" pitchFamily="18" charset="0"/>
                <a:cs typeface="Times New Roman" panose="02020603050405020304" pitchFamily="18" charset="0"/>
              </a:rPr>
              <a:t> x = 2.8 cm ≠  x = 2.80 cm </a:t>
            </a:r>
            <a:endParaRPr lang="en-US" sz="2400" dirty="0" smtClean="0"/>
          </a:p>
          <a:p>
            <a:pPr algn="just"/>
            <a:endParaRPr lang="en-US" sz="2400" dirty="0" smtClean="0"/>
          </a:p>
          <a:p>
            <a:pPr algn="just"/>
            <a:r>
              <a:rPr lang="en-US" sz="2400" dirty="0" err="1" smtClean="0"/>
              <a:t>Infatti</a:t>
            </a:r>
            <a:endParaRPr lang="en-US" sz="2400" dirty="0" smtClean="0"/>
          </a:p>
          <a:p>
            <a:pPr algn="just"/>
            <a:endParaRPr lang="en-US" sz="2400" dirty="0"/>
          </a:p>
          <a:p>
            <a:pPr algn="ctr"/>
            <a:r>
              <a:rPr lang="pt-BR" sz="2800" i="1" dirty="0" smtClean="0">
                <a:latin typeface="Times New Roman" panose="02020603050405020304" pitchFamily="18" charset="0"/>
                <a:cs typeface="Times New Roman" panose="02020603050405020304" pitchFamily="18" charset="0"/>
              </a:rPr>
              <a:t>x = 2.8 cm  → 2.7 cm &lt; x &lt; 2.8 cm</a:t>
            </a:r>
            <a:endParaRPr lang="en-US" sz="2800" i="1" dirty="0" smtClean="0">
              <a:latin typeface="Times New Roman" panose="02020603050405020304" pitchFamily="18" charset="0"/>
              <a:cs typeface="Times New Roman" panose="02020603050405020304" pitchFamily="18" charset="0"/>
            </a:endParaRPr>
          </a:p>
          <a:p>
            <a:pPr algn="just"/>
            <a:endParaRPr lang="en-US" sz="2400" dirty="0"/>
          </a:p>
          <a:p>
            <a:pPr lvl="0" algn="ctr"/>
            <a:r>
              <a:rPr lang="pt-BR" sz="2800" i="1" dirty="0" smtClean="0">
                <a:solidFill>
                  <a:prstClr val="black"/>
                </a:solidFill>
                <a:latin typeface="Times New Roman" panose="02020603050405020304" pitchFamily="18" charset="0"/>
                <a:cs typeface="Times New Roman" panose="02020603050405020304" pitchFamily="18" charset="0"/>
              </a:rPr>
              <a:t>x = 2.80 cm  → 2.79 cm &lt; x &lt; 2.81 cm</a:t>
            </a:r>
            <a:endParaRPr lang="en-US" sz="2800" i="1" dirty="0" smtClean="0">
              <a:solidFill>
                <a:prstClr val="black"/>
              </a:solidFill>
              <a:latin typeface="Times New Roman" panose="02020603050405020304" pitchFamily="18" charset="0"/>
              <a:cs typeface="Times New Roman" panose="02020603050405020304" pitchFamily="18" charset="0"/>
            </a:endParaRPr>
          </a:p>
          <a:p>
            <a:pPr algn="just"/>
            <a:endParaRPr lang="it-IT" sz="2400" dirty="0" smtClean="0"/>
          </a:p>
          <a:p>
            <a:pPr algn="just"/>
            <a:endParaRPr lang="it-IT" sz="2400" dirty="0" smtClean="0"/>
          </a:p>
          <a:p>
            <a:pPr algn="just"/>
            <a:r>
              <a:rPr lang="it-IT" sz="2400" dirty="0" smtClean="0"/>
              <a:t>Primo esempio	</a:t>
            </a:r>
            <a:r>
              <a:rPr lang="it-IT" sz="2000" dirty="0" smtClean="0"/>
              <a:t> </a:t>
            </a:r>
            <a:r>
              <a:rPr lang="pt-BR" sz="2400" i="1" dirty="0" smtClean="0">
                <a:solidFill>
                  <a:prstClr val="black"/>
                </a:solidFill>
                <a:latin typeface="Times New Roman" panose="02020603050405020304" pitchFamily="18" charset="0"/>
                <a:cs typeface="Times New Roman" panose="02020603050405020304" pitchFamily="18" charset="0"/>
              </a:rPr>
              <a:t>x =</a:t>
            </a:r>
            <a:r>
              <a:rPr lang="it-IT" sz="2400" dirty="0" smtClean="0"/>
              <a:t> </a:t>
            </a:r>
            <a:r>
              <a:rPr lang="pt-BR" sz="2800" i="1" dirty="0" smtClean="0">
                <a:latin typeface="Times New Roman" panose="02020603050405020304" pitchFamily="18" charset="0"/>
                <a:cs typeface="Times New Roman" panose="02020603050405020304" pitchFamily="18" charset="0"/>
              </a:rPr>
              <a:t>2.8 cm</a:t>
            </a:r>
            <a:r>
              <a:rPr lang="pt-BR" sz="2800" i="1" dirty="0" smtClean="0">
                <a:solidFill>
                  <a:prstClr val="black"/>
                </a:solidFill>
                <a:latin typeface="Times New Roman" panose="02020603050405020304" pitchFamily="18" charset="0"/>
                <a:cs typeface="Times New Roman" panose="02020603050405020304" pitchFamily="18" charset="0"/>
                <a:sym typeface="Wingdings" pitchFamily="2" charset="2"/>
              </a:rPr>
              <a:t> 2 cifre significative</a:t>
            </a:r>
          </a:p>
          <a:p>
            <a:pPr algn="just"/>
            <a:r>
              <a:rPr lang="it-IT" sz="2400" dirty="0" smtClean="0"/>
              <a:t>Secondo esempio	 </a:t>
            </a:r>
            <a:r>
              <a:rPr lang="pt-BR" sz="2800" i="1" dirty="0" smtClean="0">
                <a:solidFill>
                  <a:prstClr val="black"/>
                </a:solidFill>
                <a:latin typeface="Times New Roman" panose="02020603050405020304" pitchFamily="18" charset="0"/>
                <a:cs typeface="Times New Roman" panose="02020603050405020304" pitchFamily="18" charset="0"/>
              </a:rPr>
              <a:t>x = 2.80 cm </a:t>
            </a:r>
            <a:r>
              <a:rPr lang="pt-BR" sz="2800" i="1" dirty="0" smtClean="0">
                <a:solidFill>
                  <a:prstClr val="black"/>
                </a:solidFill>
                <a:latin typeface="Times New Roman" panose="02020603050405020304" pitchFamily="18" charset="0"/>
                <a:cs typeface="Times New Roman" panose="02020603050405020304" pitchFamily="18" charset="0"/>
                <a:sym typeface="Wingdings" pitchFamily="2" charset="2"/>
              </a:rPr>
              <a:t> 3 cifre significative</a:t>
            </a:r>
          </a:p>
          <a:p>
            <a:pPr algn="just"/>
            <a:endParaRPr lang="en-US" sz="2400" dirty="0"/>
          </a:p>
        </p:txBody>
      </p:sp>
    </p:spTree>
    <p:extLst>
      <p:ext uri="{BB962C8B-B14F-4D97-AF65-F5344CB8AC3E}">
        <p14:creationId xmlns:p14="http://schemas.microsoft.com/office/powerpoint/2010/main" val="3477785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928926" y="285728"/>
            <a:ext cx="2941831" cy="584775"/>
          </a:xfrm>
          <a:prstGeom prst="rect">
            <a:avLst/>
          </a:prstGeom>
        </p:spPr>
        <p:txBody>
          <a:bodyPr wrap="none">
            <a:spAutoFit/>
          </a:bodyPr>
          <a:lstStyle/>
          <a:p>
            <a:r>
              <a:rPr lang="it-IT" sz="3200" b="1" dirty="0">
                <a:solidFill>
                  <a:srgbClr val="C00000"/>
                </a:solidFill>
              </a:rPr>
              <a:t>Arrotondamenti</a:t>
            </a:r>
            <a:endParaRPr lang="en-US" sz="3200" b="1" dirty="0">
              <a:solidFill>
                <a:srgbClr val="C00000"/>
              </a:solidFill>
            </a:endParaRPr>
          </a:p>
        </p:txBody>
      </p:sp>
      <p:sp>
        <p:nvSpPr>
          <p:cNvPr id="4" name="Rectangle 3"/>
          <p:cNvSpPr/>
          <p:nvPr/>
        </p:nvSpPr>
        <p:spPr>
          <a:xfrm>
            <a:off x="428596" y="1000108"/>
            <a:ext cx="8458200" cy="6247864"/>
          </a:xfrm>
          <a:prstGeom prst="rect">
            <a:avLst/>
          </a:prstGeom>
        </p:spPr>
        <p:txBody>
          <a:bodyPr wrap="square">
            <a:spAutoFit/>
          </a:bodyPr>
          <a:lstStyle/>
          <a:p>
            <a:r>
              <a:rPr lang="it-IT" sz="2400" dirty="0" smtClean="0"/>
              <a:t>Se la prima cifra che deve essere eliminata è minore di 5, la cifra precedente resta inalterata.</a:t>
            </a:r>
          </a:p>
          <a:p>
            <a:endParaRPr lang="it-IT" sz="2000" dirty="0"/>
          </a:p>
          <a:p>
            <a:r>
              <a:rPr lang="it-IT" sz="2000" i="1" dirty="0" smtClean="0"/>
              <a:t>Esempio:</a:t>
            </a:r>
          </a:p>
          <a:p>
            <a:r>
              <a:rPr lang="it-IT" sz="2000" i="1" dirty="0" smtClean="0"/>
              <a:t>arrotondamento </a:t>
            </a:r>
            <a:r>
              <a:rPr lang="it-IT" sz="2000" i="1" dirty="0"/>
              <a:t>a 3 </a:t>
            </a:r>
            <a:r>
              <a:rPr lang="it-IT" sz="2000" i="1" dirty="0" smtClean="0"/>
              <a:t>cifre</a:t>
            </a:r>
          </a:p>
          <a:p>
            <a:pPr marL="285750" indent="-285750">
              <a:buFont typeface="Wingdings" panose="05000000000000000000" pitchFamily="2" charset="2"/>
              <a:buChar char="Ø"/>
            </a:pPr>
            <a:r>
              <a:rPr lang="it-IT" sz="2000" i="1" dirty="0" smtClean="0">
                <a:solidFill>
                  <a:srgbClr val="C00000"/>
                </a:solidFill>
              </a:rPr>
              <a:t>3.472</a:t>
            </a:r>
            <a:r>
              <a:rPr lang="it-IT" sz="2000" i="1" dirty="0" smtClean="0"/>
              <a:t> viene </a:t>
            </a:r>
            <a:r>
              <a:rPr lang="it-IT" sz="2000" i="1" dirty="0"/>
              <a:t>arrotondato con </a:t>
            </a:r>
            <a:r>
              <a:rPr lang="it-IT" sz="2000" i="1" dirty="0" smtClean="0">
                <a:solidFill>
                  <a:srgbClr val="C00000"/>
                </a:solidFill>
              </a:rPr>
              <a:t>3.47</a:t>
            </a:r>
          </a:p>
          <a:p>
            <a:endParaRPr lang="it-IT" sz="2000" dirty="0" smtClean="0"/>
          </a:p>
          <a:p>
            <a:endParaRPr lang="it-IT" sz="2400" dirty="0"/>
          </a:p>
          <a:p>
            <a:r>
              <a:rPr lang="it-IT" sz="2400" dirty="0" smtClean="0"/>
              <a:t>Se la prima cifra che si deve eliminare è maggiore o uguale a 5, la cifra precedente viene aumentata di una unità. </a:t>
            </a:r>
            <a:r>
              <a:rPr lang="it-IT" sz="2400" i="1" dirty="0" smtClean="0"/>
              <a:t>(quasi sempre!!!)</a:t>
            </a:r>
          </a:p>
          <a:p>
            <a:endParaRPr lang="it-IT" sz="2000" dirty="0"/>
          </a:p>
          <a:p>
            <a:r>
              <a:rPr lang="it-IT" sz="2000" i="1" dirty="0" smtClean="0"/>
              <a:t>Esempio:</a:t>
            </a:r>
          </a:p>
          <a:p>
            <a:r>
              <a:rPr lang="it-IT" sz="2000" i="1" dirty="0" smtClean="0"/>
              <a:t>arrotondamento </a:t>
            </a:r>
            <a:r>
              <a:rPr lang="it-IT" sz="2000" i="1" dirty="0"/>
              <a:t>a 3 </a:t>
            </a:r>
            <a:r>
              <a:rPr lang="it-IT" sz="2000" i="1" dirty="0" smtClean="0"/>
              <a:t>cifre</a:t>
            </a:r>
          </a:p>
          <a:p>
            <a:pPr marL="285750" indent="-285750">
              <a:buFont typeface="Wingdings" panose="05000000000000000000" pitchFamily="2" charset="2"/>
              <a:buChar char="Ø"/>
            </a:pPr>
            <a:r>
              <a:rPr lang="it-IT" sz="2000" i="1" dirty="0" smtClean="0">
                <a:solidFill>
                  <a:srgbClr val="C00000"/>
                </a:solidFill>
              </a:rPr>
              <a:t>5.738</a:t>
            </a:r>
            <a:r>
              <a:rPr lang="it-IT" sz="2000" i="1" dirty="0" smtClean="0"/>
              <a:t> </a:t>
            </a:r>
            <a:r>
              <a:rPr lang="it-IT" sz="2000" i="1" dirty="0"/>
              <a:t>viene arrotondato con </a:t>
            </a:r>
            <a:r>
              <a:rPr lang="it-IT" sz="2000" i="1" dirty="0" smtClean="0">
                <a:solidFill>
                  <a:srgbClr val="C00000"/>
                </a:solidFill>
              </a:rPr>
              <a:t>5.74</a:t>
            </a:r>
          </a:p>
          <a:p>
            <a:pPr marL="285750" indent="-285750">
              <a:buFont typeface="Wingdings" panose="05000000000000000000" pitchFamily="2" charset="2"/>
              <a:buChar char="Ø"/>
            </a:pPr>
            <a:r>
              <a:rPr lang="it-IT" sz="2000" i="1" dirty="0" smtClean="0">
                <a:solidFill>
                  <a:srgbClr val="C00000"/>
                </a:solidFill>
              </a:rPr>
              <a:t>5.798</a:t>
            </a:r>
            <a:r>
              <a:rPr lang="it-IT" sz="2000" i="1" dirty="0" smtClean="0"/>
              <a:t> viene </a:t>
            </a:r>
            <a:r>
              <a:rPr lang="it-IT" sz="2000" i="1" dirty="0"/>
              <a:t>arrotondato con </a:t>
            </a:r>
            <a:r>
              <a:rPr lang="it-IT" sz="2000" i="1" dirty="0" smtClean="0">
                <a:solidFill>
                  <a:srgbClr val="C00000"/>
                </a:solidFill>
              </a:rPr>
              <a:t>5.80</a:t>
            </a:r>
          </a:p>
          <a:p>
            <a:pPr marL="285750" indent="-285750">
              <a:buFont typeface="Wingdings" panose="05000000000000000000" pitchFamily="2" charset="2"/>
              <a:buChar char="Ø"/>
            </a:pPr>
            <a:r>
              <a:rPr lang="it-IT" sz="2000" i="1" dirty="0" smtClean="0">
                <a:solidFill>
                  <a:srgbClr val="C00000"/>
                </a:solidFill>
              </a:rPr>
              <a:t>5.7953</a:t>
            </a:r>
            <a:r>
              <a:rPr lang="it-IT" sz="2000" i="1" dirty="0" smtClean="0"/>
              <a:t> viene </a:t>
            </a:r>
            <a:r>
              <a:rPr lang="it-IT" sz="2000" i="1" dirty="0"/>
              <a:t>arrotondato con </a:t>
            </a:r>
            <a:r>
              <a:rPr lang="it-IT" sz="2000" i="1" dirty="0" smtClean="0">
                <a:solidFill>
                  <a:srgbClr val="C00000"/>
                </a:solidFill>
              </a:rPr>
              <a:t>5.80       </a:t>
            </a:r>
          </a:p>
          <a:p>
            <a:pPr marL="3943350" lvl="8" indent="-285750">
              <a:buFont typeface="Wingdings" panose="05000000000000000000" pitchFamily="2" charset="2"/>
              <a:buChar char="Ø"/>
            </a:pPr>
            <a:r>
              <a:rPr lang="it-IT" sz="2000" i="1" dirty="0" smtClean="0">
                <a:solidFill>
                  <a:srgbClr val="C00000"/>
                </a:solidFill>
              </a:rPr>
              <a:t>5.685 </a:t>
            </a:r>
            <a:r>
              <a:rPr lang="it-IT" sz="2000" i="1" dirty="0" smtClean="0"/>
              <a:t>viene arrotondato con </a:t>
            </a:r>
            <a:r>
              <a:rPr lang="it-IT" sz="2000" i="1" dirty="0" smtClean="0">
                <a:solidFill>
                  <a:srgbClr val="C00000"/>
                </a:solidFill>
              </a:rPr>
              <a:t>5.68  </a:t>
            </a:r>
          </a:p>
          <a:p>
            <a:pPr marL="3943350" lvl="8" indent="-285750">
              <a:buFont typeface="Wingdings" panose="05000000000000000000" pitchFamily="2" charset="2"/>
              <a:buChar char="Ø"/>
            </a:pPr>
            <a:r>
              <a:rPr lang="it-IT" sz="2000" i="1" dirty="0" smtClean="0">
                <a:solidFill>
                  <a:srgbClr val="C00000"/>
                </a:solidFill>
              </a:rPr>
              <a:t>5.675 </a:t>
            </a:r>
            <a:r>
              <a:rPr lang="it-IT" sz="2000" i="1" dirty="0" smtClean="0"/>
              <a:t>viene arrotondato con </a:t>
            </a:r>
            <a:r>
              <a:rPr lang="it-IT" sz="2000" i="1" dirty="0" smtClean="0">
                <a:solidFill>
                  <a:srgbClr val="C00000"/>
                </a:solidFill>
              </a:rPr>
              <a:t>5.68 </a:t>
            </a:r>
          </a:p>
          <a:p>
            <a:pPr marL="285750" indent="-285750">
              <a:buFont typeface="Wingdings" panose="05000000000000000000" pitchFamily="2" charset="2"/>
              <a:buChar char="Ø"/>
            </a:pPr>
            <a:endParaRPr lang="en-US" sz="2000" i="1" dirty="0">
              <a:solidFill>
                <a:srgbClr val="C00000"/>
              </a:solidFill>
            </a:endParaRPr>
          </a:p>
        </p:txBody>
      </p:sp>
      <p:sp>
        <p:nvSpPr>
          <p:cNvPr id="5" name="Freccia in giù 4"/>
          <p:cNvSpPr/>
          <p:nvPr/>
        </p:nvSpPr>
        <p:spPr>
          <a:xfrm rot="1778488">
            <a:off x="6652559" y="4719074"/>
            <a:ext cx="357190"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55410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291523" y="162580"/>
            <a:ext cx="3243388" cy="523220"/>
          </a:xfrm>
          <a:prstGeom prst="rect">
            <a:avLst/>
          </a:prstGeom>
        </p:spPr>
        <p:txBody>
          <a:bodyPr wrap="none">
            <a:spAutoFit/>
          </a:bodyPr>
          <a:lstStyle/>
          <a:p>
            <a:r>
              <a:rPr lang="it-IT" sz="2800" b="1">
                <a:solidFill>
                  <a:srgbClr val="C00000"/>
                </a:solidFill>
              </a:rPr>
              <a:t>Discrepanza o scarto</a:t>
            </a:r>
            <a:endParaRPr lang="en-US" sz="2800" b="1">
              <a:solidFill>
                <a:srgbClr val="C00000"/>
              </a:solidFill>
            </a:endParaRPr>
          </a:p>
        </p:txBody>
      </p:sp>
      <p:sp>
        <p:nvSpPr>
          <p:cNvPr id="4" name="Rectangle 3"/>
          <p:cNvSpPr/>
          <p:nvPr/>
        </p:nvSpPr>
        <p:spPr>
          <a:xfrm>
            <a:off x="304800" y="990600"/>
            <a:ext cx="8458200" cy="1754326"/>
          </a:xfrm>
          <a:prstGeom prst="rect">
            <a:avLst/>
          </a:prstGeom>
        </p:spPr>
        <p:txBody>
          <a:bodyPr wrap="square">
            <a:spAutoFit/>
          </a:bodyPr>
          <a:lstStyle/>
          <a:p>
            <a:r>
              <a:rPr lang="it-IT"/>
              <a:t>Se due misure della stessa grandezza sono in disaccordo, allora si dice che vi è una </a:t>
            </a:r>
            <a:r>
              <a:rPr lang="it-IT" b="1" i="1">
                <a:solidFill>
                  <a:srgbClr val="C00000"/>
                </a:solidFill>
              </a:rPr>
              <a:t>discrepanza</a:t>
            </a:r>
            <a:r>
              <a:rPr lang="it-IT"/>
              <a:t>. </a:t>
            </a:r>
            <a:endParaRPr lang="it-IT" smtClean="0"/>
          </a:p>
          <a:p>
            <a:r>
              <a:rPr lang="it-IT" smtClean="0"/>
              <a:t>Numericamente </a:t>
            </a:r>
            <a:r>
              <a:rPr lang="it-IT"/>
              <a:t>la discrepanza (o scarto) è definita come segue</a:t>
            </a:r>
            <a:r>
              <a:rPr lang="it-IT" smtClean="0"/>
              <a:t>:</a:t>
            </a:r>
          </a:p>
          <a:p>
            <a:endParaRPr lang="it-IT" i="1"/>
          </a:p>
          <a:p>
            <a:endParaRPr lang="it-IT" i="1" smtClean="0"/>
          </a:p>
          <a:p>
            <a:endParaRPr lang="it-IT" i="1"/>
          </a:p>
        </p:txBody>
      </p:sp>
      <p:sp>
        <p:nvSpPr>
          <p:cNvPr id="2" name="Rectangle 1"/>
          <p:cNvSpPr/>
          <p:nvPr/>
        </p:nvSpPr>
        <p:spPr>
          <a:xfrm>
            <a:off x="1066800" y="2133600"/>
            <a:ext cx="6629400" cy="369332"/>
          </a:xfrm>
          <a:prstGeom prst="rect">
            <a:avLst/>
          </a:prstGeom>
          <a:solidFill>
            <a:srgbClr val="C00000"/>
          </a:solidFill>
        </p:spPr>
        <p:txBody>
          <a:bodyPr wrap="square">
            <a:spAutoFit/>
          </a:bodyPr>
          <a:lstStyle/>
          <a:p>
            <a:r>
              <a:rPr lang="it-IT">
                <a:solidFill>
                  <a:schemeClr val="bg1"/>
                </a:solidFill>
              </a:rPr>
              <a:t>discrepanza = differenza tra due valori misurati della stessa grandezza</a:t>
            </a:r>
            <a:endParaRPr lang="en-US">
              <a:solidFill>
                <a:schemeClr val="bg1"/>
              </a:solidFill>
            </a:endParaRPr>
          </a:p>
        </p:txBody>
      </p:sp>
      <p:sp>
        <p:nvSpPr>
          <p:cNvPr id="5" name="Rectangle 4"/>
          <p:cNvSpPr/>
          <p:nvPr/>
        </p:nvSpPr>
        <p:spPr>
          <a:xfrm>
            <a:off x="488373" y="2889991"/>
            <a:ext cx="8243455" cy="3416320"/>
          </a:xfrm>
          <a:prstGeom prst="rect">
            <a:avLst/>
          </a:prstGeom>
          <a:ln>
            <a:solidFill>
              <a:srgbClr val="C00000"/>
            </a:solidFill>
          </a:ln>
        </p:spPr>
        <p:txBody>
          <a:bodyPr wrap="square">
            <a:spAutoFit/>
          </a:bodyPr>
          <a:lstStyle/>
          <a:p>
            <a:r>
              <a:rPr lang="it-IT"/>
              <a:t>Una discrepanza può essere o non essere significativa</a:t>
            </a:r>
            <a:r>
              <a:rPr lang="it-IT" smtClean="0"/>
              <a:t>.</a:t>
            </a:r>
          </a:p>
          <a:p>
            <a:endParaRPr lang="it-IT"/>
          </a:p>
          <a:p>
            <a:r>
              <a:rPr lang="it-IT" smtClean="0"/>
              <a:t>Se </a:t>
            </a:r>
            <a:r>
              <a:rPr lang="it-IT"/>
              <a:t>nella misura di una velocità si ottengono i </a:t>
            </a:r>
            <a:r>
              <a:rPr lang="it-IT" smtClean="0"/>
              <a:t>risultati</a:t>
            </a:r>
            <a:endParaRPr lang="it-IT"/>
          </a:p>
          <a:p>
            <a:pPr algn="ctr"/>
            <a:r>
              <a:rPr lang="pt-BR" b="1" i="1">
                <a:solidFill>
                  <a:srgbClr val="C00000"/>
                </a:solidFill>
                <a:latin typeface="Times New Roman" panose="02020603050405020304" pitchFamily="18" charset="0"/>
                <a:cs typeface="Times New Roman" panose="02020603050405020304" pitchFamily="18" charset="0"/>
              </a:rPr>
              <a:t>40 </a:t>
            </a:r>
            <a:r>
              <a:rPr lang="pt-BR" b="1" i="1" smtClean="0">
                <a:solidFill>
                  <a:srgbClr val="C00000"/>
                </a:solidFill>
                <a:latin typeface="Times New Roman" panose="02020603050405020304" pitchFamily="18" charset="0"/>
                <a:cs typeface="Times New Roman" panose="02020603050405020304" pitchFamily="18" charset="0"/>
              </a:rPr>
              <a:t>± 5 m/s </a:t>
            </a:r>
            <a:r>
              <a:rPr lang="pt-BR" smtClean="0"/>
              <a:t>	 e 	 </a:t>
            </a:r>
            <a:r>
              <a:rPr lang="pt-BR" b="1" i="1">
                <a:solidFill>
                  <a:srgbClr val="C00000"/>
                </a:solidFill>
                <a:latin typeface="Times New Roman" panose="02020603050405020304" pitchFamily="18" charset="0"/>
                <a:cs typeface="Times New Roman" panose="02020603050405020304" pitchFamily="18" charset="0"/>
              </a:rPr>
              <a:t>42 ± 8 m/s</a:t>
            </a:r>
          </a:p>
          <a:p>
            <a:r>
              <a:rPr lang="it-IT"/>
              <a:t>la discrepanza è minore delle loro incertezze e le due misure sono consistenti.</a:t>
            </a:r>
          </a:p>
          <a:p>
            <a:endParaRPr lang="it-IT" smtClean="0"/>
          </a:p>
          <a:p>
            <a:r>
              <a:rPr lang="it-IT" smtClean="0"/>
              <a:t>Se </a:t>
            </a:r>
            <a:r>
              <a:rPr lang="it-IT"/>
              <a:t>invece i risultati fossero stati</a:t>
            </a:r>
          </a:p>
          <a:p>
            <a:pPr algn="ctr"/>
            <a:r>
              <a:rPr lang="pt-BR" b="1" i="1">
                <a:solidFill>
                  <a:srgbClr val="C00000"/>
                </a:solidFill>
                <a:latin typeface="Times New Roman" panose="02020603050405020304" pitchFamily="18" charset="0"/>
                <a:cs typeface="Times New Roman" panose="02020603050405020304" pitchFamily="18" charset="0"/>
              </a:rPr>
              <a:t>35 ± 2 m/s</a:t>
            </a:r>
            <a:r>
              <a:rPr lang="pt-BR" i="1" smtClean="0">
                <a:latin typeface="Times New Roman" panose="02020603050405020304" pitchFamily="18" charset="0"/>
                <a:cs typeface="Times New Roman" panose="02020603050405020304" pitchFamily="18" charset="0"/>
              </a:rPr>
              <a:t>	</a:t>
            </a:r>
            <a:r>
              <a:rPr lang="pt-BR" smtClean="0"/>
              <a:t>e	</a:t>
            </a:r>
            <a:r>
              <a:rPr lang="pt-BR" b="1" i="1">
                <a:solidFill>
                  <a:srgbClr val="C00000"/>
                </a:solidFill>
                <a:latin typeface="Times New Roman" panose="02020603050405020304" pitchFamily="18" charset="0"/>
                <a:cs typeface="Times New Roman" panose="02020603050405020304" pitchFamily="18" charset="0"/>
              </a:rPr>
              <a:t>45 ± 1 m/s</a:t>
            </a:r>
          </a:p>
          <a:p>
            <a:r>
              <a:rPr lang="it-IT"/>
              <a:t>allora le due misure sarebbero chiaramente inconsistenti e la discrepanza di 10 m/s è significativa. </a:t>
            </a:r>
            <a:endParaRPr lang="it-IT" smtClean="0"/>
          </a:p>
          <a:p>
            <a:endParaRPr lang="it-IT"/>
          </a:p>
          <a:p>
            <a:r>
              <a:rPr lang="it-IT" sz="1600" i="1" smtClean="0"/>
              <a:t>In </a:t>
            </a:r>
            <a:r>
              <a:rPr lang="it-IT" sz="1600" i="1"/>
              <a:t>questo caso sarebbero necessari controlli accurati per capire cosa è stato fatto di sbagliato</a:t>
            </a:r>
            <a:r>
              <a:rPr lang="it-IT" sz="1600"/>
              <a:t>.</a:t>
            </a:r>
            <a:endParaRPr lang="en-US" sz="1600"/>
          </a:p>
        </p:txBody>
      </p:sp>
    </p:spTree>
    <p:extLst>
      <p:ext uri="{BB962C8B-B14F-4D97-AF65-F5344CB8AC3E}">
        <p14:creationId xmlns:p14="http://schemas.microsoft.com/office/powerpoint/2010/main" val="3514028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523220"/>
            <a:ext cx="4693914" cy="523220"/>
          </a:xfrm>
          <a:prstGeom prst="rect">
            <a:avLst/>
          </a:prstGeom>
        </p:spPr>
        <p:txBody>
          <a:bodyPr wrap="none">
            <a:spAutoFit/>
          </a:bodyPr>
          <a:lstStyle/>
          <a:p>
            <a:r>
              <a:rPr lang="it-IT" sz="2800" b="1" smtClean="0">
                <a:solidFill>
                  <a:srgbClr val="C00000"/>
                </a:solidFill>
              </a:rPr>
              <a:t>Incertezze nelle misure dirette</a:t>
            </a:r>
            <a:endParaRPr lang="en-US" sz="2800" b="1">
              <a:solidFill>
                <a:srgbClr val="C00000"/>
              </a:solidFill>
            </a:endParaRPr>
          </a:p>
        </p:txBody>
      </p:sp>
      <p:grpSp>
        <p:nvGrpSpPr>
          <p:cNvPr id="5" name="Group 4"/>
          <p:cNvGrpSpPr/>
          <p:nvPr/>
        </p:nvGrpSpPr>
        <p:grpSpPr>
          <a:xfrm>
            <a:off x="-36512" y="1295400"/>
            <a:ext cx="9649072" cy="5047536"/>
            <a:chOff x="-252536" y="1295400"/>
            <a:chExt cx="9649072" cy="5047536"/>
          </a:xfrm>
        </p:grpSpPr>
        <p:sp>
          <p:nvSpPr>
            <p:cNvPr id="6" name="Rectangle 5"/>
            <p:cNvSpPr/>
            <p:nvPr/>
          </p:nvSpPr>
          <p:spPr>
            <a:xfrm>
              <a:off x="228600" y="1295400"/>
              <a:ext cx="8229600" cy="5047536"/>
            </a:xfrm>
            <a:prstGeom prst="rect">
              <a:avLst/>
            </a:prstGeom>
          </p:spPr>
          <p:txBody>
            <a:bodyPr wrap="square">
              <a:spAutoFit/>
            </a:bodyPr>
            <a:lstStyle/>
            <a:p>
              <a:pPr algn="just"/>
              <a:r>
                <a:rPr lang="en-US" sz="2400" smtClean="0"/>
                <a:t> </a:t>
              </a:r>
              <a:r>
                <a:rPr lang="en-US" sz="2400" b="1" i="1" smtClean="0"/>
                <a:t>Incertezza massima</a:t>
              </a:r>
            </a:p>
            <a:p>
              <a:pPr algn="just"/>
              <a:endParaRPr lang="en-US" sz="2400" smtClean="0"/>
            </a:p>
            <a:p>
              <a:pPr algn="just"/>
              <a:r>
                <a:rPr lang="it-IT" sz="2400" b="1" smtClean="0"/>
                <a:t>È l’incertezza che definisce l’intervallo entro il quale si confida debba cadere con sicurezza il valore vero di </a:t>
              </a:r>
              <a:r>
                <a:rPr lang="it-IT" sz="2400" b="1" i="1" smtClean="0"/>
                <a:t>G</a:t>
              </a:r>
              <a:r>
                <a:rPr lang="it-IT" sz="2400" b="1" smtClean="0"/>
                <a:t>.</a:t>
              </a:r>
            </a:p>
            <a:p>
              <a:pPr algn="just"/>
              <a:endParaRPr lang="it-IT" sz="2400" smtClean="0"/>
            </a:p>
            <a:p>
              <a:pPr algn="just"/>
              <a:r>
                <a:rPr lang="it-IT" sz="2400" smtClean="0"/>
                <a:t>La stima è pessimistica: ogni contributo di incertezza è stimato nelle condizioni peggiori.</a:t>
              </a:r>
            </a:p>
            <a:p>
              <a:endParaRPr lang="en-US" sz="2000" b="1" i="1" smtClean="0"/>
            </a:p>
            <a:p>
              <a:endParaRPr lang="en-US" sz="2000" b="1" i="1" smtClean="0"/>
            </a:p>
            <a:p>
              <a:r>
                <a:rPr lang="en-US" sz="2400" b="1" i="1"/>
                <a:t>Incertezza </a:t>
              </a:r>
              <a:r>
                <a:rPr lang="en-US" sz="2400" b="1" i="1" smtClean="0"/>
                <a:t>statistica</a:t>
              </a:r>
              <a:endParaRPr lang="en-US" sz="2000"/>
            </a:p>
            <a:p>
              <a:endParaRPr lang="en-US" sz="2000" b="1" i="1"/>
            </a:p>
            <a:p>
              <a:pPr algn="just"/>
              <a:r>
                <a:rPr lang="it-IT" sz="2400" b="1"/>
                <a:t>È l’incertezza che dà una stima della probabilità che il valore della grandezza misurata sia compreso in un certo intervallo.</a:t>
              </a:r>
            </a:p>
            <a:p>
              <a:pPr algn="just"/>
              <a:endParaRPr lang="it-IT" sz="2200" u="sng" smtClean="0"/>
            </a:p>
          </p:txBody>
        </p:sp>
        <p:sp>
          <p:nvSpPr>
            <p:cNvPr id="4" name="Rectangle 3"/>
            <p:cNvSpPr/>
            <p:nvPr/>
          </p:nvSpPr>
          <p:spPr>
            <a:xfrm>
              <a:off x="-252536" y="4099570"/>
              <a:ext cx="9649072" cy="16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324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975" y="982729"/>
            <a:ext cx="8625610" cy="4154984"/>
          </a:xfrm>
          <a:prstGeom prst="rect">
            <a:avLst/>
          </a:prstGeom>
        </p:spPr>
        <p:txBody>
          <a:bodyPr wrap="square">
            <a:spAutoFit/>
          </a:bodyPr>
          <a:lstStyle/>
          <a:p>
            <a:r>
              <a:rPr lang="it-IT" sz="2400" b="1" i="1" smtClean="0"/>
              <a:t>Strumento </a:t>
            </a:r>
            <a:r>
              <a:rPr lang="it-IT" sz="2400" b="1" i="1"/>
              <a:t>analogico</a:t>
            </a:r>
            <a:r>
              <a:rPr lang="it-IT" sz="2400" smtClean="0"/>
              <a:t>: </a:t>
            </a:r>
          </a:p>
          <a:p>
            <a:r>
              <a:rPr lang="it-IT" sz="2400"/>
              <a:t>	</a:t>
            </a:r>
            <a:r>
              <a:rPr lang="it-IT" sz="2400" smtClean="0"/>
              <a:t>la </a:t>
            </a:r>
            <a:r>
              <a:rPr lang="it-IT" sz="2400"/>
              <a:t>risposta viene letta su una scala graduata sulla quale si muove un indice</a:t>
            </a:r>
            <a:r>
              <a:rPr lang="it-IT" sz="2400" smtClean="0"/>
              <a:t>;</a:t>
            </a:r>
          </a:p>
          <a:p>
            <a:endParaRPr lang="it-IT" sz="2400" i="1"/>
          </a:p>
          <a:p>
            <a:endParaRPr lang="it-IT" sz="2400" i="1" smtClean="0"/>
          </a:p>
          <a:p>
            <a:endParaRPr lang="it-IT" sz="2400" i="1"/>
          </a:p>
          <a:p>
            <a:endParaRPr lang="it-IT" sz="2400" i="1" smtClean="0"/>
          </a:p>
          <a:p>
            <a:r>
              <a:rPr lang="it-IT" sz="2400" b="1" i="1" smtClean="0"/>
              <a:t>Strumento </a:t>
            </a:r>
            <a:r>
              <a:rPr lang="it-IT" sz="2400" b="1" i="1"/>
              <a:t>digitale</a:t>
            </a:r>
            <a:r>
              <a:rPr lang="it-IT" sz="2400" smtClean="0"/>
              <a:t>:</a:t>
            </a:r>
          </a:p>
          <a:p>
            <a:r>
              <a:rPr lang="it-IT" sz="2400"/>
              <a:t>	</a:t>
            </a:r>
            <a:r>
              <a:rPr lang="it-IT" sz="2400" smtClean="0"/>
              <a:t>la </a:t>
            </a:r>
            <a:r>
              <a:rPr lang="it-IT" sz="2400"/>
              <a:t>risposta analogica è digitalizzata </a:t>
            </a:r>
            <a:endParaRPr lang="it-IT" sz="2400" smtClean="0"/>
          </a:p>
          <a:p>
            <a:r>
              <a:rPr lang="it-IT" sz="2400" smtClean="0"/>
              <a:t>(</a:t>
            </a:r>
            <a:r>
              <a:rPr lang="it-IT" sz="2400"/>
              <a:t>e rappresentata in cifre su un supporto </a:t>
            </a:r>
            <a:r>
              <a:rPr lang="it-IT" sz="2400" smtClean="0"/>
              <a:t>visivo-</a:t>
            </a:r>
          </a:p>
          <a:p>
            <a:r>
              <a:rPr lang="it-IT" sz="2400" smtClean="0"/>
              <a:t>display).</a:t>
            </a:r>
            <a:endParaRPr lang="it-IT" sz="2200" u="sng" smtClean="0"/>
          </a:p>
        </p:txBody>
      </p:sp>
      <p:sp>
        <p:nvSpPr>
          <p:cNvPr id="5" name="Rectangle 4"/>
          <p:cNvSpPr/>
          <p:nvPr/>
        </p:nvSpPr>
        <p:spPr>
          <a:xfrm>
            <a:off x="2362200" y="457200"/>
            <a:ext cx="2634696" cy="523220"/>
          </a:xfrm>
          <a:prstGeom prst="rect">
            <a:avLst/>
          </a:prstGeom>
        </p:spPr>
        <p:txBody>
          <a:bodyPr wrap="none">
            <a:spAutoFit/>
          </a:bodyPr>
          <a:lstStyle/>
          <a:p>
            <a:r>
              <a:rPr lang="it-IT" sz="2800" b="1" smtClean="0">
                <a:solidFill>
                  <a:srgbClr val="C00000"/>
                </a:solidFill>
              </a:rPr>
              <a:t>Tipi di strumenti</a:t>
            </a:r>
            <a:endParaRPr lang="en-US" sz="2800" b="1">
              <a:solidFill>
                <a:srgbClr val="C00000"/>
              </a:solidFill>
            </a:endParaRPr>
          </a:p>
        </p:txBody>
      </p:sp>
      <p:pic>
        <p:nvPicPr>
          <p:cNvPr id="1026" name="Picture 2" descr="http://www.ezm.it/upl/prodotti_multiimg/041324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133600"/>
            <a:ext cx="1828800" cy="1451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ika.com.br/upload/PIC_PR_54TwinTemp_de_de_6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25658"/>
            <a:ext cx="1673226" cy="1673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amalditraiettorie.bedita.net/0c/cb/shutt_65059162ddaf856573fae40a00ea8a32/shutterstock_73965463-1_520x_9749a94feb83e4b4dc5765a3951c2ac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486833" y="2337073"/>
            <a:ext cx="1070378" cy="145324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magispeed.it/image/cache/data/Categorie/Road%20Italia/digitali-410x2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53000"/>
            <a:ext cx="326409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gmc-instruments.fr/src/full/f9c9fd0eda98a84f2fa4afa52508f2cc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9690" y="4009352"/>
            <a:ext cx="1540139" cy="275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887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523220"/>
            <a:ext cx="4693914" cy="523220"/>
          </a:xfrm>
          <a:prstGeom prst="rect">
            <a:avLst/>
          </a:prstGeom>
        </p:spPr>
        <p:txBody>
          <a:bodyPr wrap="none">
            <a:spAutoFit/>
          </a:bodyPr>
          <a:lstStyle/>
          <a:p>
            <a:r>
              <a:rPr lang="it-IT" sz="2800" b="1" smtClean="0">
                <a:solidFill>
                  <a:srgbClr val="C00000"/>
                </a:solidFill>
              </a:rPr>
              <a:t>Incertezze nelle misure dirette</a:t>
            </a:r>
            <a:endParaRPr lang="en-US" sz="2800" b="1">
              <a:solidFill>
                <a:srgbClr val="C00000"/>
              </a:solidFill>
            </a:endParaRPr>
          </a:p>
        </p:txBody>
      </p:sp>
      <p:sp>
        <p:nvSpPr>
          <p:cNvPr id="3" name="Bent Arrow 2"/>
          <p:cNvSpPr/>
          <p:nvPr/>
        </p:nvSpPr>
        <p:spPr>
          <a:xfrm flipV="1">
            <a:off x="114300" y="1438943"/>
            <a:ext cx="6096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899592" y="1781843"/>
            <a:ext cx="7776864" cy="1938992"/>
          </a:xfrm>
          <a:prstGeom prst="rect">
            <a:avLst/>
          </a:prstGeom>
        </p:spPr>
        <p:txBody>
          <a:bodyPr wrap="square">
            <a:spAutoFit/>
          </a:bodyPr>
          <a:lstStyle/>
          <a:p>
            <a:r>
              <a:rPr lang="en-US" sz="2400" smtClean="0">
                <a:solidFill>
                  <a:srgbClr val="C00000"/>
                </a:solidFill>
              </a:rPr>
              <a:t>1° Caso</a:t>
            </a:r>
            <a:endParaRPr lang="en-US" sz="2400">
              <a:solidFill>
                <a:srgbClr val="C00000"/>
              </a:solidFill>
            </a:endParaRPr>
          </a:p>
          <a:p>
            <a:pPr algn="just"/>
            <a:r>
              <a:rPr lang="it-IT" sz="2400"/>
              <a:t>Le incertezze sono </a:t>
            </a:r>
            <a:r>
              <a:rPr lang="it-IT" sz="2400" smtClean="0"/>
              <a:t>legate alla sensibilità </a:t>
            </a:r>
            <a:r>
              <a:rPr lang="it-IT" sz="2400"/>
              <a:t>degli strumenti </a:t>
            </a:r>
            <a:r>
              <a:rPr lang="it-IT" sz="2400" smtClean="0"/>
              <a:t>impiegati</a:t>
            </a:r>
          </a:p>
          <a:p>
            <a:endParaRPr lang="it-IT" sz="2400"/>
          </a:p>
          <a:p>
            <a:pPr algn="ctr"/>
            <a:r>
              <a:rPr lang="it-IT" sz="2400" u="sng" smtClean="0"/>
              <a:t>Incertezza di </a:t>
            </a:r>
            <a:r>
              <a:rPr lang="it-IT" sz="2400" u="sng"/>
              <a:t>sensibilità ≥ fluttuazione intrinseca delle misure.</a:t>
            </a:r>
            <a:endParaRPr lang="it-IT" sz="2200" u="sng" smtClean="0"/>
          </a:p>
        </p:txBody>
      </p:sp>
      <p:sp>
        <p:nvSpPr>
          <p:cNvPr id="9" name="Rectangle 8"/>
          <p:cNvSpPr/>
          <p:nvPr/>
        </p:nvSpPr>
        <p:spPr>
          <a:xfrm>
            <a:off x="2627784" y="4987624"/>
            <a:ext cx="3211648" cy="461665"/>
          </a:xfrm>
          <a:prstGeom prst="rect">
            <a:avLst/>
          </a:prstGeom>
          <a:ln w="28575">
            <a:solidFill>
              <a:schemeClr val="accent1"/>
            </a:solidFill>
          </a:ln>
        </p:spPr>
        <p:txBody>
          <a:bodyPr wrap="none">
            <a:spAutoFit/>
          </a:bodyPr>
          <a:lstStyle/>
          <a:p>
            <a:pPr algn="ctr"/>
            <a:r>
              <a:rPr lang="it-IT" sz="2400" b="1" smtClean="0">
                <a:solidFill>
                  <a:srgbClr val="C00000"/>
                </a:solidFill>
              </a:rPr>
              <a:t>Incertezze di sensibilità</a:t>
            </a:r>
            <a:endParaRPr lang="en-US" sz="2400">
              <a:solidFill>
                <a:srgbClr val="C00000"/>
              </a:solidFill>
            </a:endParaRPr>
          </a:p>
        </p:txBody>
      </p:sp>
      <p:sp>
        <p:nvSpPr>
          <p:cNvPr id="2" name="Down Arrow 1"/>
          <p:cNvSpPr/>
          <p:nvPr/>
        </p:nvSpPr>
        <p:spPr>
          <a:xfrm>
            <a:off x="4017584" y="4005064"/>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10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219200"/>
            <a:ext cx="8077200" cy="2308324"/>
          </a:xfrm>
          <a:prstGeom prst="rect">
            <a:avLst/>
          </a:prstGeom>
        </p:spPr>
        <p:txBody>
          <a:bodyPr wrap="square">
            <a:spAutoFit/>
          </a:bodyPr>
          <a:lstStyle/>
          <a:p>
            <a:pPr algn="just"/>
            <a:r>
              <a:rPr lang="it-IT" sz="2400" smtClean="0"/>
              <a:t>Supponiamo </a:t>
            </a:r>
            <a:r>
              <a:rPr lang="it-IT" sz="2400"/>
              <a:t>di voler eseguire la misura della lunghezza </a:t>
            </a:r>
            <a:r>
              <a:rPr lang="it-IT" sz="2400" i="1">
                <a:latin typeface="Times New Roman" panose="02020603050405020304" pitchFamily="18" charset="0"/>
                <a:cs typeface="Times New Roman" panose="02020603050405020304" pitchFamily="18" charset="0"/>
              </a:rPr>
              <a:t>x</a:t>
            </a:r>
            <a:r>
              <a:rPr lang="it-IT" sz="2400"/>
              <a:t> di un parallelepipedo utilizzando una riga millimetrata e di ripetere la misura </a:t>
            </a:r>
            <a:r>
              <a:rPr lang="it-IT" sz="2400" i="1">
                <a:latin typeface="Times New Roman" panose="02020603050405020304" pitchFamily="18" charset="0"/>
                <a:cs typeface="Times New Roman" panose="02020603050405020304" pitchFamily="18" charset="0"/>
              </a:rPr>
              <a:t>N</a:t>
            </a:r>
            <a:r>
              <a:rPr lang="it-IT" sz="2400"/>
              <a:t> volte. </a:t>
            </a:r>
            <a:endParaRPr lang="it-IT" sz="2400" smtClean="0"/>
          </a:p>
          <a:p>
            <a:pPr algn="just"/>
            <a:r>
              <a:rPr lang="it-IT" sz="2400" smtClean="0"/>
              <a:t>Noteremo </a:t>
            </a:r>
            <a:r>
              <a:rPr lang="it-IT" sz="2400"/>
              <a:t>che tutte le misure danno come risultato lo stesso valore in quanto </a:t>
            </a:r>
            <a:r>
              <a:rPr lang="it-IT" sz="2400" u="sng"/>
              <a:t>lo strumento non è così sensibile da percepire le fluttuazioni intrinseche alla misura</a:t>
            </a:r>
            <a:r>
              <a:rPr lang="it-IT" sz="2400"/>
              <a:t>.</a:t>
            </a:r>
            <a:endParaRPr lang="en-US" sz="2400"/>
          </a:p>
        </p:txBody>
      </p:sp>
      <p:sp>
        <p:nvSpPr>
          <p:cNvPr id="5" name="Rectangle 4"/>
          <p:cNvSpPr/>
          <p:nvPr/>
        </p:nvSpPr>
        <p:spPr>
          <a:xfrm>
            <a:off x="1600200" y="558739"/>
            <a:ext cx="4098751" cy="461665"/>
          </a:xfrm>
          <a:prstGeom prst="rect">
            <a:avLst/>
          </a:prstGeom>
        </p:spPr>
        <p:txBody>
          <a:bodyPr wrap="none">
            <a:spAutoFit/>
          </a:bodyPr>
          <a:lstStyle/>
          <a:p>
            <a:r>
              <a:rPr lang="it-IT" sz="2400" b="1" smtClean="0">
                <a:solidFill>
                  <a:srgbClr val="C00000"/>
                </a:solidFill>
              </a:rPr>
              <a:t>Incertezze (</a:t>
            </a:r>
            <a:r>
              <a:rPr lang="it-IT" sz="2400" i="1" smtClean="0">
                <a:solidFill>
                  <a:srgbClr val="C00000"/>
                </a:solidFill>
              </a:rPr>
              <a:t>Errori</a:t>
            </a:r>
            <a:r>
              <a:rPr lang="it-IT" sz="2400" b="1" smtClean="0">
                <a:solidFill>
                  <a:srgbClr val="C00000"/>
                </a:solidFill>
              </a:rPr>
              <a:t>) di sensibilità</a:t>
            </a:r>
            <a:endParaRPr lang="en-US" sz="2400">
              <a:solidFill>
                <a:srgbClr val="C00000"/>
              </a:solidFill>
            </a:endParaRPr>
          </a:p>
        </p:txBody>
      </p:sp>
      <p:sp>
        <p:nvSpPr>
          <p:cNvPr id="6" name="Rectangle 5"/>
          <p:cNvSpPr/>
          <p:nvPr/>
        </p:nvSpPr>
        <p:spPr>
          <a:xfrm>
            <a:off x="586509" y="4572000"/>
            <a:ext cx="8229600" cy="1200329"/>
          </a:xfrm>
          <a:prstGeom prst="rect">
            <a:avLst/>
          </a:prstGeom>
        </p:spPr>
        <p:txBody>
          <a:bodyPr wrap="square">
            <a:spAutoFit/>
          </a:bodyPr>
          <a:lstStyle/>
          <a:p>
            <a:r>
              <a:rPr lang="it-IT" sz="2400" dirty="0"/>
              <a:t>In tal caso si può solo </a:t>
            </a:r>
            <a:r>
              <a:rPr lang="it-IT" sz="2400" dirty="0" smtClean="0"/>
              <a:t>dire, ad esempio,  </a:t>
            </a:r>
            <a:r>
              <a:rPr lang="it-IT" sz="2400" dirty="0"/>
              <a:t>che </a:t>
            </a:r>
            <a:endParaRPr lang="it-IT" sz="2400" dirty="0" smtClean="0"/>
          </a:p>
          <a:p>
            <a:endParaRPr lang="it-IT" sz="2400" dirty="0"/>
          </a:p>
          <a:p>
            <a:r>
              <a:rPr lang="it-IT" sz="2400" i="1" dirty="0" smtClean="0">
                <a:latin typeface="Times New Roman" panose="02020603050405020304" pitchFamily="18" charset="0"/>
                <a:cs typeface="Times New Roman" panose="02020603050405020304" pitchFamily="18" charset="0"/>
              </a:rPr>
              <a:t>2.5 </a:t>
            </a:r>
            <a:r>
              <a:rPr lang="it-IT" sz="2400" i="1" dirty="0">
                <a:latin typeface="Times New Roman" panose="02020603050405020304" pitchFamily="18" charset="0"/>
                <a:cs typeface="Times New Roman" panose="02020603050405020304" pitchFamily="18" charset="0"/>
              </a:rPr>
              <a:t>cm &lt; x &lt; </a:t>
            </a:r>
            <a:r>
              <a:rPr lang="it-IT" sz="2400" i="1" dirty="0" smtClean="0">
                <a:latin typeface="Times New Roman" panose="02020603050405020304" pitchFamily="18" charset="0"/>
                <a:cs typeface="Times New Roman" panose="02020603050405020304" pitchFamily="18" charset="0"/>
              </a:rPr>
              <a:t>2.6 cm		</a:t>
            </a:r>
            <a:r>
              <a:rPr lang="it-IT" sz="2400" dirty="0" smtClean="0"/>
              <a:t>ovvero </a:t>
            </a:r>
            <a:r>
              <a:rPr lang="en-US" sz="2400" dirty="0" smtClean="0"/>
              <a:t>	</a:t>
            </a:r>
            <a:r>
              <a:rPr lang="it-IT" sz="2400" i="1" dirty="0">
                <a:latin typeface="Times New Roman" panose="02020603050405020304" pitchFamily="18" charset="0"/>
                <a:cs typeface="Times New Roman" panose="02020603050405020304" pitchFamily="18" charset="0"/>
              </a:rPr>
              <a:t>x = (</a:t>
            </a:r>
            <a:r>
              <a:rPr lang="it-IT" sz="2400" i="1" dirty="0" smtClean="0">
                <a:latin typeface="Times New Roman" panose="02020603050405020304" pitchFamily="18" charset="0"/>
                <a:cs typeface="Times New Roman" panose="02020603050405020304" pitchFamily="18" charset="0"/>
              </a:rPr>
              <a:t>2.55 </a:t>
            </a:r>
            <a:r>
              <a:rPr lang="it-IT" sz="2400" i="1" dirty="0">
                <a:latin typeface="Times New Roman" panose="02020603050405020304" pitchFamily="18" charset="0"/>
                <a:cs typeface="Times New Roman" panose="02020603050405020304" pitchFamily="18" charset="0"/>
              </a:rPr>
              <a:t>± 0.05) cm</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700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gbuPvPVkN24/T6GyOiXKYBI/AAAAAAAAAA0/A4Fcf4zbheE/s1600/termometro+galio+galinst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76738"/>
            <a:ext cx="6105525" cy="4581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7909" y="685800"/>
            <a:ext cx="8024091" cy="1938992"/>
          </a:xfrm>
          <a:prstGeom prst="rect">
            <a:avLst/>
          </a:prstGeom>
        </p:spPr>
        <p:txBody>
          <a:bodyPr wrap="square">
            <a:spAutoFit/>
          </a:bodyPr>
          <a:lstStyle/>
          <a:p>
            <a:pPr algn="just"/>
            <a:r>
              <a:rPr lang="it-IT" sz="2400"/>
              <a:t>Analogamente se vogliamo effettuare una misura con il </a:t>
            </a:r>
            <a:r>
              <a:rPr lang="it-IT" sz="2400" smtClean="0"/>
              <a:t>termometro </a:t>
            </a:r>
            <a:r>
              <a:rPr lang="it-IT" sz="2400"/>
              <a:t>clinico allora dalla lettura sulla scala risulta 	</a:t>
            </a:r>
            <a:endParaRPr lang="it-IT" sz="2400" smtClean="0"/>
          </a:p>
          <a:p>
            <a:pPr algn="just"/>
            <a:endParaRPr lang="it-IT" sz="2400"/>
          </a:p>
          <a:p>
            <a:pPr algn="just"/>
            <a:r>
              <a:rPr lang="it-IT" sz="2400"/>
              <a:t>	</a:t>
            </a:r>
            <a:r>
              <a:rPr lang="it-IT" sz="2400" smtClean="0"/>
              <a:t>		</a:t>
            </a:r>
            <a:r>
              <a:rPr lang="it-IT" sz="2400" i="1" smtClean="0">
                <a:latin typeface="Times New Roman" panose="02020603050405020304" pitchFamily="18" charset="0"/>
                <a:cs typeface="Times New Roman" panose="02020603050405020304" pitchFamily="18" charset="0"/>
              </a:rPr>
              <a:t>36.6</a:t>
            </a:r>
            <a:r>
              <a:rPr lang="it-IT" sz="2400" i="1">
                <a:latin typeface="Times New Roman" panose="02020603050405020304" pitchFamily="18" charset="0"/>
                <a:cs typeface="Times New Roman" panose="02020603050405020304" pitchFamily="18" charset="0"/>
              </a:rPr>
              <a:t>° C &lt; x &lt; 36.7° C</a:t>
            </a:r>
            <a:endParaRPr lang="en-US" sz="2400" i="1">
              <a:latin typeface="Times New Roman" panose="02020603050405020304" pitchFamily="18" charset="0"/>
              <a:cs typeface="Times New Roman" panose="02020603050405020304" pitchFamily="18" charset="0"/>
            </a:endParaRPr>
          </a:p>
          <a:p>
            <a:pPr algn="just"/>
            <a:endParaRPr lang="it-IT" sz="2400" smtClean="0"/>
          </a:p>
        </p:txBody>
      </p:sp>
      <p:sp>
        <p:nvSpPr>
          <p:cNvPr id="3" name="Rectangle 2"/>
          <p:cNvSpPr/>
          <p:nvPr/>
        </p:nvSpPr>
        <p:spPr>
          <a:xfrm>
            <a:off x="357909" y="3276600"/>
            <a:ext cx="4572000" cy="1938992"/>
          </a:xfrm>
          <a:prstGeom prst="rect">
            <a:avLst/>
          </a:prstGeom>
        </p:spPr>
        <p:txBody>
          <a:bodyPr>
            <a:spAutoFit/>
          </a:bodyPr>
          <a:lstStyle/>
          <a:p>
            <a:pPr lvl="0" algn="just"/>
            <a:r>
              <a:rPr lang="it-IT" sz="2400" dirty="0">
                <a:solidFill>
                  <a:prstClr val="black"/>
                </a:solidFill>
              </a:rPr>
              <a:t>Siamo cioè in grado di apprezzare </a:t>
            </a:r>
            <a:r>
              <a:rPr lang="it-IT" sz="2400" dirty="0" smtClean="0">
                <a:solidFill>
                  <a:prstClr val="black"/>
                </a:solidFill>
              </a:rPr>
              <a:t>mezzo decimo </a:t>
            </a:r>
            <a:r>
              <a:rPr lang="it-IT" sz="2400" dirty="0">
                <a:solidFill>
                  <a:prstClr val="black"/>
                </a:solidFill>
              </a:rPr>
              <a:t>di grado e il risultato della misura si scrive è </a:t>
            </a:r>
            <a:endParaRPr lang="en-US" sz="2400" dirty="0">
              <a:solidFill>
                <a:prstClr val="black"/>
              </a:solidFill>
            </a:endParaRPr>
          </a:p>
          <a:p>
            <a:pPr lvl="0" algn="just"/>
            <a:endParaRPr lang="it-IT" sz="2400" dirty="0">
              <a:solidFill>
                <a:prstClr val="black"/>
              </a:solidFill>
            </a:endParaRPr>
          </a:p>
          <a:p>
            <a:pPr lvl="0" algn="just"/>
            <a:r>
              <a:rPr lang="it-IT" sz="2400" dirty="0">
                <a:solidFill>
                  <a:prstClr val="black"/>
                </a:solidFill>
              </a:rPr>
              <a:t>	</a:t>
            </a:r>
            <a:r>
              <a:rPr lang="it-IT" sz="2400" i="1" dirty="0" smtClean="0">
                <a:solidFill>
                  <a:prstClr val="black"/>
                </a:solidFill>
                <a:latin typeface="Times New Roman" panose="02020603050405020304" pitchFamily="18" charset="0"/>
                <a:cs typeface="Times New Roman" panose="02020603050405020304" pitchFamily="18" charset="0"/>
              </a:rPr>
              <a:t>T </a:t>
            </a:r>
            <a:r>
              <a:rPr lang="it-IT" sz="2400" i="1" dirty="0">
                <a:solidFill>
                  <a:prstClr val="black"/>
                </a:solidFill>
                <a:latin typeface="Times New Roman" panose="02020603050405020304" pitchFamily="18" charset="0"/>
                <a:cs typeface="Times New Roman" panose="02020603050405020304" pitchFamily="18" charset="0"/>
              </a:rPr>
              <a:t>= (36.65 ± 0.05)° C</a:t>
            </a:r>
            <a:endParaRPr lang="en-US"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786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909" y="685800"/>
            <a:ext cx="8024091" cy="6001643"/>
          </a:xfrm>
          <a:prstGeom prst="rect">
            <a:avLst/>
          </a:prstGeom>
        </p:spPr>
        <p:txBody>
          <a:bodyPr wrap="square">
            <a:spAutoFit/>
          </a:bodyPr>
          <a:lstStyle/>
          <a:p>
            <a:r>
              <a:rPr lang="it-IT" sz="2400" dirty="0"/>
              <a:t>Ancora supponiamo di voler misurare l’ampiezza di un angolo con il goniometro </a:t>
            </a:r>
            <a:r>
              <a:rPr lang="it-IT" sz="2400" dirty="0" smtClean="0"/>
              <a:t>in figura. </a:t>
            </a:r>
          </a:p>
          <a:p>
            <a:endParaRPr lang="it-IT" sz="2400" dirty="0"/>
          </a:p>
          <a:p>
            <a:endParaRPr lang="it-IT" sz="2400" dirty="0" smtClean="0"/>
          </a:p>
          <a:p>
            <a:endParaRPr lang="it-IT" sz="2400" dirty="0"/>
          </a:p>
          <a:p>
            <a:endParaRPr lang="it-IT" sz="2400" dirty="0" smtClean="0"/>
          </a:p>
          <a:p>
            <a:endParaRPr lang="it-IT" sz="2400" dirty="0"/>
          </a:p>
          <a:p>
            <a:endParaRPr lang="it-IT" sz="2400" dirty="0" smtClean="0"/>
          </a:p>
          <a:p>
            <a:endParaRPr lang="it-IT" sz="2400" dirty="0"/>
          </a:p>
          <a:p>
            <a:endParaRPr lang="it-IT" sz="2400" dirty="0" smtClean="0"/>
          </a:p>
          <a:p>
            <a:endParaRPr lang="it-IT" sz="2400" dirty="0"/>
          </a:p>
          <a:p>
            <a:r>
              <a:rPr lang="it-IT" sz="2400" dirty="0" smtClean="0"/>
              <a:t>Con </a:t>
            </a:r>
            <a:r>
              <a:rPr lang="it-IT" sz="2400" dirty="0"/>
              <a:t>questo strumento si può apprezzare </a:t>
            </a:r>
            <a:r>
              <a:rPr lang="it-IT" sz="2400" dirty="0" smtClean="0"/>
              <a:t>mezzo grado </a:t>
            </a:r>
          </a:p>
          <a:p>
            <a:r>
              <a:rPr lang="it-IT" sz="2400" dirty="0" smtClean="0"/>
              <a:t>			</a:t>
            </a:r>
            <a:r>
              <a:rPr lang="it-IT" sz="2400" i="1" dirty="0" smtClean="0">
                <a:latin typeface="Times New Roman" panose="02020603050405020304" pitchFamily="18" charset="0"/>
                <a:cs typeface="Times New Roman" panose="02020603050405020304" pitchFamily="18" charset="0"/>
              </a:rPr>
              <a:t>41°  &lt; </a:t>
            </a:r>
            <a:r>
              <a:rPr lang="it-IT" sz="2400" i="1" dirty="0">
                <a:solidFill>
                  <a:prstClr val="black"/>
                </a:solidFill>
                <a:latin typeface="Times New Roman" panose="02020603050405020304" pitchFamily="18" charset="0"/>
                <a:cs typeface="Times New Roman" panose="02020603050405020304" pitchFamily="18" charset="0"/>
                <a:sym typeface="Symbol"/>
              </a:rPr>
              <a:t></a:t>
            </a:r>
            <a:r>
              <a:rPr lang="it-IT" sz="2400" i="1" dirty="0" smtClean="0">
                <a:latin typeface="Times New Roman" panose="02020603050405020304" pitchFamily="18" charset="0"/>
                <a:cs typeface="Times New Roman" panose="02020603050405020304" pitchFamily="18" charset="0"/>
              </a:rPr>
              <a:t> &lt; 42° </a:t>
            </a:r>
          </a:p>
          <a:p>
            <a:endParaRPr lang="en-US" sz="2400" i="1" dirty="0" smtClean="0">
              <a:latin typeface="Times New Roman" panose="02020603050405020304" pitchFamily="18" charset="0"/>
              <a:cs typeface="Times New Roman" panose="02020603050405020304" pitchFamily="18" charset="0"/>
            </a:endParaRPr>
          </a:p>
          <a:p>
            <a:r>
              <a:rPr lang="it-IT" sz="2400" dirty="0" smtClean="0"/>
              <a:t>e </a:t>
            </a:r>
            <a:r>
              <a:rPr lang="it-IT" sz="2400" dirty="0"/>
              <a:t>il risultato di una tipica misura si scrive </a:t>
            </a:r>
            <a:endParaRPr lang="it-IT" sz="2400" dirty="0" smtClean="0"/>
          </a:p>
          <a:p>
            <a:r>
              <a:rPr lang="it-IT" sz="2400" dirty="0"/>
              <a:t>		</a:t>
            </a:r>
            <a:r>
              <a:rPr lang="it-IT" sz="2400" dirty="0" smtClean="0"/>
              <a:t>		</a:t>
            </a:r>
            <a:r>
              <a:rPr lang="it-IT" sz="2400" i="1" dirty="0" smtClean="0">
                <a:solidFill>
                  <a:prstClr val="black"/>
                </a:solidFill>
                <a:latin typeface="Times New Roman" panose="02020603050405020304" pitchFamily="18" charset="0"/>
                <a:cs typeface="Times New Roman" panose="02020603050405020304" pitchFamily="18" charset="0"/>
                <a:sym typeface="Symbol"/>
              </a:rPr>
              <a:t></a:t>
            </a:r>
            <a:r>
              <a:rPr lang="it-IT" sz="2400" i="1" dirty="0" smtClean="0">
                <a:solidFill>
                  <a:prstClr val="black"/>
                </a:solidFill>
                <a:latin typeface="Times New Roman" panose="02020603050405020304" pitchFamily="18" charset="0"/>
                <a:cs typeface="Times New Roman" panose="02020603050405020304" pitchFamily="18" charset="0"/>
              </a:rPr>
              <a:t> </a:t>
            </a:r>
            <a:r>
              <a:rPr lang="it-IT" sz="2400" i="1" dirty="0">
                <a:solidFill>
                  <a:prstClr val="black"/>
                </a:solidFill>
                <a:latin typeface="Times New Roman" panose="02020603050405020304" pitchFamily="18" charset="0"/>
                <a:cs typeface="Times New Roman" panose="02020603050405020304" pitchFamily="18" charset="0"/>
              </a:rPr>
              <a:t>= (</a:t>
            </a:r>
            <a:r>
              <a:rPr lang="it-IT" sz="2400" i="1" dirty="0" smtClean="0">
                <a:solidFill>
                  <a:prstClr val="black"/>
                </a:solidFill>
                <a:latin typeface="Times New Roman" panose="02020603050405020304" pitchFamily="18" charset="0"/>
                <a:cs typeface="Times New Roman" panose="02020603050405020304" pitchFamily="18" charset="0"/>
              </a:rPr>
              <a:t>41.5 </a:t>
            </a:r>
            <a:r>
              <a:rPr lang="it-IT" sz="2400" i="1" dirty="0">
                <a:solidFill>
                  <a:prstClr val="black"/>
                </a:solidFill>
                <a:latin typeface="Times New Roman" panose="02020603050405020304" pitchFamily="18" charset="0"/>
                <a:cs typeface="Times New Roman" panose="02020603050405020304" pitchFamily="18" charset="0"/>
              </a:rPr>
              <a:t>± </a:t>
            </a:r>
            <a:r>
              <a:rPr lang="it-IT" sz="2400" i="1" dirty="0" smtClean="0">
                <a:solidFill>
                  <a:prstClr val="black"/>
                </a:solidFill>
                <a:latin typeface="Times New Roman" panose="02020603050405020304" pitchFamily="18" charset="0"/>
                <a:cs typeface="Times New Roman" panose="02020603050405020304" pitchFamily="18" charset="0"/>
              </a:rPr>
              <a:t>0.5</a:t>
            </a:r>
            <a:r>
              <a:rPr lang="it-IT" sz="2400" i="1" dirty="0">
                <a:solidFill>
                  <a:prstClr val="black"/>
                </a:solidFill>
                <a:latin typeface="Times New Roman" panose="02020603050405020304" pitchFamily="18" charset="0"/>
                <a:cs typeface="Times New Roman" panose="02020603050405020304" pitchFamily="18" charset="0"/>
              </a:rPr>
              <a:t>)° </a:t>
            </a:r>
            <a:r>
              <a:rPr lang="it-IT" sz="2400" dirty="0"/>
              <a:t>	</a:t>
            </a:r>
            <a:endParaRPr lang="it-IT" sz="2400" dirty="0" smtClean="0"/>
          </a:p>
        </p:txBody>
      </p:sp>
      <p:grpSp>
        <p:nvGrpSpPr>
          <p:cNvPr id="12" name="Group 11"/>
          <p:cNvGrpSpPr/>
          <p:nvPr/>
        </p:nvGrpSpPr>
        <p:grpSpPr>
          <a:xfrm>
            <a:off x="2133600" y="1600200"/>
            <a:ext cx="6471949" cy="2987964"/>
            <a:chOff x="2133600" y="1600200"/>
            <a:chExt cx="6471949" cy="2987964"/>
          </a:xfrm>
        </p:grpSpPr>
        <p:pic>
          <p:nvPicPr>
            <p:cNvPr id="2050" name="Picture 2" descr="http://www.applicazioni.me/tuttodisegni/files/2013/07/goniometro.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80" b="19947"/>
            <a:stretch/>
          </p:blipFill>
          <p:spPr bwMode="auto">
            <a:xfrm>
              <a:off x="2881745" y="1600200"/>
              <a:ext cx="5723804" cy="298796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2133600" y="4320792"/>
              <a:ext cx="3671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200400" y="1981200"/>
              <a:ext cx="2604656" cy="23471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7726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909" y="260648"/>
            <a:ext cx="8024091" cy="5170646"/>
          </a:xfrm>
          <a:prstGeom prst="rect">
            <a:avLst/>
          </a:prstGeom>
        </p:spPr>
        <p:txBody>
          <a:bodyPr wrap="square">
            <a:spAutoFit/>
          </a:bodyPr>
          <a:lstStyle/>
          <a:p>
            <a:pPr algn="just"/>
            <a:r>
              <a:rPr lang="it-IT" sz="2200" dirty="0"/>
              <a:t>In tutti i casi che abbiamo considerato, </a:t>
            </a:r>
            <a:r>
              <a:rPr lang="it-IT" sz="2200" u="sng" dirty="0"/>
              <a:t>l’incertezza associata alla misura è legata alla sensibilità dello strumento</a:t>
            </a:r>
            <a:r>
              <a:rPr lang="it-IT" sz="2200" dirty="0"/>
              <a:t>. </a:t>
            </a:r>
            <a:endParaRPr lang="it-IT" sz="2200" dirty="0" smtClean="0"/>
          </a:p>
          <a:p>
            <a:pPr algn="just"/>
            <a:endParaRPr lang="it-IT" sz="2200" dirty="0"/>
          </a:p>
          <a:p>
            <a:pPr algn="just"/>
            <a:r>
              <a:rPr lang="it-IT" sz="2200" i="1" dirty="0" smtClean="0"/>
              <a:t>Se </a:t>
            </a:r>
            <a:r>
              <a:rPr lang="it-IT" sz="2200" i="1" dirty="0"/>
              <a:t>la sensibilità è stata definita come la più piccola variazione della grandezza che lo strumento è in grado di apprezzare</a:t>
            </a:r>
            <a:r>
              <a:rPr lang="it-IT" sz="2200" i="1" u="sng" dirty="0"/>
              <a:t>, essa risulta legata alla più piccola divisione </a:t>
            </a:r>
            <a:r>
              <a:rPr lang="it-IT" sz="2200" i="1" dirty="0" smtClean="0"/>
              <a:t>(tra </a:t>
            </a:r>
            <a:r>
              <a:rPr lang="it-IT" sz="2200" i="1" dirty="0"/>
              <a:t>due tacche consecutive) </a:t>
            </a:r>
            <a:r>
              <a:rPr lang="it-IT" sz="2200" i="1" u="sng" dirty="0"/>
              <a:t>o ad </a:t>
            </a:r>
            <a:r>
              <a:rPr lang="it-IT" sz="2200" i="1" u="sng" dirty="0" smtClean="0"/>
              <a:t>una frazione </a:t>
            </a:r>
            <a:r>
              <a:rPr lang="it-IT" sz="2200" i="1" u="sng" dirty="0"/>
              <a:t>apprezzabile di </a:t>
            </a:r>
            <a:r>
              <a:rPr lang="it-IT" sz="2200" i="1" u="sng" dirty="0" smtClean="0"/>
              <a:t>questa riportata </a:t>
            </a:r>
            <a:r>
              <a:rPr lang="it-IT" sz="2200" i="1" u="sng" dirty="0"/>
              <a:t>sulla scala dello strumento</a:t>
            </a:r>
            <a:r>
              <a:rPr lang="it-IT" sz="2200" i="1" dirty="0"/>
              <a:t>. </a:t>
            </a:r>
            <a:endParaRPr lang="en-US" sz="2200" i="1" dirty="0"/>
          </a:p>
          <a:p>
            <a:pPr algn="just"/>
            <a:endParaRPr lang="it-IT" sz="2200" dirty="0"/>
          </a:p>
          <a:p>
            <a:pPr algn="just"/>
            <a:r>
              <a:rPr lang="it-IT" sz="2200" dirty="0"/>
              <a:t>Nei casi precedenti come incertezza </a:t>
            </a:r>
            <a:r>
              <a:rPr lang="it-IT" sz="2200" i="1" dirty="0">
                <a:latin typeface="Times New Roman" panose="02020603050405020304" pitchFamily="18" charset="0"/>
                <a:cs typeface="Times New Roman" panose="02020603050405020304" pitchFamily="18" charset="0"/>
                <a:sym typeface="Symbol"/>
              </a:rPr>
              <a:t></a:t>
            </a:r>
            <a:r>
              <a:rPr lang="it-IT" sz="2200" i="1" dirty="0">
                <a:latin typeface="Times New Roman" panose="02020603050405020304" pitchFamily="18" charset="0"/>
                <a:cs typeface="Times New Roman" panose="02020603050405020304" pitchFamily="18" charset="0"/>
              </a:rPr>
              <a:t>G</a:t>
            </a:r>
            <a:r>
              <a:rPr lang="it-IT" sz="2200" dirty="0"/>
              <a:t> è stata usata la mezza divisione, in linea più generale, quando visivamente non si è in grado di apprezzare la mezza divisione, si usa come incertezza </a:t>
            </a:r>
            <a:r>
              <a:rPr lang="it-IT" sz="2200" i="1" dirty="0">
                <a:latin typeface="Times New Roman" panose="02020603050405020304" pitchFamily="18" charset="0"/>
                <a:cs typeface="Times New Roman" panose="02020603050405020304" pitchFamily="18" charset="0"/>
                <a:sym typeface="Symbol"/>
              </a:rPr>
              <a:t></a:t>
            </a:r>
            <a:r>
              <a:rPr lang="it-IT" sz="2200" i="1" dirty="0">
                <a:latin typeface="Times New Roman" panose="02020603050405020304" pitchFamily="18" charset="0"/>
                <a:cs typeface="Times New Roman" panose="02020603050405020304" pitchFamily="18" charset="0"/>
              </a:rPr>
              <a:t>G </a:t>
            </a:r>
            <a:r>
              <a:rPr lang="it-IT" sz="2200" dirty="0"/>
              <a:t>una </a:t>
            </a:r>
            <a:r>
              <a:rPr lang="it-IT" sz="2200" u="sng" dirty="0"/>
              <a:t>divisione</a:t>
            </a:r>
            <a:r>
              <a:rPr lang="it-IT" sz="2200" dirty="0"/>
              <a:t>.</a:t>
            </a:r>
            <a:endParaRPr lang="en-US" sz="2200" dirty="0"/>
          </a:p>
          <a:p>
            <a:pPr algn="just"/>
            <a:r>
              <a:rPr lang="it-IT" sz="2200" dirty="0"/>
              <a:t>Negli esempi precedenti allora poiché le più piccole divisioni corrispondono rispettivamente a </a:t>
            </a:r>
            <a:r>
              <a:rPr lang="it-IT" sz="2200" i="1" dirty="0">
                <a:latin typeface="Times New Roman" panose="02020603050405020304" pitchFamily="18" charset="0"/>
                <a:cs typeface="Times New Roman" panose="02020603050405020304" pitchFamily="18" charset="0"/>
              </a:rPr>
              <a:t>1 mm</a:t>
            </a:r>
            <a:r>
              <a:rPr lang="it-IT" sz="2200" dirty="0"/>
              <a:t>, </a:t>
            </a:r>
            <a:r>
              <a:rPr lang="it-IT" sz="2200" i="1" dirty="0">
                <a:latin typeface="Times New Roman" panose="02020603050405020304" pitchFamily="18" charset="0"/>
                <a:cs typeface="Times New Roman" panose="02020603050405020304" pitchFamily="18" charset="0"/>
              </a:rPr>
              <a:t>0.1° C </a:t>
            </a:r>
            <a:r>
              <a:rPr lang="it-IT" sz="2200" dirty="0"/>
              <a:t>e </a:t>
            </a:r>
            <a:r>
              <a:rPr lang="it-IT" sz="2200" i="1" dirty="0" smtClean="0">
                <a:latin typeface="Times New Roman" panose="02020603050405020304" pitchFamily="18" charset="0"/>
                <a:cs typeface="Times New Roman" panose="02020603050405020304" pitchFamily="18" charset="0"/>
              </a:rPr>
              <a:t>1</a:t>
            </a:r>
            <a:r>
              <a:rPr lang="it-IT" sz="2200" i="1" dirty="0">
                <a:latin typeface="Times New Roman" panose="02020603050405020304" pitchFamily="18" charset="0"/>
                <a:cs typeface="Times New Roman" panose="02020603050405020304" pitchFamily="18" charset="0"/>
              </a:rPr>
              <a:t>°</a:t>
            </a:r>
            <a:r>
              <a:rPr lang="it-IT" sz="2200" dirty="0"/>
              <a:t>, è </a:t>
            </a:r>
            <a:r>
              <a:rPr lang="it-IT" sz="2200" dirty="0" smtClean="0"/>
              <a:t>molto </a:t>
            </a:r>
            <a:r>
              <a:rPr lang="it-IT" sz="2200" dirty="0"/>
              <a:t>probabile trovare scritture del tipo</a:t>
            </a:r>
            <a:r>
              <a:rPr lang="it-IT" sz="2200" dirty="0" smtClean="0"/>
              <a:t>:</a:t>
            </a:r>
          </a:p>
        </p:txBody>
      </p:sp>
      <p:sp>
        <p:nvSpPr>
          <p:cNvPr id="5" name="Rectangle 4"/>
          <p:cNvSpPr/>
          <p:nvPr/>
        </p:nvSpPr>
        <p:spPr>
          <a:xfrm>
            <a:off x="2843808" y="5373216"/>
            <a:ext cx="4572000" cy="1477328"/>
          </a:xfrm>
          <a:prstGeom prst="rect">
            <a:avLst/>
          </a:prstGeom>
        </p:spPr>
        <p:txBody>
          <a:bodyPr>
            <a:spAutoFit/>
          </a:bodyPr>
          <a:lstStyle/>
          <a:p>
            <a:pPr algn="just">
              <a:lnSpc>
                <a:spcPct val="150000"/>
              </a:lnSpc>
            </a:pPr>
            <a:r>
              <a:rPr lang="it-IT" sz="2000" i="1" smtClean="0">
                <a:effectLst/>
                <a:latin typeface="Times New Roman"/>
                <a:ea typeface="Times New Roman"/>
              </a:rPr>
              <a:t>x = (2.8 ± 0.1) cm</a:t>
            </a:r>
            <a:endParaRPr lang="en-US" sz="2000" i="1" smtClean="0">
              <a:effectLst/>
              <a:latin typeface="Times New Roman"/>
              <a:ea typeface="Times New Roman"/>
            </a:endParaRPr>
          </a:p>
          <a:p>
            <a:pPr algn="just">
              <a:lnSpc>
                <a:spcPct val="150000"/>
              </a:lnSpc>
            </a:pPr>
            <a:r>
              <a:rPr lang="it-IT" sz="2000" i="1" smtClean="0">
                <a:effectLst/>
                <a:latin typeface="Times New Roman"/>
                <a:ea typeface="Times New Roman"/>
              </a:rPr>
              <a:t>T = (36.6 ± 0.1)° C</a:t>
            </a:r>
            <a:endParaRPr lang="en-US" sz="2000" i="1" smtClean="0">
              <a:effectLst/>
              <a:latin typeface="Times New Roman"/>
              <a:ea typeface="Times New Roman"/>
            </a:endParaRPr>
          </a:p>
          <a:p>
            <a:pPr algn="just">
              <a:lnSpc>
                <a:spcPct val="150000"/>
              </a:lnSpc>
              <a:tabLst>
                <a:tab pos="3060065" algn="ctr"/>
              </a:tabLst>
            </a:pPr>
            <a:r>
              <a:rPr lang="it-IT" sz="2000" i="1" smtClean="0">
                <a:effectLst/>
                <a:latin typeface="Times New Roman"/>
                <a:ea typeface="Times New Roman"/>
                <a:sym typeface="Symbol"/>
              </a:rPr>
              <a:t></a:t>
            </a:r>
            <a:r>
              <a:rPr lang="it-IT" sz="2000" i="1" smtClean="0">
                <a:effectLst/>
                <a:latin typeface="Times New Roman"/>
                <a:ea typeface="Times New Roman"/>
              </a:rPr>
              <a:t> = (41 ± 1)° </a:t>
            </a:r>
            <a:endParaRPr lang="en-US" sz="2000" i="1">
              <a:effectLst/>
              <a:latin typeface="Times New Roman"/>
              <a:ea typeface="Times New Roman"/>
            </a:endParaRPr>
          </a:p>
        </p:txBody>
      </p:sp>
    </p:spTree>
    <p:extLst>
      <p:ext uri="{BB962C8B-B14F-4D97-AF65-F5344CB8AC3E}">
        <p14:creationId xmlns:p14="http://schemas.microsoft.com/office/powerpoint/2010/main" val="1102086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09600"/>
            <a:ext cx="4343400" cy="3847207"/>
          </a:xfrm>
          <a:prstGeom prst="rect">
            <a:avLst/>
          </a:prstGeom>
        </p:spPr>
        <p:txBody>
          <a:bodyPr wrap="square">
            <a:spAutoFit/>
          </a:bodyPr>
          <a:lstStyle/>
          <a:p>
            <a:pPr algn="just"/>
            <a:r>
              <a:rPr lang="it-IT" sz="2800" b="1" smtClean="0">
                <a:solidFill>
                  <a:srgbClr val="C00000"/>
                </a:solidFill>
              </a:rPr>
              <a:t>Osservazione</a:t>
            </a:r>
            <a:endParaRPr lang="it-IT" sz="2400" b="1" smtClean="0">
              <a:solidFill>
                <a:srgbClr val="C00000"/>
              </a:solidFill>
            </a:endParaRPr>
          </a:p>
          <a:p>
            <a:pPr algn="just"/>
            <a:endParaRPr lang="it-IT" sz="2400"/>
          </a:p>
          <a:p>
            <a:pPr algn="just"/>
            <a:r>
              <a:rPr lang="it-IT" sz="2400" smtClean="0"/>
              <a:t>Le incertezze sono caratterizzate da </a:t>
            </a:r>
            <a:r>
              <a:rPr lang="it-IT" sz="2400" u="sng" smtClean="0"/>
              <a:t>una </a:t>
            </a:r>
            <a:r>
              <a:rPr lang="it-IT" sz="2400" u="sng"/>
              <a:t>sola cifra significativa </a:t>
            </a:r>
            <a:r>
              <a:rPr lang="it-IT" sz="2400"/>
              <a:t>e </a:t>
            </a:r>
            <a:r>
              <a:rPr lang="it-IT" sz="2400" smtClean="0"/>
              <a:t>il </a:t>
            </a:r>
            <a:r>
              <a:rPr lang="it-IT" sz="2400"/>
              <a:t>valore che dà la stima della grandezza in esame è scritta in modo coerente con </a:t>
            </a:r>
            <a:r>
              <a:rPr lang="it-IT" sz="2400" smtClean="0"/>
              <a:t>esse, </a:t>
            </a:r>
            <a:r>
              <a:rPr lang="it-IT" sz="2400"/>
              <a:t>ovvero </a:t>
            </a:r>
            <a:r>
              <a:rPr lang="it-IT" sz="2400" u="sng">
                <a:solidFill>
                  <a:srgbClr val="C00000"/>
                </a:solidFill>
              </a:rPr>
              <a:t>l’ultima cifra significativa a destra </a:t>
            </a:r>
            <a:r>
              <a:rPr lang="it-IT" sz="2400" u="sng" smtClean="0">
                <a:solidFill>
                  <a:srgbClr val="C00000"/>
                </a:solidFill>
              </a:rPr>
              <a:t>coincide </a:t>
            </a:r>
            <a:r>
              <a:rPr lang="it-IT" sz="2400" u="sng">
                <a:solidFill>
                  <a:srgbClr val="C00000"/>
                </a:solidFill>
              </a:rPr>
              <a:t>con la posizione della cifra significativa dell’errore</a:t>
            </a:r>
            <a:r>
              <a:rPr lang="it-IT" sz="2400"/>
              <a:t>.</a:t>
            </a:r>
            <a:endParaRPr lang="en-US" sz="2400"/>
          </a:p>
        </p:txBody>
      </p:sp>
      <p:sp>
        <p:nvSpPr>
          <p:cNvPr id="5" name="Rectangle 4"/>
          <p:cNvSpPr/>
          <p:nvPr/>
        </p:nvSpPr>
        <p:spPr>
          <a:xfrm>
            <a:off x="5562600" y="1240541"/>
            <a:ext cx="3224242" cy="3416320"/>
          </a:xfrm>
          <a:prstGeom prst="rect">
            <a:avLst/>
          </a:prstGeom>
          <a:ln>
            <a:solidFill>
              <a:srgbClr val="C00000"/>
            </a:solidFill>
          </a:ln>
        </p:spPr>
        <p:txBody>
          <a:bodyPr wrap="square">
            <a:spAutoFit/>
          </a:bodyPr>
          <a:lstStyle/>
          <a:p>
            <a:pPr algn="ctr">
              <a:lnSpc>
                <a:spcPct val="150000"/>
              </a:lnSpc>
            </a:pPr>
            <a:r>
              <a:rPr lang="it-IT" sz="2400" i="1" dirty="0">
                <a:latin typeface="Times New Roman" panose="02020603050405020304" pitchFamily="18" charset="0"/>
                <a:cs typeface="Times New Roman" panose="02020603050405020304" pitchFamily="18" charset="0"/>
              </a:rPr>
              <a:t>x = (2.85 ± 0.05) cm</a:t>
            </a:r>
            <a:endParaRPr lang="en-US" sz="2400" i="1" dirty="0">
              <a:latin typeface="Times New Roman" panose="02020603050405020304" pitchFamily="18" charset="0"/>
              <a:cs typeface="Times New Roman" panose="02020603050405020304" pitchFamily="18" charset="0"/>
            </a:endParaRPr>
          </a:p>
          <a:p>
            <a:pPr lvl="0" algn="ctr">
              <a:lnSpc>
                <a:spcPct val="150000"/>
              </a:lnSpc>
            </a:pPr>
            <a:r>
              <a:rPr lang="it-IT" sz="2400" i="1" dirty="0" smtClean="0">
                <a:solidFill>
                  <a:prstClr val="black"/>
                </a:solidFill>
                <a:latin typeface="Times New Roman" panose="02020603050405020304" pitchFamily="18" charset="0"/>
                <a:cs typeface="Times New Roman" panose="02020603050405020304" pitchFamily="18" charset="0"/>
              </a:rPr>
              <a:t>T </a:t>
            </a:r>
            <a:r>
              <a:rPr lang="it-IT" sz="2400" i="1" dirty="0">
                <a:solidFill>
                  <a:prstClr val="black"/>
                </a:solidFill>
                <a:latin typeface="Times New Roman" panose="02020603050405020304" pitchFamily="18" charset="0"/>
                <a:cs typeface="Times New Roman" panose="02020603050405020304" pitchFamily="18" charset="0"/>
              </a:rPr>
              <a:t>= (36.65 ± 0.05)° C</a:t>
            </a:r>
            <a:endParaRPr lang="en-US" sz="2400" i="1" dirty="0">
              <a:solidFill>
                <a:prstClr val="black"/>
              </a:solidFill>
              <a:latin typeface="Times New Roman" panose="02020603050405020304" pitchFamily="18" charset="0"/>
              <a:cs typeface="Times New Roman" panose="02020603050405020304" pitchFamily="18" charset="0"/>
            </a:endParaRPr>
          </a:p>
          <a:p>
            <a:pPr algn="ctr">
              <a:lnSpc>
                <a:spcPct val="150000"/>
              </a:lnSpc>
            </a:pPr>
            <a:r>
              <a:rPr lang="it-IT" sz="2400" i="1" dirty="0">
                <a:solidFill>
                  <a:prstClr val="black"/>
                </a:solidFill>
                <a:latin typeface="Times New Roman" panose="02020603050405020304" pitchFamily="18" charset="0"/>
                <a:cs typeface="Times New Roman" panose="02020603050405020304" pitchFamily="18" charset="0"/>
                <a:sym typeface="Symbol"/>
              </a:rPr>
              <a:t></a:t>
            </a:r>
            <a:r>
              <a:rPr lang="it-IT" sz="2400" i="1" dirty="0">
                <a:solidFill>
                  <a:prstClr val="black"/>
                </a:solidFill>
                <a:latin typeface="Times New Roman" panose="02020603050405020304" pitchFamily="18" charset="0"/>
                <a:cs typeface="Times New Roman" panose="02020603050405020304" pitchFamily="18" charset="0"/>
              </a:rPr>
              <a:t> = (41.5 ± 0.5)°</a:t>
            </a:r>
            <a:endParaRPr lang="it-IT" sz="2400" i="1" dirty="0" smtClean="0">
              <a:effectLst/>
              <a:latin typeface="Times New Roman"/>
              <a:ea typeface="Times New Roman"/>
            </a:endParaRPr>
          </a:p>
          <a:p>
            <a:pPr algn="ctr">
              <a:lnSpc>
                <a:spcPct val="150000"/>
              </a:lnSpc>
            </a:pPr>
            <a:r>
              <a:rPr lang="it-IT" sz="2400" i="1" dirty="0" smtClean="0">
                <a:effectLst/>
                <a:latin typeface="Times New Roman"/>
                <a:ea typeface="Times New Roman"/>
              </a:rPr>
              <a:t>x = (2.8 ± 0.1) cm</a:t>
            </a:r>
            <a:endParaRPr lang="en-US" sz="2400" i="1" dirty="0" smtClean="0">
              <a:effectLst/>
              <a:latin typeface="Times New Roman"/>
              <a:ea typeface="Times New Roman"/>
            </a:endParaRPr>
          </a:p>
          <a:p>
            <a:pPr algn="ctr">
              <a:lnSpc>
                <a:spcPct val="150000"/>
              </a:lnSpc>
            </a:pPr>
            <a:r>
              <a:rPr lang="it-IT" sz="2400" i="1" dirty="0" smtClean="0">
                <a:effectLst/>
                <a:latin typeface="Times New Roman"/>
                <a:ea typeface="Times New Roman"/>
              </a:rPr>
              <a:t>T = (36.6 ± 0.1)° C</a:t>
            </a:r>
            <a:endParaRPr lang="en-US" sz="2400" i="1" dirty="0" smtClean="0">
              <a:effectLst/>
              <a:latin typeface="Times New Roman"/>
              <a:ea typeface="Times New Roman"/>
            </a:endParaRPr>
          </a:p>
          <a:p>
            <a:pPr algn="ctr">
              <a:lnSpc>
                <a:spcPct val="150000"/>
              </a:lnSpc>
              <a:tabLst>
                <a:tab pos="3060065" algn="ctr"/>
              </a:tabLst>
            </a:pPr>
            <a:r>
              <a:rPr lang="it-IT" sz="2400" i="1" dirty="0" smtClean="0">
                <a:effectLst/>
                <a:latin typeface="Times New Roman"/>
                <a:ea typeface="Times New Roman"/>
                <a:sym typeface="Symbol"/>
              </a:rPr>
              <a:t></a:t>
            </a:r>
            <a:r>
              <a:rPr lang="it-IT" sz="2400" i="1" dirty="0" smtClean="0">
                <a:effectLst/>
                <a:latin typeface="Times New Roman"/>
                <a:ea typeface="Times New Roman"/>
              </a:rPr>
              <a:t> = (41 ± 1)° </a:t>
            </a:r>
            <a:endParaRPr lang="en-US" sz="2400" i="1" dirty="0">
              <a:effectLst/>
              <a:latin typeface="Times New Roman"/>
              <a:ea typeface="Times New Roman"/>
            </a:endParaRPr>
          </a:p>
        </p:txBody>
      </p:sp>
    </p:spTree>
    <p:extLst>
      <p:ext uri="{BB962C8B-B14F-4D97-AF65-F5344CB8AC3E}">
        <p14:creationId xmlns:p14="http://schemas.microsoft.com/office/powerpoint/2010/main" val="1551981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1523" y="162580"/>
            <a:ext cx="4484754" cy="523220"/>
          </a:xfrm>
          <a:prstGeom prst="rect">
            <a:avLst/>
          </a:prstGeom>
        </p:spPr>
        <p:txBody>
          <a:bodyPr wrap="none">
            <a:spAutoFit/>
          </a:bodyPr>
          <a:lstStyle/>
          <a:p>
            <a:r>
              <a:rPr lang="it-IT" sz="2800" b="1">
                <a:solidFill>
                  <a:srgbClr val="C00000"/>
                </a:solidFill>
              </a:rPr>
              <a:t>Incertezze assolute e relative</a:t>
            </a:r>
            <a:endParaRPr lang="en-US" sz="2800" b="1">
              <a:solidFill>
                <a:srgbClr val="C00000"/>
              </a:solidFill>
            </a:endParaRPr>
          </a:p>
        </p:txBody>
      </p:sp>
      <p:sp>
        <p:nvSpPr>
          <p:cNvPr id="3" name="Rectangle 6"/>
          <p:cNvSpPr>
            <a:spLocks noGrp="1" noChangeArrowheads="1"/>
          </p:cNvSpPr>
          <p:nvPr>
            <p:ph type="sldNum" sz="quarter" idx="12"/>
          </p:nvPr>
        </p:nvSpPr>
        <p:spPr>
          <a:xfrm>
            <a:off x="6553200" y="6248400"/>
            <a:ext cx="1905000" cy="457200"/>
          </a:xfrm>
        </p:spPr>
        <p:txBody>
          <a:bodyPr/>
          <a:lstStyle/>
          <a:p>
            <a:pPr>
              <a:defRPr/>
            </a:pPr>
            <a:fld id="{42BBE658-095E-430C-9FB0-8C6579688C48}" type="slidenum">
              <a:rPr lang="it-IT"/>
              <a:pPr>
                <a:defRPr/>
              </a:pPr>
              <a:t>46</a:t>
            </a:fld>
            <a:endParaRPr lang="it-IT"/>
          </a:p>
        </p:txBody>
      </p:sp>
      <p:graphicFrame>
        <p:nvGraphicFramePr>
          <p:cNvPr id="5" name="Object 3"/>
          <p:cNvGraphicFramePr>
            <a:graphicFrameLocks noChangeAspect="1"/>
          </p:cNvGraphicFramePr>
          <p:nvPr>
            <p:extLst/>
          </p:nvPr>
        </p:nvGraphicFramePr>
        <p:xfrm>
          <a:off x="306388" y="762000"/>
          <a:ext cx="5127625" cy="1169987"/>
        </p:xfrm>
        <a:graphic>
          <a:graphicData uri="http://schemas.openxmlformats.org/presentationml/2006/ole">
            <mc:AlternateContent xmlns:mc="http://schemas.openxmlformats.org/markup-compatibility/2006">
              <mc:Choice xmlns:v="urn:schemas-microsoft-com:vml" Requires="v">
                <p:oleObj spid="_x0000_s1046" name="Bitmap Image" r:id="rId4" imgW="3533333" imgH="781159" progId="PBrush">
                  <p:embed/>
                </p:oleObj>
              </mc:Choice>
              <mc:Fallback>
                <p:oleObj name="Bitmap Image" r:id="rId4" imgW="3533333" imgH="78115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3105"/>
                      <a:stretch>
                        <a:fillRect/>
                      </a:stretch>
                    </p:blipFill>
                    <p:spPr bwMode="auto">
                      <a:xfrm>
                        <a:off x="306388" y="762000"/>
                        <a:ext cx="51276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4"/>
          <p:cNvSpPr txBox="1">
            <a:spLocks noChangeArrowheads="1"/>
          </p:cNvSpPr>
          <p:nvPr/>
        </p:nvSpPr>
        <p:spPr bwMode="auto">
          <a:xfrm>
            <a:off x="5181600" y="1142999"/>
            <a:ext cx="3449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en-US" sz="2400" i="1">
                <a:cs typeface="Times New Roman" panose="02020603050405020304" pitchFamily="18" charset="0"/>
              </a:rPr>
              <a:t>x  =  (16.55 ± 0.05) cm</a:t>
            </a:r>
          </a:p>
        </p:txBody>
      </p:sp>
      <p:sp>
        <p:nvSpPr>
          <p:cNvPr id="8" name="Text Box 6"/>
          <p:cNvSpPr txBox="1">
            <a:spLocks noChangeArrowheads="1"/>
          </p:cNvSpPr>
          <p:nvPr/>
        </p:nvSpPr>
        <p:spPr bwMode="auto">
          <a:xfrm>
            <a:off x="152400" y="1828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sz="2400">
                <a:latin typeface="+mn-lt"/>
              </a:rPr>
              <a:t>L’</a:t>
            </a:r>
            <a:r>
              <a:rPr lang="it-IT" sz="2400" b="1">
                <a:solidFill>
                  <a:srgbClr val="C00000"/>
                </a:solidFill>
                <a:latin typeface="+mn-lt"/>
              </a:rPr>
              <a:t>incertezza assoluta </a:t>
            </a:r>
            <a:r>
              <a:rPr lang="it-IT" sz="2400">
                <a:latin typeface="+mn-lt"/>
              </a:rPr>
              <a:t>della misura e’ </a:t>
            </a:r>
            <a:r>
              <a:rPr lang="it-IT" sz="2400" i="1">
                <a:latin typeface="Times New Roman" panose="02020603050405020304" pitchFamily="18" charset="0"/>
                <a:cs typeface="Times New Roman" panose="02020603050405020304" pitchFamily="18" charset="0"/>
              </a:rPr>
              <a:t>0.05 cm </a:t>
            </a:r>
            <a:r>
              <a:rPr lang="it-IT" sz="2400">
                <a:latin typeface="+mn-lt"/>
              </a:rPr>
              <a:t>(ovvero </a:t>
            </a:r>
            <a:r>
              <a:rPr lang="it-IT" sz="2400" i="1">
                <a:latin typeface="Times New Roman" panose="02020603050405020304" pitchFamily="18" charset="0"/>
                <a:cs typeface="Times New Roman" panose="02020603050405020304" pitchFamily="18" charset="0"/>
              </a:rPr>
              <a:t>0.5 mm</a:t>
            </a:r>
            <a:r>
              <a:rPr lang="it-IT" sz="2400">
                <a:latin typeface="+mn-lt"/>
              </a:rPr>
              <a:t>)</a:t>
            </a:r>
          </a:p>
        </p:txBody>
      </p:sp>
      <p:grpSp>
        <p:nvGrpSpPr>
          <p:cNvPr id="10" name="Group 17"/>
          <p:cNvGrpSpPr>
            <a:grpSpLocks/>
          </p:cNvGrpSpPr>
          <p:nvPr/>
        </p:nvGrpSpPr>
        <p:grpSpPr bwMode="auto">
          <a:xfrm>
            <a:off x="838200" y="5181600"/>
            <a:ext cx="7315200" cy="412750"/>
            <a:chOff x="528" y="3264"/>
            <a:chExt cx="4608" cy="260"/>
          </a:xfrm>
        </p:grpSpPr>
        <p:sp>
          <p:nvSpPr>
            <p:cNvPr id="11" name="Text Box 8"/>
            <p:cNvSpPr txBox="1">
              <a:spLocks noChangeArrowheads="1"/>
            </p:cNvSpPr>
            <p:nvPr/>
          </p:nvSpPr>
          <p:spPr bwMode="auto">
            <a:xfrm>
              <a:off x="528" y="3274"/>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en-US" sz="2000" i="1">
                  <a:cs typeface="Times New Roman" panose="02020603050405020304" pitchFamily="18" charset="0"/>
                </a:rPr>
                <a:t>x</a:t>
              </a:r>
              <a:r>
                <a:rPr lang="it-IT" altLang="en-US" sz="2000" i="1" baseline="-25000">
                  <a:cs typeface="Times New Roman" panose="02020603050405020304" pitchFamily="18" charset="0"/>
                </a:rPr>
                <a:t>1</a:t>
              </a:r>
              <a:r>
                <a:rPr lang="it-IT" altLang="en-US" sz="2000" i="1">
                  <a:cs typeface="Times New Roman" panose="02020603050405020304" pitchFamily="18" charset="0"/>
                </a:rPr>
                <a:t>  =  (4.55 ± 0.05) cm</a:t>
              </a:r>
            </a:p>
          </p:txBody>
        </p:sp>
        <p:sp>
          <p:nvSpPr>
            <p:cNvPr id="12" name="Text Box 9"/>
            <p:cNvSpPr txBox="1">
              <a:spLocks noChangeArrowheads="1"/>
            </p:cNvSpPr>
            <p:nvPr/>
          </p:nvSpPr>
          <p:spPr bwMode="auto">
            <a:xfrm>
              <a:off x="3168" y="3264"/>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en-US" sz="2000" i="1">
                  <a:cs typeface="Times New Roman" panose="02020603050405020304" pitchFamily="18" charset="0"/>
                </a:rPr>
                <a:t>x</a:t>
              </a:r>
              <a:r>
                <a:rPr lang="it-IT" altLang="en-US" sz="2000" i="1" baseline="-25000">
                  <a:cs typeface="Times New Roman" panose="02020603050405020304" pitchFamily="18" charset="0"/>
                </a:rPr>
                <a:t>2</a:t>
              </a:r>
              <a:r>
                <a:rPr lang="it-IT" altLang="en-US" sz="2000" i="1">
                  <a:cs typeface="Times New Roman" panose="02020603050405020304" pitchFamily="18" charset="0"/>
                </a:rPr>
                <a:t>  =  (53.20 ± 0.05) cm</a:t>
              </a:r>
            </a:p>
          </p:txBody>
        </p:sp>
      </p:grpSp>
      <p:graphicFrame>
        <p:nvGraphicFramePr>
          <p:cNvPr id="14" name="Object 11"/>
          <p:cNvGraphicFramePr>
            <a:graphicFrameLocks noChangeAspect="1"/>
          </p:cNvGraphicFramePr>
          <p:nvPr>
            <p:extLst/>
          </p:nvPr>
        </p:nvGraphicFramePr>
        <p:xfrm>
          <a:off x="1174750" y="5876925"/>
          <a:ext cx="2349500" cy="695325"/>
        </p:xfrm>
        <a:graphic>
          <a:graphicData uri="http://schemas.openxmlformats.org/presentationml/2006/ole">
            <mc:AlternateContent xmlns:mc="http://schemas.openxmlformats.org/markup-compatibility/2006">
              <mc:Choice xmlns:v="urn:schemas-microsoft-com:vml" Requires="v">
                <p:oleObj spid="_x0000_s1047" name="Equation" r:id="rId6" imgW="1459866" imgH="431613" progId="Equation.3">
                  <p:embed/>
                </p:oleObj>
              </mc:Choice>
              <mc:Fallback>
                <p:oleObj name="Equation" r:id="rId6" imgW="145986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750" y="5876925"/>
                        <a:ext cx="23495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extLst/>
          </p:nvPr>
        </p:nvGraphicFramePr>
        <p:xfrm>
          <a:off x="5229225" y="5876925"/>
          <a:ext cx="2759075" cy="695325"/>
        </p:xfrm>
        <a:graphic>
          <a:graphicData uri="http://schemas.openxmlformats.org/presentationml/2006/ole">
            <mc:AlternateContent xmlns:mc="http://schemas.openxmlformats.org/markup-compatibility/2006">
              <mc:Choice xmlns:v="urn:schemas-microsoft-com:vml" Requires="v">
                <p:oleObj spid="_x0000_s1048" name="Equation" r:id="rId8" imgW="1714500" imgH="431800" progId="Equation.3">
                  <p:embed/>
                </p:oleObj>
              </mc:Choice>
              <mc:Fallback>
                <p:oleObj name="Equation" r:id="rId8" imgW="17145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9225" y="5876925"/>
                        <a:ext cx="27590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3"/>
          <p:cNvSpPr txBox="1">
            <a:spLocks noChangeArrowheads="1"/>
          </p:cNvSpPr>
          <p:nvPr/>
        </p:nvSpPr>
        <p:spPr bwMode="auto">
          <a:xfrm>
            <a:off x="0" y="43434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sz="2400">
                <a:latin typeface="+mn-lt"/>
              </a:rPr>
              <a:t>L’</a:t>
            </a:r>
            <a:r>
              <a:rPr lang="it-IT" sz="2400" b="1">
                <a:solidFill>
                  <a:srgbClr val="C00000"/>
                </a:solidFill>
                <a:latin typeface="+mn-lt"/>
              </a:rPr>
              <a:t>incertezza relativa</a:t>
            </a:r>
            <a:r>
              <a:rPr lang="it-IT" sz="2400">
                <a:latin typeface="+mn-lt"/>
              </a:rPr>
              <a:t> della misura e’ data da </a:t>
            </a:r>
          </a:p>
        </p:txBody>
      </p:sp>
      <p:sp>
        <p:nvSpPr>
          <p:cNvPr id="19" name="Rectangle 18"/>
          <p:cNvSpPr/>
          <p:nvPr/>
        </p:nvSpPr>
        <p:spPr>
          <a:xfrm>
            <a:off x="304800" y="2362200"/>
            <a:ext cx="8610600" cy="1200329"/>
          </a:xfrm>
          <a:prstGeom prst="rect">
            <a:avLst/>
          </a:prstGeom>
        </p:spPr>
        <p:txBody>
          <a:bodyPr wrap="square">
            <a:spAutoFit/>
          </a:bodyPr>
          <a:lstStyle/>
          <a:p>
            <a:r>
              <a:rPr lang="it-IT" sz="2400" smtClean="0"/>
              <a:t>Ma l’incertezza </a:t>
            </a:r>
            <a:r>
              <a:rPr lang="it-IT" sz="2400" i="1">
                <a:latin typeface="Times New Roman" pitchFamily="18" charset="0"/>
                <a:cs typeface="Times New Roman" panose="02020603050405020304" pitchFamily="18" charset="0"/>
              </a:rPr>
              <a:t>ΔG</a:t>
            </a:r>
            <a:r>
              <a:rPr lang="it-IT" sz="2400" i="1"/>
              <a:t> </a:t>
            </a:r>
            <a:r>
              <a:rPr lang="it-IT" sz="2400"/>
              <a:t>da sola può non essere sufficiente a determinare la bontà della misura, che dipende anche dal valore della grandezza misurata.</a:t>
            </a:r>
          </a:p>
        </p:txBody>
      </p:sp>
      <p:sp>
        <p:nvSpPr>
          <p:cNvPr id="20" name="Down Arrow 19"/>
          <p:cNvSpPr/>
          <p:nvPr/>
        </p:nvSpPr>
        <p:spPr>
          <a:xfrm>
            <a:off x="4023741" y="3200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nvPr>
        </p:nvGraphicFramePr>
        <p:xfrm>
          <a:off x="6925469" y="4105561"/>
          <a:ext cx="1350671" cy="932878"/>
        </p:xfrm>
        <a:graphic>
          <a:graphicData uri="http://schemas.openxmlformats.org/presentationml/2006/ole">
            <mc:AlternateContent xmlns:mc="http://schemas.openxmlformats.org/markup-compatibility/2006">
              <mc:Choice xmlns:v="urn:schemas-microsoft-com:vml" Requires="v">
                <p:oleObj spid="_x0000_s1049" name="Equation" r:id="rId10" imgW="698197" imgH="482391" progId="Equation.3">
                  <p:embed/>
                </p:oleObj>
              </mc:Choice>
              <mc:Fallback>
                <p:oleObj name="Equation" r:id="rId10" imgW="698197" imgH="48239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5469" y="4105561"/>
                        <a:ext cx="1350671" cy="932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152400" y="4866243"/>
            <a:ext cx="2407454" cy="369332"/>
          </a:xfrm>
          <a:prstGeom prst="rect">
            <a:avLst/>
          </a:prstGeom>
        </p:spPr>
        <p:txBody>
          <a:bodyPr wrap="none">
            <a:spAutoFit/>
          </a:bodyPr>
          <a:lstStyle/>
          <a:p>
            <a:r>
              <a:rPr lang="it-IT" i="1">
                <a:latin typeface="Times New Roman" panose="02020603050405020304" pitchFamily="18" charset="0"/>
                <a:cs typeface="Times New Roman" panose="02020603050405020304" pitchFamily="18" charset="0"/>
              </a:rPr>
              <a:t>(misura </a:t>
            </a:r>
            <a:r>
              <a:rPr lang="it-IT" i="1" smtClean="0">
                <a:latin typeface="Times New Roman" panose="02020603050405020304" pitchFamily="18" charset="0"/>
                <a:cs typeface="Times New Roman" panose="02020603050405020304" pitchFamily="18" charset="0"/>
              </a:rPr>
              <a:t>più grossolana</a:t>
            </a:r>
            <a:r>
              <a:rPr lang="it-IT" i="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9833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954107"/>
          </a:xfrm>
          <a:prstGeom prst="rect">
            <a:avLst/>
          </a:prstGeom>
        </p:spPr>
        <p:txBody>
          <a:bodyPr wrap="square">
            <a:spAutoFit/>
          </a:bodyPr>
          <a:lstStyle/>
          <a:p>
            <a:r>
              <a:rPr lang="it-IT" sz="2800" b="1" smtClean="0">
                <a:solidFill>
                  <a:srgbClr val="C00000"/>
                </a:solidFill>
              </a:rPr>
              <a:t>Incertezze nelle misure indirette e propagazione de</a:t>
            </a:r>
            <a:r>
              <a:rPr lang="en-US" sz="2800" b="1" smtClean="0">
                <a:solidFill>
                  <a:srgbClr val="C00000"/>
                </a:solidFill>
              </a:rPr>
              <a:t>gli errori massimi</a:t>
            </a:r>
            <a:endParaRPr lang="it-IT" sz="2800" b="1" smtClean="0">
              <a:solidFill>
                <a:srgbClr val="C00000"/>
              </a:solidFill>
            </a:endParaRPr>
          </a:p>
        </p:txBody>
      </p:sp>
      <p:sp>
        <p:nvSpPr>
          <p:cNvPr id="3" name="Rectangle 2"/>
          <p:cNvSpPr/>
          <p:nvPr/>
        </p:nvSpPr>
        <p:spPr>
          <a:xfrm>
            <a:off x="304800" y="1600200"/>
            <a:ext cx="8229600" cy="1200329"/>
          </a:xfrm>
          <a:prstGeom prst="rect">
            <a:avLst/>
          </a:prstGeom>
        </p:spPr>
        <p:txBody>
          <a:bodyPr wrap="square">
            <a:spAutoFit/>
          </a:bodyPr>
          <a:lstStyle/>
          <a:p>
            <a:pPr algn="just"/>
            <a:r>
              <a:rPr lang="it-IT" sz="2400" smtClean="0"/>
              <a:t>Quando una grandezza fisica </a:t>
            </a:r>
            <a:r>
              <a:rPr lang="it-IT" sz="2400" i="1">
                <a:latin typeface="Times New Roman" panose="02020603050405020304" pitchFamily="18" charset="0"/>
                <a:cs typeface="Times New Roman" panose="02020603050405020304" pitchFamily="18" charset="0"/>
              </a:rPr>
              <a:t>G</a:t>
            </a:r>
            <a:r>
              <a:rPr lang="it-IT" sz="2400" smtClean="0"/>
              <a:t> viene determinata indirettamente attraverso la misura dirette di altre grandezze </a:t>
            </a:r>
            <a:r>
              <a:rPr lang="it-IT" sz="2400" i="1" smtClean="0">
                <a:latin typeface="Times New Roman" panose="02020603050405020304" pitchFamily="18" charset="0"/>
                <a:cs typeface="Times New Roman" panose="02020603050405020304" pitchFamily="18" charset="0"/>
              </a:rPr>
              <a:t>G</a:t>
            </a:r>
            <a:r>
              <a:rPr lang="it-IT" sz="2400" i="1" baseline="-25000" smtClean="0">
                <a:latin typeface="Times New Roman" panose="02020603050405020304" pitchFamily="18" charset="0"/>
                <a:cs typeface="Times New Roman" panose="02020603050405020304" pitchFamily="18" charset="0"/>
              </a:rPr>
              <a:t>i</a:t>
            </a:r>
            <a:r>
              <a:rPr lang="it-IT" sz="2400" smtClean="0"/>
              <a:t> </a:t>
            </a:r>
          </a:p>
          <a:p>
            <a:pPr algn="just"/>
            <a:endParaRPr lang="it-IT" sz="2400"/>
          </a:p>
        </p:txBody>
      </p:sp>
      <p:sp>
        <p:nvSpPr>
          <p:cNvPr id="4" name="TextBox 3"/>
          <p:cNvSpPr txBox="1"/>
          <p:nvPr/>
        </p:nvSpPr>
        <p:spPr>
          <a:xfrm>
            <a:off x="514350" y="3581400"/>
            <a:ext cx="8020050" cy="2492990"/>
          </a:xfrm>
          <a:prstGeom prst="rect">
            <a:avLst/>
          </a:prstGeom>
          <a:noFill/>
        </p:spPr>
        <p:txBody>
          <a:bodyPr wrap="square" rtlCol="0">
            <a:spAutoFit/>
          </a:bodyPr>
          <a:lstStyle/>
          <a:p>
            <a:pPr algn="just"/>
            <a:r>
              <a:rPr lang="en-US" sz="2400" dirty="0" err="1" smtClean="0"/>
              <a:t>occorre</a:t>
            </a:r>
            <a:r>
              <a:rPr lang="en-US" sz="2400" dirty="0" smtClean="0"/>
              <a:t> </a:t>
            </a:r>
            <a:r>
              <a:rPr lang="en-US" sz="2400" dirty="0" err="1" smtClean="0"/>
              <a:t>stabilire</a:t>
            </a:r>
            <a:r>
              <a:rPr lang="en-US" sz="2400" dirty="0" smtClean="0"/>
              <a:t> come le </a:t>
            </a:r>
            <a:r>
              <a:rPr lang="en-US" sz="2400" dirty="0" err="1" smtClean="0"/>
              <a:t>incertezze</a:t>
            </a:r>
            <a:r>
              <a:rPr lang="en-US" sz="2400" dirty="0" smtClean="0"/>
              <a:t> </a:t>
            </a:r>
            <a:r>
              <a:rPr lang="en-US" sz="2400" err="1" smtClean="0"/>
              <a:t>sulle</a:t>
            </a:r>
            <a:r>
              <a:rPr lang="en-US" sz="2400" smtClean="0"/>
              <a:t> </a:t>
            </a:r>
            <a:r>
              <a:rPr lang="it-IT" sz="2400" i="1">
                <a:latin typeface="Times New Roman" panose="02020603050405020304" pitchFamily="18" charset="0"/>
                <a:cs typeface="Times New Roman" panose="02020603050405020304" pitchFamily="18" charset="0"/>
              </a:rPr>
              <a:t>G</a:t>
            </a:r>
            <a:r>
              <a:rPr lang="it-IT" sz="2400" i="1" baseline="-25000">
                <a:latin typeface="Times New Roman" panose="02020603050405020304" pitchFamily="18" charset="0"/>
                <a:cs typeface="Times New Roman" panose="02020603050405020304" pitchFamily="18" charset="0"/>
              </a:rPr>
              <a:t>i</a:t>
            </a:r>
            <a:r>
              <a:rPr lang="en-US" sz="2400" smtClean="0"/>
              <a:t> </a:t>
            </a:r>
            <a:r>
              <a:rPr lang="en-US" sz="2400" dirty="0" err="1" smtClean="0"/>
              <a:t>si</a:t>
            </a:r>
            <a:r>
              <a:rPr lang="en-US" sz="2400" dirty="0" smtClean="0"/>
              <a:t> </a:t>
            </a:r>
            <a:r>
              <a:rPr lang="en-US" sz="2400" dirty="0" err="1" smtClean="0"/>
              <a:t>riflettono</a:t>
            </a:r>
            <a:r>
              <a:rPr lang="en-US" sz="2400" dirty="0" smtClean="0"/>
              <a:t> </a:t>
            </a:r>
            <a:r>
              <a:rPr lang="en-US" sz="2400" dirty="0" err="1" smtClean="0"/>
              <a:t>sull’incertezza</a:t>
            </a:r>
            <a:r>
              <a:rPr lang="en-US" sz="2400" dirty="0" smtClean="0"/>
              <a:t> </a:t>
            </a:r>
            <a:r>
              <a:rPr lang="en-US" sz="2400" dirty="0" err="1" smtClean="0"/>
              <a:t>della</a:t>
            </a:r>
            <a:r>
              <a:rPr lang="en-US" sz="2400" dirty="0" smtClean="0"/>
              <a:t> </a:t>
            </a:r>
            <a:r>
              <a:rPr lang="en-US" sz="2400" dirty="0" err="1" smtClean="0"/>
              <a:t>grandezza</a:t>
            </a:r>
            <a:r>
              <a:rPr lang="en-US" sz="2400" dirty="0" smtClean="0"/>
              <a:t> </a:t>
            </a:r>
            <a:r>
              <a:rPr lang="en-US" sz="2400" err="1" smtClean="0"/>
              <a:t>derivata</a:t>
            </a:r>
            <a:r>
              <a:rPr lang="en-US" sz="2400" smtClean="0"/>
              <a:t> </a:t>
            </a:r>
            <a:r>
              <a:rPr lang="it-IT" sz="2400" i="1" smtClean="0">
                <a:latin typeface="Times New Roman" panose="02020603050405020304" pitchFamily="18" charset="0"/>
                <a:cs typeface="Times New Roman" panose="02020603050405020304" pitchFamily="18" charset="0"/>
              </a:rPr>
              <a:t>G</a:t>
            </a:r>
            <a:r>
              <a:rPr lang="en-US" sz="2400" smtClean="0"/>
              <a:t>.</a:t>
            </a:r>
            <a:endParaRPr lang="en-US" sz="2400" dirty="0" smtClean="0"/>
          </a:p>
          <a:p>
            <a:pPr algn="just"/>
            <a:endParaRPr lang="en-US" sz="2400" dirty="0"/>
          </a:p>
          <a:p>
            <a:pPr algn="just"/>
            <a:endParaRPr lang="en-US" sz="2400" dirty="0" smtClean="0"/>
          </a:p>
          <a:p>
            <a:pPr algn="just"/>
            <a:endParaRPr lang="en-US" sz="2400" dirty="0" smtClean="0"/>
          </a:p>
          <a:p>
            <a:pPr algn="ctr"/>
            <a:r>
              <a:rPr lang="en-US" sz="3600" b="1" i="1" dirty="0" smtClean="0">
                <a:solidFill>
                  <a:srgbClr val="C00000"/>
                </a:solidFill>
                <a:latin typeface="Times New Roman" panose="02020603050405020304" pitchFamily="18" charset="0"/>
                <a:cs typeface="Times New Roman" panose="02020603050405020304" pitchFamily="18" charset="0"/>
              </a:rPr>
              <a:t> </a:t>
            </a:r>
            <a:r>
              <a:rPr lang="el-GR" sz="3600" b="1" i="1" dirty="0" smtClean="0">
                <a:solidFill>
                  <a:srgbClr val="C00000"/>
                </a:solidFill>
                <a:latin typeface="Times New Roman" panose="02020603050405020304" pitchFamily="18" charset="0"/>
                <a:cs typeface="Times New Roman" panose="02020603050405020304" pitchFamily="18" charset="0"/>
              </a:rPr>
              <a:t>Δ</a:t>
            </a:r>
            <a:r>
              <a:rPr lang="en-US" sz="3600" b="1" i="1" dirty="0" err="1" smtClean="0">
                <a:solidFill>
                  <a:srgbClr val="C00000"/>
                </a:solidFill>
                <a:latin typeface="Times New Roman" panose="02020603050405020304" pitchFamily="18" charset="0"/>
                <a:cs typeface="Times New Roman" panose="02020603050405020304" pitchFamily="18" charset="0"/>
              </a:rPr>
              <a:t>G</a:t>
            </a:r>
            <a:r>
              <a:rPr lang="en-US" sz="3600" b="1" i="1" baseline="-25000" dirty="0" err="1" smtClean="0">
                <a:solidFill>
                  <a:srgbClr val="C00000"/>
                </a:solidFill>
                <a:latin typeface="Times New Roman" panose="02020603050405020304" pitchFamily="18" charset="0"/>
                <a:cs typeface="Times New Roman" panose="02020603050405020304" pitchFamily="18" charset="0"/>
              </a:rPr>
              <a:t>i</a:t>
            </a:r>
            <a:r>
              <a:rPr lang="en-US" sz="3600" b="1" i="1" dirty="0" smtClean="0">
                <a:solidFill>
                  <a:srgbClr val="C00000"/>
                </a:solidFill>
                <a:latin typeface="Times New Roman" panose="02020603050405020304" pitchFamily="18" charset="0"/>
                <a:cs typeface="Times New Roman" panose="02020603050405020304" pitchFamily="18" charset="0"/>
              </a:rPr>
              <a:t> </a:t>
            </a:r>
            <a:r>
              <a:rPr lang="en-US" sz="3600" b="1" i="1" dirty="0" smtClean="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l-GR" sz="3600" b="1" i="1" dirty="0">
                <a:solidFill>
                  <a:srgbClr val="C00000"/>
                </a:solidFill>
                <a:latin typeface="Times New Roman" panose="02020603050405020304" pitchFamily="18" charset="0"/>
                <a:cs typeface="Times New Roman" panose="02020603050405020304" pitchFamily="18" charset="0"/>
              </a:rPr>
              <a:t> Δ</a:t>
            </a:r>
            <a:r>
              <a:rPr lang="en-US" sz="3600" b="1" i="1" dirty="0" smtClean="0">
                <a:solidFill>
                  <a:srgbClr val="C00000"/>
                </a:solidFill>
                <a:latin typeface="Times New Roman" panose="02020603050405020304" pitchFamily="18" charset="0"/>
                <a:cs typeface="Times New Roman" panose="02020603050405020304" pitchFamily="18" charset="0"/>
              </a:rPr>
              <a:t>G? </a:t>
            </a:r>
            <a:endParaRPr lang="en-US" sz="3600" b="1" i="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Oggetto 5"/>
          <p:cNvGraphicFramePr>
            <a:graphicFrameLocks noChangeAspect="1"/>
          </p:cNvGraphicFramePr>
          <p:nvPr/>
        </p:nvGraphicFramePr>
        <p:xfrm>
          <a:off x="2500298" y="2714620"/>
          <a:ext cx="3929090" cy="714379"/>
        </p:xfrm>
        <a:graphic>
          <a:graphicData uri="http://schemas.openxmlformats.org/presentationml/2006/ole">
            <mc:AlternateContent xmlns:mc="http://schemas.openxmlformats.org/markup-compatibility/2006">
              <mc:Choice xmlns:v="urn:schemas-microsoft-com:vml" Requires="v">
                <p:oleObj spid="_x0000_s2055" name="Equazione" r:id="rId4" imgW="1257300" imgH="228600" progId="Equation.3">
                  <p:embed/>
                </p:oleObj>
              </mc:Choice>
              <mc:Fallback>
                <p:oleObj name="Equazione" r:id="rId4" imgW="12573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298" y="2714620"/>
                        <a:ext cx="3929090" cy="714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50957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523220"/>
          </a:xfrm>
          <a:prstGeom prst="rect">
            <a:avLst/>
          </a:prstGeom>
        </p:spPr>
        <p:txBody>
          <a:bodyPr wrap="square">
            <a:spAutoFit/>
          </a:bodyPr>
          <a:lstStyle/>
          <a:p>
            <a:r>
              <a:rPr lang="it-IT" sz="2800" b="1" dirty="0" smtClean="0">
                <a:solidFill>
                  <a:srgbClr val="C00000"/>
                </a:solidFill>
              </a:rPr>
              <a:t>Somma di grandezze omogenee</a:t>
            </a:r>
          </a:p>
        </p:txBody>
      </p:sp>
      <p:sp>
        <p:nvSpPr>
          <p:cNvPr id="3" name="Rectangle 2"/>
          <p:cNvSpPr/>
          <p:nvPr/>
        </p:nvSpPr>
        <p:spPr>
          <a:xfrm>
            <a:off x="357158" y="1357298"/>
            <a:ext cx="8229600" cy="5324535"/>
          </a:xfrm>
          <a:prstGeom prst="rect">
            <a:avLst/>
          </a:prstGeom>
        </p:spPr>
        <p:txBody>
          <a:bodyPr wrap="square">
            <a:spAutoFit/>
          </a:bodyPr>
          <a:lstStyle/>
          <a:p>
            <a:pPr algn="just"/>
            <a:r>
              <a:rPr lang="it-IT" sz="2400" dirty="0" smtClean="0"/>
              <a:t>Siano</a:t>
            </a:r>
            <a:r>
              <a:rPr lang="it-IT" sz="2400" i="1" dirty="0" smtClean="0">
                <a:latin typeface="Times New Roman" panose="02020603050405020304" pitchFamily="18" charset="0"/>
                <a:cs typeface="Times New Roman" panose="02020603050405020304" pitchFamily="18" charset="0"/>
              </a:rPr>
              <a:t> 	G</a:t>
            </a:r>
            <a:r>
              <a:rPr lang="it-IT" sz="2400" i="1" baseline="-25000" dirty="0" smtClean="0">
                <a:latin typeface="Times New Roman" pitchFamily="18" charset="0"/>
                <a:cs typeface="Times New Roman" pitchFamily="18" charset="0"/>
              </a:rPr>
              <a:t>1 </a:t>
            </a:r>
            <a:r>
              <a:rPr lang="en-US" sz="2400" i="1" dirty="0" smtClean="0">
                <a:latin typeface="Times New Roman" pitchFamily="18" charset="0"/>
                <a:cs typeface="Times New Roman" pitchFamily="18" charset="0"/>
              </a:rPr>
              <a:t>= X</a:t>
            </a:r>
            <a:r>
              <a:rPr lang="en-US" sz="2400" dirty="0" smtClean="0"/>
              <a:t>	e </a:t>
            </a:r>
            <a:r>
              <a:rPr lang="it-IT" sz="2400" i="1" dirty="0" smtClean="0">
                <a:latin typeface="Times New Roman" panose="02020603050405020304" pitchFamily="18" charset="0"/>
                <a:cs typeface="Times New Roman" panose="02020603050405020304" pitchFamily="18" charset="0"/>
              </a:rPr>
              <a:t>G</a:t>
            </a:r>
            <a:r>
              <a:rPr lang="it-IT" sz="2400" i="1" baseline="-25000" dirty="0" smtClean="0">
                <a:latin typeface="Times New Roman" pitchFamily="18" charset="0"/>
                <a:cs typeface="Times New Roman" pitchFamily="18" charset="0"/>
              </a:rPr>
              <a:t>2 </a:t>
            </a:r>
            <a:r>
              <a:rPr lang="en-US" sz="2400" i="1" dirty="0" smtClean="0">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rPr>
              <a:t>Y </a:t>
            </a:r>
            <a:r>
              <a:rPr lang="it-IT" sz="2400" i="1" dirty="0" smtClean="0">
                <a:latin typeface="Times New Roman" panose="02020603050405020304" pitchFamily="18" charset="0"/>
                <a:cs typeface="Times New Roman" panose="02020603050405020304" pitchFamily="18" charset="0"/>
                <a:sym typeface="Wingdings" pitchFamily="2" charset="2"/>
              </a:rPr>
              <a:t> G = f(X, Y) = </a:t>
            </a:r>
            <a:r>
              <a:rPr lang="it-IT" sz="2400" i="1" dirty="0" err="1" smtClean="0">
                <a:latin typeface="Times New Roman" panose="02020603050405020304" pitchFamily="18" charset="0"/>
                <a:cs typeface="Times New Roman" panose="02020603050405020304" pitchFamily="18" charset="0"/>
                <a:sym typeface="Wingdings" pitchFamily="2" charset="2"/>
              </a:rPr>
              <a:t>X+Y</a:t>
            </a:r>
            <a:r>
              <a:rPr lang="en-US" sz="2400" i="1" dirty="0" smtClean="0">
                <a:latin typeface="Times New Roman" pitchFamily="18" charset="0"/>
                <a:cs typeface="Times New Roman" pitchFamily="18" charset="0"/>
              </a:rPr>
              <a:t> </a:t>
            </a:r>
          </a:p>
          <a:p>
            <a:pPr algn="just"/>
            <a:endParaRPr lang="en-US" sz="2400" i="1" dirty="0" smtClean="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dirty="0" smtClean="0"/>
              <a:t>	</a:t>
            </a:r>
            <a:r>
              <a:rPr lang="en-US" sz="2400" i="1" dirty="0" err="1" smtClean="0"/>
              <a:t>migliore</a:t>
            </a:r>
            <a:r>
              <a:rPr lang="en-US" sz="2400" i="1" dirty="0" smtClean="0"/>
              <a:t> </a:t>
            </a:r>
            <a:r>
              <a:rPr lang="en-US" sz="2400" i="1" dirty="0" err="1" smtClean="0"/>
              <a:t>stima</a:t>
            </a:r>
            <a:r>
              <a:rPr lang="en-US" sz="2400" i="1" dirty="0" smtClean="0"/>
              <a:t> </a:t>
            </a:r>
            <a:r>
              <a:rPr lang="en-US" sz="2400" i="1" dirty="0" err="1" smtClean="0"/>
              <a:t>di</a:t>
            </a:r>
            <a:r>
              <a:rPr lang="en-US" sz="2400" i="1" dirty="0" smtClean="0"/>
              <a:t> </a:t>
            </a:r>
            <a:r>
              <a:rPr lang="en-US" sz="2400" i="1" dirty="0" smtClean="0">
                <a:latin typeface="Times New Roman" pitchFamily="18" charset="0"/>
                <a:cs typeface="Times New Roman" pitchFamily="18" charset="0"/>
              </a:rPr>
              <a:t>X ;</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X 	</a:t>
            </a:r>
            <a:r>
              <a:rPr lang="en-US" sz="2400" i="1" dirty="0" err="1" smtClean="0">
                <a:sym typeface="Symbol"/>
              </a:rPr>
              <a:t>incertezza</a:t>
            </a:r>
            <a:r>
              <a:rPr lang="en-US" sz="2400" i="1" dirty="0" smtClean="0">
                <a:sym typeface="Symbol"/>
              </a:rPr>
              <a:t> </a:t>
            </a:r>
            <a:r>
              <a:rPr lang="en-US" sz="2400" i="1" dirty="0" err="1" smtClean="0">
                <a:sym typeface="Symbol"/>
              </a:rPr>
              <a:t>associata</a:t>
            </a:r>
            <a:endParaRPr lang="en-US" sz="2400" i="1" dirty="0" smtClean="0">
              <a:sym typeface="Symbol"/>
            </a:endParaRPr>
          </a:p>
          <a:p>
            <a:pPr algn="just"/>
            <a:r>
              <a:rPr lang="en-US" sz="2400" i="1" dirty="0" smtClean="0">
                <a:sym typeface="Symbol"/>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dirty="0" smtClean="0"/>
              <a:t>	</a:t>
            </a:r>
            <a:r>
              <a:rPr lang="en-US" sz="2400" i="1" dirty="0" err="1" smtClean="0"/>
              <a:t>migliore</a:t>
            </a:r>
            <a:r>
              <a:rPr lang="en-US" sz="2400" i="1" dirty="0" smtClean="0"/>
              <a:t> </a:t>
            </a:r>
            <a:r>
              <a:rPr lang="en-US" sz="2400" i="1" dirty="0" err="1" smtClean="0"/>
              <a:t>stima</a:t>
            </a:r>
            <a:r>
              <a:rPr lang="en-US" sz="2400" i="1" dirty="0" smtClean="0"/>
              <a:t> </a:t>
            </a:r>
            <a:r>
              <a:rPr lang="en-US" sz="2400" i="1" dirty="0" err="1" smtClean="0"/>
              <a:t>di</a:t>
            </a:r>
            <a:r>
              <a:rPr lang="en-US" sz="2400" i="1" dirty="0" smtClean="0"/>
              <a:t> </a:t>
            </a:r>
            <a:r>
              <a:rPr lang="en-US" sz="2400" i="1" dirty="0" smtClean="0">
                <a:latin typeface="Times New Roman" pitchFamily="18" charset="0"/>
                <a:cs typeface="Times New Roman" pitchFamily="18" charset="0"/>
              </a:rPr>
              <a:t>Y ;</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Y 	</a:t>
            </a:r>
            <a:r>
              <a:rPr lang="en-US" sz="2400" i="1" dirty="0" err="1" smtClean="0">
                <a:sym typeface="Symbol"/>
              </a:rPr>
              <a:t>incertezza</a:t>
            </a:r>
            <a:r>
              <a:rPr lang="en-US" sz="2400" i="1" dirty="0" smtClean="0">
                <a:sym typeface="Symbol"/>
              </a:rPr>
              <a:t> </a:t>
            </a:r>
            <a:r>
              <a:rPr lang="en-US" sz="2400" i="1" dirty="0" err="1" smtClean="0">
                <a:sym typeface="Symbol"/>
              </a:rPr>
              <a:t>associata</a:t>
            </a:r>
            <a:endParaRPr lang="en-US" sz="2400" i="1" dirty="0" smtClean="0">
              <a:sym typeface="Symbol"/>
            </a:endParaRPr>
          </a:p>
          <a:p>
            <a:pPr algn="just"/>
            <a:endParaRPr lang="en-US" sz="2400" i="1" dirty="0" smtClean="0">
              <a:sym typeface="Symbol"/>
            </a:endParaRPr>
          </a:p>
          <a:p>
            <a:pPr algn="just"/>
            <a:r>
              <a:rPr lang="en-US" sz="2400" dirty="0" err="1" smtClean="0">
                <a:sym typeface="Symbol"/>
              </a:rPr>
              <a:t>Ovvero</a:t>
            </a:r>
            <a:endParaRPr lang="en-US" sz="2400" dirty="0" smtClean="0">
              <a:sym typeface="Symbol"/>
            </a:endParaRPr>
          </a:p>
          <a:p>
            <a:pPr algn="just"/>
            <a:r>
              <a:rPr lang="en-US" sz="2400" i="1" dirty="0" smtClean="0">
                <a:sym typeface="Symbol"/>
              </a:rPr>
              <a:t>	</a:t>
            </a:r>
            <a:r>
              <a:rPr lang="en-US" sz="2400" i="1" dirty="0" smtClean="0">
                <a:latin typeface="Times New Roman" pitchFamily="18" charset="0"/>
                <a:cs typeface="Times New Roman" pitchFamily="18" charset="0"/>
              </a:rPr>
              <a:t> X</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X		</a:t>
            </a:r>
            <a:r>
              <a:rPr lang="en-US" sz="2400" i="1" dirty="0" smtClean="0">
                <a:latin typeface="Times New Roman" pitchFamily="18" charset="0"/>
                <a:cs typeface="Times New Roman" pitchFamily="18" charset="0"/>
              </a:rPr>
              <a:t> Y</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Y</a:t>
            </a:r>
          </a:p>
          <a:p>
            <a:pPr algn="just"/>
            <a:endParaRPr lang="en-US" sz="2400" i="1" dirty="0" smtClean="0">
              <a:latin typeface="Times New Roman" pitchFamily="18" charset="0"/>
              <a:cs typeface="Times New Roman" pitchFamily="18" charset="0"/>
              <a:sym typeface="Symbol"/>
            </a:endParaRPr>
          </a:p>
          <a:p>
            <a:pPr algn="just"/>
            <a:endParaRPr lang="en-US" sz="2400" i="1" dirty="0" smtClean="0">
              <a:latin typeface="Times New Roman" pitchFamily="18" charset="0"/>
              <a:cs typeface="Times New Roman" pitchFamily="18" charset="0"/>
              <a:sym typeface="Symbol"/>
            </a:endParaRPr>
          </a:p>
          <a:p>
            <a:pPr algn="just"/>
            <a:r>
              <a:rPr lang="en-US" sz="2400" dirty="0" smtClean="0">
                <a:sym typeface="Symbol"/>
              </a:rPr>
              <a:t>La</a:t>
            </a:r>
            <a:r>
              <a:rPr lang="en-US" sz="2400" dirty="0" smtClean="0">
                <a:latin typeface="Times New Roman" pitchFamily="18" charset="0"/>
                <a:cs typeface="Times New Roman" pitchFamily="18" charset="0"/>
                <a:sym typeface="Symbol"/>
              </a:rPr>
              <a:t> </a:t>
            </a:r>
            <a:r>
              <a:rPr lang="en-US" sz="2400" dirty="0" err="1" smtClean="0"/>
              <a:t>migliore</a:t>
            </a:r>
            <a:r>
              <a:rPr lang="en-US" sz="2400" dirty="0" smtClean="0"/>
              <a:t> </a:t>
            </a:r>
            <a:r>
              <a:rPr lang="en-US" sz="2400" dirty="0" err="1" smtClean="0"/>
              <a:t>stima</a:t>
            </a:r>
            <a:r>
              <a:rPr lang="en-US" sz="2400" dirty="0" smtClean="0"/>
              <a:t> </a:t>
            </a:r>
            <a:r>
              <a:rPr lang="en-US" sz="2400" dirty="0" err="1" smtClean="0"/>
              <a:t>di</a:t>
            </a:r>
            <a:r>
              <a:rPr lang="en-US" sz="2400" dirty="0" smtClean="0"/>
              <a:t> </a:t>
            </a:r>
            <a:r>
              <a:rPr lang="en-US" sz="2400" i="1" dirty="0" smtClean="0">
                <a:latin typeface="Times New Roman" pitchFamily="18" charset="0"/>
                <a:cs typeface="Times New Roman" pitchFamily="18" charset="0"/>
              </a:rPr>
              <a:t>G è</a:t>
            </a:r>
          </a:p>
          <a:p>
            <a:pPr algn="just"/>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endParaRPr lang="it-IT" sz="2400" i="1" dirty="0" smtClean="0"/>
          </a:p>
          <a:p>
            <a:pPr algn="just"/>
            <a:endParaRPr lang="it-IT" sz="2400" dirty="0" smtClean="0"/>
          </a:p>
          <a:p>
            <a:pPr algn="just"/>
            <a:r>
              <a:rPr lang="it-IT" sz="2400" dirty="0" smtClean="0"/>
              <a:t>				</a:t>
            </a:r>
            <a:r>
              <a:rPr lang="it-IT" sz="2800" b="1" dirty="0" smtClean="0">
                <a:solidFill>
                  <a:srgbClr val="C00000"/>
                </a:solidFill>
              </a:rPr>
              <a:t>e </a:t>
            </a:r>
            <a:r>
              <a:rPr lang="en-US" sz="2800" b="1" i="1" dirty="0" smtClean="0">
                <a:solidFill>
                  <a:srgbClr val="C00000"/>
                </a:solidFill>
                <a:latin typeface="Times New Roman" pitchFamily="18" charset="0"/>
                <a:cs typeface="Times New Roman" pitchFamily="18" charset="0"/>
                <a:sym typeface="Symbol"/>
              </a:rPr>
              <a:t>G ?</a:t>
            </a:r>
            <a:endParaRPr lang="it-IT" sz="2400" b="1" dirty="0">
              <a:solidFill>
                <a:srgbClr val="C00000"/>
              </a:solidFill>
            </a:endParaRPr>
          </a:p>
        </p:txBody>
      </p:sp>
    </p:spTree>
    <p:extLst>
      <p:ext uri="{BB962C8B-B14F-4D97-AF65-F5344CB8AC3E}">
        <p14:creationId xmlns:p14="http://schemas.microsoft.com/office/powerpoint/2010/main" val="222740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714356"/>
            <a:ext cx="8229600" cy="2677656"/>
          </a:xfrm>
          <a:prstGeom prst="rect">
            <a:avLst/>
          </a:prstGeom>
        </p:spPr>
        <p:txBody>
          <a:bodyPr wrap="square">
            <a:spAutoFit/>
          </a:bodyPr>
          <a:lstStyle/>
          <a:p>
            <a:pPr algn="just"/>
            <a:r>
              <a:rPr lang="en-US" sz="2400" i="1" dirty="0" smtClean="0">
                <a:sym typeface="Symbol"/>
              </a:rPr>
              <a:t>	</a:t>
            </a:r>
            <a:r>
              <a:rPr lang="en-US" sz="2400" i="1" dirty="0" smtClean="0">
                <a:latin typeface="Times New Roman" pitchFamily="18" charset="0"/>
                <a:cs typeface="Times New Roman" pitchFamily="18" charset="0"/>
              </a:rPr>
              <a:t> X</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X				</a:t>
            </a:r>
            <a:r>
              <a:rPr lang="en-US" sz="2400" i="1" dirty="0" smtClean="0">
                <a:latin typeface="Times New Roman" pitchFamily="18" charset="0"/>
                <a:cs typeface="Times New Roman" pitchFamily="18" charset="0"/>
              </a:rPr>
              <a:t> </a:t>
            </a:r>
            <a:endParaRPr lang="en-US" sz="2400" i="1" dirty="0" smtClean="0">
              <a:latin typeface="Times New Roman" pitchFamily="18" charset="0"/>
              <a:cs typeface="Times New Roman" pitchFamily="18" charset="0"/>
              <a:sym typeface="Symbol"/>
            </a:endParaRPr>
          </a:p>
          <a:p>
            <a:pPr algn="just"/>
            <a:endParaRPr lang="en-US" sz="2400" i="1" dirty="0" smtClean="0">
              <a:latin typeface="Times New Roman" pitchFamily="18" charset="0"/>
              <a:cs typeface="Times New Roman" pitchFamily="18" charset="0"/>
              <a:sym typeface="Symbol"/>
            </a:endParaRPr>
          </a:p>
          <a:p>
            <a:pPr algn="just"/>
            <a:endParaRPr lang="en-US" sz="2400" i="1" dirty="0" smtClean="0">
              <a:latin typeface="Times New Roman" pitchFamily="18" charset="0"/>
              <a:cs typeface="Times New Roman" pitchFamily="18" charset="0"/>
              <a:sym typeface="Symbol"/>
            </a:endParaRPr>
          </a:p>
          <a:p>
            <a:pPr algn="just"/>
            <a:endParaRPr lang="en-US" sz="2400" dirty="0" smtClean="0">
              <a:sym typeface="Symbol"/>
            </a:endParaRPr>
          </a:p>
          <a:p>
            <a:pPr algn="just"/>
            <a:endParaRPr lang="en-US" sz="2400" dirty="0" smtClean="0">
              <a:sym typeface="Symbol"/>
            </a:endParaRPr>
          </a:p>
          <a:p>
            <a:pPr algn="just"/>
            <a:endParaRPr lang="en-US" sz="2400" dirty="0" smtClean="0">
              <a:sym typeface="Symbol"/>
            </a:endParaRPr>
          </a:p>
          <a:p>
            <a:pPr algn="just"/>
            <a:endParaRPr lang="en-US" sz="2400" dirty="0" smtClean="0">
              <a:sym typeface="Symbol"/>
            </a:endParaRPr>
          </a:p>
        </p:txBody>
      </p:sp>
      <p:grpSp>
        <p:nvGrpSpPr>
          <p:cNvPr id="10" name="Gruppo 9"/>
          <p:cNvGrpSpPr/>
          <p:nvPr/>
        </p:nvGrpSpPr>
        <p:grpSpPr>
          <a:xfrm>
            <a:off x="3714744" y="714356"/>
            <a:ext cx="5163869" cy="1247483"/>
            <a:chOff x="3714744" y="714356"/>
            <a:chExt cx="5163869" cy="1247483"/>
          </a:xfrm>
        </p:grpSpPr>
        <p:sp>
          <p:nvSpPr>
            <p:cNvPr id="4" name="Freccia bidirezionale orizzontale 3"/>
            <p:cNvSpPr/>
            <p:nvPr/>
          </p:nvSpPr>
          <p:spPr>
            <a:xfrm>
              <a:off x="3714744" y="785794"/>
              <a:ext cx="857256"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5000628" y="714356"/>
              <a:ext cx="3877985" cy="461665"/>
            </a:xfrm>
            <a:prstGeom prst="rect">
              <a:avLst/>
            </a:prstGeom>
          </p:spPr>
          <p:txBody>
            <a:bodyPr wrap="none">
              <a:spAutoFit/>
            </a:bodyPr>
            <a:lstStyle/>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X ≤ </a:t>
              </a:r>
              <a:r>
                <a:rPr lang="en-US" sz="2400" i="1" dirty="0" smtClean="0">
                  <a:solidFill>
                    <a:prstClr val="black"/>
                  </a:solidFill>
                  <a:latin typeface="Times New Roman" pitchFamily="18" charset="0"/>
                  <a:cs typeface="Times New Roman" pitchFamily="18" charset="0"/>
                </a:rPr>
                <a:t>X</a:t>
              </a:r>
              <a:r>
                <a:rPr lang="en-US" sz="2400" i="1" baseline="-25000" dirty="0" smtClean="0">
                  <a:solidFill>
                    <a:prstClr val="black"/>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Symbol"/>
                </a:rPr>
                <a:t> ≤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a:t>
              </a:r>
              <a:endParaRPr lang="it-IT" dirty="0"/>
            </a:p>
          </p:txBody>
        </p:sp>
        <p:sp>
          <p:nvSpPr>
            <p:cNvPr id="6" name="Rettangolo 5"/>
            <p:cNvSpPr/>
            <p:nvPr/>
          </p:nvSpPr>
          <p:spPr>
            <a:xfrm>
              <a:off x="5429256" y="1500174"/>
              <a:ext cx="679994" cy="461665"/>
            </a:xfrm>
            <a:prstGeom prst="rect">
              <a:avLst/>
            </a:prstGeom>
          </p:spPr>
          <p:txBody>
            <a:bodyPr wrap="none">
              <a:spAutoFit/>
            </a:bodyPr>
            <a:lstStyle/>
            <a:p>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min</a:t>
              </a:r>
              <a:endParaRPr lang="it-IT" dirty="0"/>
            </a:p>
          </p:txBody>
        </p:sp>
        <p:sp>
          <p:nvSpPr>
            <p:cNvPr id="7" name="Rettangolo 6"/>
            <p:cNvSpPr/>
            <p:nvPr/>
          </p:nvSpPr>
          <p:spPr>
            <a:xfrm>
              <a:off x="7286644" y="1500174"/>
              <a:ext cx="713657" cy="461665"/>
            </a:xfrm>
            <a:prstGeom prst="rect">
              <a:avLst/>
            </a:prstGeom>
          </p:spPr>
          <p:txBody>
            <a:bodyPr wrap="none">
              <a:spAutoFit/>
            </a:bodyPr>
            <a:lstStyle/>
            <a:p>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max</a:t>
              </a:r>
              <a:endParaRPr lang="it-IT" dirty="0"/>
            </a:p>
          </p:txBody>
        </p:sp>
        <p:sp>
          <p:nvSpPr>
            <p:cNvPr id="8" name="Parentesi graffa aperta 7"/>
            <p:cNvSpPr/>
            <p:nvPr/>
          </p:nvSpPr>
          <p:spPr>
            <a:xfrm rot="16200000">
              <a:off x="5429256" y="857232"/>
              <a:ext cx="357190" cy="9286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Parentesi graffa aperta 8"/>
            <p:cNvSpPr/>
            <p:nvPr/>
          </p:nvSpPr>
          <p:spPr>
            <a:xfrm rot="16200000">
              <a:off x="7358082" y="857232"/>
              <a:ext cx="357190" cy="9286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12" name="Rettangolo 11"/>
          <p:cNvSpPr/>
          <p:nvPr/>
        </p:nvSpPr>
        <p:spPr>
          <a:xfrm>
            <a:off x="142844" y="4500570"/>
            <a:ext cx="9001156" cy="2308324"/>
          </a:xfrm>
          <a:prstGeom prst="rect">
            <a:avLst/>
          </a:prstGeom>
        </p:spPr>
        <p:txBody>
          <a:bodyPr wrap="square">
            <a:spAutoFit/>
          </a:bodyPr>
          <a:lstStyle/>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Y) = </a:t>
            </a:r>
            <a:r>
              <a:rPr lang="en-US" sz="2400" i="1" dirty="0" smtClean="0">
                <a:latin typeface="Times New Roman" pitchFamily="18" charset="0"/>
                <a:cs typeface="Times New Roman" pitchFamily="18" charset="0"/>
              </a:rPr>
              <a:t>(</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sym typeface="Symbol"/>
              </a:rPr>
              <a:t>) +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 </a:t>
            </a:r>
            <a:r>
              <a:rPr lang="en-US" sz="2400" i="1" dirty="0" smtClean="0">
                <a:latin typeface="Times New Roman" pitchFamily="18" charset="0"/>
                <a:cs typeface="Times New Roman" pitchFamily="18" charset="0"/>
              </a:rPr>
              <a:t>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p>
          <a:p>
            <a:pPr algn="ctr"/>
            <a:r>
              <a:rPr lang="en-US" sz="2400" i="1" dirty="0" err="1" smtClean="0">
                <a:solidFill>
                  <a:prstClr val="black"/>
                </a:solidFill>
                <a:latin typeface="Times New Roman" pitchFamily="18" charset="0"/>
                <a:cs typeface="Times New Roman" pitchFamily="18" charset="0"/>
                <a:sym typeface="Symbol"/>
              </a:rPr>
              <a:t>analogamente</a:t>
            </a:r>
            <a:endParaRPr lang="en-US" sz="2400" i="1" dirty="0" smtClean="0">
              <a:solidFill>
                <a:prstClr val="black"/>
              </a:solidFill>
              <a:latin typeface="Times New Roman" pitchFamily="18" charset="0"/>
              <a:cs typeface="Times New Roman" pitchFamily="18" charset="0"/>
              <a:sym typeface="Symbol"/>
            </a:endParaRPr>
          </a:p>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min</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min</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min</a:t>
            </a:r>
            <a:r>
              <a:rPr lang="en-US" sz="2400" i="1" dirty="0" smtClean="0">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Y) = </a:t>
            </a:r>
            <a:r>
              <a:rPr lang="en-US" sz="2400" i="1" dirty="0" smtClean="0">
                <a:latin typeface="Times New Roman" pitchFamily="18" charset="0"/>
                <a:cs typeface="Times New Roman" pitchFamily="18" charset="0"/>
              </a:rPr>
              <a:t>(</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sym typeface="Symbol"/>
              </a:rPr>
              <a:t>) -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 </a:t>
            </a:r>
            <a:r>
              <a:rPr lang="en-US" sz="2400" i="1" dirty="0" smtClean="0">
                <a:latin typeface="Times New Roman" pitchFamily="18" charset="0"/>
                <a:cs typeface="Times New Roman" pitchFamily="18" charset="0"/>
              </a:rPr>
              <a:t>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a:t>
            </a:r>
          </a:p>
          <a:p>
            <a:pPr algn="just"/>
            <a:r>
              <a:rPr lang="it-IT" sz="2400" dirty="0" smtClean="0"/>
              <a:t>			</a:t>
            </a:r>
            <a:endParaRPr lang="it-IT" sz="2400" b="1" dirty="0">
              <a:solidFill>
                <a:srgbClr val="C00000"/>
              </a:solidFill>
            </a:endParaRPr>
          </a:p>
        </p:txBody>
      </p:sp>
      <p:grpSp>
        <p:nvGrpSpPr>
          <p:cNvPr id="13" name="Gruppo 12"/>
          <p:cNvGrpSpPr/>
          <p:nvPr/>
        </p:nvGrpSpPr>
        <p:grpSpPr>
          <a:xfrm>
            <a:off x="3714744" y="2324393"/>
            <a:ext cx="5163869" cy="1247483"/>
            <a:chOff x="3714744" y="714356"/>
            <a:chExt cx="5163869" cy="1247483"/>
          </a:xfrm>
        </p:grpSpPr>
        <p:sp>
          <p:nvSpPr>
            <p:cNvPr id="14" name="Freccia bidirezionale orizzontale 13"/>
            <p:cNvSpPr/>
            <p:nvPr/>
          </p:nvSpPr>
          <p:spPr>
            <a:xfrm>
              <a:off x="3714744" y="785794"/>
              <a:ext cx="857256"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000628" y="714356"/>
              <a:ext cx="3877985" cy="461665"/>
            </a:xfrm>
            <a:prstGeom prst="rect">
              <a:avLst/>
            </a:prstGeom>
          </p:spPr>
          <p:txBody>
            <a:bodyPr wrap="none">
              <a:spAutoFit/>
            </a:bodyPr>
            <a:lstStyle/>
            <a:p>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Y ≤ </a:t>
              </a:r>
              <a:r>
                <a:rPr lang="en-US" sz="2400" i="1" dirty="0" smtClean="0">
                  <a:solidFill>
                    <a:prstClr val="black"/>
                  </a:solidFill>
                  <a:latin typeface="Times New Roman" pitchFamily="18" charset="0"/>
                  <a:cs typeface="Times New Roman" pitchFamily="18" charset="0"/>
                </a:rPr>
                <a:t>Y</a:t>
              </a:r>
              <a:r>
                <a:rPr lang="en-US" sz="2400" i="1" baseline="-25000" dirty="0" smtClean="0">
                  <a:solidFill>
                    <a:prstClr val="black"/>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Symbol"/>
                </a:rPr>
                <a:t> ≤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Y	</a:t>
              </a:r>
              <a:endParaRPr lang="it-IT" dirty="0"/>
            </a:p>
          </p:txBody>
        </p:sp>
        <p:sp>
          <p:nvSpPr>
            <p:cNvPr id="16" name="Rettangolo 15"/>
            <p:cNvSpPr/>
            <p:nvPr/>
          </p:nvSpPr>
          <p:spPr>
            <a:xfrm>
              <a:off x="5429256" y="1500174"/>
              <a:ext cx="679994" cy="461665"/>
            </a:xfrm>
            <a:prstGeom prst="rect">
              <a:avLst/>
            </a:prstGeom>
          </p:spPr>
          <p:txBody>
            <a:bodyPr wrap="none">
              <a:spAutoFit/>
            </a:bodyPr>
            <a:lstStyle/>
            <a:p>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min</a:t>
              </a:r>
              <a:endParaRPr lang="it-IT" dirty="0"/>
            </a:p>
          </p:txBody>
        </p:sp>
        <p:sp>
          <p:nvSpPr>
            <p:cNvPr id="17" name="Rettangolo 16"/>
            <p:cNvSpPr/>
            <p:nvPr/>
          </p:nvSpPr>
          <p:spPr>
            <a:xfrm>
              <a:off x="7286644" y="1500174"/>
              <a:ext cx="713657" cy="461665"/>
            </a:xfrm>
            <a:prstGeom prst="rect">
              <a:avLst/>
            </a:prstGeom>
          </p:spPr>
          <p:txBody>
            <a:bodyPr wrap="none">
              <a:spAutoFit/>
            </a:bodyPr>
            <a:lstStyle/>
            <a:p>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max</a:t>
              </a:r>
              <a:endParaRPr lang="it-IT" dirty="0"/>
            </a:p>
          </p:txBody>
        </p:sp>
        <p:sp>
          <p:nvSpPr>
            <p:cNvPr id="18" name="Parentesi graffa aperta 17"/>
            <p:cNvSpPr/>
            <p:nvPr/>
          </p:nvSpPr>
          <p:spPr>
            <a:xfrm rot="16200000">
              <a:off x="5429256" y="857232"/>
              <a:ext cx="357190" cy="9286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Parentesi graffa aperta 18"/>
            <p:cNvSpPr/>
            <p:nvPr/>
          </p:nvSpPr>
          <p:spPr>
            <a:xfrm rot="16200000">
              <a:off x="7358082" y="857232"/>
              <a:ext cx="357190" cy="92869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
        <p:nvSpPr>
          <p:cNvPr id="20" name="Rettangolo 19"/>
          <p:cNvSpPr/>
          <p:nvPr/>
        </p:nvSpPr>
        <p:spPr>
          <a:xfrm>
            <a:off x="1326229" y="2357430"/>
            <a:ext cx="2031325" cy="461665"/>
          </a:xfrm>
          <a:prstGeom prst="rect">
            <a:avLst/>
          </a:prstGeom>
        </p:spPr>
        <p:txBody>
          <a:bodyPr wrap="none">
            <a:spAutoFit/>
          </a:bodyPr>
          <a:lstStyle/>
          <a:p>
            <a:r>
              <a:rPr lang="en-US" sz="2400" i="1" dirty="0" smtClean="0">
                <a:solidFill>
                  <a:prstClr val="black"/>
                </a:solidFill>
                <a:latin typeface="Times New Roman" pitchFamily="18" charset="0"/>
                <a:cs typeface="Times New Roman" pitchFamily="18" charset="0"/>
              </a:rPr>
              <a:t> Y</a:t>
            </a:r>
            <a:r>
              <a:rPr lang="en-US" sz="2400" i="1" baseline="-25000"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Y	</a:t>
            </a:r>
            <a:endParaRPr lang="it-IT" dirty="0"/>
          </a:p>
        </p:txBody>
      </p:sp>
      <p:sp>
        <p:nvSpPr>
          <p:cNvPr id="21" name="Freccia in giù 20"/>
          <p:cNvSpPr/>
          <p:nvPr/>
        </p:nvSpPr>
        <p:spPr>
          <a:xfrm>
            <a:off x="4000496" y="3643314"/>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42997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39" y="1143000"/>
            <a:ext cx="8625610" cy="5262979"/>
          </a:xfrm>
          <a:prstGeom prst="rect">
            <a:avLst/>
          </a:prstGeom>
        </p:spPr>
        <p:txBody>
          <a:bodyPr wrap="square">
            <a:spAutoFit/>
          </a:bodyPr>
          <a:lstStyle/>
          <a:p>
            <a:r>
              <a:rPr lang="it-IT" sz="2400" smtClean="0"/>
              <a:t>Al variare della sollecitazione apportata dalla grandezza fisica allo strumento di misura, varia la risposta dello strumento in base alle leggi che regolano il funzionamento dello strumento stesso.</a:t>
            </a:r>
          </a:p>
          <a:p>
            <a:endParaRPr lang="it-IT" sz="2400"/>
          </a:p>
          <a:p>
            <a:r>
              <a:rPr lang="it-IT" sz="2400" smtClean="0"/>
              <a:t>Ogni strumento è caratterizzato da una funzione </a:t>
            </a:r>
            <a:r>
              <a:rPr lang="it-IT" sz="2400" b="1" i="1">
                <a:solidFill>
                  <a:srgbClr val="C00000"/>
                </a:solidFill>
                <a:latin typeface="Times New Roman" panose="02020603050405020304" pitchFamily="18" charset="0"/>
                <a:cs typeface="Times New Roman" panose="02020603050405020304" pitchFamily="18" charset="0"/>
              </a:rPr>
              <a:t>R(G)</a:t>
            </a:r>
            <a:r>
              <a:rPr lang="it-IT" sz="2400" b="1" i="1">
                <a:latin typeface="Times New Roman" panose="02020603050405020304" pitchFamily="18" charset="0"/>
                <a:cs typeface="Times New Roman" panose="02020603050405020304" pitchFamily="18" charset="0"/>
              </a:rPr>
              <a:t> </a:t>
            </a:r>
            <a:r>
              <a:rPr lang="it-IT" sz="2400">
                <a:latin typeface="+mj-lt"/>
              </a:rPr>
              <a:t>che</a:t>
            </a:r>
            <a:r>
              <a:rPr lang="it-IT" sz="2400" smtClean="0">
                <a:latin typeface="+mj-lt"/>
                <a:cs typeface="Times New Roman" panose="02020603050405020304" pitchFamily="18" charset="0"/>
              </a:rPr>
              <a:t> </a:t>
            </a:r>
            <a:r>
              <a:rPr lang="it-IT" sz="2400" smtClean="0">
                <a:solidFill>
                  <a:srgbClr val="C00000"/>
                </a:solidFill>
                <a:latin typeface="+mj-lt"/>
                <a:cs typeface="Times New Roman" panose="02020603050405020304" pitchFamily="18" charset="0"/>
              </a:rPr>
              <a:t>lega la risposta alla variazione della grandezza</a:t>
            </a:r>
            <a:r>
              <a:rPr lang="it-IT" sz="2400" smtClean="0">
                <a:latin typeface="+mj-lt"/>
                <a:cs typeface="Times New Roman" panose="02020603050405020304" pitchFamily="18" charset="0"/>
              </a:rPr>
              <a:t>.</a:t>
            </a:r>
          </a:p>
          <a:p>
            <a:endParaRPr lang="it-IT" sz="2400">
              <a:latin typeface="+mj-lt"/>
              <a:cs typeface="Times New Roman" panose="02020603050405020304" pitchFamily="18" charset="0"/>
            </a:endParaRPr>
          </a:p>
          <a:p>
            <a:r>
              <a:rPr lang="it-IT" sz="2400" smtClean="0">
                <a:latin typeface="+mj-lt"/>
                <a:cs typeface="Times New Roman" panose="02020603050405020304" pitchFamily="18" charset="0"/>
              </a:rPr>
              <a:t>Affinchè lo strumento sia utilizzabile senza ambiguità è necessario che:</a:t>
            </a:r>
          </a:p>
          <a:p>
            <a:endParaRPr lang="it-IT" sz="2400" smtClean="0">
              <a:latin typeface="+mj-lt"/>
              <a:cs typeface="Times New Roman" panose="02020603050405020304" pitchFamily="18" charset="0"/>
            </a:endParaRPr>
          </a:p>
          <a:p>
            <a:pPr algn="ctr"/>
            <a:r>
              <a:rPr lang="it-IT" sz="2400" u="sng" smtClean="0">
                <a:latin typeface="+mj-lt"/>
                <a:cs typeface="Times New Roman" panose="02020603050405020304" pitchFamily="18" charset="0"/>
              </a:rPr>
              <a:t>ad ogni valore di </a:t>
            </a:r>
            <a:r>
              <a:rPr lang="it-IT" sz="2400" b="1" i="1" u="sng" smtClean="0">
                <a:latin typeface="Times New Roman" panose="02020603050405020304" pitchFamily="18" charset="0"/>
                <a:cs typeface="Times New Roman" panose="02020603050405020304" pitchFamily="18" charset="0"/>
              </a:rPr>
              <a:t>G ( ≡ V(G</a:t>
            </a:r>
            <a:r>
              <a:rPr lang="it-IT" sz="2400" b="1" i="1" u="sng">
                <a:latin typeface="Times New Roman" panose="02020603050405020304" pitchFamily="18" charset="0"/>
                <a:cs typeface="Times New Roman" panose="02020603050405020304" pitchFamily="18" charset="0"/>
              </a:rPr>
              <a:t>)</a:t>
            </a:r>
            <a:r>
              <a:rPr lang="it-IT" sz="2400" b="1" i="1" u="sng" smtClean="0">
                <a:latin typeface="Times New Roman" panose="02020603050405020304" pitchFamily="18" charset="0"/>
                <a:cs typeface="Times New Roman" panose="02020603050405020304" pitchFamily="18" charset="0"/>
              </a:rPr>
              <a:t>) </a:t>
            </a:r>
            <a:r>
              <a:rPr lang="it-IT" sz="2400" u="sng" smtClean="0">
                <a:latin typeface="+mj-lt"/>
                <a:cs typeface="Times New Roman" panose="02020603050405020304" pitchFamily="18" charset="0"/>
              </a:rPr>
              <a:t>corrisponda</a:t>
            </a:r>
            <a:r>
              <a:rPr lang="it-IT" sz="2400" b="1" i="1" u="sng" smtClean="0">
                <a:latin typeface="Times New Roman" panose="02020603050405020304" pitchFamily="18" charset="0"/>
                <a:cs typeface="Times New Roman" panose="02020603050405020304" pitchFamily="18" charset="0"/>
              </a:rPr>
              <a:t> </a:t>
            </a:r>
            <a:r>
              <a:rPr lang="it-IT" sz="2400" u="sng">
                <a:latin typeface="+mj-lt"/>
                <a:cs typeface="Times New Roman" panose="02020603050405020304" pitchFamily="18" charset="0"/>
              </a:rPr>
              <a:t>uno ed un solo valore di </a:t>
            </a:r>
            <a:r>
              <a:rPr lang="it-IT" sz="2400" b="1" i="1" u="sng" smtClean="0">
                <a:latin typeface="Times New Roman" panose="02020603050405020304" pitchFamily="18" charset="0"/>
                <a:cs typeface="Times New Roman" panose="02020603050405020304" pitchFamily="18" charset="0"/>
              </a:rPr>
              <a:t>R(G</a:t>
            </a:r>
            <a:r>
              <a:rPr lang="it-IT" sz="2400" b="1" i="1" u="sng">
                <a:latin typeface="Times New Roman" panose="02020603050405020304" pitchFamily="18" charset="0"/>
                <a:cs typeface="Times New Roman" panose="02020603050405020304" pitchFamily="18" charset="0"/>
              </a:rPr>
              <a:t>)</a:t>
            </a:r>
            <a:r>
              <a:rPr lang="it-IT" sz="2400" u="sng">
                <a:latin typeface="+mj-lt"/>
                <a:cs typeface="Times New Roman" panose="02020603050405020304" pitchFamily="18" charset="0"/>
              </a:rPr>
              <a:t>, e viceversa</a:t>
            </a:r>
          </a:p>
          <a:p>
            <a:endParaRPr lang="it-IT" sz="2400" u="sng" smtClean="0"/>
          </a:p>
          <a:p>
            <a:endParaRPr lang="it-IT" sz="2400" i="1" smtClean="0"/>
          </a:p>
        </p:txBody>
      </p:sp>
      <p:sp>
        <p:nvSpPr>
          <p:cNvPr id="5" name="Rectangle 4"/>
          <p:cNvSpPr/>
          <p:nvPr/>
        </p:nvSpPr>
        <p:spPr>
          <a:xfrm>
            <a:off x="1219200" y="457200"/>
            <a:ext cx="3747564" cy="523220"/>
          </a:xfrm>
          <a:prstGeom prst="rect">
            <a:avLst/>
          </a:prstGeom>
        </p:spPr>
        <p:txBody>
          <a:bodyPr wrap="none">
            <a:spAutoFit/>
          </a:bodyPr>
          <a:lstStyle/>
          <a:p>
            <a:r>
              <a:rPr lang="it-IT" sz="2800" b="1" smtClean="0">
                <a:solidFill>
                  <a:srgbClr val="C00000"/>
                </a:solidFill>
              </a:rPr>
              <a:t>Curva </a:t>
            </a:r>
            <a:r>
              <a:rPr lang="it-IT" sz="2800" b="1">
                <a:solidFill>
                  <a:srgbClr val="C00000"/>
                </a:solidFill>
              </a:rPr>
              <a:t>di risposta e scala</a:t>
            </a:r>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5528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0" y="428604"/>
            <a:ext cx="9001156" cy="1938992"/>
          </a:xfrm>
          <a:prstGeom prst="rect">
            <a:avLst/>
          </a:prstGeom>
        </p:spPr>
        <p:txBody>
          <a:bodyPr wrap="square">
            <a:spAutoFit/>
          </a:bodyPr>
          <a:lstStyle/>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min</a:t>
            </a:r>
            <a:r>
              <a:rPr lang="en-US" sz="2400" i="1" dirty="0" smtClean="0">
                <a:latin typeface="Times New Roman" pitchFamily="18" charset="0"/>
                <a:cs typeface="Times New Roman" pitchFamily="18" charset="0"/>
              </a:rPr>
              <a:t> = 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 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 (X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p>
          <a:p>
            <a:pPr algn="ctr"/>
            <a:endParaRPr lang="it-IT" sz="2400" i="1" dirty="0" smtClean="0"/>
          </a:p>
          <a:p>
            <a:pPr algn="just"/>
            <a:endParaRPr lang="en-US" sz="2400" i="1" dirty="0" smtClean="0">
              <a:latin typeface="Times New Roman" pitchFamily="18" charset="0"/>
              <a:cs typeface="Times New Roman" pitchFamily="18" charset="0"/>
            </a:endParaRPr>
          </a:p>
          <a:p>
            <a:pPr algn="just"/>
            <a:endParaRPr lang="it-IT" sz="2400" dirty="0" smtClean="0"/>
          </a:p>
          <a:p>
            <a:pPr algn="just"/>
            <a:r>
              <a:rPr lang="it-IT" sz="2400" dirty="0" smtClean="0"/>
              <a:t>			</a:t>
            </a:r>
            <a:endParaRPr lang="it-IT" sz="2400" b="1" dirty="0">
              <a:solidFill>
                <a:srgbClr val="C00000"/>
              </a:solidFill>
            </a:endParaRPr>
          </a:p>
        </p:txBody>
      </p:sp>
      <p:sp>
        <p:nvSpPr>
          <p:cNvPr id="22" name="Freccia in giù 21"/>
          <p:cNvSpPr/>
          <p:nvPr/>
        </p:nvSpPr>
        <p:spPr>
          <a:xfrm>
            <a:off x="4357686" y="1285860"/>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785918" y="2143116"/>
            <a:ext cx="5724644" cy="461665"/>
          </a:xfrm>
          <a:prstGeom prst="rect">
            <a:avLst/>
          </a:prstGeom>
        </p:spPr>
        <p:txBody>
          <a:bodyPr wrap="none">
            <a:spAutoFit/>
          </a:bodyPr>
          <a:lstStyle/>
          <a:p>
            <a:r>
              <a:rPr lang="en-US" sz="2400" i="1" dirty="0" smtClean="0">
                <a:latin typeface="Times New Roman" pitchFamily="18" charset="0"/>
                <a:cs typeface="Times New Roman" pitchFamily="18" charset="0"/>
              </a:rPr>
              <a:t> 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a:t>
            </a:r>
            <a:r>
              <a:rPr lang="en-US" sz="2400" i="1" dirty="0" smtClean="0">
                <a:latin typeface="Times New Roman" pitchFamily="18" charset="0"/>
                <a:cs typeface="Times New Roman" pitchFamily="18" charset="0"/>
                <a:sym typeface="Symbol"/>
              </a:rPr>
              <a:t> ≤ </a:t>
            </a:r>
            <a:r>
              <a:rPr lang="en-US" sz="2400" i="1" dirty="0" smtClean="0">
                <a:solidFill>
                  <a:prstClr val="black"/>
                </a:solidFill>
                <a:latin typeface="Times New Roman" pitchFamily="18" charset="0"/>
                <a:cs typeface="Times New Roman" pitchFamily="18" charset="0"/>
              </a:rPr>
              <a:t>G</a:t>
            </a:r>
            <a:r>
              <a:rPr lang="en-US" sz="2400" i="1" baseline="-25000" dirty="0" smtClean="0">
                <a:solidFill>
                  <a:prstClr val="black"/>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Symbol"/>
              </a:rPr>
              <a:t> ≤ </a:t>
            </a:r>
            <a:r>
              <a:rPr lang="en-US" sz="2400" i="1" dirty="0" smtClean="0">
                <a:solidFill>
                  <a:prstClr val="black"/>
                </a:solidFill>
                <a:latin typeface="Times New Roman" pitchFamily="18" charset="0"/>
                <a:cs typeface="Times New Roman" pitchFamily="18" charset="0"/>
              </a:rPr>
              <a:t>G</a:t>
            </a:r>
            <a:r>
              <a:rPr lang="en-US" sz="2400" i="1" baseline="-25000" dirty="0"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endParaRPr lang="it-IT" dirty="0"/>
          </a:p>
        </p:txBody>
      </p:sp>
      <p:sp>
        <p:nvSpPr>
          <p:cNvPr id="25" name="CasellaDiTesto 24"/>
          <p:cNvSpPr txBox="1"/>
          <p:nvPr/>
        </p:nvSpPr>
        <p:spPr>
          <a:xfrm>
            <a:off x="500034" y="3571876"/>
            <a:ext cx="8072493" cy="1200329"/>
          </a:xfrm>
          <a:prstGeom prst="rect">
            <a:avLst/>
          </a:prstGeom>
          <a:noFill/>
        </p:spPr>
        <p:txBody>
          <a:bodyPr wrap="square" rtlCol="0">
            <a:spAutoFit/>
          </a:bodyPr>
          <a:lstStyle/>
          <a:p>
            <a:r>
              <a:rPr lang="it-IT" sz="2400" dirty="0" smtClean="0"/>
              <a:t>Pertanto la quantità </a:t>
            </a:r>
            <a:r>
              <a:rPr lang="en-US" sz="2400" i="1" dirty="0" smtClean="0">
                <a:solidFill>
                  <a:prstClr val="black"/>
                </a:solidFill>
                <a:latin typeface="Times New Roman" pitchFamily="18" charset="0"/>
                <a:cs typeface="Times New Roman" pitchFamily="18" charset="0"/>
                <a:sym typeface="Symbol"/>
              </a:rPr>
              <a:t>(X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dirty="0" err="1" smtClean="0">
                <a:sym typeface="Symbol"/>
              </a:rPr>
              <a:t>definisce</a:t>
            </a:r>
            <a:r>
              <a:rPr lang="en-US" sz="2400" dirty="0" smtClean="0">
                <a:sym typeface="Symbol"/>
              </a:rPr>
              <a:t> </a:t>
            </a:r>
            <a:r>
              <a:rPr lang="en-US" sz="2400" dirty="0" err="1" smtClean="0">
                <a:sym typeface="Symbol"/>
              </a:rPr>
              <a:t>l’intervallo</a:t>
            </a:r>
            <a:r>
              <a:rPr lang="en-US" sz="2400" dirty="0" smtClean="0">
                <a:sym typeface="Symbol"/>
              </a:rPr>
              <a:t> </a:t>
            </a:r>
            <a:r>
              <a:rPr lang="en-US" sz="2400" dirty="0" err="1" smtClean="0">
                <a:sym typeface="Symbol"/>
              </a:rPr>
              <a:t>entro</a:t>
            </a:r>
            <a:r>
              <a:rPr lang="en-US" sz="2400" dirty="0" smtClean="0">
                <a:sym typeface="Symbol"/>
              </a:rPr>
              <a:t> </a:t>
            </a:r>
            <a:r>
              <a:rPr lang="en-US" sz="2400" dirty="0" err="1" smtClean="0">
                <a:sym typeface="Symbol"/>
              </a:rPr>
              <a:t>il</a:t>
            </a:r>
            <a:r>
              <a:rPr lang="en-US" sz="2400" dirty="0" smtClean="0">
                <a:sym typeface="Symbol"/>
              </a:rPr>
              <a:t> </a:t>
            </a:r>
            <a:r>
              <a:rPr lang="en-US" sz="2400" dirty="0" err="1" smtClean="0">
                <a:sym typeface="Symbol"/>
              </a:rPr>
              <a:t>quale</a:t>
            </a:r>
            <a:r>
              <a:rPr lang="en-US" sz="2400" dirty="0" smtClean="0">
                <a:sym typeface="Symbol"/>
              </a:rPr>
              <a:t> </a:t>
            </a:r>
            <a:r>
              <a:rPr lang="en-US" sz="2400" dirty="0" err="1" smtClean="0">
                <a:sym typeface="Symbol"/>
              </a:rPr>
              <a:t>deve</a:t>
            </a:r>
            <a:r>
              <a:rPr lang="en-US" sz="2400" dirty="0" smtClean="0">
                <a:sym typeface="Symbol"/>
              </a:rPr>
              <a:t> </a:t>
            </a:r>
            <a:r>
              <a:rPr lang="en-US" sz="2400" dirty="0" err="1" smtClean="0">
                <a:sym typeface="Symbol"/>
              </a:rPr>
              <a:t>cadere</a:t>
            </a:r>
            <a:r>
              <a:rPr lang="en-US" sz="2400" dirty="0" smtClean="0">
                <a:sym typeface="Symbol"/>
              </a:rPr>
              <a:t> </a:t>
            </a:r>
            <a:r>
              <a:rPr lang="en-US" sz="2400" dirty="0" err="1" smtClean="0">
                <a:sym typeface="Symbol"/>
              </a:rPr>
              <a:t>il</a:t>
            </a:r>
            <a:r>
              <a:rPr lang="en-US" sz="2400" dirty="0" smtClean="0">
                <a:sym typeface="Symbol"/>
              </a:rPr>
              <a:t> </a:t>
            </a:r>
            <a:r>
              <a:rPr lang="en-US" sz="2400" dirty="0" err="1" smtClean="0">
                <a:sym typeface="Symbol"/>
              </a:rPr>
              <a:t>valore</a:t>
            </a:r>
            <a:r>
              <a:rPr lang="en-US" sz="2400" dirty="0" smtClean="0">
                <a:sym typeface="Symbol"/>
              </a:rPr>
              <a:t> </a:t>
            </a:r>
            <a:r>
              <a:rPr lang="en-US" sz="2400" dirty="0" err="1" smtClean="0">
                <a:sym typeface="Symbol"/>
              </a:rPr>
              <a:t>di</a:t>
            </a:r>
            <a:r>
              <a:rPr lang="en-US" sz="2400" dirty="0" smtClean="0">
                <a:sym typeface="Symbol"/>
              </a:rPr>
              <a:t> </a:t>
            </a:r>
            <a:r>
              <a:rPr lang="en-US" sz="2400" b="1" i="1" dirty="0" smtClean="0">
                <a:solidFill>
                  <a:srgbClr val="C00000"/>
                </a:solidFill>
                <a:latin typeface="Times New Roman" pitchFamily="18" charset="0"/>
                <a:cs typeface="Times New Roman" pitchFamily="18" charset="0"/>
                <a:sym typeface="Symbol"/>
              </a:rPr>
              <a:t>G </a:t>
            </a:r>
            <a:r>
              <a:rPr lang="en-US" sz="2400" dirty="0" smtClean="0">
                <a:sym typeface="Symbol"/>
              </a:rPr>
              <a:t>e </a:t>
            </a:r>
            <a:r>
              <a:rPr lang="en-US" sz="2400" dirty="0" err="1" smtClean="0">
                <a:sym typeface="Symbol"/>
              </a:rPr>
              <a:t>quindi</a:t>
            </a:r>
            <a:r>
              <a:rPr lang="en-US" sz="2400" dirty="0" smtClean="0">
                <a:sym typeface="Symbol"/>
              </a:rPr>
              <a:t> </a:t>
            </a:r>
            <a:r>
              <a:rPr lang="en-US" sz="2400" dirty="0" err="1" smtClean="0">
                <a:sym typeface="Symbol"/>
              </a:rPr>
              <a:t>rappresenta</a:t>
            </a:r>
            <a:r>
              <a:rPr lang="en-US" sz="2400" dirty="0" smtClean="0">
                <a:sym typeface="Symbol"/>
              </a:rPr>
              <a:t> </a:t>
            </a:r>
            <a:r>
              <a:rPr lang="en-US" sz="2400" dirty="0" err="1" smtClean="0">
                <a:sym typeface="Symbol"/>
              </a:rPr>
              <a:t>l’incertezza</a:t>
            </a:r>
            <a:r>
              <a:rPr lang="en-US" sz="2400" dirty="0" smtClean="0">
                <a:sym typeface="Symbol"/>
              </a:rPr>
              <a:t> </a:t>
            </a:r>
            <a:r>
              <a:rPr lang="en-US" sz="2400" b="1" i="1" dirty="0" smtClean="0">
                <a:solidFill>
                  <a:srgbClr val="C00000"/>
                </a:solidFill>
                <a:latin typeface="Times New Roman" pitchFamily="18" charset="0"/>
                <a:cs typeface="Times New Roman" pitchFamily="18" charset="0"/>
                <a:sym typeface="Symbol"/>
              </a:rPr>
              <a:t>G</a:t>
            </a:r>
            <a:endParaRPr lang="it-IT" sz="2400" dirty="0" smtClean="0"/>
          </a:p>
        </p:txBody>
      </p:sp>
      <p:sp>
        <p:nvSpPr>
          <p:cNvPr id="26" name="Freccia in giù 25"/>
          <p:cNvSpPr/>
          <p:nvPr/>
        </p:nvSpPr>
        <p:spPr>
          <a:xfrm>
            <a:off x="4357686" y="4857760"/>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571868" y="5857892"/>
            <a:ext cx="2383986" cy="461665"/>
          </a:xfrm>
          <a:prstGeom prst="rect">
            <a:avLst/>
          </a:prstGeom>
          <a:ln>
            <a:solidFill>
              <a:srgbClr val="C00000"/>
            </a:solidFill>
          </a:ln>
        </p:spPr>
        <p:txBody>
          <a:bodyPr wrap="none">
            <a:spAutoFit/>
          </a:bodyPr>
          <a:lstStyle/>
          <a:p>
            <a:r>
              <a:rPr lang="en-US" sz="2400" b="1" i="1" dirty="0" smtClean="0">
                <a:solidFill>
                  <a:srgbClr val="C00000"/>
                </a:solidFill>
                <a:latin typeface="Times New Roman" pitchFamily="18" charset="0"/>
                <a:cs typeface="Times New Roman" pitchFamily="18" charset="0"/>
                <a:sym typeface="Symbol"/>
              </a:rPr>
              <a:t>G  = (X + Y) </a:t>
            </a:r>
            <a:endParaRPr lang="it-IT" sz="2400" b="1" i="1" dirty="0" smtClean="0">
              <a:solidFill>
                <a:srgbClr val="C00000"/>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2140067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523220"/>
          </a:xfrm>
          <a:prstGeom prst="rect">
            <a:avLst/>
          </a:prstGeom>
        </p:spPr>
        <p:txBody>
          <a:bodyPr wrap="square">
            <a:spAutoFit/>
          </a:bodyPr>
          <a:lstStyle/>
          <a:p>
            <a:r>
              <a:rPr lang="it-IT" sz="2800" b="1" dirty="0" smtClean="0">
                <a:solidFill>
                  <a:srgbClr val="C00000"/>
                </a:solidFill>
              </a:rPr>
              <a:t>Regola generale </a:t>
            </a:r>
          </a:p>
        </p:txBody>
      </p:sp>
      <p:sp>
        <p:nvSpPr>
          <p:cNvPr id="3" name="Rectangle 2"/>
          <p:cNvSpPr/>
          <p:nvPr/>
        </p:nvSpPr>
        <p:spPr>
          <a:xfrm>
            <a:off x="357158" y="1357298"/>
            <a:ext cx="8229600" cy="3477875"/>
          </a:xfrm>
          <a:prstGeom prst="rect">
            <a:avLst/>
          </a:prstGeom>
        </p:spPr>
        <p:txBody>
          <a:bodyPr wrap="square">
            <a:spAutoFit/>
          </a:bodyPr>
          <a:lstStyle/>
          <a:p>
            <a:pPr algn="just"/>
            <a:r>
              <a:rPr lang="it-IT" sz="2400" dirty="0" smtClean="0"/>
              <a:t>Sia</a:t>
            </a:r>
            <a:r>
              <a:rPr lang="it-IT" sz="2400" i="1"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G = f(X, Y, Z, </a:t>
            </a:r>
            <a:r>
              <a:rPr lang="it-IT" sz="2400" i="1" dirty="0" err="1" smtClean="0">
                <a:latin typeface="Times New Roman" panose="02020603050405020304" pitchFamily="18" charset="0"/>
                <a:cs typeface="Times New Roman" panose="02020603050405020304" pitchFamily="18" charset="0"/>
                <a:sym typeface="Wingdings" pitchFamily="2" charset="2"/>
              </a:rPr>
              <a:t>…U</a:t>
            </a:r>
            <a:r>
              <a:rPr lang="it-IT" sz="2400" i="1" dirty="0" smtClean="0">
                <a:latin typeface="Times New Roman" panose="02020603050405020304" pitchFamily="18" charset="0"/>
                <a:cs typeface="Times New Roman" panose="02020603050405020304" pitchFamily="18" charset="0"/>
                <a:sym typeface="Wingdings" pitchFamily="2" charset="2"/>
              </a:rPr>
              <a:t>, V, W,…) = X+Y+Z</a:t>
            </a:r>
            <a:r>
              <a:rPr lang="en-US" sz="2400" i="1" dirty="0" smtClean="0">
                <a:latin typeface="Times New Roman" pitchFamily="18" charset="0"/>
                <a:cs typeface="Times New Roman" pitchFamily="18" charset="0"/>
              </a:rPr>
              <a:t> –U – V – W…..</a:t>
            </a:r>
          </a:p>
          <a:p>
            <a:pPr algn="just"/>
            <a:r>
              <a:rPr lang="en-US" sz="2400" dirty="0" smtClean="0">
                <a:latin typeface="+mj-lt"/>
                <a:cs typeface="Times New Roman" pitchFamily="18" charset="0"/>
                <a:sym typeface="Wingdings" pitchFamily="2" charset="2"/>
              </a:rPr>
              <a:t>con</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X, Y, Z, U, V, W,…. 	</a:t>
            </a:r>
            <a:r>
              <a:rPr lang="en-US" sz="2400" i="1" dirty="0" err="1" smtClean="0">
                <a:sym typeface="Symbol"/>
              </a:rPr>
              <a:t>incertezze</a:t>
            </a:r>
            <a:r>
              <a:rPr lang="en-US" sz="2400" i="1" dirty="0" smtClean="0">
                <a:sym typeface="Symbol"/>
              </a:rPr>
              <a:t> associate</a:t>
            </a:r>
          </a:p>
          <a:p>
            <a:pPr algn="just"/>
            <a:endParaRPr lang="en-US" sz="2400" i="1" dirty="0" smtClean="0">
              <a:sym typeface="Symbol"/>
            </a:endParaRPr>
          </a:p>
          <a:p>
            <a:pPr algn="just"/>
            <a:endParaRPr lang="en-US" sz="2400" i="1" dirty="0" smtClean="0">
              <a:latin typeface="Times New Roman" pitchFamily="18" charset="0"/>
              <a:cs typeface="Times New Roman" pitchFamily="18" charset="0"/>
              <a:sym typeface="Symbol"/>
            </a:endParaRPr>
          </a:p>
          <a:p>
            <a:pPr algn="just"/>
            <a:r>
              <a:rPr lang="en-US" sz="2400" dirty="0" smtClean="0">
                <a:sym typeface="Symbol"/>
              </a:rPr>
              <a:t>La</a:t>
            </a:r>
            <a:r>
              <a:rPr lang="en-US" sz="2400" dirty="0" smtClean="0">
                <a:latin typeface="Times New Roman" pitchFamily="18" charset="0"/>
                <a:cs typeface="Times New Roman" pitchFamily="18" charset="0"/>
                <a:sym typeface="Symbol"/>
              </a:rPr>
              <a:t> </a:t>
            </a:r>
            <a:r>
              <a:rPr lang="en-US" sz="2400" dirty="0" err="1" smtClean="0"/>
              <a:t>migliore</a:t>
            </a:r>
            <a:r>
              <a:rPr lang="en-US" sz="2400" dirty="0" smtClean="0"/>
              <a:t> </a:t>
            </a:r>
            <a:r>
              <a:rPr lang="en-US" sz="2400" dirty="0" err="1" smtClean="0"/>
              <a:t>stima</a:t>
            </a:r>
            <a:r>
              <a:rPr lang="en-US" sz="2400" dirty="0" smtClean="0"/>
              <a:t> </a:t>
            </a:r>
            <a:r>
              <a:rPr lang="en-US" sz="2400" dirty="0" err="1" smtClean="0"/>
              <a:t>di</a:t>
            </a:r>
            <a:r>
              <a:rPr lang="en-US" sz="2400" dirty="0" smtClean="0"/>
              <a:t> </a:t>
            </a:r>
            <a:r>
              <a:rPr lang="en-US" sz="2400" i="1" dirty="0" smtClean="0">
                <a:latin typeface="Times New Roman" pitchFamily="18" charset="0"/>
                <a:cs typeface="Times New Roman" pitchFamily="18" charset="0"/>
              </a:rPr>
              <a:t>G è</a:t>
            </a:r>
          </a:p>
          <a:p>
            <a:pPr algn="just"/>
            <a:endParaRPr lang="en-US" sz="2400" i="1" dirty="0" smtClean="0">
              <a:latin typeface="Times New Roman" pitchFamily="18" charset="0"/>
              <a:cs typeface="Times New Roman" pitchFamily="18" charset="0"/>
            </a:endParaRPr>
          </a:p>
          <a:p>
            <a:pPr algn="ctr"/>
            <a:r>
              <a:rPr lang="en-US" sz="2400" b="1" i="1" dirty="0" smtClean="0">
                <a:solidFill>
                  <a:srgbClr val="C00000"/>
                </a:solidFill>
                <a:latin typeface="Times New Roman" pitchFamily="18" charset="0"/>
                <a:cs typeface="Times New Roman" pitchFamily="18" charset="0"/>
              </a:rPr>
              <a:t>G</a:t>
            </a:r>
            <a:r>
              <a:rPr lang="en-US" sz="2400" b="1" i="1" baseline="-25000" dirty="0"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 </a:t>
            </a:r>
            <a:r>
              <a:rPr lang="en-US" sz="2400" b="1" i="1" dirty="0" err="1" smtClean="0">
                <a:solidFill>
                  <a:srgbClr val="C00000"/>
                </a:solidFill>
                <a:latin typeface="Times New Roman" pitchFamily="18" charset="0"/>
                <a:cs typeface="Times New Roman" pitchFamily="18" charset="0"/>
              </a:rPr>
              <a:t>X</a:t>
            </a:r>
            <a:r>
              <a:rPr lang="en-US" sz="2400" b="1" i="1" baseline="-25000" dirty="0" err="1" smtClean="0">
                <a:solidFill>
                  <a:srgbClr val="C00000"/>
                </a:solidFill>
                <a:latin typeface="Times New Roman" pitchFamily="18" charset="0"/>
                <a:cs typeface="Times New Roman" pitchFamily="18" charset="0"/>
              </a:rPr>
              <a:t>m</a:t>
            </a:r>
            <a:r>
              <a:rPr lang="en-US" sz="2400" b="1" i="1" baseline="-25000" dirty="0" smtClean="0">
                <a:solidFill>
                  <a:srgbClr val="C00000"/>
                </a:solidFill>
                <a:latin typeface="Times New Roman" pitchFamily="18" charset="0"/>
                <a:cs typeface="Times New Roman" pitchFamily="18" charset="0"/>
              </a:rPr>
              <a:t> </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Y</a:t>
            </a:r>
            <a:r>
              <a:rPr lang="en-US" sz="2400" b="1" i="1" baseline="-25000" dirty="0" err="1"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 </a:t>
            </a:r>
            <a:r>
              <a:rPr lang="en-US" sz="2400" b="1" i="1" dirty="0" err="1" smtClean="0">
                <a:solidFill>
                  <a:srgbClr val="C00000"/>
                </a:solidFill>
                <a:latin typeface="Times New Roman" pitchFamily="18" charset="0"/>
                <a:cs typeface="Times New Roman" pitchFamily="18" charset="0"/>
              </a:rPr>
              <a:t>X</a:t>
            </a:r>
            <a:r>
              <a:rPr lang="en-US" sz="2400" b="1" i="1" baseline="-25000" dirty="0" err="1"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 U</a:t>
            </a:r>
            <a:r>
              <a:rPr lang="en-US" sz="2400" b="1" i="1" baseline="-25000" dirty="0"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 </a:t>
            </a:r>
            <a:r>
              <a:rPr lang="en-US" sz="2400" b="1" i="1" dirty="0" err="1" smtClean="0">
                <a:solidFill>
                  <a:srgbClr val="C00000"/>
                </a:solidFill>
                <a:latin typeface="Times New Roman" pitchFamily="18" charset="0"/>
                <a:cs typeface="Times New Roman" pitchFamily="18" charset="0"/>
              </a:rPr>
              <a:t>V</a:t>
            </a:r>
            <a:r>
              <a:rPr lang="en-US" sz="2400" b="1" i="1" baseline="-25000" dirty="0" err="1"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 </a:t>
            </a:r>
            <a:r>
              <a:rPr lang="en-US" sz="2400" b="1" i="1" dirty="0" err="1" smtClean="0">
                <a:solidFill>
                  <a:srgbClr val="C00000"/>
                </a:solidFill>
                <a:latin typeface="Times New Roman" pitchFamily="18" charset="0"/>
                <a:cs typeface="Times New Roman" pitchFamily="18" charset="0"/>
              </a:rPr>
              <a:t>Z</a:t>
            </a:r>
            <a:r>
              <a:rPr lang="en-US" sz="2400" b="1" i="1" baseline="-25000" dirty="0" err="1" smtClean="0">
                <a:solidFill>
                  <a:srgbClr val="C00000"/>
                </a:solidFill>
                <a:latin typeface="Times New Roman" pitchFamily="18" charset="0"/>
                <a:cs typeface="Times New Roman" pitchFamily="18" charset="0"/>
              </a:rPr>
              <a:t>m</a:t>
            </a:r>
            <a:r>
              <a:rPr lang="en-US" sz="2400" b="1" i="1" dirty="0" smtClean="0">
                <a:solidFill>
                  <a:srgbClr val="C00000"/>
                </a:solidFill>
                <a:latin typeface="Times New Roman" pitchFamily="18" charset="0"/>
                <a:cs typeface="Times New Roman" pitchFamily="18" charset="0"/>
              </a:rPr>
              <a:t> …..</a:t>
            </a:r>
            <a:endParaRPr lang="it-IT" sz="2400" b="1" i="1" dirty="0" smtClean="0">
              <a:solidFill>
                <a:srgbClr val="C00000"/>
              </a:solidFill>
            </a:endParaRPr>
          </a:p>
          <a:p>
            <a:pPr algn="ctr"/>
            <a:r>
              <a:rPr lang="it-IT" sz="2400" dirty="0" smtClean="0"/>
              <a:t>e</a:t>
            </a:r>
          </a:p>
          <a:p>
            <a:pPr algn="ctr"/>
            <a:r>
              <a:rPr lang="en-US" sz="2800" b="1" i="1" dirty="0" smtClean="0">
                <a:solidFill>
                  <a:srgbClr val="C00000"/>
                </a:solidFill>
                <a:latin typeface="Times New Roman" pitchFamily="18" charset="0"/>
                <a:cs typeface="Times New Roman" pitchFamily="18" charset="0"/>
                <a:sym typeface="Symbol"/>
              </a:rPr>
              <a:t>G =</a:t>
            </a:r>
            <a:r>
              <a:rPr lang="en-US" sz="2400" b="1" i="1" dirty="0" smtClean="0">
                <a:solidFill>
                  <a:srgbClr val="C00000"/>
                </a:solidFill>
                <a:latin typeface="Times New Roman" pitchFamily="18" charset="0"/>
                <a:cs typeface="Times New Roman" pitchFamily="18" charset="0"/>
                <a:sym typeface="Symbol"/>
              </a:rPr>
              <a:t> X + Y + Z + U + V + W  …. </a:t>
            </a:r>
            <a:endParaRPr lang="it-IT" sz="2400" b="1" dirty="0">
              <a:solidFill>
                <a:srgbClr val="C00000"/>
              </a:solidFill>
            </a:endParaRPr>
          </a:p>
        </p:txBody>
      </p:sp>
    </p:spTree>
    <p:extLst>
      <p:ext uri="{BB962C8B-B14F-4D97-AF65-F5344CB8AC3E}">
        <p14:creationId xmlns:p14="http://schemas.microsoft.com/office/powerpoint/2010/main" val="1545724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523220"/>
          </a:xfrm>
          <a:prstGeom prst="rect">
            <a:avLst/>
          </a:prstGeom>
        </p:spPr>
        <p:txBody>
          <a:bodyPr wrap="square">
            <a:spAutoFit/>
          </a:bodyPr>
          <a:lstStyle/>
          <a:p>
            <a:r>
              <a:rPr lang="it-IT" sz="2800" b="1" dirty="0" smtClean="0">
                <a:solidFill>
                  <a:srgbClr val="C00000"/>
                </a:solidFill>
              </a:rPr>
              <a:t>Propagazione delle incertezze nei prodotti</a:t>
            </a:r>
          </a:p>
        </p:txBody>
      </p:sp>
      <p:sp>
        <p:nvSpPr>
          <p:cNvPr id="3" name="Rectangle 2"/>
          <p:cNvSpPr/>
          <p:nvPr/>
        </p:nvSpPr>
        <p:spPr>
          <a:xfrm>
            <a:off x="357158" y="1214422"/>
            <a:ext cx="8501122" cy="5693866"/>
          </a:xfrm>
          <a:prstGeom prst="rect">
            <a:avLst/>
          </a:prstGeom>
        </p:spPr>
        <p:txBody>
          <a:bodyPr wrap="square">
            <a:spAutoFit/>
          </a:bodyPr>
          <a:lstStyle/>
          <a:p>
            <a:pPr algn="just"/>
            <a:r>
              <a:rPr lang="it-IT" sz="2400" dirty="0" smtClean="0"/>
              <a:t>Siano</a:t>
            </a:r>
            <a:r>
              <a:rPr lang="it-IT" sz="2400" i="1" dirty="0" smtClean="0">
                <a:latin typeface="Times New Roman" panose="02020603050405020304" pitchFamily="18" charset="0"/>
                <a:cs typeface="Times New Roman" panose="02020603050405020304" pitchFamily="18" charset="0"/>
              </a:rPr>
              <a:t> 	G</a:t>
            </a:r>
            <a:r>
              <a:rPr lang="it-IT" sz="2400" i="1" baseline="-25000" dirty="0" smtClean="0">
                <a:latin typeface="Times New Roman" pitchFamily="18" charset="0"/>
                <a:cs typeface="Times New Roman" pitchFamily="18" charset="0"/>
              </a:rPr>
              <a:t>1 </a:t>
            </a:r>
            <a:r>
              <a:rPr lang="en-US" sz="2400" i="1" dirty="0" smtClean="0">
                <a:latin typeface="Times New Roman" pitchFamily="18" charset="0"/>
                <a:cs typeface="Times New Roman" pitchFamily="18" charset="0"/>
              </a:rPr>
              <a:t>= X</a:t>
            </a:r>
            <a:r>
              <a:rPr lang="en-US" sz="2400" dirty="0" smtClean="0"/>
              <a:t>	e </a:t>
            </a:r>
            <a:r>
              <a:rPr lang="it-IT" sz="2400" i="1" dirty="0" smtClean="0">
                <a:latin typeface="Times New Roman" panose="02020603050405020304" pitchFamily="18" charset="0"/>
                <a:cs typeface="Times New Roman" panose="02020603050405020304" pitchFamily="18" charset="0"/>
              </a:rPr>
              <a:t>G</a:t>
            </a:r>
            <a:r>
              <a:rPr lang="it-IT" sz="2400" i="1" baseline="-25000" dirty="0" smtClean="0">
                <a:latin typeface="Times New Roman" pitchFamily="18" charset="0"/>
                <a:cs typeface="Times New Roman" pitchFamily="18" charset="0"/>
              </a:rPr>
              <a:t>2 </a:t>
            </a:r>
            <a:r>
              <a:rPr lang="en-US" sz="2400" i="1" dirty="0" smtClean="0">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rPr>
              <a:t>Y </a:t>
            </a:r>
            <a:r>
              <a:rPr lang="it-IT" sz="2400" i="1" dirty="0" smtClean="0">
                <a:latin typeface="Times New Roman" panose="02020603050405020304" pitchFamily="18" charset="0"/>
                <a:cs typeface="Times New Roman" panose="02020603050405020304" pitchFamily="18" charset="0"/>
                <a:sym typeface="Wingdings" pitchFamily="2" charset="2"/>
              </a:rPr>
              <a:t> G = f(X, Y) = </a:t>
            </a:r>
            <a:r>
              <a:rPr lang="it-IT" sz="2400" i="1" dirty="0" err="1" smtClean="0">
                <a:latin typeface="Times New Roman" panose="02020603050405020304" pitchFamily="18" charset="0"/>
                <a:cs typeface="Times New Roman" panose="02020603050405020304" pitchFamily="18" charset="0"/>
                <a:sym typeface="Wingdings" pitchFamily="2" charset="2"/>
              </a:rPr>
              <a:t>X∙Y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assumiamo</a:t>
            </a:r>
            <a:r>
              <a:rPr lang="en-US" sz="2400" i="1" dirty="0" smtClean="0">
                <a:latin typeface="Times New Roman" pitchFamily="18" charset="0"/>
                <a:cs typeface="Times New Roman" pitchFamily="18" charset="0"/>
              </a:rPr>
              <a:t> per </a:t>
            </a:r>
            <a:r>
              <a:rPr lang="en-US" sz="2400" i="1" dirty="0" err="1" smtClean="0">
                <a:latin typeface="Times New Roman" pitchFamily="18" charset="0"/>
                <a:cs typeface="Times New Roman" pitchFamily="18" charset="0"/>
              </a:rPr>
              <a:t>il</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momento</a:t>
            </a:r>
            <a:r>
              <a:rPr lang="en-US" sz="2400" i="1" dirty="0" smtClean="0">
                <a:latin typeface="Times New Roman" pitchFamily="18" charset="0"/>
                <a:cs typeface="Times New Roman" pitchFamily="18" charset="0"/>
              </a:rPr>
              <a:t> X e Y &gt;0)</a:t>
            </a:r>
          </a:p>
          <a:p>
            <a:pPr algn="just"/>
            <a:endParaRPr lang="en-US" sz="2400" i="1" dirty="0" smtClean="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dirty="0" smtClean="0"/>
              <a:t>	</a:t>
            </a:r>
            <a:r>
              <a:rPr lang="en-US" sz="2400" i="1" dirty="0" err="1" smtClean="0"/>
              <a:t>migliore</a:t>
            </a:r>
            <a:r>
              <a:rPr lang="en-US" sz="2400" i="1" dirty="0" smtClean="0"/>
              <a:t> </a:t>
            </a:r>
            <a:r>
              <a:rPr lang="en-US" sz="2400" i="1" dirty="0" err="1" smtClean="0"/>
              <a:t>stima</a:t>
            </a:r>
            <a:r>
              <a:rPr lang="en-US" sz="2400" i="1" dirty="0" smtClean="0"/>
              <a:t> </a:t>
            </a:r>
            <a:r>
              <a:rPr lang="en-US" sz="2400" i="1" dirty="0" err="1" smtClean="0"/>
              <a:t>di</a:t>
            </a:r>
            <a:r>
              <a:rPr lang="en-US" sz="2400" i="1" dirty="0" smtClean="0"/>
              <a:t> </a:t>
            </a:r>
            <a:r>
              <a:rPr lang="en-US" sz="2400" i="1" dirty="0" smtClean="0">
                <a:latin typeface="Times New Roman" pitchFamily="18" charset="0"/>
                <a:cs typeface="Times New Roman" pitchFamily="18" charset="0"/>
              </a:rPr>
              <a:t>X ;</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X 	</a:t>
            </a:r>
            <a:r>
              <a:rPr lang="en-US" sz="2400" i="1" dirty="0" err="1" smtClean="0">
                <a:sym typeface="Symbol"/>
              </a:rPr>
              <a:t>incertezza</a:t>
            </a:r>
            <a:r>
              <a:rPr lang="en-US" sz="2400" i="1" dirty="0" smtClean="0">
                <a:sym typeface="Symbol"/>
              </a:rPr>
              <a:t> </a:t>
            </a:r>
            <a:r>
              <a:rPr lang="en-US" sz="2400" i="1" dirty="0" err="1" smtClean="0">
                <a:sym typeface="Symbol"/>
              </a:rPr>
              <a:t>associata</a:t>
            </a:r>
            <a:endParaRPr lang="en-US" sz="2400" i="1" dirty="0" smtClean="0">
              <a:sym typeface="Symbol"/>
            </a:endParaRPr>
          </a:p>
          <a:p>
            <a:pPr algn="just"/>
            <a:r>
              <a:rPr lang="en-US" sz="2400" i="1" dirty="0" smtClean="0">
                <a:sym typeface="Symbol"/>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dirty="0" smtClean="0"/>
              <a:t>	</a:t>
            </a:r>
            <a:r>
              <a:rPr lang="en-US" sz="2400" i="1" dirty="0" err="1" smtClean="0"/>
              <a:t>migliore</a:t>
            </a:r>
            <a:r>
              <a:rPr lang="en-US" sz="2400" i="1" dirty="0" smtClean="0"/>
              <a:t> </a:t>
            </a:r>
            <a:r>
              <a:rPr lang="en-US" sz="2400" i="1" dirty="0" err="1" smtClean="0"/>
              <a:t>stima</a:t>
            </a:r>
            <a:r>
              <a:rPr lang="en-US" sz="2400" i="1" dirty="0" smtClean="0"/>
              <a:t> </a:t>
            </a:r>
            <a:r>
              <a:rPr lang="en-US" sz="2400" i="1" dirty="0" err="1" smtClean="0"/>
              <a:t>di</a:t>
            </a:r>
            <a:r>
              <a:rPr lang="en-US" sz="2400" i="1" dirty="0" smtClean="0"/>
              <a:t> </a:t>
            </a:r>
            <a:r>
              <a:rPr lang="en-US" sz="2400" i="1" dirty="0" smtClean="0">
                <a:latin typeface="Times New Roman" pitchFamily="18" charset="0"/>
                <a:cs typeface="Times New Roman" pitchFamily="18" charset="0"/>
              </a:rPr>
              <a:t>Y ;</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Y 	</a:t>
            </a:r>
            <a:r>
              <a:rPr lang="en-US" sz="2400" i="1" dirty="0" err="1" smtClean="0">
                <a:sym typeface="Symbol"/>
              </a:rPr>
              <a:t>incertezza</a:t>
            </a:r>
            <a:r>
              <a:rPr lang="en-US" sz="2400" i="1" dirty="0" smtClean="0">
                <a:sym typeface="Symbol"/>
              </a:rPr>
              <a:t> </a:t>
            </a:r>
            <a:r>
              <a:rPr lang="en-US" sz="2400" i="1" dirty="0" err="1" smtClean="0">
                <a:sym typeface="Symbol"/>
              </a:rPr>
              <a:t>associata</a:t>
            </a:r>
            <a:endParaRPr lang="en-US" sz="2400" i="1" dirty="0" smtClean="0">
              <a:sym typeface="Symbol"/>
            </a:endParaRPr>
          </a:p>
          <a:p>
            <a:pPr algn="just"/>
            <a:endParaRPr lang="en-US" sz="2400" i="1" dirty="0" smtClean="0">
              <a:sym typeface="Symbol"/>
            </a:endParaRPr>
          </a:p>
          <a:p>
            <a:pPr algn="just"/>
            <a:r>
              <a:rPr lang="en-US" sz="2400" dirty="0" err="1" smtClean="0">
                <a:sym typeface="Symbol"/>
              </a:rPr>
              <a:t>Ovvero</a:t>
            </a:r>
            <a:endParaRPr lang="en-US" sz="2400" dirty="0" smtClean="0">
              <a:sym typeface="Symbol"/>
            </a:endParaRPr>
          </a:p>
          <a:p>
            <a:pPr algn="just"/>
            <a:r>
              <a:rPr lang="en-US" sz="2400" i="1" dirty="0" smtClean="0">
                <a:sym typeface="Symbol"/>
              </a:rPr>
              <a:t>	</a:t>
            </a:r>
            <a:r>
              <a:rPr lang="en-US" sz="2400" i="1" dirty="0" smtClean="0">
                <a:latin typeface="Times New Roman" pitchFamily="18" charset="0"/>
                <a:cs typeface="Times New Roman" pitchFamily="18" charset="0"/>
              </a:rPr>
              <a:t> X</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X		</a:t>
            </a:r>
            <a:r>
              <a:rPr lang="en-US" sz="2400" i="1" dirty="0" smtClean="0">
                <a:latin typeface="Times New Roman" pitchFamily="18" charset="0"/>
                <a:cs typeface="Times New Roman" pitchFamily="18" charset="0"/>
              </a:rPr>
              <a:t> Y</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sym typeface="Symbol"/>
              </a:rPr>
              <a:t>Y</a:t>
            </a:r>
          </a:p>
          <a:p>
            <a:pPr algn="just"/>
            <a:endParaRPr lang="en-US" sz="2400" i="1" dirty="0" smtClean="0">
              <a:latin typeface="Times New Roman" pitchFamily="18" charset="0"/>
              <a:cs typeface="Times New Roman" pitchFamily="18" charset="0"/>
              <a:sym typeface="Symbol"/>
            </a:endParaRPr>
          </a:p>
          <a:p>
            <a:pPr algn="just"/>
            <a:endParaRPr lang="en-US" sz="2400" i="1" dirty="0" smtClean="0">
              <a:latin typeface="Times New Roman" pitchFamily="18" charset="0"/>
              <a:cs typeface="Times New Roman" pitchFamily="18" charset="0"/>
              <a:sym typeface="Symbol"/>
            </a:endParaRPr>
          </a:p>
          <a:p>
            <a:pPr algn="just"/>
            <a:r>
              <a:rPr lang="en-US" sz="2400" dirty="0" smtClean="0">
                <a:sym typeface="Symbol"/>
              </a:rPr>
              <a:t>La</a:t>
            </a:r>
            <a:r>
              <a:rPr lang="en-US" sz="2400" dirty="0" smtClean="0">
                <a:latin typeface="Times New Roman" pitchFamily="18" charset="0"/>
                <a:cs typeface="Times New Roman" pitchFamily="18" charset="0"/>
                <a:sym typeface="Symbol"/>
              </a:rPr>
              <a:t> </a:t>
            </a:r>
            <a:r>
              <a:rPr lang="en-US" sz="2400" dirty="0" err="1" smtClean="0"/>
              <a:t>migliore</a:t>
            </a:r>
            <a:r>
              <a:rPr lang="en-US" sz="2400" dirty="0" smtClean="0"/>
              <a:t> </a:t>
            </a:r>
            <a:r>
              <a:rPr lang="en-US" sz="2400" dirty="0" err="1" smtClean="0"/>
              <a:t>stima</a:t>
            </a:r>
            <a:r>
              <a:rPr lang="en-US" sz="2400" dirty="0" smtClean="0"/>
              <a:t> </a:t>
            </a:r>
            <a:r>
              <a:rPr lang="en-US" sz="2400" dirty="0" err="1" smtClean="0"/>
              <a:t>di</a:t>
            </a:r>
            <a:r>
              <a:rPr lang="en-US" sz="2400" dirty="0" smtClean="0"/>
              <a:t> </a:t>
            </a:r>
            <a:r>
              <a:rPr lang="en-US" sz="2400" i="1" dirty="0" smtClean="0">
                <a:latin typeface="Times New Roman" pitchFamily="18" charset="0"/>
                <a:cs typeface="Times New Roman" pitchFamily="18" charset="0"/>
              </a:rPr>
              <a:t>G è</a:t>
            </a:r>
          </a:p>
          <a:p>
            <a:pPr algn="just"/>
            <a:endParaRPr lang="en-US" sz="2400" i="1" dirty="0" smtClean="0">
              <a:latin typeface="Times New Roman" pitchFamily="18" charset="0"/>
              <a:cs typeface="Times New Roman" pitchFamily="18" charset="0"/>
            </a:endParaRPr>
          </a:p>
          <a:p>
            <a:pPr algn="ctr"/>
            <a:r>
              <a:rPr lang="en-US" sz="2400" i="1" dirty="0" smtClean="0">
                <a:latin typeface="Times New Roman" pitchFamily="18" charset="0"/>
                <a:cs typeface="Times New Roman" pitchFamily="18" charset="0"/>
              </a:rPr>
              <a:t>G</a:t>
            </a:r>
            <a:r>
              <a:rPr lang="en-US" sz="2400" i="1" baseline="-25000"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endParaRPr lang="it-IT" sz="2400" i="1" dirty="0" smtClean="0"/>
          </a:p>
          <a:p>
            <a:pPr algn="just"/>
            <a:endParaRPr lang="it-IT" sz="2400" dirty="0" smtClean="0"/>
          </a:p>
          <a:p>
            <a:pPr algn="just"/>
            <a:r>
              <a:rPr lang="it-IT" sz="2400" dirty="0" smtClean="0"/>
              <a:t>				</a:t>
            </a:r>
            <a:r>
              <a:rPr lang="it-IT" sz="2800" b="1" dirty="0" smtClean="0">
                <a:solidFill>
                  <a:srgbClr val="C00000"/>
                </a:solidFill>
              </a:rPr>
              <a:t>e </a:t>
            </a:r>
            <a:r>
              <a:rPr lang="en-US" sz="2800" b="1" i="1" dirty="0" smtClean="0">
                <a:solidFill>
                  <a:srgbClr val="C00000"/>
                </a:solidFill>
                <a:latin typeface="Times New Roman" pitchFamily="18" charset="0"/>
                <a:cs typeface="Times New Roman" pitchFamily="18" charset="0"/>
                <a:sym typeface="Symbol"/>
              </a:rPr>
              <a:t>G ?</a:t>
            </a:r>
            <a:endParaRPr lang="it-IT" sz="2400" b="1" dirty="0">
              <a:solidFill>
                <a:srgbClr val="C00000"/>
              </a:solidFill>
            </a:endParaRPr>
          </a:p>
        </p:txBody>
      </p:sp>
    </p:spTree>
    <p:extLst>
      <p:ext uri="{BB962C8B-B14F-4D97-AF65-F5344CB8AC3E}">
        <p14:creationId xmlns:p14="http://schemas.microsoft.com/office/powerpoint/2010/main" val="1099027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42844" y="1000108"/>
            <a:ext cx="9001156" cy="5632311"/>
          </a:xfrm>
          <a:prstGeom prst="rect">
            <a:avLst/>
          </a:prstGeom>
        </p:spPr>
        <p:txBody>
          <a:bodyPr wrap="square">
            <a:spAutoFit/>
          </a:bodyPr>
          <a:lstStyle/>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max</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sym typeface="Symbol"/>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X)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sym typeface="Symbol"/>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 </a:t>
            </a:r>
            <a:r>
              <a:rPr lang="en-US" sz="2400" i="1" dirty="0" smtClean="0">
                <a:solidFill>
                  <a:prstClr val="black"/>
                </a:solidFill>
                <a:latin typeface="Times New Roman" pitchFamily="18" charset="0"/>
                <a:cs typeface="Times New Roman" pitchFamily="18" charset="0"/>
                <a:sym typeface="Symbol"/>
              </a:rPr>
              <a:t>Y) = </a:t>
            </a:r>
          </a:p>
          <a:p>
            <a:pPr algn="ct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 X</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p>
          <a:p>
            <a:pPr algn="ctr"/>
            <a:endParaRPr lang="en-US" sz="2400" i="1" dirty="0" smtClean="0">
              <a:solidFill>
                <a:prstClr val="black"/>
              </a:solidFill>
              <a:latin typeface="Times New Roman" pitchFamily="18" charset="0"/>
              <a:cs typeface="Times New Roman" pitchFamily="18" charset="0"/>
              <a:sym typeface="Symbol"/>
            </a:endParaRPr>
          </a:p>
          <a:p>
            <a:pPr algn="ctr"/>
            <a:endParaRPr lang="en-US" sz="2400" i="1" dirty="0" smtClean="0">
              <a:solidFill>
                <a:prstClr val="black"/>
              </a:solidFill>
              <a:latin typeface="Times New Roman" pitchFamily="18" charset="0"/>
              <a:cs typeface="Times New Roman" pitchFamily="18" charset="0"/>
              <a:sym typeface="Symbol"/>
            </a:endParaRPr>
          </a:p>
          <a:p>
            <a:pPr algn="ctr"/>
            <a:endParaRPr lang="en-US" sz="2400" i="1" dirty="0" smtClean="0">
              <a:solidFill>
                <a:prstClr val="black"/>
              </a:solidFill>
              <a:latin typeface="Times New Roman" pitchFamily="18" charset="0"/>
              <a:cs typeface="Times New Roman" pitchFamily="18" charset="0"/>
              <a:sym typeface="Symbol"/>
            </a:endParaRPr>
          </a:p>
          <a:p>
            <a:pPr algn="ctr"/>
            <a:endParaRPr lang="en-US" sz="2400" i="1" dirty="0" smtClean="0">
              <a:solidFill>
                <a:prstClr val="black"/>
              </a:solidFill>
              <a:latin typeface="Times New Roman" pitchFamily="18" charset="0"/>
              <a:cs typeface="Times New Roman" pitchFamily="18" charset="0"/>
              <a:sym typeface="Symbol"/>
            </a:endParaRPr>
          </a:p>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max</a:t>
            </a:r>
            <a:r>
              <a:rPr lang="en-US" sz="2400" i="1" dirty="0" smtClean="0">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  </a:t>
            </a:r>
          </a:p>
          <a:p>
            <a:pPr algn="ctr"/>
            <a:r>
              <a:rPr lang="en-US" sz="2400" i="1" dirty="0" smtClean="0">
                <a:solidFill>
                  <a:prstClr val="black"/>
                </a:solidFill>
                <a:latin typeface="Times New Roman" pitchFamily="18" charset="0"/>
                <a:cs typeface="Times New Roman" pitchFamily="18" charset="0"/>
              </a:rPr>
              <a:t>G</a:t>
            </a:r>
            <a:r>
              <a:rPr lang="en-US" sz="2400" i="1" baseline="-25000" dirty="0"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a:t>
            </a:r>
          </a:p>
          <a:p>
            <a:pPr algn="ctr"/>
            <a:endParaRPr lang="en-US" sz="2400" i="1" dirty="0" smtClean="0">
              <a:solidFill>
                <a:prstClr val="black"/>
              </a:solidFill>
              <a:latin typeface="Times New Roman" pitchFamily="18" charset="0"/>
              <a:cs typeface="Times New Roman" pitchFamily="18" charset="0"/>
              <a:sym typeface="Symbol"/>
            </a:endParaRPr>
          </a:p>
          <a:p>
            <a:pPr algn="ctr"/>
            <a:r>
              <a:rPr lang="en-US" sz="2400" i="1" dirty="0" err="1" smtClean="0">
                <a:solidFill>
                  <a:prstClr val="black"/>
                </a:solidFill>
                <a:latin typeface="Times New Roman" pitchFamily="18" charset="0"/>
                <a:cs typeface="Times New Roman" pitchFamily="18" charset="0"/>
                <a:sym typeface="Symbol"/>
              </a:rPr>
              <a:t>Analogamente</a:t>
            </a:r>
            <a:endParaRPr lang="en-US" sz="2400" i="1" dirty="0" smtClean="0">
              <a:solidFill>
                <a:prstClr val="black"/>
              </a:solidFill>
              <a:latin typeface="Times New Roman" pitchFamily="18" charset="0"/>
              <a:cs typeface="Times New Roman" pitchFamily="18" charset="0"/>
              <a:sym typeface="Symbol"/>
            </a:endParaRPr>
          </a:p>
          <a:p>
            <a:pPr algn="ctr"/>
            <a:endParaRPr lang="en-US" sz="2400" i="1" dirty="0" smtClean="0">
              <a:solidFill>
                <a:prstClr val="black"/>
              </a:solidFill>
              <a:latin typeface="Times New Roman" pitchFamily="18" charset="0"/>
              <a:cs typeface="Times New Roman" pitchFamily="18" charset="0"/>
              <a:sym typeface="Symbol"/>
            </a:endParaRPr>
          </a:p>
          <a:p>
            <a:pPr algn="ctr"/>
            <a:r>
              <a:rPr lang="en-US" sz="2400" i="1" dirty="0" err="1" smtClean="0">
                <a:latin typeface="Times New Roman" pitchFamily="18" charset="0"/>
                <a:cs typeface="Times New Roman" pitchFamily="18" charset="0"/>
              </a:rPr>
              <a:t>G</a:t>
            </a:r>
            <a:r>
              <a:rPr lang="en-US" sz="2400" i="1" baseline="-25000" dirty="0" err="1" smtClean="0">
                <a:latin typeface="Times New Roman" pitchFamily="18" charset="0"/>
                <a:cs typeface="Times New Roman" pitchFamily="18" charset="0"/>
              </a:rPr>
              <a:t>min</a:t>
            </a:r>
            <a:r>
              <a:rPr lang="en-US" sz="2400" i="1" dirty="0" smtClean="0">
                <a:latin typeface="Times New Roman" pitchFamily="18" charset="0"/>
                <a:cs typeface="Times New Roman" pitchFamily="18" charset="0"/>
              </a:rPr>
              <a:t> = </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min</a:t>
            </a:r>
            <a:r>
              <a:rPr lang="en-US" sz="2400" i="1" baseline="-250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min</a:t>
            </a:r>
            <a:r>
              <a:rPr lang="en-US" sz="2400" i="1" dirty="0" smtClean="0">
                <a:latin typeface="Times New Roman" pitchFamily="18" charset="0"/>
                <a:cs typeface="Times New Roman" pitchFamily="18" charset="0"/>
              </a:rPr>
              <a:t> =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sym typeface="Symbol"/>
              </a:rPr>
              <a:t>-(</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  </a:t>
            </a:r>
          </a:p>
          <a:p>
            <a:pPr algn="ctr"/>
            <a:r>
              <a:rPr lang="en-US" sz="2400" i="1" dirty="0" smtClean="0">
                <a:solidFill>
                  <a:prstClr val="black"/>
                </a:solidFill>
                <a:latin typeface="Times New Roman" pitchFamily="18" charset="0"/>
                <a:cs typeface="Times New Roman" pitchFamily="18" charset="0"/>
              </a:rPr>
              <a:t>G</a:t>
            </a:r>
            <a:r>
              <a:rPr lang="en-US" sz="2400" i="1" baseline="-25000" dirty="0"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a:t>
            </a:r>
          </a:p>
          <a:p>
            <a:pPr algn="ctr"/>
            <a:endParaRPr lang="it-IT" sz="2400" i="1" dirty="0" smtClean="0"/>
          </a:p>
          <a:p>
            <a:pPr algn="just"/>
            <a:endParaRPr lang="en-US" sz="2400" i="1" dirty="0" smtClean="0">
              <a:latin typeface="Times New Roman" pitchFamily="18" charset="0"/>
              <a:cs typeface="Times New Roman" pitchFamily="18" charset="0"/>
            </a:endParaRPr>
          </a:p>
        </p:txBody>
      </p:sp>
      <p:cxnSp>
        <p:nvCxnSpPr>
          <p:cNvPr id="23" name="Connettore 2 22"/>
          <p:cNvCxnSpPr/>
          <p:nvPr/>
        </p:nvCxnSpPr>
        <p:spPr>
          <a:xfrm>
            <a:off x="6000760" y="1428736"/>
            <a:ext cx="1357322" cy="42862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6870621" y="1928802"/>
            <a:ext cx="2273379" cy="646331"/>
          </a:xfrm>
          <a:prstGeom prst="rect">
            <a:avLst/>
          </a:prstGeom>
          <a:noFill/>
        </p:spPr>
        <p:txBody>
          <a:bodyPr wrap="none" rtlCol="0">
            <a:spAutoFit/>
          </a:bodyPr>
          <a:lstStyle/>
          <a:p>
            <a:r>
              <a:rPr lang="it-IT" dirty="0" smtClean="0"/>
              <a:t>Trascurabile se  </a:t>
            </a:r>
          </a:p>
          <a:p>
            <a:r>
              <a:rPr lang="en-US" i="1" dirty="0" smtClean="0">
                <a:solidFill>
                  <a:prstClr val="black"/>
                </a:solidFill>
                <a:latin typeface="Times New Roman" pitchFamily="18" charset="0"/>
                <a:cs typeface="Times New Roman" pitchFamily="18" charset="0"/>
                <a:sym typeface="Symbol"/>
              </a:rPr>
              <a:t>X &lt;&lt;</a:t>
            </a:r>
            <a:r>
              <a:rPr lang="en-US" i="1" dirty="0" err="1" smtClean="0">
                <a:solidFill>
                  <a:prstClr val="black"/>
                </a:solidFill>
                <a:latin typeface="Times New Roman" pitchFamily="18" charset="0"/>
                <a:cs typeface="Times New Roman" pitchFamily="18" charset="0"/>
                <a:sym typeface="Symbol"/>
              </a:rPr>
              <a:t>X</a:t>
            </a:r>
            <a:r>
              <a:rPr lang="en-US" i="1" baseline="-25000" dirty="0" err="1" smtClean="0">
                <a:solidFill>
                  <a:prstClr val="black"/>
                </a:solidFill>
                <a:latin typeface="Times New Roman" pitchFamily="18" charset="0"/>
                <a:cs typeface="Times New Roman" pitchFamily="18" charset="0"/>
                <a:sym typeface="Symbol"/>
              </a:rPr>
              <a:t>m</a:t>
            </a:r>
            <a:r>
              <a:rPr lang="en-US" i="1" dirty="0" smtClean="0">
                <a:solidFill>
                  <a:prstClr val="black"/>
                </a:solidFill>
                <a:latin typeface="Times New Roman" pitchFamily="18" charset="0"/>
                <a:cs typeface="Times New Roman" pitchFamily="18" charset="0"/>
                <a:sym typeface="Symbol"/>
              </a:rPr>
              <a:t> </a:t>
            </a:r>
            <a:r>
              <a:rPr lang="en-US" dirty="0" smtClean="0">
                <a:solidFill>
                  <a:prstClr val="black"/>
                </a:solidFill>
                <a:latin typeface="+mj-lt"/>
                <a:cs typeface="Times New Roman" pitchFamily="18" charset="0"/>
                <a:sym typeface="Symbol"/>
              </a:rPr>
              <a:t>e </a:t>
            </a:r>
            <a:r>
              <a:rPr lang="en-US" i="1" dirty="0" smtClean="0">
                <a:solidFill>
                  <a:prstClr val="black"/>
                </a:solidFill>
                <a:latin typeface="Times New Roman" pitchFamily="18" charset="0"/>
                <a:cs typeface="Times New Roman" pitchFamily="18" charset="0"/>
                <a:sym typeface="Symbol"/>
              </a:rPr>
              <a:t>Y &lt;&lt;</a:t>
            </a:r>
            <a:r>
              <a:rPr lang="en-US" i="1" dirty="0" err="1" smtClean="0">
                <a:solidFill>
                  <a:prstClr val="black"/>
                </a:solidFill>
                <a:latin typeface="Times New Roman" pitchFamily="18" charset="0"/>
                <a:cs typeface="Times New Roman" pitchFamily="18" charset="0"/>
                <a:sym typeface="Symbol"/>
              </a:rPr>
              <a:t>Y</a:t>
            </a:r>
            <a:r>
              <a:rPr lang="en-US" i="1" baseline="-25000" dirty="0" err="1" smtClean="0">
                <a:solidFill>
                  <a:prstClr val="black"/>
                </a:solidFill>
                <a:latin typeface="Times New Roman" pitchFamily="18" charset="0"/>
                <a:cs typeface="Times New Roman" pitchFamily="18" charset="0"/>
                <a:sym typeface="Symbol"/>
              </a:rPr>
              <a:t>m</a:t>
            </a:r>
            <a:r>
              <a:rPr lang="en-US" i="1" dirty="0" smtClean="0">
                <a:solidFill>
                  <a:prstClr val="black"/>
                </a:solidFill>
                <a:latin typeface="Times New Roman" pitchFamily="18" charset="0"/>
                <a:cs typeface="Times New Roman" pitchFamily="18" charset="0"/>
                <a:sym typeface="Symbol"/>
              </a:rPr>
              <a:t> </a:t>
            </a:r>
            <a:endParaRPr lang="it-IT" dirty="0"/>
          </a:p>
        </p:txBody>
      </p:sp>
      <p:sp>
        <p:nvSpPr>
          <p:cNvPr id="25" name="Freccia in giù 24"/>
          <p:cNvSpPr/>
          <p:nvPr/>
        </p:nvSpPr>
        <p:spPr>
          <a:xfrm>
            <a:off x="4500562" y="2214554"/>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p:cNvSpPr/>
          <p:nvPr/>
        </p:nvSpPr>
        <p:spPr>
          <a:xfrm rot="16200000">
            <a:off x="4652962" y="6072206"/>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71524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42844" y="1000108"/>
            <a:ext cx="9001156" cy="1938992"/>
          </a:xfrm>
          <a:prstGeom prst="rect">
            <a:avLst/>
          </a:prstGeom>
        </p:spPr>
        <p:txBody>
          <a:bodyPr wrap="square">
            <a:spAutoFit/>
          </a:bodyPr>
          <a:lstStyle/>
          <a:p>
            <a:pPr algn="ct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G =</a:t>
            </a: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a:t>
            </a:r>
          </a:p>
          <a:p>
            <a:pPr algn="ctr"/>
            <a:endParaRPr lang="it-IT" sz="2400" i="1" dirty="0" smtClean="0"/>
          </a:p>
          <a:p>
            <a:pPr algn="just"/>
            <a:endParaRPr lang="en-US" sz="2400" i="1" dirty="0" smtClean="0">
              <a:latin typeface="Times New Roman" pitchFamily="18" charset="0"/>
              <a:cs typeface="Times New Roman" pitchFamily="18" charset="0"/>
            </a:endParaRPr>
          </a:p>
          <a:p>
            <a:pPr algn="just"/>
            <a:endParaRPr lang="it-IT" sz="2400" dirty="0" smtClean="0"/>
          </a:p>
          <a:p>
            <a:pPr algn="just"/>
            <a:r>
              <a:rPr lang="it-IT" sz="2400" dirty="0" smtClean="0"/>
              <a:t>			</a:t>
            </a:r>
            <a:endParaRPr lang="it-IT" sz="2400" b="1" dirty="0">
              <a:solidFill>
                <a:srgbClr val="C00000"/>
              </a:solidFill>
            </a:endParaRPr>
          </a:p>
        </p:txBody>
      </p:sp>
      <p:sp>
        <p:nvSpPr>
          <p:cNvPr id="25" name="Freccia in giù 24"/>
          <p:cNvSpPr/>
          <p:nvPr/>
        </p:nvSpPr>
        <p:spPr>
          <a:xfrm>
            <a:off x="4357686" y="285728"/>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
          <p:cNvSpPr txBox="1"/>
          <p:nvPr/>
        </p:nvSpPr>
        <p:spPr>
          <a:xfrm>
            <a:off x="1266795" y="1895468"/>
            <a:ext cx="2872429" cy="461665"/>
          </a:xfrm>
          <a:prstGeom prst="rect">
            <a:avLst/>
          </a:prstGeom>
          <a:noFill/>
        </p:spPr>
        <p:txBody>
          <a:bodyPr wrap="square" rtlCol="0">
            <a:spAutoFit/>
          </a:bodyPr>
          <a:lstStyle/>
          <a:p>
            <a:r>
              <a:rPr lang="en-US" sz="2400" smtClean="0"/>
              <a:t>Graficamente: </a:t>
            </a:r>
            <a:endParaRPr lang="en-US" sz="2400"/>
          </a:p>
        </p:txBody>
      </p:sp>
      <p:grpSp>
        <p:nvGrpSpPr>
          <p:cNvPr id="14" name="Group 13"/>
          <p:cNvGrpSpPr/>
          <p:nvPr/>
        </p:nvGrpSpPr>
        <p:grpSpPr>
          <a:xfrm>
            <a:off x="539552" y="2428868"/>
            <a:ext cx="4857784" cy="2492254"/>
            <a:chOff x="539552" y="2428868"/>
            <a:chExt cx="4857784" cy="2492254"/>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8868"/>
              <a:ext cx="4857784" cy="2492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4647237" y="3068960"/>
              <a:ext cx="323751"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13291" y="2852936"/>
              <a:ext cx="44648"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458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42844" y="1000108"/>
            <a:ext cx="9001156" cy="1938992"/>
          </a:xfrm>
          <a:prstGeom prst="rect">
            <a:avLst/>
          </a:prstGeom>
        </p:spPr>
        <p:txBody>
          <a:bodyPr wrap="square">
            <a:spAutoFit/>
          </a:bodyPr>
          <a:lstStyle/>
          <a:p>
            <a:pPr algn="ct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G =</a:t>
            </a: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baseline="-25000"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a:t>
            </a:r>
          </a:p>
          <a:p>
            <a:pPr algn="ctr"/>
            <a:endParaRPr lang="it-IT" sz="2400" i="1" dirty="0" smtClean="0"/>
          </a:p>
          <a:p>
            <a:pPr algn="just"/>
            <a:endParaRPr lang="en-US" sz="2400" i="1" dirty="0" smtClean="0">
              <a:latin typeface="Times New Roman" pitchFamily="18" charset="0"/>
              <a:cs typeface="Times New Roman" pitchFamily="18" charset="0"/>
            </a:endParaRPr>
          </a:p>
          <a:p>
            <a:pPr algn="just"/>
            <a:endParaRPr lang="it-IT" sz="2400" dirty="0" smtClean="0"/>
          </a:p>
          <a:p>
            <a:pPr algn="just"/>
            <a:r>
              <a:rPr lang="it-IT" sz="2400" dirty="0" smtClean="0"/>
              <a:t>			</a:t>
            </a:r>
            <a:endParaRPr lang="it-IT" sz="2400" b="1" dirty="0">
              <a:solidFill>
                <a:srgbClr val="C00000"/>
              </a:solidFill>
            </a:endParaRPr>
          </a:p>
        </p:txBody>
      </p:sp>
      <p:sp>
        <p:nvSpPr>
          <p:cNvPr id="25" name="Freccia in giù 24"/>
          <p:cNvSpPr/>
          <p:nvPr/>
        </p:nvSpPr>
        <p:spPr>
          <a:xfrm>
            <a:off x="4357686" y="285728"/>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p:cNvSpPr/>
          <p:nvPr/>
        </p:nvSpPr>
        <p:spPr>
          <a:xfrm>
            <a:off x="4357686" y="1928802"/>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Oggetto 7"/>
          <p:cNvGraphicFramePr>
            <a:graphicFrameLocks noChangeAspect="1"/>
          </p:cNvGraphicFramePr>
          <p:nvPr/>
        </p:nvGraphicFramePr>
        <p:xfrm>
          <a:off x="500034" y="2998786"/>
          <a:ext cx="8436860" cy="858842"/>
        </p:xfrm>
        <a:graphic>
          <a:graphicData uri="http://schemas.openxmlformats.org/presentationml/2006/ole">
            <mc:AlternateContent xmlns:mc="http://schemas.openxmlformats.org/markup-compatibility/2006">
              <mc:Choice xmlns:v="urn:schemas-microsoft-com:vml" Requires="v">
                <p:oleObj spid="_x0000_s3084" name="Equazione" r:id="rId4" imgW="4241800" imgH="431800" progId="Equation.3">
                  <p:embed/>
                </p:oleObj>
              </mc:Choice>
              <mc:Fallback>
                <p:oleObj name="Equazione" r:id="rId4" imgW="42418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34" y="2998786"/>
                        <a:ext cx="8436860" cy="858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2941638" y="4071938"/>
          <a:ext cx="3122612" cy="500062"/>
        </p:xfrm>
        <a:graphic>
          <a:graphicData uri="http://schemas.openxmlformats.org/presentationml/2006/ole">
            <mc:AlternateContent xmlns:mc="http://schemas.openxmlformats.org/markup-compatibility/2006">
              <mc:Choice xmlns:v="urn:schemas-microsoft-com:vml" Requires="v">
                <p:oleObj spid="_x0000_s3085" name="Equazione" r:id="rId6" imgW="1345616" imgH="215806" progId="Equation.3">
                  <p:embed/>
                </p:oleObj>
              </mc:Choice>
              <mc:Fallback>
                <p:oleObj name="Equazione" r:id="rId6" imgW="1345616"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638" y="4071938"/>
                        <a:ext cx="312261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1428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42844" y="1000108"/>
            <a:ext cx="9001156" cy="1938992"/>
          </a:xfrm>
          <a:prstGeom prst="rect">
            <a:avLst/>
          </a:prstGeom>
        </p:spPr>
        <p:txBody>
          <a:bodyPr wrap="square">
            <a:spAutoFit/>
          </a:bodyPr>
          <a:lstStyle/>
          <a:p>
            <a:pPr algn="ct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G =</a:t>
            </a:r>
            <a:r>
              <a:rPr lang="en-US" sz="2400" i="1" dirty="0" smtClean="0">
                <a:solidFill>
                  <a:prstClr val="black"/>
                </a:solidFill>
                <a:latin typeface="Times New Roman" pitchFamily="18" charset="0"/>
                <a:cs typeface="Times New Roman" pitchFamily="18" charset="0"/>
                <a:sym typeface="Symbol"/>
              </a:rPr>
              <a:t>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X</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a:t>
            </a:r>
            <a:r>
              <a:rPr lang="en-US" sz="2400" i="1" dirty="0" smtClean="0">
                <a:solidFill>
                  <a:prstClr val="black"/>
                </a:solidFill>
                <a:latin typeface="Times New Roman" pitchFamily="18" charset="0"/>
                <a:cs typeface="Times New Roman" pitchFamily="18" charset="0"/>
              </a:rPr>
              <a:t> </a:t>
            </a:r>
            <a:r>
              <a:rPr lang="en-US" sz="2400" i="1" dirty="0" smtClean="0">
                <a:solidFill>
                  <a:prstClr val="black"/>
                </a:solidFill>
                <a:latin typeface="Times New Roman" pitchFamily="18" charset="0"/>
                <a:cs typeface="Times New Roman" pitchFamily="18" charset="0"/>
                <a:sym typeface="Symbol"/>
              </a:rPr>
              <a:t>Y </a:t>
            </a:r>
            <a:r>
              <a:rPr lang="en-US" sz="2400" i="1" dirty="0" smtClean="0">
                <a:solidFill>
                  <a:prstClr val="black"/>
                </a:solidFill>
                <a:latin typeface="Times New Roman" pitchFamily="18" charset="0"/>
                <a:cs typeface="Times New Roman" pitchFamily="18" charset="0"/>
              </a:rPr>
              <a:t>+ │</a:t>
            </a:r>
            <a:r>
              <a:rPr lang="en-US" sz="2400" i="1" dirty="0" err="1" smtClean="0">
                <a:solidFill>
                  <a:prstClr val="black"/>
                </a:solidFill>
                <a:latin typeface="Times New Roman" pitchFamily="18" charset="0"/>
                <a:cs typeface="Times New Roman" pitchFamily="18" charset="0"/>
              </a:rPr>
              <a:t>Y</a:t>
            </a:r>
            <a:r>
              <a:rPr lang="en-US" sz="2400" i="1" baseline="-25000" dirty="0" err="1" smtClean="0">
                <a:solidFill>
                  <a:prstClr val="black"/>
                </a:solidFill>
                <a:latin typeface="Times New Roman" pitchFamily="18" charset="0"/>
                <a:cs typeface="Times New Roman" pitchFamily="18" charset="0"/>
              </a:rPr>
              <a:t>m</a:t>
            </a:r>
            <a:r>
              <a:rPr lang="en-US" sz="2400" i="1" dirty="0" smtClean="0">
                <a:solidFill>
                  <a:prstClr val="black"/>
                </a:solidFill>
                <a:latin typeface="Times New Roman" pitchFamily="18" charset="0"/>
                <a:cs typeface="Times New Roman" pitchFamily="18" charset="0"/>
              </a:rPr>
              <a:t>│</a:t>
            </a:r>
            <a:r>
              <a:rPr lang="it-IT" sz="2400" i="1" dirty="0" smtClean="0">
                <a:latin typeface="Times New Roman" panose="02020603050405020304" pitchFamily="18" charset="0"/>
                <a:cs typeface="Times New Roman" panose="02020603050405020304" pitchFamily="18" charset="0"/>
                <a:sym typeface="Wingdings" pitchFamily="2" charset="2"/>
              </a:rPr>
              <a:t>∙ </a:t>
            </a:r>
            <a:r>
              <a:rPr lang="en-US" sz="2400" i="1" dirty="0" smtClean="0">
                <a:solidFill>
                  <a:prstClr val="black"/>
                </a:solidFill>
                <a:latin typeface="Times New Roman" pitchFamily="18" charset="0"/>
                <a:cs typeface="Times New Roman" pitchFamily="18" charset="0"/>
                <a:sym typeface="Symbol"/>
              </a:rPr>
              <a:t>X )</a:t>
            </a:r>
          </a:p>
          <a:p>
            <a:pPr algn="ctr"/>
            <a:endParaRPr lang="it-IT" sz="2400" i="1" dirty="0" smtClean="0"/>
          </a:p>
          <a:p>
            <a:pPr algn="just"/>
            <a:endParaRPr lang="en-US" sz="2400" i="1" dirty="0" smtClean="0">
              <a:latin typeface="Times New Roman" pitchFamily="18" charset="0"/>
              <a:cs typeface="Times New Roman" pitchFamily="18" charset="0"/>
            </a:endParaRPr>
          </a:p>
          <a:p>
            <a:pPr algn="just"/>
            <a:endParaRPr lang="it-IT" sz="2400" dirty="0" smtClean="0"/>
          </a:p>
          <a:p>
            <a:pPr algn="just"/>
            <a:r>
              <a:rPr lang="it-IT" sz="2400" dirty="0" smtClean="0"/>
              <a:t>			</a:t>
            </a:r>
            <a:endParaRPr lang="it-IT" sz="2400" b="1" dirty="0">
              <a:solidFill>
                <a:srgbClr val="C00000"/>
              </a:solidFill>
            </a:endParaRPr>
          </a:p>
        </p:txBody>
      </p:sp>
      <p:sp>
        <p:nvSpPr>
          <p:cNvPr id="7" name="Freccia in giù 6"/>
          <p:cNvSpPr/>
          <p:nvPr/>
        </p:nvSpPr>
        <p:spPr>
          <a:xfrm>
            <a:off x="4357686" y="1928802"/>
            <a:ext cx="357190" cy="642942"/>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Oggetto 7"/>
          <p:cNvGraphicFramePr>
            <a:graphicFrameLocks noChangeAspect="1"/>
          </p:cNvGraphicFramePr>
          <p:nvPr>
            <p:extLst/>
          </p:nvPr>
        </p:nvGraphicFramePr>
        <p:xfrm>
          <a:off x="3433763" y="2786063"/>
          <a:ext cx="2197100" cy="882650"/>
        </p:xfrm>
        <a:graphic>
          <a:graphicData uri="http://schemas.openxmlformats.org/presentationml/2006/ole">
            <mc:AlternateContent xmlns:mc="http://schemas.openxmlformats.org/markup-compatibility/2006">
              <mc:Choice xmlns:v="urn:schemas-microsoft-com:vml" Requires="v">
                <p:oleObj spid="_x0000_s4103" name="Equation" r:id="rId4" imgW="1104840" imgH="444240" progId="Equation.3">
                  <p:embed/>
                </p:oleObj>
              </mc:Choice>
              <mc:Fallback>
                <p:oleObj name="Equation" r:id="rId4" imgW="110484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63" y="2786063"/>
                        <a:ext cx="2197100"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asellaDiTesto 8"/>
          <p:cNvSpPr txBox="1"/>
          <p:nvPr/>
        </p:nvSpPr>
        <p:spPr>
          <a:xfrm>
            <a:off x="1071538" y="428604"/>
            <a:ext cx="5072098" cy="461665"/>
          </a:xfrm>
          <a:prstGeom prst="rect">
            <a:avLst/>
          </a:prstGeom>
          <a:noFill/>
        </p:spPr>
        <p:txBody>
          <a:bodyPr wrap="square" rtlCol="0">
            <a:spAutoFit/>
          </a:bodyPr>
          <a:lstStyle/>
          <a:p>
            <a:r>
              <a:rPr lang="it-IT" sz="2400" dirty="0" smtClean="0"/>
              <a:t>Se </a:t>
            </a:r>
            <a:r>
              <a:rPr lang="it-IT" sz="2400" i="1" dirty="0" smtClean="0">
                <a:solidFill>
                  <a:prstClr val="black"/>
                </a:solidFill>
                <a:latin typeface="Times New Roman" pitchFamily="18" charset="0"/>
                <a:cs typeface="Times New Roman" pitchFamily="18" charset="0"/>
              </a:rPr>
              <a:t>X</a:t>
            </a:r>
            <a:r>
              <a:rPr lang="it-IT" sz="2400" dirty="0" smtClean="0"/>
              <a:t> e/o </a:t>
            </a:r>
            <a:r>
              <a:rPr lang="it-IT" sz="2400" i="1" dirty="0" smtClean="0">
                <a:solidFill>
                  <a:prstClr val="black"/>
                </a:solidFill>
                <a:latin typeface="Times New Roman" pitchFamily="18" charset="0"/>
                <a:cs typeface="Times New Roman" pitchFamily="18" charset="0"/>
              </a:rPr>
              <a:t>Y</a:t>
            </a:r>
            <a:r>
              <a:rPr lang="it-IT" sz="2400" dirty="0" smtClean="0"/>
              <a:t> sono </a:t>
            </a:r>
            <a:r>
              <a:rPr lang="it-IT" sz="2400" i="1" dirty="0" smtClean="0">
                <a:solidFill>
                  <a:prstClr val="black"/>
                </a:solidFill>
                <a:latin typeface="Times New Roman" pitchFamily="18" charset="0"/>
                <a:cs typeface="Times New Roman" pitchFamily="18" charset="0"/>
              </a:rPr>
              <a:t>&lt; 0</a:t>
            </a:r>
          </a:p>
        </p:txBody>
      </p:sp>
    </p:spTree>
    <p:extLst>
      <p:ext uri="{BB962C8B-B14F-4D97-AF65-F5344CB8AC3E}">
        <p14:creationId xmlns:p14="http://schemas.microsoft.com/office/powerpoint/2010/main" val="11413285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523220"/>
          </a:xfrm>
          <a:prstGeom prst="rect">
            <a:avLst/>
          </a:prstGeom>
        </p:spPr>
        <p:txBody>
          <a:bodyPr wrap="square">
            <a:spAutoFit/>
          </a:bodyPr>
          <a:lstStyle/>
          <a:p>
            <a:r>
              <a:rPr lang="it-IT" sz="2800" b="1" dirty="0" smtClean="0">
                <a:solidFill>
                  <a:srgbClr val="C00000"/>
                </a:solidFill>
              </a:rPr>
              <a:t>Regola generale </a:t>
            </a:r>
          </a:p>
        </p:txBody>
      </p:sp>
      <p:sp>
        <p:nvSpPr>
          <p:cNvPr id="3" name="Rectangle 2"/>
          <p:cNvSpPr/>
          <p:nvPr/>
        </p:nvSpPr>
        <p:spPr>
          <a:xfrm>
            <a:off x="357158" y="1357298"/>
            <a:ext cx="8229600" cy="2308324"/>
          </a:xfrm>
          <a:prstGeom prst="rect">
            <a:avLst/>
          </a:prstGeom>
        </p:spPr>
        <p:txBody>
          <a:bodyPr wrap="square">
            <a:spAutoFit/>
          </a:bodyPr>
          <a:lstStyle/>
          <a:p>
            <a:pPr algn="just"/>
            <a:r>
              <a:rPr lang="it-IT" sz="2400" dirty="0" smtClean="0"/>
              <a:t>Sia</a:t>
            </a:r>
            <a:r>
              <a:rPr lang="it-IT" sz="2400" i="1" dirty="0" smtClean="0">
                <a:latin typeface="Times New Roman" panose="02020603050405020304" pitchFamily="18" charset="0"/>
                <a:cs typeface="Times New Roman" panose="02020603050405020304" pitchFamily="18" charset="0"/>
              </a:rPr>
              <a:t> 	</a:t>
            </a:r>
            <a:r>
              <a:rPr lang="it-IT" sz="2400" i="1" dirty="0" smtClean="0">
                <a:latin typeface="Times New Roman" panose="02020603050405020304" pitchFamily="18" charset="0"/>
                <a:cs typeface="Times New Roman" panose="02020603050405020304" pitchFamily="18" charset="0"/>
                <a:sym typeface="Wingdings" pitchFamily="2" charset="2"/>
              </a:rPr>
              <a:t>G = f(X, Y, Z, </a:t>
            </a:r>
            <a:r>
              <a:rPr lang="it-IT" sz="2400" i="1" dirty="0" err="1" smtClean="0">
                <a:latin typeface="Times New Roman" panose="02020603050405020304" pitchFamily="18" charset="0"/>
                <a:cs typeface="Times New Roman" panose="02020603050405020304" pitchFamily="18" charset="0"/>
                <a:sym typeface="Wingdings" pitchFamily="2" charset="2"/>
              </a:rPr>
              <a:t>…U</a:t>
            </a:r>
            <a:r>
              <a:rPr lang="it-IT" sz="2400" i="1" dirty="0" smtClean="0">
                <a:latin typeface="Times New Roman" panose="02020603050405020304" pitchFamily="18" charset="0"/>
                <a:cs typeface="Times New Roman" panose="02020603050405020304" pitchFamily="18" charset="0"/>
                <a:sym typeface="Wingdings" pitchFamily="2" charset="2"/>
              </a:rPr>
              <a:t>, V, W,…)  </a:t>
            </a:r>
            <a:endParaRPr lang="en-US"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r>
              <a:rPr lang="en-US" sz="2400" dirty="0" smtClean="0">
                <a:latin typeface="+mj-lt"/>
                <a:cs typeface="Times New Roman" pitchFamily="18" charset="0"/>
                <a:sym typeface="Wingdings" pitchFamily="2" charset="2"/>
              </a:rPr>
              <a:t>con</a:t>
            </a:r>
            <a:r>
              <a:rPr lang="en-US" sz="2400" i="1" dirty="0" smtClean="0">
                <a:latin typeface="Times New Roman" pitchFamily="18" charset="0"/>
                <a:cs typeface="Times New Roman" pitchFamily="18" charset="0"/>
                <a:sym typeface="Wingdings" pitchFamily="2" charset="2"/>
              </a:rPr>
              <a:t>	</a:t>
            </a:r>
            <a:r>
              <a:rPr lang="en-US" sz="2400" i="1" dirty="0" smtClean="0">
                <a:latin typeface="Times New Roman" pitchFamily="18" charset="0"/>
                <a:cs typeface="Times New Roman" pitchFamily="18" charset="0"/>
                <a:sym typeface="Symbol"/>
              </a:rPr>
              <a:t>X, Y, Z, U, V, W,…. 	</a:t>
            </a:r>
            <a:r>
              <a:rPr lang="en-US" sz="2400" i="1" dirty="0" err="1" smtClean="0">
                <a:sym typeface="Symbol"/>
              </a:rPr>
              <a:t>incertezze</a:t>
            </a:r>
            <a:r>
              <a:rPr lang="en-US" sz="2400" i="1" dirty="0" smtClean="0">
                <a:sym typeface="Symbol"/>
              </a:rPr>
              <a:t> associate</a:t>
            </a:r>
          </a:p>
          <a:p>
            <a:pPr algn="just"/>
            <a:endParaRPr lang="en-US" sz="2400" i="1" dirty="0" smtClean="0">
              <a:sym typeface="Symbol"/>
            </a:endParaRPr>
          </a:p>
          <a:p>
            <a:pPr algn="just"/>
            <a:endParaRPr lang="en-US" sz="2400" i="1" dirty="0" smtClean="0">
              <a:latin typeface="Times New Roman" pitchFamily="18" charset="0"/>
              <a:cs typeface="Times New Roman" pitchFamily="18" charset="0"/>
              <a:sym typeface="Symbol"/>
            </a:endParaRPr>
          </a:p>
          <a:p>
            <a:pPr algn="just"/>
            <a:r>
              <a:rPr lang="en-US" sz="2400" dirty="0" smtClean="0">
                <a:sym typeface="Symbol"/>
              </a:rPr>
              <a:t>La</a:t>
            </a:r>
            <a:r>
              <a:rPr lang="en-US" sz="2400" dirty="0" smtClean="0">
                <a:latin typeface="Times New Roman" pitchFamily="18" charset="0"/>
                <a:cs typeface="Times New Roman" pitchFamily="18" charset="0"/>
                <a:sym typeface="Symbol"/>
              </a:rPr>
              <a:t> </a:t>
            </a:r>
            <a:r>
              <a:rPr lang="en-US" sz="2400" dirty="0" err="1" smtClean="0"/>
              <a:t>migliore</a:t>
            </a:r>
            <a:r>
              <a:rPr lang="en-US" sz="2400" dirty="0" smtClean="0"/>
              <a:t> </a:t>
            </a:r>
            <a:r>
              <a:rPr lang="en-US" sz="2400" dirty="0" err="1" smtClean="0"/>
              <a:t>stima</a:t>
            </a:r>
            <a:r>
              <a:rPr lang="en-US" sz="2400" dirty="0" smtClean="0"/>
              <a:t> </a:t>
            </a:r>
            <a:r>
              <a:rPr lang="en-US" sz="2400" dirty="0" err="1" smtClean="0"/>
              <a:t>di</a:t>
            </a:r>
            <a:r>
              <a:rPr lang="en-US" sz="2400" dirty="0" smtClean="0"/>
              <a:t> </a:t>
            </a:r>
            <a:r>
              <a:rPr lang="en-US" sz="2400" i="1" dirty="0" smtClean="0">
                <a:latin typeface="Times New Roman" pitchFamily="18" charset="0"/>
                <a:cs typeface="Times New Roman" pitchFamily="18" charset="0"/>
              </a:rPr>
              <a:t>G </a:t>
            </a:r>
            <a:r>
              <a:rPr lang="en-US" sz="2400" dirty="0" smtClean="0"/>
              <a:t>è data </a:t>
            </a:r>
            <a:r>
              <a:rPr lang="en-US" sz="2400" dirty="0" err="1" smtClean="0"/>
              <a:t>da</a:t>
            </a:r>
            <a:endParaRPr lang="en-US" sz="2400" dirty="0" smtClean="0"/>
          </a:p>
        </p:txBody>
      </p:sp>
      <p:graphicFrame>
        <p:nvGraphicFramePr>
          <p:cNvPr id="31746" name="Object 2"/>
          <p:cNvGraphicFramePr>
            <a:graphicFrameLocks noChangeAspect="1"/>
          </p:cNvGraphicFramePr>
          <p:nvPr/>
        </p:nvGraphicFramePr>
        <p:xfrm>
          <a:off x="5000628" y="1112490"/>
          <a:ext cx="2090738" cy="950913"/>
        </p:xfrm>
        <a:graphic>
          <a:graphicData uri="http://schemas.openxmlformats.org/presentationml/2006/ole">
            <mc:AlternateContent xmlns:mc="http://schemas.openxmlformats.org/markup-compatibility/2006">
              <mc:Choice xmlns:v="urn:schemas-microsoft-com:vml" Requires="v">
                <p:oleObj spid="_x0000_s8209" name="Equazione" r:id="rId4" imgW="863225" imgH="393529" progId="Equation.3">
                  <p:embed/>
                </p:oleObj>
              </mc:Choice>
              <mc:Fallback>
                <p:oleObj name="Equazione" r:id="rId4" imgW="863225"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8" y="1112490"/>
                        <a:ext cx="2090738" cy="95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3000364" y="3929066"/>
          <a:ext cx="3074988" cy="1042988"/>
        </p:xfrm>
        <a:graphic>
          <a:graphicData uri="http://schemas.openxmlformats.org/presentationml/2006/ole">
            <mc:AlternateContent xmlns:mc="http://schemas.openxmlformats.org/markup-compatibility/2006">
              <mc:Choice xmlns:v="urn:schemas-microsoft-com:vml" Requires="v">
                <p:oleObj spid="_x0000_s8210" name="Equazione" r:id="rId6" imgW="1269449" imgH="431613" progId="Equation.3">
                  <p:embed/>
                </p:oleObj>
              </mc:Choice>
              <mc:Fallback>
                <p:oleObj name="Equazione" r:id="rId6" imgW="1269449"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64" y="3929066"/>
                        <a:ext cx="3074988"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p:cNvSpPr/>
          <p:nvPr/>
        </p:nvSpPr>
        <p:spPr>
          <a:xfrm>
            <a:off x="1071538" y="5143512"/>
            <a:ext cx="407484" cy="461665"/>
          </a:xfrm>
          <a:prstGeom prst="rect">
            <a:avLst/>
          </a:prstGeom>
        </p:spPr>
        <p:txBody>
          <a:bodyPr wrap="none">
            <a:spAutoFit/>
          </a:bodyPr>
          <a:lstStyle/>
          <a:p>
            <a:r>
              <a:rPr lang="en-US" sz="2400" dirty="0" smtClean="0">
                <a:solidFill>
                  <a:prstClr val="black"/>
                </a:solidFill>
              </a:rPr>
              <a:t>e </a:t>
            </a:r>
            <a:endParaRPr lang="it-IT" dirty="0"/>
          </a:p>
        </p:txBody>
      </p:sp>
      <p:graphicFrame>
        <p:nvGraphicFramePr>
          <p:cNvPr id="31748" name="Object 2"/>
          <p:cNvGraphicFramePr>
            <a:graphicFrameLocks noChangeAspect="1"/>
          </p:cNvGraphicFramePr>
          <p:nvPr>
            <p:extLst/>
          </p:nvPr>
        </p:nvGraphicFramePr>
        <p:xfrm>
          <a:off x="2036763" y="5429250"/>
          <a:ext cx="6038850" cy="882650"/>
        </p:xfrm>
        <a:graphic>
          <a:graphicData uri="http://schemas.openxmlformats.org/presentationml/2006/ole">
            <mc:AlternateContent xmlns:mc="http://schemas.openxmlformats.org/markup-compatibility/2006">
              <mc:Choice xmlns:v="urn:schemas-microsoft-com:vml" Requires="v">
                <p:oleObj spid="_x0000_s8211" name="Equation" r:id="rId8" imgW="3035160" imgH="444240" progId="Equation.3">
                  <p:embed/>
                </p:oleObj>
              </mc:Choice>
              <mc:Fallback>
                <p:oleObj name="Equation" r:id="rId8" imgW="303516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6763" y="5429250"/>
                        <a:ext cx="6038850"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144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493990"/>
            <a:ext cx="8534400" cy="523220"/>
          </a:xfrm>
          <a:prstGeom prst="rect">
            <a:avLst/>
          </a:prstGeom>
        </p:spPr>
        <p:txBody>
          <a:bodyPr wrap="square">
            <a:spAutoFit/>
          </a:bodyPr>
          <a:lstStyle/>
          <a:p>
            <a:r>
              <a:rPr lang="it-IT" sz="2800" b="1" dirty="0" smtClean="0">
                <a:solidFill>
                  <a:srgbClr val="C00000"/>
                </a:solidFill>
              </a:rPr>
              <a:t>OSSERVAZIONE:</a:t>
            </a:r>
          </a:p>
        </p:txBody>
      </p:sp>
      <p:graphicFrame>
        <p:nvGraphicFramePr>
          <p:cNvPr id="31747" name="Object 3"/>
          <p:cNvGraphicFramePr>
            <a:graphicFrameLocks noChangeAspect="1"/>
          </p:cNvGraphicFramePr>
          <p:nvPr/>
        </p:nvGraphicFramePr>
        <p:xfrm>
          <a:off x="3286116" y="1643050"/>
          <a:ext cx="2030412" cy="552450"/>
        </p:xfrm>
        <a:graphic>
          <a:graphicData uri="http://schemas.openxmlformats.org/presentationml/2006/ole">
            <mc:AlternateContent xmlns:mc="http://schemas.openxmlformats.org/markup-compatibility/2006">
              <mc:Choice xmlns:v="urn:schemas-microsoft-com:vml" Requires="v">
                <p:oleObj spid="_x0000_s9228" name="Equazione" r:id="rId4" imgW="838200" imgH="228600" progId="Equation.3">
                  <p:embed/>
                </p:oleObj>
              </mc:Choice>
              <mc:Fallback>
                <p:oleObj name="Equazione" r:id="rId4" imgW="838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16" y="1643050"/>
                        <a:ext cx="2030412"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2"/>
          <p:cNvGraphicFramePr>
            <a:graphicFrameLocks noChangeAspect="1"/>
          </p:cNvGraphicFramePr>
          <p:nvPr/>
        </p:nvGraphicFramePr>
        <p:xfrm>
          <a:off x="428596" y="3214686"/>
          <a:ext cx="8476714" cy="1285884"/>
        </p:xfrm>
        <a:graphic>
          <a:graphicData uri="http://schemas.openxmlformats.org/presentationml/2006/ole">
            <mc:AlternateContent xmlns:mc="http://schemas.openxmlformats.org/markup-compatibility/2006">
              <mc:Choice xmlns:v="urn:schemas-microsoft-com:vml" Requires="v">
                <p:oleObj spid="_x0000_s9229" name="Equazione" r:id="rId6" imgW="3340100" imgH="508000" progId="Equation.3">
                  <p:embed/>
                </p:oleObj>
              </mc:Choice>
              <mc:Fallback>
                <p:oleObj name="Equazione" r:id="rId6" imgW="3340100" imgH="508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3214686"/>
                        <a:ext cx="8476714" cy="1285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reccia in giù 7"/>
          <p:cNvSpPr/>
          <p:nvPr/>
        </p:nvSpPr>
        <p:spPr>
          <a:xfrm>
            <a:off x="4143372" y="2428868"/>
            <a:ext cx="500066"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9301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7" name="Object 3"/>
          <p:cNvGraphicFramePr>
            <a:graphicFrameLocks noChangeAspect="1"/>
          </p:cNvGraphicFramePr>
          <p:nvPr>
            <p:extLst>
              <p:ext uri="{D42A27DB-BD31-4B8C-83A1-F6EECF244321}">
                <p14:modId xmlns:p14="http://schemas.microsoft.com/office/powerpoint/2010/main" val="2860039468"/>
              </p:ext>
            </p:extLst>
          </p:nvPr>
        </p:nvGraphicFramePr>
        <p:xfrm>
          <a:off x="1259632" y="1279883"/>
          <a:ext cx="2086610" cy="410317"/>
        </p:xfrm>
        <a:graphic>
          <a:graphicData uri="http://schemas.openxmlformats.org/presentationml/2006/ole">
            <mc:AlternateContent xmlns:mc="http://schemas.openxmlformats.org/markup-compatibility/2006">
              <mc:Choice xmlns:v="urn:schemas-microsoft-com:vml" Requires="v">
                <p:oleObj spid="_x0000_s13332" name="Equation" r:id="rId4" imgW="1091880" imgH="215640" progId="Equation.3">
                  <p:embed/>
                </p:oleObj>
              </mc:Choice>
              <mc:Fallback>
                <p:oleObj name="Equation" r:id="rId4" imgW="109188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279883"/>
                        <a:ext cx="2086610" cy="410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500034" y="1230675"/>
            <a:ext cx="8134722" cy="4524315"/>
          </a:xfrm>
          <a:prstGeom prst="rect">
            <a:avLst/>
          </a:prstGeom>
          <a:noFill/>
        </p:spPr>
        <p:txBody>
          <a:bodyPr wrap="square" rtlCol="0">
            <a:spAutoFit/>
          </a:bodyPr>
          <a:lstStyle/>
          <a:p>
            <a:r>
              <a:rPr lang="en-US" sz="2400" dirty="0" smtClean="0"/>
              <a:t>Se </a:t>
            </a:r>
          </a:p>
          <a:p>
            <a:endParaRPr lang="en-US" sz="2400" dirty="0"/>
          </a:p>
          <a:p>
            <a:r>
              <a:rPr lang="en-US" sz="2400" dirty="0" smtClean="0"/>
              <a:t>e  </a:t>
            </a:r>
            <a:r>
              <a:rPr lang="en-US" sz="2400" i="1" dirty="0" smtClean="0">
                <a:latin typeface="Times New Roman" pitchFamily="18" charset="0"/>
                <a:cs typeface="Times New Roman" pitchFamily="18" charset="0"/>
              </a:rPr>
              <a:t>X</a:t>
            </a:r>
            <a:r>
              <a:rPr lang="en-US" sz="2400" i="1" baseline="-250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X</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a:latin typeface="Times New Roman" pitchFamily="18" charset="0"/>
                <a:cs typeface="Times New Roman" pitchFamily="18" charset="0"/>
                <a:sym typeface="Symbol"/>
              </a:rPr>
              <a:t></a:t>
            </a:r>
            <a:r>
              <a:rPr lang="en-US" sz="2400" i="1" dirty="0" smtClean="0">
                <a:latin typeface="Times New Roman" pitchFamily="18" charset="0"/>
                <a:cs typeface="Times New Roman" pitchFamily="18" charset="0"/>
                <a:sym typeface="Symbol"/>
              </a:rPr>
              <a:t>X) </a:t>
            </a:r>
            <a:r>
              <a:rPr lang="en-US" sz="2400" dirty="0">
                <a:sym typeface="Symbol"/>
              </a:rPr>
              <a: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Y</a:t>
            </a:r>
            <a:r>
              <a:rPr lang="en-US" sz="2400" i="1" baseline="-25000"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Y</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Symbol"/>
              </a:rPr>
              <a:t>Y) 	Z</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Z</a:t>
            </a:r>
            <a:r>
              <a:rPr lang="en-US" sz="2400" i="1" baseline="-25000" dirty="0" err="1"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sym typeface="Symbol"/>
              </a:rPr>
              <a:t>Z)……</a:t>
            </a:r>
          </a:p>
          <a:p>
            <a:endParaRPr lang="en-US" sz="2400" i="1" dirty="0">
              <a:latin typeface="Times New Roman" pitchFamily="18" charset="0"/>
              <a:cs typeface="Times New Roman" pitchFamily="18" charset="0"/>
              <a:sym typeface="Symbol"/>
            </a:endParaRPr>
          </a:p>
          <a:p>
            <a:r>
              <a:rPr lang="en-US" sz="2400" dirty="0" smtClean="0">
                <a:sym typeface="Symbol"/>
              </a:rPr>
              <a:t>per </a:t>
            </a:r>
            <a:r>
              <a:rPr lang="en-US" sz="2400" dirty="0" err="1">
                <a:sym typeface="Symbol"/>
              </a:rPr>
              <a:t>il</a:t>
            </a:r>
            <a:r>
              <a:rPr lang="en-US" sz="2400" dirty="0">
                <a:sym typeface="Symbol"/>
              </a:rPr>
              <a:t> </a:t>
            </a:r>
            <a:r>
              <a:rPr lang="en-US" sz="2400" dirty="0" err="1">
                <a:sym typeface="Symbol"/>
              </a:rPr>
              <a:t>teorema</a:t>
            </a:r>
            <a:r>
              <a:rPr lang="en-US" sz="2400" dirty="0">
                <a:sym typeface="Symbol"/>
              </a:rPr>
              <a:t> del </a:t>
            </a:r>
            <a:r>
              <a:rPr lang="en-US" sz="2400" dirty="0" err="1" smtClean="0">
                <a:sym typeface="Symbol"/>
              </a:rPr>
              <a:t>differenziale</a:t>
            </a:r>
            <a:r>
              <a:rPr lang="en-US" sz="2400" dirty="0" smtClean="0">
                <a:sym typeface="Symbol"/>
              </a:rPr>
              <a:t> </a:t>
            </a:r>
            <a:r>
              <a:rPr lang="en-US" sz="2400" dirty="0" err="1">
                <a:sym typeface="Symbol"/>
              </a:rPr>
              <a:t>abbiamo</a:t>
            </a:r>
            <a:r>
              <a:rPr lang="en-US" sz="2400" dirty="0">
                <a:sym typeface="Symbol"/>
              </a:rPr>
              <a:t> </a:t>
            </a:r>
            <a:endParaRPr lang="en-US" sz="2400" dirty="0" smtClean="0">
              <a:sym typeface="Symbol"/>
            </a:endParaRPr>
          </a:p>
          <a:p>
            <a:endParaRPr lang="en-US" sz="2400" dirty="0">
              <a:sym typeface="Symbol"/>
            </a:endParaRPr>
          </a:p>
          <a:p>
            <a:endParaRPr lang="en-US" sz="2400" dirty="0" smtClean="0">
              <a:sym typeface="Symbol"/>
            </a:endParaRPr>
          </a:p>
          <a:p>
            <a:endParaRPr lang="en-US" sz="2400" dirty="0">
              <a:sym typeface="Symbol"/>
            </a:endParaRPr>
          </a:p>
          <a:p>
            <a:endParaRPr lang="en-US" sz="2400" dirty="0" smtClean="0">
              <a:sym typeface="Symbol"/>
            </a:endParaRPr>
          </a:p>
          <a:p>
            <a:pPr algn="just"/>
            <a:r>
              <a:rPr lang="it-IT" sz="2400" dirty="0" smtClean="0"/>
              <a:t>Passando dalle quantità infinitesime a quantità piccole ma finite, </a:t>
            </a:r>
            <a:r>
              <a:rPr lang="en-US" sz="2400" i="1" dirty="0" smtClean="0">
                <a:latin typeface="Times New Roman" pitchFamily="18" charset="0"/>
                <a:cs typeface="Times New Roman" pitchFamily="18" charset="0"/>
                <a:sym typeface="Symbol"/>
              </a:rPr>
              <a:t>X, Y, Z,… </a:t>
            </a:r>
            <a:r>
              <a:rPr lang="it-IT" sz="2400" dirty="0" smtClean="0"/>
              <a:t>si ha, a meno di termini di ordine superiore: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285855244"/>
              </p:ext>
            </p:extLst>
          </p:nvPr>
        </p:nvGraphicFramePr>
        <p:xfrm>
          <a:off x="1907704" y="3440123"/>
          <a:ext cx="4392488" cy="796696"/>
        </p:xfrm>
        <a:graphic>
          <a:graphicData uri="http://schemas.openxmlformats.org/presentationml/2006/ole">
            <mc:AlternateContent xmlns:mc="http://schemas.openxmlformats.org/markup-compatibility/2006">
              <mc:Choice xmlns:v="urn:schemas-microsoft-com:vml" Requires="v">
                <p:oleObj spid="_x0000_s13333" name="Equation" r:id="rId6" imgW="2158920" imgH="393480" progId="Equation.3">
                  <p:embed/>
                </p:oleObj>
              </mc:Choice>
              <mc:Fallback>
                <p:oleObj name="Equation" r:id="rId6" imgW="21589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3440123"/>
                        <a:ext cx="4392488" cy="796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7736084"/>
              </p:ext>
            </p:extLst>
          </p:nvPr>
        </p:nvGraphicFramePr>
        <p:xfrm>
          <a:off x="2051720" y="5588279"/>
          <a:ext cx="4521200" cy="796925"/>
        </p:xfrm>
        <a:graphic>
          <a:graphicData uri="http://schemas.openxmlformats.org/presentationml/2006/ole">
            <mc:AlternateContent xmlns:mc="http://schemas.openxmlformats.org/markup-compatibility/2006">
              <mc:Choice xmlns:v="urn:schemas-microsoft-com:vml" Requires="v">
                <p:oleObj spid="_x0000_s13334" name="Equation" r:id="rId8" imgW="2222280" imgH="393480" progId="Equation.3">
                  <p:embed/>
                </p:oleObj>
              </mc:Choice>
              <mc:Fallback>
                <p:oleObj name="Equation" r:id="rId8" imgW="222228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588279"/>
                        <a:ext cx="45212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
          <p:cNvSpPr/>
          <p:nvPr/>
        </p:nvSpPr>
        <p:spPr>
          <a:xfrm>
            <a:off x="467544" y="116632"/>
            <a:ext cx="8534400" cy="954107"/>
          </a:xfrm>
          <a:prstGeom prst="rect">
            <a:avLst/>
          </a:prstGeom>
        </p:spPr>
        <p:txBody>
          <a:bodyPr wrap="square">
            <a:spAutoFit/>
          </a:bodyPr>
          <a:lstStyle/>
          <a:p>
            <a:r>
              <a:rPr lang="it-IT" sz="2800" b="1" dirty="0" smtClean="0">
                <a:solidFill>
                  <a:srgbClr val="C00000"/>
                </a:solidFill>
              </a:rPr>
              <a:t>Generalizzazione della propagazione delle incertezze massime (</a:t>
            </a:r>
            <a:r>
              <a:rPr lang="it-IT" sz="2800" b="1" i="1" dirty="0" smtClean="0">
                <a:solidFill>
                  <a:srgbClr val="C00000"/>
                </a:solidFill>
              </a:rPr>
              <a:t>per una generica funzione</a:t>
            </a:r>
            <a:r>
              <a:rPr lang="it-IT" sz="2800" b="1" dirty="0" smtClean="0">
                <a:solidFill>
                  <a:srgbClr val="C00000"/>
                </a:solidFill>
              </a:rPr>
              <a:t>):</a:t>
            </a:r>
          </a:p>
        </p:txBody>
      </p:sp>
    </p:spTree>
    <p:extLst>
      <p:ext uri="{BB962C8B-B14F-4D97-AF65-F5344CB8AC3E}">
        <p14:creationId xmlns:p14="http://schemas.microsoft.com/office/powerpoint/2010/main" val="314962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457200"/>
            <a:ext cx="3747564" cy="523220"/>
          </a:xfrm>
          <a:prstGeom prst="rect">
            <a:avLst/>
          </a:prstGeom>
        </p:spPr>
        <p:txBody>
          <a:bodyPr wrap="none">
            <a:spAutoFit/>
          </a:bodyPr>
          <a:lstStyle/>
          <a:p>
            <a:r>
              <a:rPr lang="it-IT" sz="2800" b="1" smtClean="0">
                <a:solidFill>
                  <a:srgbClr val="C00000"/>
                </a:solidFill>
              </a:rPr>
              <a:t>Curva </a:t>
            </a:r>
            <a:r>
              <a:rPr lang="it-IT" sz="2800" b="1">
                <a:solidFill>
                  <a:srgbClr val="C00000"/>
                </a:solidFill>
              </a:rPr>
              <a:t>di risposta e scala</a:t>
            </a:r>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3339" y="1143000"/>
            <a:ext cx="8625610" cy="1938992"/>
          </a:xfrm>
          <a:prstGeom prst="rect">
            <a:avLst/>
          </a:prstGeom>
        </p:spPr>
        <p:txBody>
          <a:bodyPr wrap="square">
            <a:spAutoFit/>
          </a:bodyPr>
          <a:lstStyle/>
          <a:p>
            <a:r>
              <a:rPr lang="it-IT" sz="2400" smtClean="0"/>
              <a:t>Se la risposta è di tipo lineare:</a:t>
            </a:r>
          </a:p>
          <a:p>
            <a:endParaRPr lang="it-IT" sz="2400">
              <a:latin typeface="+mj-lt"/>
              <a:cs typeface="Times New Roman" panose="02020603050405020304" pitchFamily="18" charset="0"/>
            </a:endParaRPr>
          </a:p>
          <a:p>
            <a:pPr algn="ctr"/>
            <a:r>
              <a:rPr lang="it-IT" sz="2400" b="1" i="1">
                <a:latin typeface="Times New Roman" panose="02020603050405020304" pitchFamily="18" charset="0"/>
                <a:cs typeface="Times New Roman" panose="02020603050405020304" pitchFamily="18" charset="0"/>
              </a:rPr>
              <a:t>R(G</a:t>
            </a:r>
            <a:r>
              <a:rPr lang="it-IT" sz="2400" b="1" i="1" smtClean="0">
                <a:latin typeface="Times New Roman" panose="02020603050405020304" pitchFamily="18" charset="0"/>
                <a:cs typeface="Times New Roman" panose="02020603050405020304" pitchFamily="18" charset="0"/>
              </a:rPr>
              <a:t>) = k·V(G</a:t>
            </a:r>
            <a:r>
              <a:rPr lang="it-IT" sz="2400" b="1" i="1">
                <a:latin typeface="Times New Roman" panose="02020603050405020304" pitchFamily="18" charset="0"/>
                <a:cs typeface="Times New Roman" panose="02020603050405020304" pitchFamily="18" charset="0"/>
              </a:rPr>
              <a:t>)</a:t>
            </a:r>
            <a:endParaRPr lang="it-IT" sz="2400" smtClean="0">
              <a:latin typeface="+mj-lt"/>
              <a:cs typeface="Times New Roman" panose="02020603050405020304" pitchFamily="18" charset="0"/>
            </a:endParaRPr>
          </a:p>
          <a:p>
            <a:endParaRPr lang="it-IT" sz="2400" smtClean="0">
              <a:latin typeface="+mj-lt"/>
              <a:cs typeface="Times New Roman" panose="02020603050405020304" pitchFamily="18" charset="0"/>
            </a:endParaRPr>
          </a:p>
          <a:p>
            <a:endParaRPr lang="it-IT" sz="2400" i="1"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299" b="47619"/>
          <a:stretch/>
        </p:blipFill>
        <p:spPr bwMode="auto">
          <a:xfrm>
            <a:off x="381000" y="2535248"/>
            <a:ext cx="8032067" cy="195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33503" y="4201373"/>
            <a:ext cx="359350" cy="204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43200" y="4201373"/>
            <a:ext cx="167640" cy="204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93950" y="3148915"/>
            <a:ext cx="940460" cy="286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2923424"/>
            <a:ext cx="167640" cy="204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2905973"/>
            <a:ext cx="609600" cy="307777"/>
          </a:xfrm>
          <a:prstGeom prst="rect">
            <a:avLst/>
          </a:prstGeom>
          <a:noFill/>
          <a:ln>
            <a:noFill/>
          </a:ln>
        </p:spPr>
        <p:txBody>
          <a:bodyPr wrap="square" rtlCol="0">
            <a:spAutoFit/>
          </a:bodyPr>
          <a:lstStyle/>
          <a:p>
            <a:r>
              <a:rPr lang="en-US" sz="1400" i="1" smtClean="0">
                <a:latin typeface="Times New Roman" panose="02020603050405020304" pitchFamily="18" charset="0"/>
                <a:cs typeface="Times New Roman" panose="02020603050405020304" pitchFamily="18" charset="0"/>
              </a:rPr>
              <a:t>R(G)</a:t>
            </a:r>
            <a:endParaRPr lang="en-US" sz="1400" i="1">
              <a:latin typeface="Times New Roman" panose="02020603050405020304" pitchFamily="18" charset="0"/>
              <a:cs typeface="Times New Roman" panose="02020603050405020304" pitchFamily="18" charset="0"/>
            </a:endParaRPr>
          </a:p>
        </p:txBody>
      </p:sp>
      <p:sp>
        <p:nvSpPr>
          <p:cNvPr id="11" name="TextBox 10"/>
          <p:cNvSpPr txBox="1"/>
          <p:nvPr/>
        </p:nvSpPr>
        <p:spPr>
          <a:xfrm>
            <a:off x="2743200" y="4045996"/>
            <a:ext cx="609600" cy="307777"/>
          </a:xfrm>
          <a:prstGeom prst="rect">
            <a:avLst/>
          </a:prstGeom>
          <a:noFill/>
          <a:ln>
            <a:noFill/>
          </a:ln>
        </p:spPr>
        <p:txBody>
          <a:bodyPr wrap="square" rtlCol="0">
            <a:spAutoFit/>
          </a:bodyPr>
          <a:lstStyle/>
          <a:p>
            <a:r>
              <a:rPr lang="en-US" sz="1400" i="1">
                <a:latin typeface="Times New Roman" panose="02020603050405020304" pitchFamily="18" charset="0"/>
                <a:cs typeface="Times New Roman" panose="02020603050405020304" pitchFamily="18" charset="0"/>
              </a:rPr>
              <a:t>V</a:t>
            </a:r>
            <a:r>
              <a:rPr lang="en-US" sz="1400" i="1" smtClean="0">
                <a:latin typeface="Times New Roman" panose="02020603050405020304" pitchFamily="18" charset="0"/>
                <a:cs typeface="Times New Roman" panose="02020603050405020304" pitchFamily="18" charset="0"/>
              </a:rPr>
              <a:t>(G)</a:t>
            </a:r>
            <a:endParaRPr lang="en-US" sz="1400" i="1">
              <a:latin typeface="Times New Roman" panose="02020603050405020304" pitchFamily="18" charset="0"/>
              <a:cs typeface="Times New Roman" panose="02020603050405020304" pitchFamily="18" charset="0"/>
            </a:endParaRPr>
          </a:p>
        </p:txBody>
      </p:sp>
      <p:sp>
        <p:nvSpPr>
          <p:cNvPr id="12" name="TextBox 11"/>
          <p:cNvSpPr txBox="1"/>
          <p:nvPr/>
        </p:nvSpPr>
        <p:spPr>
          <a:xfrm>
            <a:off x="2133600" y="4048973"/>
            <a:ext cx="693420" cy="307777"/>
          </a:xfrm>
          <a:prstGeom prst="rect">
            <a:avLst/>
          </a:prstGeom>
          <a:noFill/>
          <a:ln>
            <a:noFill/>
          </a:ln>
        </p:spPr>
        <p:txBody>
          <a:bodyPr wrap="square" rtlCol="0">
            <a:spAutoFit/>
          </a:bodyPr>
          <a:lstStyle/>
          <a:p>
            <a:r>
              <a:rPr lang="en-US" sz="1400" i="1">
                <a:latin typeface="Times New Roman" panose="02020603050405020304" pitchFamily="18" charset="0"/>
                <a:cs typeface="Times New Roman" panose="02020603050405020304" pitchFamily="18" charset="0"/>
              </a:rPr>
              <a:t>V</a:t>
            </a:r>
            <a:r>
              <a:rPr lang="en-US" sz="1400" i="1" smtClean="0">
                <a:latin typeface="Times New Roman" panose="02020603050405020304" pitchFamily="18" charset="0"/>
                <a:cs typeface="Times New Roman" panose="02020603050405020304" pitchFamily="18" charset="0"/>
              </a:rPr>
              <a:t>(G)*</a:t>
            </a:r>
            <a:endParaRPr lang="en-US" sz="1400" i="1">
              <a:latin typeface="Times New Roman" panose="02020603050405020304" pitchFamily="18" charset="0"/>
              <a:cs typeface="Times New Roman" panose="02020603050405020304" pitchFamily="18" charset="0"/>
            </a:endParaRPr>
          </a:p>
        </p:txBody>
      </p:sp>
      <p:sp>
        <p:nvSpPr>
          <p:cNvPr id="13" name="Rectangle 12"/>
          <p:cNvSpPr/>
          <p:nvPr/>
        </p:nvSpPr>
        <p:spPr>
          <a:xfrm>
            <a:off x="3733800" y="2448773"/>
            <a:ext cx="1447800" cy="576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3590" y="2658263"/>
            <a:ext cx="1534010" cy="400110"/>
          </a:xfrm>
          <a:prstGeom prst="rect">
            <a:avLst/>
          </a:prstGeom>
          <a:solidFill>
            <a:schemeClr val="bg1"/>
          </a:solidFill>
        </p:spPr>
        <p:txBody>
          <a:bodyPr wrap="none">
            <a:spAutoFit/>
          </a:bodyPr>
          <a:lstStyle/>
          <a:p>
            <a:r>
              <a:rPr lang="it-IT" sz="2000" b="1" i="1" smtClean="0">
                <a:solidFill>
                  <a:srgbClr val="C00000"/>
                </a:solidFill>
              </a:rPr>
              <a:t>Scala lineare</a:t>
            </a:r>
            <a:endParaRPr lang="it-IT" sz="2000" b="1" i="1">
              <a:solidFill>
                <a:srgbClr val="C00000"/>
              </a:solidFill>
            </a:endParaRPr>
          </a:p>
        </p:txBody>
      </p:sp>
      <p:cxnSp>
        <p:nvCxnSpPr>
          <p:cNvPr id="17" name="Straight Arrow Connector 16"/>
          <p:cNvCxnSpPr>
            <a:stCxn id="7" idx="2"/>
          </p:cNvCxnSpPr>
          <p:nvPr/>
        </p:nvCxnSpPr>
        <p:spPr>
          <a:xfrm>
            <a:off x="2413178" y="4405775"/>
            <a:ext cx="0" cy="9385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61944" y="5496773"/>
            <a:ext cx="3124200" cy="1015663"/>
          </a:xfrm>
          <a:prstGeom prst="rect">
            <a:avLst/>
          </a:prstGeom>
          <a:noFill/>
        </p:spPr>
        <p:txBody>
          <a:bodyPr wrap="square" rtlCol="0">
            <a:spAutoFit/>
          </a:bodyPr>
          <a:lstStyle/>
          <a:p>
            <a:r>
              <a:rPr lang="en-US" sz="2000" smtClean="0"/>
              <a:t>Valore massimo apprezzabile dallo strumento (</a:t>
            </a:r>
            <a:r>
              <a:rPr lang="en-US" sz="2000" i="1" smtClean="0"/>
              <a:t>portata</a:t>
            </a:r>
            <a:r>
              <a:rPr lang="en-US" sz="2000" smtClean="0"/>
              <a:t>)</a:t>
            </a:r>
            <a:endParaRPr lang="en-US" sz="2000"/>
          </a:p>
        </p:txBody>
      </p:sp>
      <p:sp>
        <p:nvSpPr>
          <p:cNvPr id="21" name="TextBox 20"/>
          <p:cNvSpPr txBox="1"/>
          <p:nvPr/>
        </p:nvSpPr>
        <p:spPr>
          <a:xfrm>
            <a:off x="5334000" y="4875074"/>
            <a:ext cx="2971800" cy="1938992"/>
          </a:xfrm>
          <a:prstGeom prst="rect">
            <a:avLst/>
          </a:prstGeom>
          <a:noFill/>
        </p:spPr>
        <p:txBody>
          <a:bodyPr wrap="square" rtlCol="0">
            <a:spAutoFit/>
          </a:bodyPr>
          <a:lstStyle/>
          <a:p>
            <a:r>
              <a:rPr lang="en-US" sz="2000" smtClean="0"/>
              <a:t>In uno strumento analogico </a:t>
            </a:r>
            <a:r>
              <a:rPr lang="en-US" sz="2000" i="1" smtClean="0">
                <a:latin typeface="Times New Roman" panose="02020603050405020304" pitchFamily="18" charset="0"/>
                <a:cs typeface="Times New Roman" panose="02020603050405020304" pitchFamily="18" charset="0"/>
              </a:rPr>
              <a:t>R(G)</a:t>
            </a:r>
            <a:r>
              <a:rPr lang="en-US" sz="2000" smtClean="0"/>
              <a:t> definisce la scala dello strumento </a:t>
            </a:r>
          </a:p>
          <a:p>
            <a:r>
              <a:rPr lang="en-US" sz="2000" smtClean="0"/>
              <a:t>(</a:t>
            </a:r>
            <a:r>
              <a:rPr lang="en-US" sz="2000" smtClean="0">
                <a:sym typeface="Wingdings" panose="05000000000000000000" pitchFamily="2" charset="2"/>
              </a:rPr>
              <a:t> </a:t>
            </a:r>
            <a:r>
              <a:rPr lang="it-IT" sz="2000" i="1">
                <a:sym typeface="Wingdings" panose="05000000000000000000" pitchFamily="2" charset="2"/>
              </a:rPr>
              <a:t>la successione delle posizioni </a:t>
            </a:r>
            <a:r>
              <a:rPr lang="en-US" sz="2000" i="1" smtClean="0">
                <a:sym typeface="Wingdings" panose="05000000000000000000" pitchFamily="2" charset="2"/>
              </a:rPr>
              <a:t>delle tacche con i corrispondenti valori</a:t>
            </a:r>
            <a:r>
              <a:rPr lang="en-US" sz="2000" smtClean="0">
                <a:sym typeface="Wingdings" panose="05000000000000000000" pitchFamily="2" charset="2"/>
              </a:rPr>
              <a:t>)</a:t>
            </a:r>
            <a:endParaRPr lang="en-US" sz="2000"/>
          </a:p>
        </p:txBody>
      </p:sp>
      <p:cxnSp>
        <p:nvCxnSpPr>
          <p:cNvPr id="23" name="Straight Arrow Connector 22"/>
          <p:cNvCxnSpPr/>
          <p:nvPr/>
        </p:nvCxnSpPr>
        <p:spPr>
          <a:xfrm>
            <a:off x="3581400" y="4356750"/>
            <a:ext cx="1600200" cy="6828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477000" y="4202862"/>
            <a:ext cx="223595" cy="60811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6021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8496" y="741214"/>
            <a:ext cx="8134722" cy="830997"/>
          </a:xfrm>
          <a:prstGeom prst="rect">
            <a:avLst/>
          </a:prstGeom>
          <a:noFill/>
        </p:spPr>
        <p:txBody>
          <a:bodyPr wrap="square" rtlCol="0">
            <a:spAutoFit/>
          </a:bodyPr>
          <a:lstStyle/>
          <a:p>
            <a:r>
              <a:rPr lang="en-US" sz="2400" smtClean="0"/>
              <a:t>Poiche’ siamo interessati alla massima variazione di G (valutazione più pessimistica dell’incertezza) </a:t>
            </a:r>
            <a:endParaRPr lang="en-US" sz="2400"/>
          </a:p>
        </p:txBody>
      </p:sp>
      <p:graphicFrame>
        <p:nvGraphicFramePr>
          <p:cNvPr id="6" name="Object 5"/>
          <p:cNvGraphicFramePr>
            <a:graphicFrameLocks noChangeAspect="1"/>
          </p:cNvGraphicFramePr>
          <p:nvPr>
            <p:extLst/>
          </p:nvPr>
        </p:nvGraphicFramePr>
        <p:xfrm>
          <a:off x="1619672" y="1916832"/>
          <a:ext cx="5524096" cy="1031315"/>
        </p:xfrm>
        <a:graphic>
          <a:graphicData uri="http://schemas.openxmlformats.org/presentationml/2006/ole">
            <mc:AlternateContent xmlns:mc="http://schemas.openxmlformats.org/markup-compatibility/2006">
              <mc:Choice xmlns:v="urn:schemas-microsoft-com:vml" Requires="v">
                <p:oleObj spid="_x0000_s14344" name="Equation" r:id="rId4" imgW="2298600" imgH="431640" progId="Equation.3">
                  <p:embed/>
                </p:oleObj>
              </mc:Choice>
              <mc:Fallback>
                <p:oleObj name="Equation" r:id="rId4" imgW="22986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916832"/>
                        <a:ext cx="5524096" cy="103131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99874" y="3645024"/>
            <a:ext cx="8313344" cy="2677656"/>
          </a:xfrm>
          <a:prstGeom prst="rect">
            <a:avLst/>
          </a:prstGeom>
          <a:ln>
            <a:solidFill>
              <a:srgbClr val="C00000"/>
            </a:solidFill>
          </a:ln>
        </p:spPr>
        <p:txBody>
          <a:bodyPr wrap="square">
            <a:spAutoFit/>
          </a:bodyPr>
          <a:lstStyle/>
          <a:p>
            <a:r>
              <a:rPr lang="it-IT" sz="2400" b="1" smtClean="0">
                <a:solidFill>
                  <a:srgbClr val="C00000"/>
                </a:solidFill>
              </a:rPr>
              <a:t>OSSERVAZIONI</a:t>
            </a:r>
          </a:p>
          <a:p>
            <a:pPr marL="342900" indent="-342900">
              <a:buFont typeface="Arial" panose="020B0604020202020204" pitchFamily="34" charset="0"/>
              <a:buChar char="•"/>
            </a:pPr>
            <a:r>
              <a:rPr lang="it-IT" sz="2400" smtClean="0"/>
              <a:t>È </a:t>
            </a:r>
            <a:r>
              <a:rPr lang="it-IT" sz="2400"/>
              <a:t>rigorosamente valida se </a:t>
            </a:r>
            <a:r>
              <a:rPr lang="it-IT" sz="2400" i="1">
                <a:latin typeface="Times New Roman" panose="02020603050405020304" pitchFamily="18" charset="0"/>
                <a:cs typeface="Times New Roman" panose="02020603050405020304" pitchFamily="18" charset="0"/>
              </a:rPr>
              <a:t>G</a:t>
            </a:r>
            <a:r>
              <a:rPr lang="it-IT" sz="2400" i="1"/>
              <a:t> </a:t>
            </a:r>
            <a:r>
              <a:rPr lang="it-IT" sz="2400"/>
              <a:t>dipende linearmente </a:t>
            </a:r>
            <a:r>
              <a:rPr lang="it-IT" sz="2400" i="1">
                <a:latin typeface="Times New Roman" panose="02020603050405020304" pitchFamily="18" charset="0"/>
                <a:cs typeface="Times New Roman" panose="02020603050405020304" pitchFamily="18" charset="0"/>
              </a:rPr>
              <a:t>X, Y, Z,.... </a:t>
            </a:r>
          </a:p>
          <a:p>
            <a:pPr marL="342900" indent="-342900">
              <a:buFont typeface="Arial" panose="020B0604020202020204" pitchFamily="34" charset="0"/>
              <a:buChar char="•"/>
            </a:pPr>
            <a:endParaRPr lang="it-IT" sz="2400" i="1"/>
          </a:p>
          <a:p>
            <a:pPr marL="342900" indent="-342900">
              <a:buFont typeface="Arial" panose="020B0604020202020204" pitchFamily="34" charset="0"/>
              <a:buChar char="•"/>
            </a:pPr>
            <a:r>
              <a:rPr lang="it-IT" sz="2400"/>
              <a:t>È valida approssimativamente se </a:t>
            </a:r>
            <a:r>
              <a:rPr lang="el-GR" sz="2400" i="1" smtClean="0">
                <a:latin typeface="Times New Roman" panose="02020603050405020304" pitchFamily="18" charset="0"/>
                <a:cs typeface="Times New Roman" panose="02020603050405020304" pitchFamily="18" charset="0"/>
              </a:rPr>
              <a:t>Δ</a:t>
            </a:r>
            <a:r>
              <a:rPr lang="it-IT" sz="2400" i="1" smtClean="0">
                <a:latin typeface="Times New Roman" panose="02020603050405020304" pitchFamily="18" charset="0"/>
                <a:cs typeface="Times New Roman" panose="02020603050405020304" pitchFamily="18" charset="0"/>
              </a:rPr>
              <a:t>X,</a:t>
            </a:r>
            <a:r>
              <a:rPr lang="el-GR" sz="2400" i="1">
                <a:latin typeface="Times New Roman" panose="02020603050405020304" pitchFamily="18" charset="0"/>
                <a:cs typeface="Times New Roman" panose="02020603050405020304" pitchFamily="18" charset="0"/>
              </a:rPr>
              <a:t> </a:t>
            </a:r>
            <a:r>
              <a:rPr lang="el-GR" sz="2400" i="1" smtClean="0">
                <a:latin typeface="Times New Roman" panose="02020603050405020304" pitchFamily="18" charset="0"/>
                <a:cs typeface="Times New Roman" panose="02020603050405020304" pitchFamily="18" charset="0"/>
              </a:rPr>
              <a:t>Δ</a:t>
            </a:r>
            <a:r>
              <a:rPr lang="it-IT" sz="2400" i="1" smtClean="0">
                <a:latin typeface="Times New Roman" panose="02020603050405020304" pitchFamily="18" charset="0"/>
                <a:cs typeface="Times New Roman" panose="02020603050405020304" pitchFamily="18" charset="0"/>
              </a:rPr>
              <a:t>Y,</a:t>
            </a:r>
            <a:r>
              <a:rPr lang="el-GR" sz="2400" i="1" smtClean="0">
                <a:latin typeface="Times New Roman" panose="02020603050405020304" pitchFamily="18" charset="0"/>
                <a:cs typeface="Times New Roman" panose="02020603050405020304" pitchFamily="18" charset="0"/>
              </a:rPr>
              <a:t> Δ</a:t>
            </a:r>
            <a:r>
              <a:rPr lang="it-IT" sz="2400" i="1" smtClean="0">
                <a:latin typeface="Times New Roman" panose="02020603050405020304" pitchFamily="18" charset="0"/>
                <a:cs typeface="Times New Roman" panose="02020603050405020304" pitchFamily="18" charset="0"/>
              </a:rPr>
              <a:t>Z,...  </a:t>
            </a:r>
            <a:r>
              <a:rPr lang="it-IT" sz="2400"/>
              <a:t>sono piccoli rispetto a </a:t>
            </a:r>
            <a:r>
              <a:rPr lang="it-IT" sz="2400" i="1">
                <a:latin typeface="Times New Roman" panose="02020603050405020304" pitchFamily="18" charset="0"/>
                <a:cs typeface="Times New Roman" panose="02020603050405020304" pitchFamily="18" charset="0"/>
              </a:rPr>
              <a:t>G</a:t>
            </a:r>
            <a:r>
              <a:rPr lang="it-IT" sz="2400" i="1"/>
              <a:t>. </a:t>
            </a:r>
          </a:p>
          <a:p>
            <a:pPr marL="342900" indent="-342900">
              <a:buFont typeface="Arial" panose="020B0604020202020204" pitchFamily="34" charset="0"/>
              <a:buChar char="•"/>
            </a:pPr>
            <a:endParaRPr lang="it-IT" sz="2400" i="1"/>
          </a:p>
          <a:p>
            <a:pPr marL="342900" indent="-342900">
              <a:buFont typeface="Arial" panose="020B0604020202020204" pitchFamily="34" charset="0"/>
              <a:buChar char="•"/>
            </a:pPr>
            <a:r>
              <a:rPr lang="it-IT" sz="2400" i="1">
                <a:latin typeface="Times New Roman" panose="02020603050405020304" pitchFamily="18" charset="0"/>
                <a:cs typeface="Times New Roman" panose="02020603050405020304" pitchFamily="18" charset="0"/>
              </a:rPr>
              <a:t>ΔG </a:t>
            </a:r>
            <a:r>
              <a:rPr lang="it-IT" sz="2400"/>
              <a:t>è un errore massimo.</a:t>
            </a:r>
          </a:p>
        </p:txBody>
      </p:sp>
    </p:spTree>
    <p:extLst>
      <p:ext uri="{BB962C8B-B14F-4D97-AF65-F5344CB8AC3E}">
        <p14:creationId xmlns:p14="http://schemas.microsoft.com/office/powerpoint/2010/main" val="29873308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745"/>
          <a:stretch/>
        </p:blipFill>
        <p:spPr bwMode="auto">
          <a:xfrm>
            <a:off x="611560" y="1150551"/>
            <a:ext cx="7993770" cy="508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6960" y="313628"/>
            <a:ext cx="8394349" cy="461665"/>
          </a:xfrm>
          <a:prstGeom prst="rect">
            <a:avLst/>
          </a:prstGeom>
        </p:spPr>
        <p:txBody>
          <a:bodyPr wrap="none">
            <a:spAutoFit/>
          </a:bodyPr>
          <a:lstStyle/>
          <a:p>
            <a:r>
              <a:rPr lang="it-IT" sz="2400" b="1" smtClean="0">
                <a:solidFill>
                  <a:srgbClr val="C00000"/>
                </a:solidFill>
              </a:rPr>
              <a:t>Tabella riassuntiva sulla propagazione delle incertezze massime </a:t>
            </a:r>
            <a:endParaRPr lang="en-US" sz="2400" b="1">
              <a:solidFill>
                <a:srgbClr val="C00000"/>
              </a:solidFill>
            </a:endParaRPr>
          </a:p>
        </p:txBody>
      </p:sp>
    </p:spTree>
    <p:extLst>
      <p:ext uri="{BB962C8B-B14F-4D97-AF65-F5344CB8AC3E}">
        <p14:creationId xmlns:p14="http://schemas.microsoft.com/office/powerpoint/2010/main" val="2194945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285784" y="1214422"/>
            <a:ext cx="10001288" cy="4149085"/>
          </a:xfrm>
          <a:prstGeom prst="rect">
            <a:avLst/>
          </a:prstGeom>
          <a:noFill/>
          <a:ln w="9525">
            <a:noFill/>
            <a:miter lim="800000"/>
            <a:headEnd/>
            <a:tailEnd/>
          </a:ln>
          <a:effectLst/>
        </p:spPr>
      </p:pic>
    </p:spTree>
    <p:extLst>
      <p:ext uri="{BB962C8B-B14F-4D97-AF65-F5344CB8AC3E}">
        <p14:creationId xmlns:p14="http://schemas.microsoft.com/office/powerpoint/2010/main" val="41493526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064896" cy="6370975"/>
          </a:xfrm>
          <a:prstGeom prst="rect">
            <a:avLst/>
          </a:prstGeom>
        </p:spPr>
        <p:txBody>
          <a:bodyPr wrap="square">
            <a:spAutoFit/>
          </a:bodyPr>
          <a:lstStyle/>
          <a:p>
            <a:pPr algn="just"/>
            <a:r>
              <a:rPr lang="it-IT" sz="2400"/>
              <a:t>Nell’addizione </a:t>
            </a:r>
            <a:r>
              <a:rPr lang="it-IT" sz="2400" smtClean="0"/>
              <a:t>(e </a:t>
            </a:r>
            <a:r>
              <a:rPr lang="it-IT" sz="2400"/>
              <a:t>nella </a:t>
            </a:r>
            <a:r>
              <a:rPr lang="it-IT" sz="2400" smtClean="0"/>
              <a:t>sottrazione) </a:t>
            </a:r>
            <a:r>
              <a:rPr lang="it-IT" sz="2400"/>
              <a:t>il numero delle cifre significative del risultato è determinato da quella dell’addendo più </a:t>
            </a:r>
            <a:r>
              <a:rPr lang="it-IT" sz="2400" smtClean="0"/>
              <a:t>incerto: </a:t>
            </a:r>
            <a:r>
              <a:rPr lang="it-IT" sz="2400" i="1" smtClean="0"/>
              <a:t>si fermano </a:t>
            </a:r>
            <a:r>
              <a:rPr lang="it-IT" sz="2400" i="1"/>
              <a:t>le cifre significative della somma in corrispondenza della più arretrata (a sinistra)  tra le posizioni delle ultime cifre significative degli </a:t>
            </a:r>
            <a:r>
              <a:rPr lang="it-IT" sz="2400" i="1" smtClean="0"/>
              <a:t>addendi</a:t>
            </a:r>
            <a:r>
              <a:rPr lang="it-IT" sz="2400" smtClean="0"/>
              <a:t>.</a:t>
            </a:r>
            <a:endParaRPr lang="it-IT" sz="2400"/>
          </a:p>
          <a:p>
            <a:pPr algn="just"/>
            <a:r>
              <a:rPr lang="it-IT" sz="2400" smtClean="0"/>
              <a:t>Non e’ importante il numero di cifre significative ma la loro posizione.</a:t>
            </a:r>
          </a:p>
          <a:p>
            <a:pPr algn="just"/>
            <a:endParaRPr lang="it-IT" sz="2400"/>
          </a:p>
          <a:p>
            <a:pPr algn="just"/>
            <a:r>
              <a:rPr lang="it-IT" sz="2400" smtClean="0"/>
              <a:t>Esempio 	</a:t>
            </a:r>
          </a:p>
          <a:p>
            <a:pPr algn="just"/>
            <a:endParaRPr lang="it-IT" sz="2400" smtClean="0"/>
          </a:p>
          <a:p>
            <a:pPr algn="just"/>
            <a:r>
              <a:rPr lang="it-IT" sz="2400"/>
              <a:t>	</a:t>
            </a:r>
            <a:r>
              <a:rPr lang="it-IT" sz="2400" smtClean="0"/>
              <a:t>		  3.3	+</a:t>
            </a:r>
          </a:p>
          <a:p>
            <a:pPr algn="just"/>
            <a:r>
              <a:rPr lang="it-IT" sz="2400"/>
              <a:t>	</a:t>
            </a:r>
            <a:r>
              <a:rPr lang="it-IT" sz="2400" smtClean="0"/>
              <a:t>		23.424	+</a:t>
            </a:r>
          </a:p>
          <a:p>
            <a:pPr algn="just"/>
            <a:r>
              <a:rPr lang="it-IT" sz="2400"/>
              <a:t>	</a:t>
            </a:r>
            <a:r>
              <a:rPr lang="it-IT" sz="2400" smtClean="0"/>
              <a:t>		</a:t>
            </a:r>
            <a:r>
              <a:rPr lang="it-IT" sz="2400" u="sng" smtClean="0"/>
              <a:t>12.21	=</a:t>
            </a:r>
          </a:p>
          <a:p>
            <a:pPr algn="just"/>
            <a:r>
              <a:rPr lang="it-IT" sz="2400" smtClean="0"/>
              <a:t>			38.934</a:t>
            </a:r>
          </a:p>
          <a:p>
            <a:pPr algn="just"/>
            <a:endParaRPr lang="it-IT" sz="2400"/>
          </a:p>
          <a:p>
            <a:pPr algn="just"/>
            <a:r>
              <a:rPr lang="it-IT" sz="2400" smtClean="0"/>
              <a:t>						38.9</a:t>
            </a:r>
            <a:endParaRPr lang="it-IT" sz="2400"/>
          </a:p>
          <a:p>
            <a:pPr algn="just"/>
            <a:endParaRPr lang="it-IT" sz="2400" dirty="0"/>
          </a:p>
        </p:txBody>
      </p:sp>
      <p:sp>
        <p:nvSpPr>
          <p:cNvPr id="10" name="Down Arrow 9"/>
          <p:cNvSpPr/>
          <p:nvPr/>
        </p:nvSpPr>
        <p:spPr>
          <a:xfrm>
            <a:off x="3582731" y="3518143"/>
            <a:ext cx="216024" cy="504056"/>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3582731" y="5542603"/>
            <a:ext cx="216024" cy="504056"/>
          </a:xfrm>
          <a:prstGeom prst="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017104" y="5812633"/>
            <a:ext cx="72008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88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97511"/>
            <a:ext cx="8064896" cy="1200329"/>
          </a:xfrm>
          <a:prstGeom prst="rect">
            <a:avLst/>
          </a:prstGeom>
        </p:spPr>
        <p:txBody>
          <a:bodyPr wrap="square">
            <a:spAutoFit/>
          </a:bodyPr>
          <a:lstStyle/>
          <a:p>
            <a:pPr algn="just"/>
            <a:r>
              <a:rPr lang="it-IT" sz="2400"/>
              <a:t>Nella divisione e nella moltiplicazione il risultato </a:t>
            </a:r>
            <a:r>
              <a:rPr lang="it-IT" sz="2400" smtClean="0"/>
              <a:t>ha un </a:t>
            </a:r>
            <a:r>
              <a:rPr lang="it-IT" sz="2400"/>
              <a:t>numero di cifre significative pari a quelle del </a:t>
            </a:r>
            <a:r>
              <a:rPr lang="it-IT" sz="2400" smtClean="0"/>
              <a:t>numero che </a:t>
            </a:r>
            <a:r>
              <a:rPr lang="it-IT" sz="2400"/>
              <a:t>ne possiede meno di tutti. </a:t>
            </a:r>
          </a:p>
        </p:txBody>
      </p:sp>
      <p:sp>
        <p:nvSpPr>
          <p:cNvPr id="5" name="Rectangle 4"/>
          <p:cNvSpPr/>
          <p:nvPr/>
        </p:nvSpPr>
        <p:spPr>
          <a:xfrm>
            <a:off x="611560" y="2952992"/>
            <a:ext cx="6192688" cy="1200329"/>
          </a:xfrm>
          <a:prstGeom prst="rect">
            <a:avLst/>
          </a:prstGeom>
        </p:spPr>
        <p:txBody>
          <a:bodyPr wrap="square">
            <a:spAutoFit/>
          </a:bodyPr>
          <a:lstStyle/>
          <a:p>
            <a:pPr lvl="0" algn="just"/>
            <a:r>
              <a:rPr lang="it-IT" sz="2400">
                <a:solidFill>
                  <a:prstClr val="black"/>
                </a:solidFill>
              </a:rPr>
              <a:t>			</a:t>
            </a:r>
            <a:r>
              <a:rPr lang="it-IT" sz="2400" smtClean="0">
                <a:solidFill>
                  <a:prstClr val="black"/>
                </a:solidFill>
              </a:rPr>
              <a:t>3.40</a:t>
            </a:r>
            <a:r>
              <a:rPr lang="it-IT" sz="2400">
                <a:solidFill>
                  <a:prstClr val="black"/>
                </a:solidFill>
              </a:rPr>
              <a:t>	 </a:t>
            </a:r>
            <a:r>
              <a:rPr lang="it-IT" sz="2400" smtClean="0">
                <a:solidFill>
                  <a:prstClr val="black"/>
                </a:solidFill>
              </a:rPr>
              <a:t>   x</a:t>
            </a:r>
            <a:endParaRPr lang="it-IT" sz="2400">
              <a:solidFill>
                <a:prstClr val="black"/>
              </a:solidFill>
            </a:endParaRPr>
          </a:p>
          <a:p>
            <a:pPr lvl="0" algn="just"/>
            <a:r>
              <a:rPr lang="it-IT" sz="2400">
                <a:solidFill>
                  <a:prstClr val="black"/>
                </a:solidFill>
              </a:rPr>
              <a:t>			</a:t>
            </a:r>
            <a:r>
              <a:rPr lang="it-IT" sz="2400" u="sng" smtClean="0">
                <a:solidFill>
                  <a:prstClr val="black"/>
                </a:solidFill>
              </a:rPr>
              <a:t>12.2321  =</a:t>
            </a:r>
            <a:endParaRPr lang="it-IT" sz="2400" u="sng">
              <a:solidFill>
                <a:prstClr val="black"/>
              </a:solidFill>
            </a:endParaRPr>
          </a:p>
          <a:p>
            <a:pPr lvl="0" algn="just"/>
            <a:r>
              <a:rPr lang="it-IT" sz="2400">
                <a:solidFill>
                  <a:prstClr val="black"/>
                </a:solidFill>
              </a:rPr>
              <a:t>			</a:t>
            </a:r>
            <a:r>
              <a:rPr lang="it-IT" sz="2400" smtClean="0">
                <a:solidFill>
                  <a:prstClr val="black"/>
                </a:solidFill>
              </a:rPr>
              <a:t>41.58914</a:t>
            </a:r>
            <a:endParaRPr lang="it-IT" sz="2400">
              <a:solidFill>
                <a:prstClr val="black"/>
              </a:solidFill>
            </a:endParaRPr>
          </a:p>
        </p:txBody>
      </p:sp>
      <p:sp>
        <p:nvSpPr>
          <p:cNvPr id="7" name="Right Brace 6"/>
          <p:cNvSpPr/>
          <p:nvPr/>
        </p:nvSpPr>
        <p:spPr>
          <a:xfrm rot="16200000">
            <a:off x="3563888" y="2564941"/>
            <a:ext cx="360040" cy="50405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915816" y="2247855"/>
            <a:ext cx="2160240" cy="369332"/>
          </a:xfrm>
          <a:prstGeom prst="rect">
            <a:avLst/>
          </a:prstGeom>
          <a:noFill/>
        </p:spPr>
        <p:txBody>
          <a:bodyPr wrap="square" rtlCol="0">
            <a:spAutoFit/>
          </a:bodyPr>
          <a:lstStyle/>
          <a:p>
            <a:r>
              <a:rPr lang="en-US" smtClean="0"/>
              <a:t>3 cifre significative</a:t>
            </a:r>
            <a:endParaRPr lang="en-US"/>
          </a:p>
        </p:txBody>
      </p:sp>
      <p:sp>
        <p:nvSpPr>
          <p:cNvPr id="9" name="Right Arrow 8"/>
          <p:cNvSpPr/>
          <p:nvPr/>
        </p:nvSpPr>
        <p:spPr>
          <a:xfrm>
            <a:off x="5108393" y="3685269"/>
            <a:ext cx="720080" cy="4680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23142" y="3700057"/>
            <a:ext cx="728084" cy="461665"/>
          </a:xfrm>
          <a:prstGeom prst="rect">
            <a:avLst/>
          </a:prstGeom>
        </p:spPr>
        <p:txBody>
          <a:bodyPr wrap="none">
            <a:spAutoFit/>
          </a:bodyPr>
          <a:lstStyle/>
          <a:p>
            <a:pPr lvl="0" algn="just"/>
            <a:r>
              <a:rPr lang="it-IT" sz="2400" smtClean="0">
                <a:solidFill>
                  <a:prstClr val="black"/>
                </a:solidFill>
              </a:rPr>
              <a:t>41.6</a:t>
            </a:r>
            <a:endParaRPr lang="it-IT" sz="2400">
              <a:solidFill>
                <a:prstClr val="black"/>
              </a:solidFill>
            </a:endParaRPr>
          </a:p>
        </p:txBody>
      </p:sp>
      <p:sp>
        <p:nvSpPr>
          <p:cNvPr id="12" name="Right Brace 11"/>
          <p:cNvSpPr/>
          <p:nvPr/>
        </p:nvSpPr>
        <p:spPr>
          <a:xfrm rot="16200000">
            <a:off x="6507164" y="3301128"/>
            <a:ext cx="360040" cy="50405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607064" y="2971554"/>
            <a:ext cx="2160240" cy="369332"/>
          </a:xfrm>
          <a:prstGeom prst="rect">
            <a:avLst/>
          </a:prstGeom>
          <a:noFill/>
        </p:spPr>
        <p:txBody>
          <a:bodyPr wrap="square" rtlCol="0">
            <a:spAutoFit/>
          </a:bodyPr>
          <a:lstStyle/>
          <a:p>
            <a:r>
              <a:rPr lang="en-US" smtClean="0"/>
              <a:t>3 cifre significative</a:t>
            </a:r>
            <a:endParaRPr lang="en-US"/>
          </a:p>
        </p:txBody>
      </p:sp>
    </p:spTree>
    <p:extLst>
      <p:ext uri="{BB962C8B-B14F-4D97-AF65-F5344CB8AC3E}">
        <p14:creationId xmlns:p14="http://schemas.microsoft.com/office/powerpoint/2010/main" val="2501954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152400"/>
            <a:ext cx="2117824" cy="523220"/>
          </a:xfrm>
          <a:prstGeom prst="rect">
            <a:avLst/>
          </a:prstGeom>
        </p:spPr>
        <p:txBody>
          <a:bodyPr wrap="none">
            <a:spAutoFit/>
          </a:bodyPr>
          <a:lstStyle/>
          <a:p>
            <a:r>
              <a:rPr lang="it-IT" sz="2800" b="1" smtClean="0">
                <a:solidFill>
                  <a:srgbClr val="C00000"/>
                </a:solidFill>
              </a:rPr>
              <a:t>Errori casuali</a:t>
            </a:r>
            <a:endParaRPr lang="en-US" sz="2800" b="1">
              <a:solidFill>
                <a:srgbClr val="C00000"/>
              </a:solidFill>
            </a:endParaRPr>
          </a:p>
        </p:txBody>
      </p:sp>
      <p:sp>
        <p:nvSpPr>
          <p:cNvPr id="5" name="Rectangle 4"/>
          <p:cNvSpPr/>
          <p:nvPr/>
        </p:nvSpPr>
        <p:spPr>
          <a:xfrm>
            <a:off x="200844" y="690860"/>
            <a:ext cx="8610600" cy="4154984"/>
          </a:xfrm>
          <a:prstGeom prst="rect">
            <a:avLst/>
          </a:prstGeom>
        </p:spPr>
        <p:txBody>
          <a:bodyPr wrap="square">
            <a:spAutoFit/>
          </a:bodyPr>
          <a:lstStyle/>
          <a:p>
            <a:pPr algn="just"/>
            <a:r>
              <a:rPr lang="it-IT" sz="2400"/>
              <a:t>Fino ad ora abbiamo correlato la bontà di una misura alla sensibilità degli strumenti utilizzati.</a:t>
            </a:r>
            <a:endParaRPr lang="en-US" sz="2400"/>
          </a:p>
          <a:p>
            <a:pPr algn="just"/>
            <a:r>
              <a:rPr lang="it-IT" sz="2400"/>
              <a:t>Siamo partiti da una situazione in cui effettuata una serie di </a:t>
            </a:r>
            <a:r>
              <a:rPr lang="it-IT" sz="2400" i="1"/>
              <a:t>N </a:t>
            </a:r>
            <a:r>
              <a:rPr lang="it-IT" sz="2400"/>
              <a:t>misure ripetute, le misure hanno tutte dato lo stesso valore come risultato</a:t>
            </a:r>
            <a:r>
              <a:rPr lang="it-IT" sz="2400" smtClean="0"/>
              <a:t>.</a:t>
            </a:r>
          </a:p>
          <a:p>
            <a:pPr algn="just"/>
            <a:endParaRPr lang="en-US" sz="2400"/>
          </a:p>
          <a:p>
            <a:pPr algn="just"/>
            <a:r>
              <a:rPr lang="it-IT" sz="2400"/>
              <a:t>E’ possibile però anche che le </a:t>
            </a:r>
            <a:r>
              <a:rPr lang="it-IT" sz="2400" i="1"/>
              <a:t>N</a:t>
            </a:r>
            <a:r>
              <a:rPr lang="it-IT" sz="2400"/>
              <a:t> misure ripetute della stessa grandezza diano </a:t>
            </a:r>
            <a:r>
              <a:rPr lang="it-IT" sz="2400" smtClean="0"/>
              <a:t> valori </a:t>
            </a:r>
            <a:r>
              <a:rPr lang="it-IT" sz="2400"/>
              <a:t>differenti</a:t>
            </a:r>
            <a:r>
              <a:rPr lang="it-IT" sz="2400" smtClean="0"/>
              <a:t>:</a:t>
            </a:r>
          </a:p>
          <a:p>
            <a:pPr algn="ctr"/>
            <a:r>
              <a:rPr lang="it-IT" sz="2400" i="1">
                <a:latin typeface="Times New Roman"/>
                <a:ea typeface="Times New Roman"/>
              </a:rPr>
              <a:t>x</a:t>
            </a:r>
            <a:r>
              <a:rPr lang="it-IT" sz="2400" i="1" baseline="-25000">
                <a:latin typeface="Times New Roman"/>
                <a:ea typeface="Times New Roman"/>
              </a:rPr>
              <a:t>1</a:t>
            </a:r>
            <a:r>
              <a:rPr lang="it-IT" sz="2400" i="1">
                <a:latin typeface="Times New Roman"/>
                <a:ea typeface="Times New Roman"/>
              </a:rPr>
              <a:t>, x</a:t>
            </a:r>
            <a:r>
              <a:rPr lang="it-IT" sz="2400" i="1" baseline="-25000">
                <a:latin typeface="Times New Roman"/>
                <a:ea typeface="Times New Roman"/>
              </a:rPr>
              <a:t>2</a:t>
            </a:r>
            <a:r>
              <a:rPr lang="it-IT" sz="2400" i="1">
                <a:latin typeface="Times New Roman"/>
                <a:ea typeface="Times New Roman"/>
              </a:rPr>
              <a:t>, x</a:t>
            </a:r>
            <a:r>
              <a:rPr lang="it-IT" sz="2400" i="1" baseline="-25000">
                <a:latin typeface="Times New Roman"/>
                <a:ea typeface="Times New Roman"/>
              </a:rPr>
              <a:t>3</a:t>
            </a:r>
            <a:r>
              <a:rPr lang="it-IT" sz="2400" i="1">
                <a:latin typeface="Times New Roman"/>
                <a:ea typeface="Times New Roman"/>
              </a:rPr>
              <a:t>, … x</a:t>
            </a:r>
            <a:r>
              <a:rPr lang="it-IT" sz="2400" i="1" baseline="-25000">
                <a:latin typeface="Times New Roman"/>
                <a:ea typeface="Times New Roman"/>
              </a:rPr>
              <a:t>N</a:t>
            </a:r>
          </a:p>
          <a:p>
            <a:pPr algn="ctr"/>
            <a:endParaRPr lang="it-IT" sz="2400" smtClean="0"/>
          </a:p>
          <a:p>
            <a:pPr algn="just"/>
            <a:endParaRPr lang="it-IT" sz="2400"/>
          </a:p>
        </p:txBody>
      </p:sp>
      <p:sp>
        <p:nvSpPr>
          <p:cNvPr id="6" name="Bent Arrow 5"/>
          <p:cNvSpPr/>
          <p:nvPr/>
        </p:nvSpPr>
        <p:spPr>
          <a:xfrm flipV="1">
            <a:off x="200844" y="4267200"/>
            <a:ext cx="609600"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986136" y="4610100"/>
            <a:ext cx="7776864" cy="1200329"/>
          </a:xfrm>
          <a:prstGeom prst="rect">
            <a:avLst/>
          </a:prstGeom>
        </p:spPr>
        <p:txBody>
          <a:bodyPr wrap="square">
            <a:spAutoFit/>
          </a:bodyPr>
          <a:lstStyle/>
          <a:p>
            <a:r>
              <a:rPr lang="en-US" sz="2400" smtClean="0">
                <a:solidFill>
                  <a:srgbClr val="C00000"/>
                </a:solidFill>
              </a:rPr>
              <a:t>2° Caso</a:t>
            </a:r>
            <a:endParaRPr lang="en-US" sz="2400">
              <a:solidFill>
                <a:srgbClr val="C00000"/>
              </a:solidFill>
            </a:endParaRPr>
          </a:p>
          <a:p>
            <a:endParaRPr lang="it-IT" sz="2400"/>
          </a:p>
          <a:p>
            <a:pPr algn="ctr"/>
            <a:r>
              <a:rPr lang="it-IT" sz="2400" u="sng" smtClean="0"/>
              <a:t>Incertezza di </a:t>
            </a:r>
            <a:r>
              <a:rPr lang="it-IT" sz="2400" u="sng"/>
              <a:t>sensibilità </a:t>
            </a:r>
            <a:r>
              <a:rPr lang="it-IT" sz="2400" u="sng" smtClean="0"/>
              <a:t>&lt; </a:t>
            </a:r>
            <a:r>
              <a:rPr lang="it-IT" sz="2400" u="sng"/>
              <a:t>fluttuazione intrinseca delle misure.</a:t>
            </a:r>
            <a:endParaRPr lang="it-IT" sz="2200" u="sng" smtClean="0"/>
          </a:p>
        </p:txBody>
      </p:sp>
      <p:sp>
        <p:nvSpPr>
          <p:cNvPr id="3" name="Rectangle 2"/>
          <p:cNvSpPr/>
          <p:nvPr/>
        </p:nvSpPr>
        <p:spPr>
          <a:xfrm>
            <a:off x="164268" y="5805274"/>
            <a:ext cx="8915400" cy="984885"/>
          </a:xfrm>
          <a:prstGeom prst="rect">
            <a:avLst/>
          </a:prstGeom>
        </p:spPr>
        <p:txBody>
          <a:bodyPr wrap="square">
            <a:spAutoFit/>
          </a:bodyPr>
          <a:lstStyle/>
          <a:p>
            <a:pPr algn="just"/>
            <a:endParaRPr lang="it-IT"/>
          </a:p>
          <a:p>
            <a:pPr algn="just"/>
            <a:r>
              <a:rPr lang="it-IT" sz="2000" i="1"/>
              <a:t>In questo caso i dati si possono suddividere in gruppi e rappresentare graficamente la distribuzione dei valori ottenuti.</a:t>
            </a:r>
            <a:endParaRPr lang="en-US" sz="2000" i="1"/>
          </a:p>
        </p:txBody>
      </p:sp>
    </p:spTree>
    <p:extLst>
      <p:ext uri="{BB962C8B-B14F-4D97-AF65-F5344CB8AC3E}">
        <p14:creationId xmlns:p14="http://schemas.microsoft.com/office/powerpoint/2010/main" val="545992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305800" cy="5693866"/>
          </a:xfrm>
          <a:prstGeom prst="rect">
            <a:avLst/>
          </a:prstGeom>
        </p:spPr>
        <p:txBody>
          <a:bodyPr wrap="square">
            <a:spAutoFit/>
          </a:bodyPr>
          <a:lstStyle/>
          <a:p>
            <a:pPr algn="just"/>
            <a:r>
              <a:rPr lang="it-IT" sz="2400"/>
              <a:t>Immaginiamo per esempio che un osservatore </a:t>
            </a:r>
            <a:r>
              <a:rPr lang="it-IT" sz="2800" b="1">
                <a:solidFill>
                  <a:srgbClr val="C00000"/>
                </a:solidFill>
              </a:rPr>
              <a:t>A</a:t>
            </a:r>
            <a:r>
              <a:rPr lang="it-IT" sz="2400"/>
              <a:t> abbia misurato il periodo di oscillazione di un pendolo con un cronometro sensibile ad apprezzare </a:t>
            </a:r>
            <a:r>
              <a:rPr lang="it-IT" sz="2400" i="1">
                <a:latin typeface="Times New Roman" panose="02020603050405020304" pitchFamily="18" charset="0"/>
                <a:cs typeface="Times New Roman" panose="02020603050405020304" pitchFamily="18" charset="0"/>
              </a:rPr>
              <a:t>0.01 s</a:t>
            </a:r>
            <a:r>
              <a:rPr lang="it-IT" sz="2400"/>
              <a:t> e che abbia ripetuto la stessa misura 10 volte</a:t>
            </a:r>
            <a:r>
              <a:rPr lang="it-IT" sz="2400" smtClean="0"/>
              <a:t>.</a:t>
            </a:r>
          </a:p>
          <a:p>
            <a:endParaRPr lang="it-IT" sz="2400"/>
          </a:p>
          <a:p>
            <a:endParaRPr lang="en-US" sz="2400"/>
          </a:p>
          <a:p>
            <a:r>
              <a:rPr lang="it-IT" sz="2400"/>
              <a:t>I risultati </a:t>
            </a:r>
            <a:r>
              <a:rPr lang="it-IT" sz="2400" smtClean="0"/>
              <a:t>(in </a:t>
            </a:r>
            <a:r>
              <a:rPr lang="it-IT" sz="2400" i="1">
                <a:latin typeface="Times New Roman"/>
                <a:ea typeface="Times New Roman"/>
              </a:rPr>
              <a:t>s</a:t>
            </a:r>
            <a:r>
              <a:rPr lang="it-IT" sz="2400" smtClean="0"/>
              <a:t>) ottenuti </a:t>
            </a:r>
            <a:r>
              <a:rPr lang="it-IT" sz="2400"/>
              <a:t>sono riportati di </a:t>
            </a:r>
            <a:r>
              <a:rPr lang="it-IT" sz="2400" smtClean="0"/>
              <a:t>seguito</a:t>
            </a:r>
          </a:p>
          <a:p>
            <a:endParaRPr lang="it-IT" sz="2400"/>
          </a:p>
          <a:p>
            <a:pPr algn="ctr">
              <a:lnSpc>
                <a:spcPct val="150000"/>
              </a:lnSpc>
            </a:pPr>
            <a:r>
              <a:rPr lang="it-IT" sz="2400" i="1" smtClean="0">
                <a:latin typeface="Times New Roman"/>
                <a:ea typeface="Times New Roman"/>
              </a:rPr>
              <a:t>x</a:t>
            </a:r>
            <a:r>
              <a:rPr lang="it-IT" sz="2400" i="1" baseline="-25000" smtClean="0">
                <a:latin typeface="Times New Roman"/>
                <a:ea typeface="Times New Roman"/>
              </a:rPr>
              <a:t>i </a:t>
            </a:r>
            <a:r>
              <a:rPr lang="it-IT" sz="2400" i="1" smtClean="0">
                <a:latin typeface="Times New Roman"/>
                <a:ea typeface="Times New Roman"/>
              </a:rPr>
              <a:t>=</a:t>
            </a:r>
            <a:r>
              <a:rPr lang="it-IT" sz="2400" i="1" smtClean="0">
                <a:effectLst/>
                <a:latin typeface="Times New Roman"/>
                <a:ea typeface="Times New Roman"/>
              </a:rPr>
              <a:t>1.51, 1.50, 1.51, 1.53, 1.51, 1.50, 1.50, 1.51, 1.52, 1.52</a:t>
            </a:r>
          </a:p>
          <a:p>
            <a:pPr algn="ctr">
              <a:lnSpc>
                <a:spcPct val="150000"/>
              </a:lnSpc>
            </a:pPr>
            <a:endParaRPr lang="it-IT" sz="2400" i="1">
              <a:latin typeface="Times New Roman"/>
              <a:ea typeface="Times New Roman"/>
            </a:endParaRPr>
          </a:p>
          <a:p>
            <a:pPr algn="just"/>
            <a:r>
              <a:rPr lang="it-IT" sz="2400"/>
              <a:t>Le misure non sono più ripetibili. </a:t>
            </a:r>
            <a:endParaRPr lang="it-IT" sz="2400" smtClean="0"/>
          </a:p>
          <a:p>
            <a:pPr algn="just"/>
            <a:endParaRPr lang="it-IT" sz="2400"/>
          </a:p>
          <a:p>
            <a:endParaRPr lang="en-US" sz="2400" smtClean="0"/>
          </a:p>
          <a:p>
            <a:endParaRPr lang="en-US" sz="2400"/>
          </a:p>
        </p:txBody>
      </p:sp>
    </p:spTree>
    <p:extLst>
      <p:ext uri="{BB962C8B-B14F-4D97-AF65-F5344CB8AC3E}">
        <p14:creationId xmlns:p14="http://schemas.microsoft.com/office/powerpoint/2010/main" val="1930339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305800" cy="5262979"/>
          </a:xfrm>
          <a:prstGeom prst="rect">
            <a:avLst/>
          </a:prstGeom>
        </p:spPr>
        <p:txBody>
          <a:bodyPr wrap="square">
            <a:spAutoFit/>
          </a:bodyPr>
          <a:lstStyle/>
          <a:p>
            <a:endParaRPr lang="it-IT" sz="2400"/>
          </a:p>
          <a:p>
            <a:pPr algn="ctr">
              <a:lnSpc>
                <a:spcPct val="150000"/>
              </a:lnSpc>
            </a:pPr>
            <a:r>
              <a:rPr lang="it-IT" sz="2400" i="1" smtClean="0">
                <a:latin typeface="Times New Roman"/>
                <a:ea typeface="Times New Roman"/>
              </a:rPr>
              <a:t>x</a:t>
            </a:r>
            <a:r>
              <a:rPr lang="it-IT" sz="2400" i="1" baseline="-25000" smtClean="0">
                <a:latin typeface="Times New Roman"/>
                <a:ea typeface="Times New Roman"/>
              </a:rPr>
              <a:t>i </a:t>
            </a:r>
            <a:r>
              <a:rPr lang="it-IT" sz="2400" i="1" smtClean="0">
                <a:latin typeface="Times New Roman"/>
                <a:ea typeface="Times New Roman"/>
              </a:rPr>
              <a:t>=</a:t>
            </a:r>
            <a:r>
              <a:rPr lang="it-IT" sz="2400" i="1" smtClean="0">
                <a:effectLst/>
                <a:latin typeface="Times New Roman"/>
                <a:ea typeface="Times New Roman"/>
              </a:rPr>
              <a:t>1.51, 1.50, 1.51, 1.53, 1.51, 1.50, 1.50, 1.51, 1.52, 1.52</a:t>
            </a:r>
          </a:p>
          <a:p>
            <a:pPr algn="just"/>
            <a:endParaRPr lang="it-IT" sz="2400"/>
          </a:p>
          <a:p>
            <a:pPr algn="just"/>
            <a:r>
              <a:rPr lang="it-IT" sz="2400" smtClean="0"/>
              <a:t>È corretto </a:t>
            </a:r>
            <a:r>
              <a:rPr lang="it-IT" sz="2400"/>
              <a:t>dare il risultato di ogni singola misura con </a:t>
            </a:r>
            <a:r>
              <a:rPr lang="it-IT" sz="2400">
                <a:solidFill>
                  <a:srgbClr val="C00000"/>
                </a:solidFill>
              </a:rPr>
              <a:t>tre cifre significative </a:t>
            </a:r>
            <a:r>
              <a:rPr lang="it-IT" sz="2400"/>
              <a:t>definite dalla sensibilità dello strumento, ma poiché le misure non danno lo stesso valore, </a:t>
            </a:r>
            <a:r>
              <a:rPr lang="it-IT" sz="2400" i="1" u="sng"/>
              <a:t>l’indeterminazione sulla misura non è data più solo dallo strumento</a:t>
            </a:r>
            <a:r>
              <a:rPr lang="it-IT" sz="2400" smtClean="0"/>
              <a:t>.</a:t>
            </a:r>
            <a:endParaRPr lang="en-US" sz="2400"/>
          </a:p>
          <a:p>
            <a:pPr algn="ctr">
              <a:lnSpc>
                <a:spcPct val="150000"/>
              </a:lnSpc>
            </a:pPr>
            <a:endParaRPr lang="en-US" sz="2400" smtClean="0">
              <a:effectLst/>
              <a:latin typeface="Times New Roman"/>
              <a:ea typeface="Times New Roman"/>
            </a:endParaRPr>
          </a:p>
          <a:p>
            <a:pPr algn="just"/>
            <a:r>
              <a:rPr lang="it-IT" sz="2400"/>
              <a:t>I valori sono diversi a causa delle fluttuazioni casuali legate alla procedura della misura. </a:t>
            </a:r>
            <a:r>
              <a:rPr lang="it-IT" sz="2400" i="1"/>
              <a:t>Ad esempio, il tempo di reazione dell’osservatore non può essere rigorosamente lo stesso</a:t>
            </a:r>
            <a:r>
              <a:rPr lang="it-IT" sz="2400"/>
              <a:t>.</a:t>
            </a:r>
            <a:endParaRPr lang="en-US" sz="2400"/>
          </a:p>
          <a:p>
            <a:endParaRPr lang="en-US" sz="2400" smtClean="0"/>
          </a:p>
          <a:p>
            <a:endParaRPr lang="en-US" sz="2400"/>
          </a:p>
        </p:txBody>
      </p:sp>
    </p:spTree>
    <p:extLst>
      <p:ext uri="{BB962C8B-B14F-4D97-AF65-F5344CB8AC3E}">
        <p14:creationId xmlns:p14="http://schemas.microsoft.com/office/powerpoint/2010/main" val="35878093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7649184" cy="3600986"/>
          </a:xfrm>
          <a:prstGeom prst="rect">
            <a:avLst/>
          </a:prstGeom>
          <a:ln>
            <a:solidFill>
              <a:srgbClr val="C00000"/>
            </a:solidFill>
          </a:ln>
        </p:spPr>
        <p:txBody>
          <a:bodyPr wrap="square">
            <a:spAutoFit/>
          </a:bodyPr>
          <a:lstStyle/>
          <a:p>
            <a:r>
              <a:rPr lang="it-IT" sz="2400"/>
              <a:t>E’ </a:t>
            </a:r>
            <a:r>
              <a:rPr lang="it-IT" sz="2400" smtClean="0"/>
              <a:t>necessario </a:t>
            </a:r>
            <a:r>
              <a:rPr lang="it-IT" sz="2400"/>
              <a:t>trovare dei criteri per</a:t>
            </a:r>
            <a:r>
              <a:rPr lang="it-IT" sz="2400" smtClean="0"/>
              <a:t>:</a:t>
            </a:r>
          </a:p>
          <a:p>
            <a:endParaRPr lang="en-US" sz="2400"/>
          </a:p>
          <a:p>
            <a:pPr marL="742950" lvl="1" indent="-285750">
              <a:lnSpc>
                <a:spcPct val="150000"/>
              </a:lnSpc>
              <a:buFont typeface="Wingdings" panose="05000000000000000000" pitchFamily="2" charset="2"/>
              <a:buChar char="Ø"/>
            </a:pPr>
            <a:r>
              <a:rPr lang="it-IT" sz="2400"/>
              <a:t>Esprimere il valore più rappresentativo della grandezza (la migliore stima)</a:t>
            </a:r>
            <a:endParaRPr lang="en-US" sz="2400"/>
          </a:p>
          <a:p>
            <a:pPr marL="742950" lvl="1" indent="-285750">
              <a:lnSpc>
                <a:spcPct val="150000"/>
              </a:lnSpc>
              <a:buFont typeface="Wingdings" panose="05000000000000000000" pitchFamily="2" charset="2"/>
              <a:buChar char="Ø"/>
            </a:pPr>
            <a:r>
              <a:rPr lang="it-IT" sz="2400"/>
              <a:t>Valutare l’indeterminazione associata</a:t>
            </a:r>
            <a:endParaRPr lang="en-US" sz="2400"/>
          </a:p>
          <a:p>
            <a:pPr marL="742950" lvl="1" indent="-285750">
              <a:lnSpc>
                <a:spcPct val="150000"/>
              </a:lnSpc>
              <a:buFont typeface="Wingdings" panose="05000000000000000000" pitchFamily="2" charset="2"/>
              <a:buChar char="Ø"/>
            </a:pPr>
            <a:r>
              <a:rPr lang="it-IT" sz="2400"/>
              <a:t>Dare una rappresentazione grafica espressiva della serie di misure (</a:t>
            </a:r>
            <a:r>
              <a:rPr lang="it-IT" sz="2400" u="sng"/>
              <a:t>campione di dati</a:t>
            </a:r>
            <a:r>
              <a:rPr lang="it-IT" sz="2400"/>
              <a:t>)</a:t>
            </a:r>
            <a:endParaRPr lang="en-US" sz="2400"/>
          </a:p>
        </p:txBody>
      </p:sp>
    </p:spTree>
    <p:extLst>
      <p:ext uri="{BB962C8B-B14F-4D97-AF65-F5344CB8AC3E}">
        <p14:creationId xmlns:p14="http://schemas.microsoft.com/office/powerpoint/2010/main" val="2820989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75620"/>
            <a:ext cx="8305800" cy="3785652"/>
          </a:xfrm>
          <a:prstGeom prst="rect">
            <a:avLst/>
          </a:prstGeom>
        </p:spPr>
        <p:txBody>
          <a:bodyPr wrap="square">
            <a:spAutoFit/>
          </a:bodyPr>
          <a:lstStyle/>
          <a:p>
            <a:pPr algn="just"/>
            <a:r>
              <a:rPr lang="en-US" sz="2400" smtClean="0"/>
              <a:t>Riprendiamo i dati:</a:t>
            </a:r>
            <a:endParaRPr lang="it-IT" sz="2400"/>
          </a:p>
          <a:p>
            <a:pPr algn="ctr">
              <a:lnSpc>
                <a:spcPct val="150000"/>
              </a:lnSpc>
            </a:pPr>
            <a:r>
              <a:rPr lang="it-IT" sz="2400" i="1" smtClean="0">
                <a:effectLst/>
                <a:latin typeface="Times New Roman"/>
                <a:ea typeface="Times New Roman"/>
              </a:rPr>
              <a:t>1.51, 1.50, 1.51, 1.53, 1.51, 1.50, 1.50, 1.51, 1.52, 1.52</a:t>
            </a:r>
          </a:p>
          <a:p>
            <a:pPr algn="ctr">
              <a:lnSpc>
                <a:spcPct val="150000"/>
              </a:lnSpc>
            </a:pPr>
            <a:endParaRPr lang="it-IT" sz="2400" i="1" smtClean="0">
              <a:effectLst/>
              <a:latin typeface="Times New Roman"/>
              <a:ea typeface="Times New Roman"/>
            </a:endParaRPr>
          </a:p>
          <a:p>
            <a:pPr algn="just"/>
            <a:r>
              <a:rPr lang="it-IT" sz="2400" smtClean="0"/>
              <a:t>Si </a:t>
            </a:r>
            <a:r>
              <a:rPr lang="it-IT" sz="2400"/>
              <a:t>può osservare che alcuni valori si presentano più di una volta. </a:t>
            </a:r>
            <a:endParaRPr lang="it-IT" sz="2400" smtClean="0"/>
          </a:p>
          <a:p>
            <a:pPr algn="just"/>
            <a:r>
              <a:rPr lang="it-IT" sz="2400" smtClean="0"/>
              <a:t>Pertanto </a:t>
            </a:r>
            <a:r>
              <a:rPr lang="it-IT" sz="2400"/>
              <a:t>il campione delle 10 misure può essere organizzato in modo più conveniente in una </a:t>
            </a:r>
            <a:r>
              <a:rPr lang="it-IT" sz="2400" u="sng"/>
              <a:t>tabella</a:t>
            </a:r>
            <a:r>
              <a:rPr lang="it-IT" sz="2400"/>
              <a:t> in cui si riporta il numero di volte che lo stesso valore si presenta in una serie di misure. Questa quantità è detta </a:t>
            </a:r>
            <a:r>
              <a:rPr lang="it-IT" sz="2400" u="sng"/>
              <a:t>frequenza assoluta</a:t>
            </a:r>
            <a:r>
              <a:rPr lang="it-IT" sz="2400"/>
              <a:t> (</a:t>
            </a:r>
            <a:r>
              <a:rPr lang="it-IT" sz="2400" i="1">
                <a:latin typeface="Times New Roman" panose="02020603050405020304" pitchFamily="18" charset="0"/>
                <a:cs typeface="Times New Roman" panose="02020603050405020304" pitchFamily="18" charset="0"/>
              </a:rPr>
              <a:t>F</a:t>
            </a:r>
            <a:r>
              <a:rPr lang="it-IT" sz="2400" i="1" baseline="-25000">
                <a:latin typeface="Times New Roman" panose="02020603050405020304" pitchFamily="18" charset="0"/>
                <a:cs typeface="Times New Roman" panose="02020603050405020304" pitchFamily="18" charset="0"/>
              </a:rPr>
              <a:t>i</a:t>
            </a:r>
            <a:r>
              <a:rPr lang="it-IT" sz="2400"/>
              <a:t>).</a:t>
            </a:r>
            <a:endParaRPr lang="en-US" sz="2400"/>
          </a:p>
          <a:p>
            <a:endParaRPr lang="en-US" sz="2400"/>
          </a:p>
        </p:txBody>
      </p:sp>
      <p:graphicFrame>
        <p:nvGraphicFramePr>
          <p:cNvPr id="3" name="Table 2"/>
          <p:cNvGraphicFramePr>
            <a:graphicFrameLocks noGrp="1"/>
          </p:cNvGraphicFramePr>
          <p:nvPr>
            <p:extLst/>
          </p:nvPr>
        </p:nvGraphicFramePr>
        <p:xfrm>
          <a:off x="1676400" y="4343400"/>
          <a:ext cx="5257800" cy="2057400"/>
        </p:xfrm>
        <a:graphic>
          <a:graphicData uri="http://schemas.openxmlformats.org/drawingml/2006/table">
            <a:tbl>
              <a:tblPr firstRow="1" firstCol="1" lastRow="1" lastCol="1" bandRow="1" bandCol="1"/>
              <a:tblGrid>
                <a:gridCol w="2628900"/>
                <a:gridCol w="2628900"/>
              </a:tblGrid>
              <a:tr h="0">
                <a:tc>
                  <a:txBody>
                    <a:bodyPr/>
                    <a:lstStyle/>
                    <a:p>
                      <a:pPr marL="0" marR="0" algn="ctr">
                        <a:lnSpc>
                          <a:spcPct val="150000"/>
                        </a:lnSpc>
                        <a:spcBef>
                          <a:spcPts val="0"/>
                        </a:spcBef>
                        <a:spcAft>
                          <a:spcPts val="0"/>
                        </a:spcAft>
                      </a:pPr>
                      <a:r>
                        <a:rPr lang="it-IT" sz="1800" b="1">
                          <a:effectLst/>
                          <a:latin typeface="Times New Roman"/>
                          <a:ea typeface="Times New Roman"/>
                        </a:rPr>
                        <a:t>Dati </a:t>
                      </a:r>
                      <a:r>
                        <a:rPr lang="it-IT" sz="1800" b="1" i="1">
                          <a:effectLst/>
                          <a:latin typeface="Times New Roman"/>
                          <a:ea typeface="Times New Roman"/>
                        </a:rPr>
                        <a:t>x</a:t>
                      </a:r>
                      <a:r>
                        <a:rPr lang="it-IT" sz="1800" b="1" i="1" baseline="-25000">
                          <a:effectLst/>
                          <a:latin typeface="Times New Roman"/>
                          <a:ea typeface="Times New Roman"/>
                        </a:rPr>
                        <a:t>i</a:t>
                      </a:r>
                      <a:r>
                        <a:rPr lang="it-IT" sz="1800" b="1" i="1">
                          <a:effectLst/>
                          <a:latin typeface="Times New Roman"/>
                          <a:ea typeface="Times New Roman"/>
                        </a:rPr>
                        <a:t>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a:effectLst/>
                          <a:latin typeface="Times New Roman"/>
                          <a:ea typeface="Times New Roman"/>
                        </a:rPr>
                        <a:t>Frequenza assoluta, </a:t>
                      </a:r>
                      <a:r>
                        <a:rPr lang="it-IT" sz="1800" b="1" i="1">
                          <a:effectLst/>
                          <a:latin typeface="Times New Roman"/>
                          <a:ea typeface="Times New Roman"/>
                        </a:rPr>
                        <a:t>F</a:t>
                      </a:r>
                      <a:r>
                        <a:rPr lang="it-IT" sz="1800" b="1" i="1" baseline="-25000">
                          <a:effectLst/>
                          <a:latin typeface="Times New Roman"/>
                          <a:ea typeface="Times New Roman"/>
                        </a:rPr>
                        <a:t>i</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6" name="Rectangle 5"/>
          <p:cNvSpPr/>
          <p:nvPr/>
        </p:nvSpPr>
        <p:spPr>
          <a:xfrm>
            <a:off x="685800" y="152400"/>
            <a:ext cx="3050194" cy="523220"/>
          </a:xfrm>
          <a:prstGeom prst="rect">
            <a:avLst/>
          </a:prstGeom>
        </p:spPr>
        <p:txBody>
          <a:bodyPr wrap="none">
            <a:spAutoFit/>
          </a:bodyPr>
          <a:lstStyle/>
          <a:p>
            <a:r>
              <a:rPr lang="it-IT" sz="2800" b="1" smtClean="0">
                <a:solidFill>
                  <a:srgbClr val="C00000"/>
                </a:solidFill>
              </a:rPr>
              <a:t>Frequenze assolute</a:t>
            </a:r>
            <a:endParaRPr lang="en-US" sz="2800" b="1">
              <a:solidFill>
                <a:srgbClr val="C00000"/>
              </a:solidFill>
            </a:endParaRPr>
          </a:p>
        </p:txBody>
      </p:sp>
    </p:spTree>
    <p:extLst>
      <p:ext uri="{BB962C8B-B14F-4D97-AF65-F5344CB8AC3E}">
        <p14:creationId xmlns:p14="http://schemas.microsoft.com/office/powerpoint/2010/main" val="396204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339" y="1143000"/>
            <a:ext cx="8625610" cy="4154984"/>
          </a:xfrm>
          <a:prstGeom prst="rect">
            <a:avLst/>
          </a:prstGeom>
        </p:spPr>
        <p:txBody>
          <a:bodyPr wrap="square">
            <a:spAutoFit/>
          </a:bodyPr>
          <a:lstStyle/>
          <a:p>
            <a:endParaRPr lang="en-US" sz="2400"/>
          </a:p>
          <a:p>
            <a:r>
              <a:rPr lang="it-IT" sz="2400" b="1"/>
              <a:t>Intervallo di funzionamento</a:t>
            </a:r>
            <a:r>
              <a:rPr lang="it-IT" sz="2400" b="1" smtClean="0"/>
              <a:t>:</a:t>
            </a:r>
          </a:p>
          <a:p>
            <a:r>
              <a:rPr lang="it-IT" sz="2400" smtClean="0"/>
              <a:t>È</a:t>
            </a:r>
            <a:r>
              <a:rPr lang="it-IT" altLang="en-US" sz="2400" smtClean="0"/>
              <a:t> </a:t>
            </a:r>
            <a:r>
              <a:rPr lang="it-IT" altLang="en-US" sz="2400"/>
              <a:t>dato dal valore minimo – </a:t>
            </a:r>
            <a:r>
              <a:rPr lang="it-IT" altLang="en-US" sz="2400" i="1">
                <a:solidFill>
                  <a:srgbClr val="C00000"/>
                </a:solidFill>
              </a:rPr>
              <a:t>soglia</a:t>
            </a:r>
            <a:r>
              <a:rPr lang="it-IT" altLang="en-US" sz="2400"/>
              <a:t> – e dal valore massimo – </a:t>
            </a:r>
            <a:r>
              <a:rPr lang="it-IT" altLang="en-US" sz="2400" i="1">
                <a:solidFill>
                  <a:srgbClr val="C00000"/>
                </a:solidFill>
              </a:rPr>
              <a:t>portata</a:t>
            </a:r>
            <a:r>
              <a:rPr lang="it-IT" altLang="en-US" sz="2400"/>
              <a:t> – della grandezza in esame che lo strumento </a:t>
            </a:r>
            <a:r>
              <a:rPr lang="it-IT" sz="2400"/>
              <a:t>è </a:t>
            </a:r>
            <a:r>
              <a:rPr lang="it-IT" altLang="en-US" sz="2400"/>
              <a:t>in grado di fornire</a:t>
            </a:r>
          </a:p>
          <a:p>
            <a:pPr lvl="5"/>
            <a:endParaRPr lang="it-IT" altLang="en-US" sz="2400" u="sng" smtClean="0"/>
          </a:p>
          <a:p>
            <a:endParaRPr lang="it-IT" sz="2400" smtClean="0"/>
          </a:p>
          <a:p>
            <a:endParaRPr lang="en-US" sz="2400"/>
          </a:p>
          <a:p>
            <a:r>
              <a:rPr lang="it-IT" sz="2400" smtClean="0"/>
              <a:t>Fuori da questo intervallo la qualità della misura non è garantita ed in alcuni casi è possibile che lo strumento sia danneggiato </a:t>
            </a:r>
            <a:endParaRPr lang="it-IT" sz="2400" i="1" smtClean="0"/>
          </a:p>
          <a:p>
            <a:endParaRPr lang="it-IT" sz="2400" i="1"/>
          </a:p>
          <a:p>
            <a:endParaRPr lang="it-IT" sz="2400" i="1" smtClean="0"/>
          </a:p>
        </p:txBody>
      </p:sp>
      <p:sp>
        <p:nvSpPr>
          <p:cNvPr id="5" name="Rectangle 4"/>
          <p:cNvSpPr/>
          <p:nvPr/>
        </p:nvSpPr>
        <p:spPr>
          <a:xfrm>
            <a:off x="1219200" y="457200"/>
            <a:ext cx="7440307" cy="523220"/>
          </a:xfrm>
          <a:prstGeom prst="rect">
            <a:avLst/>
          </a:prstGeom>
        </p:spPr>
        <p:txBody>
          <a:bodyPr wrap="none">
            <a:spAutoFit/>
          </a:bodyPr>
          <a:lstStyle/>
          <a:p>
            <a:r>
              <a:rPr lang="it-IT" sz="2800" b="1">
                <a:solidFill>
                  <a:srgbClr val="C00000"/>
                </a:solidFill>
              </a:rPr>
              <a:t>Caratteristiche generali degli strumenti di misura</a:t>
            </a:r>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418" y="5410200"/>
            <a:ext cx="1066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79607" y="5758934"/>
            <a:ext cx="3108351" cy="461665"/>
          </a:xfrm>
          <a:prstGeom prst="rect">
            <a:avLst/>
          </a:prstGeom>
        </p:spPr>
        <p:txBody>
          <a:bodyPr wrap="none">
            <a:spAutoFit/>
          </a:bodyPr>
          <a:lstStyle/>
          <a:p>
            <a:pPr algn="ctr">
              <a:spcBef>
                <a:spcPct val="50000"/>
              </a:spcBef>
            </a:pPr>
            <a:r>
              <a:rPr lang="it-IT" altLang="en-US" sz="2400" u="sng"/>
              <a:t>attenzione alla portata!</a:t>
            </a:r>
          </a:p>
        </p:txBody>
      </p:sp>
    </p:spTree>
    <p:extLst>
      <p:ext uri="{BB962C8B-B14F-4D97-AF65-F5344CB8AC3E}">
        <p14:creationId xmlns:p14="http://schemas.microsoft.com/office/powerpoint/2010/main" val="32853083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 y="609600"/>
          <a:ext cx="4343400" cy="2468880"/>
        </p:xfrm>
        <a:graphic>
          <a:graphicData uri="http://schemas.openxmlformats.org/drawingml/2006/table">
            <a:tbl>
              <a:tblPr firstRow="1" firstCol="1" lastRow="1" lastCol="1" bandRow="1" bandCol="1"/>
              <a:tblGrid>
                <a:gridCol w="2171700"/>
                <a:gridCol w="2171700"/>
              </a:tblGrid>
              <a:tr h="0">
                <a:tc>
                  <a:txBody>
                    <a:bodyPr/>
                    <a:lstStyle/>
                    <a:p>
                      <a:pPr marL="0" marR="0" algn="ctr">
                        <a:lnSpc>
                          <a:spcPct val="150000"/>
                        </a:lnSpc>
                        <a:spcBef>
                          <a:spcPts val="0"/>
                        </a:spcBef>
                        <a:spcAft>
                          <a:spcPts val="0"/>
                        </a:spcAft>
                      </a:pPr>
                      <a:r>
                        <a:rPr lang="it-IT" sz="1800" b="1">
                          <a:effectLst/>
                          <a:latin typeface="Times New Roman"/>
                          <a:ea typeface="Times New Roman"/>
                        </a:rPr>
                        <a:t>Dati </a:t>
                      </a:r>
                      <a:r>
                        <a:rPr lang="it-IT" sz="1800" b="1" i="1">
                          <a:effectLst/>
                          <a:latin typeface="Times New Roman"/>
                          <a:ea typeface="Times New Roman"/>
                        </a:rPr>
                        <a:t>x</a:t>
                      </a:r>
                      <a:r>
                        <a:rPr lang="it-IT" sz="1800" b="1" i="1" baseline="-25000">
                          <a:effectLst/>
                          <a:latin typeface="Times New Roman"/>
                          <a:ea typeface="Times New Roman"/>
                        </a:rPr>
                        <a:t>i</a:t>
                      </a:r>
                      <a:r>
                        <a:rPr lang="it-IT" sz="1800" b="1" i="1">
                          <a:effectLst/>
                          <a:latin typeface="Times New Roman"/>
                          <a:ea typeface="Times New Roman"/>
                        </a:rPr>
                        <a:t>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a:effectLst/>
                          <a:latin typeface="Times New Roman"/>
                          <a:ea typeface="Times New Roman"/>
                        </a:rPr>
                        <a:t>Frequenza assoluta, </a:t>
                      </a:r>
                      <a:r>
                        <a:rPr lang="it-IT" sz="1800" b="1" i="1">
                          <a:effectLst/>
                          <a:latin typeface="Times New Roman"/>
                          <a:ea typeface="Times New Roman"/>
                        </a:rPr>
                        <a:t>F</a:t>
                      </a:r>
                      <a:r>
                        <a:rPr lang="it-IT" sz="1800" b="1" i="1" baseline="-25000">
                          <a:effectLst/>
                          <a:latin typeface="Times New Roman"/>
                          <a:ea typeface="Times New Roman"/>
                        </a:rPr>
                        <a:t>i</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5760">
                <a:tc>
                  <a:txBody>
                    <a:bodyPr/>
                    <a:lstStyle/>
                    <a:p>
                      <a:pPr marL="0" marR="0" algn="ctr">
                        <a:lnSpc>
                          <a:spcPct val="150000"/>
                        </a:lnSpc>
                        <a:spcBef>
                          <a:spcPts val="0"/>
                        </a:spcBef>
                        <a:spcAft>
                          <a:spcPts val="0"/>
                        </a:spcAft>
                      </a:pPr>
                      <a:r>
                        <a:rPr lang="it-IT" sz="1800">
                          <a:effectLst/>
                          <a:latin typeface="Times New Roman"/>
                          <a:ea typeface="Times New Roman"/>
                        </a:rPr>
                        <a:t>1.50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Rectangle 3"/>
          <p:cNvSpPr/>
          <p:nvPr/>
        </p:nvSpPr>
        <p:spPr>
          <a:xfrm>
            <a:off x="4724401" y="533400"/>
            <a:ext cx="4014280" cy="3785652"/>
          </a:xfrm>
          <a:prstGeom prst="rect">
            <a:avLst/>
          </a:prstGeom>
        </p:spPr>
        <p:txBody>
          <a:bodyPr wrap="square">
            <a:spAutoFit/>
          </a:bodyPr>
          <a:lstStyle/>
          <a:p>
            <a:pPr algn="just"/>
            <a:r>
              <a:rPr lang="it-IT" sz="2400"/>
              <a:t>Rappresentiamo graficamente i dati in un diagramma riportando in ascissa i valori dei dati ed in ordinate le corrispondenti frequenze assolute. </a:t>
            </a:r>
            <a:endParaRPr lang="it-IT" sz="2400" smtClean="0"/>
          </a:p>
          <a:p>
            <a:pPr algn="just"/>
            <a:r>
              <a:rPr lang="it-IT" sz="2400" i="1" u="sng" smtClean="0"/>
              <a:t>Nel </a:t>
            </a:r>
            <a:r>
              <a:rPr lang="it-IT" sz="2400" i="1" u="sng"/>
              <a:t>diagramma le barre verticali hanno lunghezza proporzionale alla frequenza assoluta</a:t>
            </a:r>
            <a:r>
              <a:rPr lang="it-IT" sz="2400"/>
              <a:t>.</a:t>
            </a:r>
            <a:endParaRPr lang="en-US" sz="2400"/>
          </a:p>
        </p:txBody>
      </p:sp>
      <p:grpSp>
        <p:nvGrpSpPr>
          <p:cNvPr id="14" name="Group 13"/>
          <p:cNvGrpSpPr/>
          <p:nvPr/>
        </p:nvGrpSpPr>
        <p:grpSpPr>
          <a:xfrm>
            <a:off x="375725" y="3581400"/>
            <a:ext cx="4650215" cy="2667000"/>
            <a:chOff x="1657396" y="2895600"/>
            <a:chExt cx="4190897" cy="2286000"/>
          </a:xfrm>
        </p:grpSpPr>
        <p:graphicFrame>
          <p:nvGraphicFramePr>
            <p:cNvPr id="6" name="Chart 5"/>
            <p:cNvGraphicFramePr>
              <a:graphicFrameLocks/>
            </p:cNvGraphicFramePr>
            <p:nvPr>
              <p:extLst/>
            </p:nvPr>
          </p:nvGraphicFramePr>
          <p:xfrm>
            <a:off x="1905000" y="2971800"/>
            <a:ext cx="36576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312032" y="4800600"/>
              <a:ext cx="536261" cy="357790"/>
            </a:xfrm>
            <a:prstGeom prst="rect">
              <a:avLst/>
            </a:prstGeom>
          </p:spPr>
          <p:txBody>
            <a:bodyPr wrap="none">
              <a:spAutoFit/>
            </a:bodyPr>
            <a:lstStyle/>
            <a:p>
              <a:pPr algn="ctr">
                <a:lnSpc>
                  <a:spcPct val="150000"/>
                </a:lnSpc>
              </a:pPr>
              <a:r>
                <a:rPr lang="it-IT" sz="1600" b="1" i="1" smtClean="0">
                  <a:effectLst/>
                  <a:latin typeface="Times New Roman"/>
                  <a:ea typeface="Times New Roman"/>
                </a:rPr>
                <a:t>x</a:t>
              </a:r>
              <a:r>
                <a:rPr lang="it-IT" sz="1600" b="1" i="1" baseline="-25000" smtClean="0">
                  <a:effectLst/>
                  <a:latin typeface="Times New Roman"/>
                  <a:ea typeface="Times New Roman"/>
                </a:rPr>
                <a:t>i</a:t>
              </a:r>
              <a:r>
                <a:rPr lang="it-IT" sz="1600" b="1" i="1" smtClean="0">
                  <a:effectLst/>
                  <a:latin typeface="Times New Roman"/>
                  <a:ea typeface="Times New Roman"/>
                </a:rPr>
                <a:t> (s)</a:t>
              </a:r>
              <a:endParaRPr lang="en-US" sz="1600">
                <a:effectLst/>
                <a:latin typeface="Times New Roman"/>
                <a:ea typeface="Times New Roman"/>
              </a:endParaRPr>
            </a:p>
          </p:txBody>
        </p:sp>
        <p:sp>
          <p:nvSpPr>
            <p:cNvPr id="8" name="Rectangle 7"/>
            <p:cNvSpPr/>
            <p:nvPr/>
          </p:nvSpPr>
          <p:spPr>
            <a:xfrm>
              <a:off x="1657396" y="2895600"/>
              <a:ext cx="323895" cy="357790"/>
            </a:xfrm>
            <a:prstGeom prst="rect">
              <a:avLst/>
            </a:prstGeom>
          </p:spPr>
          <p:txBody>
            <a:bodyPr wrap="none">
              <a:spAutoFit/>
            </a:bodyPr>
            <a:lstStyle/>
            <a:p>
              <a:pPr algn="ctr">
                <a:lnSpc>
                  <a:spcPct val="150000"/>
                </a:lnSpc>
              </a:pPr>
              <a:r>
                <a:rPr lang="it-IT" sz="1600" b="1" i="1" smtClean="0">
                  <a:effectLst/>
                  <a:latin typeface="Times New Roman"/>
                  <a:ea typeface="Times New Roman"/>
                </a:rPr>
                <a:t>F</a:t>
              </a:r>
              <a:r>
                <a:rPr lang="it-IT" sz="1600" b="1" i="1" baseline="-25000" smtClean="0">
                  <a:effectLst/>
                  <a:latin typeface="Times New Roman"/>
                  <a:ea typeface="Times New Roman"/>
                </a:rPr>
                <a:t>i</a:t>
              </a:r>
              <a:endParaRPr lang="en-US" sz="1600">
                <a:effectLst/>
                <a:latin typeface="Times New Roman"/>
                <a:ea typeface="Times New Roman"/>
              </a:endParaRPr>
            </a:p>
          </p:txBody>
        </p:sp>
      </p:gr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629655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9100" y="457200"/>
            <a:ext cx="8305800" cy="830997"/>
          </a:xfrm>
          <a:prstGeom prst="rect">
            <a:avLst/>
          </a:prstGeom>
        </p:spPr>
        <p:txBody>
          <a:bodyPr wrap="square">
            <a:spAutoFit/>
          </a:bodyPr>
          <a:lstStyle/>
          <a:p>
            <a:r>
              <a:rPr lang="it-IT" sz="2400" smtClean="0"/>
              <a:t>Si assume che il valore più rappresentativo della grandezza X sia la </a:t>
            </a:r>
            <a:r>
              <a:rPr lang="it-IT" sz="2400" b="1" smtClean="0">
                <a:solidFill>
                  <a:srgbClr val="C00000"/>
                </a:solidFill>
              </a:rPr>
              <a:t>media aritmetica </a:t>
            </a:r>
            <a:r>
              <a:rPr lang="it-IT" sz="2400" smtClean="0"/>
              <a:t>delle misure, definita come</a:t>
            </a:r>
            <a:endParaRPr lang="en-US" sz="2400"/>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3048000" y="2086363"/>
                <a:ext cx="2286000" cy="1130822"/>
              </a:xfrm>
              <a:prstGeom prst="rect">
                <a:avLst/>
              </a:prstGeom>
              <a:noFill/>
              <a:ln>
                <a:solidFill>
                  <a:srgbClr val="C0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bar>
                        <m:barPr>
                          <m:pos m:val="top"/>
                          <m:ctrlPr>
                            <a:rPr lang="en-US" sz="2400" i="1" smtClean="0">
                              <a:latin typeface="Cambria Math" panose="02040503050406030204" pitchFamily="18" charset="0"/>
                            </a:rPr>
                          </m:ctrlPr>
                        </m:barPr>
                        <m:e>
                          <m:r>
                            <a:rPr lang="en-US" sz="2400" b="0" i="1" smtClean="0">
                              <a:latin typeface="Cambria Math"/>
                            </a:rPr>
                            <m:t>𝑥</m:t>
                          </m:r>
                        </m:e>
                      </m:ba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m:t>
                          </m:r>
                        </m:num>
                        <m:den>
                          <m:r>
                            <a:rPr lang="en-US" sz="2400" b="0" i="1" smtClean="0">
                              <a:latin typeface="Cambria Math"/>
                            </a:rPr>
                            <m:t>𝑁</m:t>
                          </m:r>
                        </m:den>
                      </m:f>
                      <m:nary>
                        <m:naryPr>
                          <m:chr m:val="∑"/>
                          <m:ctrlPr>
                            <a:rPr lang="en-US" sz="2400" b="0" i="1" smtClean="0">
                              <a:latin typeface="Cambria Math" panose="02040503050406030204" pitchFamily="18" charset="0"/>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𝑁</m:t>
                          </m:r>
                        </m:sup>
                        <m:e>
                          <m:sSub>
                            <m:sSubPr>
                              <m:ctrlPr>
                                <a:rPr lang="en-US" sz="2400" b="0" i="1" smtClean="0">
                                  <a:latin typeface="Cambria Math" panose="02040503050406030204" pitchFamily="18" charset="0"/>
                                </a:rPr>
                              </m:ctrlPr>
                            </m:sSubPr>
                            <m:e>
                              <m:r>
                                <a:rPr lang="en-US" sz="2400" b="0" i="1" smtClean="0">
                                  <a:latin typeface="Cambria Math"/>
                                </a:rPr>
                                <m:t>𝑥</m:t>
                              </m:r>
                            </m:e>
                            <m:sub>
                              <m:r>
                                <a:rPr lang="en-US" sz="2400" b="0" i="1" smtClean="0">
                                  <a:latin typeface="Cambria Math"/>
                                </a:rPr>
                                <m:t>𝑖</m:t>
                              </m:r>
                            </m:sub>
                          </m:sSub>
                        </m:e>
                      </m:nary>
                    </m:oMath>
                  </m:oMathPara>
                </a14:m>
                <a:endParaRPr lang="en-US" sz="2400"/>
              </a:p>
            </p:txBody>
          </p:sp>
        </mc:Choice>
        <mc:Fallback xmlns="">
          <p:sp>
            <p:nvSpPr>
              <p:cNvPr id="13" name="TextBox 12"/>
              <p:cNvSpPr txBox="1">
                <a:spLocks noRot="1" noChangeAspect="1" noMove="1" noResize="1" noEditPoints="1" noAdjustHandles="1" noChangeArrowheads="1" noChangeShapeType="1" noTextEdit="1"/>
              </p:cNvSpPr>
              <p:nvPr/>
            </p:nvSpPr>
            <p:spPr>
              <a:xfrm>
                <a:off x="3048000" y="2086363"/>
                <a:ext cx="2286000" cy="1130822"/>
              </a:xfrm>
              <a:prstGeom prst="rect">
                <a:avLst/>
              </a:prstGeom>
              <a:blipFill rotWithShape="1">
                <a:blip r:embed="rId3"/>
                <a:stretch>
                  <a:fillRect/>
                </a:stretch>
              </a:blipFill>
              <a:ln>
                <a:solidFill>
                  <a:srgbClr val="C00000"/>
                </a:solidFill>
              </a:ln>
            </p:spPr>
            <p:txBody>
              <a:bodyPr/>
              <a:lstStyle/>
              <a:p>
                <a:r>
                  <a:rPr lang="en-US">
                    <a:noFill/>
                  </a:rPr>
                  <a:t> </a:t>
                </a:r>
              </a:p>
            </p:txBody>
          </p:sp>
        </mc:Fallback>
      </mc:AlternateContent>
    </p:spTree>
    <p:extLst>
      <p:ext uri="{BB962C8B-B14F-4D97-AF65-F5344CB8AC3E}">
        <p14:creationId xmlns:p14="http://schemas.microsoft.com/office/powerpoint/2010/main" val="6849200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85800" y="609600"/>
          <a:ext cx="3810000" cy="1600200"/>
        </p:xfrm>
        <a:graphic>
          <a:graphicData uri="http://schemas.openxmlformats.org/drawingml/2006/table">
            <a:tbl>
              <a:tblPr firstRow="1" firstCol="1" lastRow="1" lastCol="1" bandRow="1" bandCol="1"/>
              <a:tblGrid>
                <a:gridCol w="1905000"/>
                <a:gridCol w="1905000"/>
              </a:tblGrid>
              <a:tr h="0">
                <a:tc>
                  <a:txBody>
                    <a:bodyPr/>
                    <a:lstStyle/>
                    <a:p>
                      <a:pPr marL="0" marR="0" algn="ctr">
                        <a:lnSpc>
                          <a:spcPct val="150000"/>
                        </a:lnSpc>
                        <a:spcBef>
                          <a:spcPts val="0"/>
                        </a:spcBef>
                        <a:spcAft>
                          <a:spcPts val="0"/>
                        </a:spcAft>
                      </a:pPr>
                      <a:r>
                        <a:rPr lang="it-IT" sz="1400" b="1">
                          <a:effectLst/>
                          <a:latin typeface="Times New Roman"/>
                          <a:ea typeface="Times New Roman"/>
                        </a:rPr>
                        <a:t>Dati </a:t>
                      </a:r>
                      <a:r>
                        <a:rPr lang="it-IT" sz="1400" b="1" i="1">
                          <a:effectLst/>
                          <a:latin typeface="Times New Roman"/>
                          <a:ea typeface="Times New Roman"/>
                        </a:rPr>
                        <a:t>x</a:t>
                      </a:r>
                      <a:r>
                        <a:rPr lang="it-IT" sz="1400" b="1" i="1" baseline="-25000">
                          <a:effectLst/>
                          <a:latin typeface="Times New Roman"/>
                          <a:ea typeface="Times New Roman"/>
                        </a:rPr>
                        <a:t>i</a:t>
                      </a:r>
                      <a:r>
                        <a:rPr lang="it-IT" sz="1400" b="1" i="1">
                          <a:effectLst/>
                          <a:latin typeface="Times New Roman"/>
                          <a:ea typeface="Times New Roman"/>
                        </a:rPr>
                        <a:t> (s)</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400" b="1">
                          <a:effectLst/>
                          <a:latin typeface="Times New Roman"/>
                          <a:ea typeface="Times New Roman"/>
                        </a:rPr>
                        <a:t>Frequenza assoluta, </a:t>
                      </a:r>
                      <a:r>
                        <a:rPr lang="it-IT" sz="1400" b="1" i="1">
                          <a:effectLst/>
                          <a:latin typeface="Times New Roman"/>
                          <a:ea typeface="Times New Roman"/>
                        </a:rPr>
                        <a:t>F</a:t>
                      </a:r>
                      <a:r>
                        <a:rPr lang="it-IT" sz="1400" b="1" i="1" baseline="-25000">
                          <a:effectLst/>
                          <a:latin typeface="Times New Roman"/>
                          <a:ea typeface="Times New Roman"/>
                        </a:rPr>
                        <a:t>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400">
                          <a:effectLst/>
                          <a:latin typeface="Times New Roman"/>
                          <a:ea typeface="Times New Roman"/>
                        </a:rPr>
                        <a:t>1.50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4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400">
                          <a:effectLst/>
                          <a:latin typeface="Times New Roman"/>
                          <a:ea typeface="Times New Roman"/>
                        </a:rPr>
                        <a:t>1.51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400">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400">
                          <a:effectLst/>
                          <a:latin typeface="Times New Roman"/>
                          <a:ea typeface="Times New Roman"/>
                        </a:rPr>
                        <a:t>1.52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4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400">
                          <a:effectLst/>
                          <a:latin typeface="Times New Roman"/>
                          <a:ea typeface="Times New Roman"/>
                        </a:rPr>
                        <a:t>1.53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4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pSp>
        <p:nvGrpSpPr>
          <p:cNvPr id="9" name="Group 8"/>
          <p:cNvGrpSpPr/>
          <p:nvPr/>
        </p:nvGrpSpPr>
        <p:grpSpPr>
          <a:xfrm>
            <a:off x="4734564" y="268783"/>
            <a:ext cx="4201164" cy="2281834"/>
            <a:chOff x="1650067" y="2895600"/>
            <a:chExt cx="4201164" cy="2281834"/>
          </a:xfrm>
        </p:grpSpPr>
        <p:graphicFrame>
          <p:nvGraphicFramePr>
            <p:cNvPr id="6" name="Chart 5"/>
            <p:cNvGraphicFramePr>
              <a:graphicFrameLocks/>
            </p:cNvGraphicFramePr>
            <p:nvPr>
              <p:extLst/>
            </p:nvPr>
          </p:nvGraphicFramePr>
          <p:xfrm>
            <a:off x="1922563" y="2895600"/>
            <a:ext cx="36576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5309095" y="4800600"/>
              <a:ext cx="542136" cy="376834"/>
            </a:xfrm>
            <a:prstGeom prst="rect">
              <a:avLst/>
            </a:prstGeom>
          </p:spPr>
          <p:txBody>
            <a:bodyPr wrap="none">
              <a:spAutoFit/>
            </a:bodyPr>
            <a:lstStyle/>
            <a:p>
              <a:pPr algn="ctr">
                <a:lnSpc>
                  <a:spcPct val="150000"/>
                </a:lnSpc>
              </a:pPr>
              <a:r>
                <a:rPr lang="it-IT" sz="1400" b="1" i="1" smtClean="0">
                  <a:effectLst/>
                  <a:latin typeface="Times New Roman"/>
                  <a:ea typeface="Times New Roman"/>
                </a:rPr>
                <a:t>x</a:t>
              </a:r>
              <a:r>
                <a:rPr lang="it-IT" sz="1400" b="1" i="1" baseline="-25000" smtClean="0">
                  <a:effectLst/>
                  <a:latin typeface="Times New Roman"/>
                  <a:ea typeface="Times New Roman"/>
                </a:rPr>
                <a:t>i</a:t>
              </a:r>
              <a:r>
                <a:rPr lang="it-IT" sz="1400" b="1" i="1" smtClean="0">
                  <a:effectLst/>
                  <a:latin typeface="Times New Roman"/>
                  <a:ea typeface="Times New Roman"/>
                </a:rPr>
                <a:t> (s)</a:t>
              </a:r>
              <a:endParaRPr lang="en-US" sz="1400">
                <a:effectLst/>
                <a:latin typeface="Times New Roman"/>
                <a:ea typeface="Times New Roman"/>
              </a:endParaRPr>
            </a:p>
          </p:txBody>
        </p:sp>
        <p:sp>
          <p:nvSpPr>
            <p:cNvPr id="8" name="Rectangle 7"/>
            <p:cNvSpPr/>
            <p:nvPr/>
          </p:nvSpPr>
          <p:spPr>
            <a:xfrm>
              <a:off x="1650067" y="2895600"/>
              <a:ext cx="338554" cy="376834"/>
            </a:xfrm>
            <a:prstGeom prst="rect">
              <a:avLst/>
            </a:prstGeom>
          </p:spPr>
          <p:txBody>
            <a:bodyPr wrap="none">
              <a:spAutoFit/>
            </a:bodyPr>
            <a:lstStyle/>
            <a:p>
              <a:pPr algn="ctr">
                <a:lnSpc>
                  <a:spcPct val="150000"/>
                </a:lnSpc>
              </a:pPr>
              <a:r>
                <a:rPr lang="it-IT" sz="1400" b="1" i="1" smtClean="0">
                  <a:effectLst/>
                  <a:latin typeface="Times New Roman"/>
                  <a:ea typeface="Times New Roman"/>
                </a:rPr>
                <a:t>F</a:t>
              </a:r>
              <a:r>
                <a:rPr lang="it-IT" sz="1400" b="1" i="1" baseline="-25000" smtClean="0">
                  <a:effectLst/>
                  <a:latin typeface="Times New Roman"/>
                  <a:ea typeface="Times New Roman"/>
                </a:rPr>
                <a:t>i</a:t>
              </a:r>
              <a:endParaRPr lang="en-US" sz="1400">
                <a:effectLst/>
                <a:latin typeface="Times New Roman"/>
                <a:ea typeface="Times New Roman"/>
              </a:endParaRPr>
            </a:p>
          </p:txBody>
        </p:sp>
      </p:grpSp>
      <p:sp>
        <p:nvSpPr>
          <p:cNvPr id="10" name="Rectangle 9"/>
          <p:cNvSpPr/>
          <p:nvPr/>
        </p:nvSpPr>
        <p:spPr>
          <a:xfrm>
            <a:off x="358860" y="2667000"/>
            <a:ext cx="8305800" cy="461665"/>
          </a:xfrm>
          <a:prstGeom prst="rect">
            <a:avLst/>
          </a:prstGeom>
        </p:spPr>
        <p:txBody>
          <a:bodyPr wrap="square">
            <a:spAutoFit/>
          </a:bodyPr>
          <a:lstStyle/>
          <a:p>
            <a:r>
              <a:rPr lang="it-IT" sz="2400" smtClean="0"/>
              <a:t>In questo caso</a:t>
            </a:r>
            <a:endParaRPr lang="en-US" sz="2400"/>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nvPr>
        </p:nvGraphicFramePr>
        <p:xfrm>
          <a:off x="2160588" y="3125788"/>
          <a:ext cx="4103687" cy="773112"/>
        </p:xfrm>
        <a:graphic>
          <a:graphicData uri="http://schemas.openxmlformats.org/presentationml/2006/ole">
            <mc:AlternateContent xmlns:mc="http://schemas.openxmlformats.org/markup-compatibility/2006">
              <mc:Choice xmlns:v="urn:schemas-microsoft-com:vml" Requires="v">
                <p:oleObj spid="_x0000_s15367" name="Equation" r:id="rId5" imgW="2070000" imgH="393480" progId="Equation.3">
                  <p:embed/>
                </p:oleObj>
              </mc:Choice>
              <mc:Fallback>
                <p:oleObj name="Equation" r:id="rId5" imgW="2070000" imgH="393480" progId="Equation.3">
                  <p:embed/>
                  <p:pic>
                    <p:nvPicPr>
                      <p:cNvPr id="0" name=""/>
                      <p:cNvPicPr>
                        <a:picLocks noChangeAspect="1" noChangeArrowheads="1"/>
                      </p:cNvPicPr>
                      <p:nvPr/>
                    </p:nvPicPr>
                    <p:blipFill>
                      <a:blip r:embed="rId6"/>
                      <a:srcRect/>
                      <a:stretch>
                        <a:fillRect/>
                      </a:stretch>
                    </p:blipFill>
                    <p:spPr bwMode="auto">
                      <a:xfrm>
                        <a:off x="2160588" y="3125788"/>
                        <a:ext cx="4103687" cy="773112"/>
                      </a:xfrm>
                      <a:prstGeom prst="rect">
                        <a:avLst/>
                      </a:prstGeom>
                      <a:noFill/>
                    </p:spPr>
                  </p:pic>
                </p:oleObj>
              </mc:Fallback>
            </mc:AlternateContent>
          </a:graphicData>
        </a:graphic>
      </p:graphicFrame>
      <p:sp>
        <p:nvSpPr>
          <p:cNvPr id="12" name="Rectangle 11"/>
          <p:cNvSpPr/>
          <p:nvPr/>
        </p:nvSpPr>
        <p:spPr>
          <a:xfrm>
            <a:off x="238728" y="4343400"/>
            <a:ext cx="8660424" cy="2308324"/>
          </a:xfrm>
          <a:prstGeom prst="rect">
            <a:avLst/>
          </a:prstGeom>
        </p:spPr>
        <p:txBody>
          <a:bodyPr wrap="square">
            <a:spAutoFit/>
          </a:bodyPr>
          <a:lstStyle/>
          <a:p>
            <a:pPr algn="just"/>
            <a:r>
              <a:rPr lang="it-IT" sz="2400"/>
              <a:t>Il diagramma usato per rappresentare le misure è detto </a:t>
            </a:r>
            <a:r>
              <a:rPr lang="it-IT" sz="2400" u="sng">
                <a:solidFill>
                  <a:srgbClr val="C00000"/>
                </a:solidFill>
              </a:rPr>
              <a:t>diagramma a barre</a:t>
            </a:r>
            <a:r>
              <a:rPr lang="it-IT" sz="2400">
                <a:solidFill>
                  <a:srgbClr val="C00000"/>
                </a:solidFill>
              </a:rPr>
              <a:t> </a:t>
            </a:r>
            <a:r>
              <a:rPr lang="it-IT" sz="2400"/>
              <a:t>ed è appropriato solo nel caso in cui, come nel caso appena considerato, la grandezza </a:t>
            </a:r>
            <a:r>
              <a:rPr lang="it-IT" sz="2400" i="1">
                <a:latin typeface="Times New Roman" panose="02020603050405020304" pitchFamily="18" charset="0"/>
                <a:cs typeface="Times New Roman" panose="02020603050405020304" pitchFamily="18" charset="0"/>
              </a:rPr>
              <a:t>x</a:t>
            </a:r>
            <a:r>
              <a:rPr lang="it-IT" sz="2400"/>
              <a:t> può assumere solo </a:t>
            </a:r>
            <a:r>
              <a:rPr lang="it-IT" sz="2400" u="sng">
                <a:solidFill>
                  <a:srgbClr val="C00000"/>
                </a:solidFill>
              </a:rPr>
              <a:t>valori discreti</a:t>
            </a:r>
            <a:r>
              <a:rPr lang="it-IT" sz="2400"/>
              <a:t>. </a:t>
            </a:r>
            <a:endParaRPr lang="it-IT" sz="2400" smtClean="0"/>
          </a:p>
          <a:p>
            <a:pPr algn="just"/>
            <a:endParaRPr lang="it-IT" sz="2400"/>
          </a:p>
          <a:p>
            <a:pPr algn="just"/>
            <a:r>
              <a:rPr lang="it-IT" sz="2400" smtClean="0"/>
              <a:t>Sono </a:t>
            </a:r>
            <a:r>
              <a:rPr lang="it-IT" sz="2400"/>
              <a:t>stati infatti raggruppati i dati aventi lo stesso valore discreto.</a:t>
            </a:r>
            <a:endParaRPr lang="en-US" sz="2400"/>
          </a:p>
          <a:p>
            <a:pPr algn="just"/>
            <a:r>
              <a:rPr lang="it-IT" sz="2400"/>
              <a:t> </a:t>
            </a:r>
            <a:endParaRPr lang="en-US" sz="2400"/>
          </a:p>
        </p:txBody>
      </p:sp>
    </p:spTree>
    <p:extLst>
      <p:ext uri="{BB962C8B-B14F-4D97-AF65-F5344CB8AC3E}">
        <p14:creationId xmlns:p14="http://schemas.microsoft.com/office/powerpoint/2010/main" val="10971349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2929"/>
            <a:ext cx="7772400" cy="1261884"/>
          </a:xfrm>
          <a:prstGeom prst="rect">
            <a:avLst/>
          </a:prstGeom>
        </p:spPr>
        <p:txBody>
          <a:bodyPr wrap="square">
            <a:spAutoFit/>
          </a:bodyPr>
          <a:lstStyle/>
          <a:p>
            <a:r>
              <a:rPr lang="it-IT" sz="2400"/>
              <a:t>Supponiamo ora che </a:t>
            </a:r>
            <a:r>
              <a:rPr lang="it-IT" sz="2800" b="1">
                <a:solidFill>
                  <a:srgbClr val="C00000"/>
                </a:solidFill>
              </a:rPr>
              <a:t>A</a:t>
            </a:r>
            <a:r>
              <a:rPr lang="it-IT" sz="2400"/>
              <a:t> esegua una seconda serie di 100 misure. I valori ottenuti sono riportati con le corrispondenti frequenze assolute in tabella:</a:t>
            </a:r>
            <a:endParaRPr lang="en-US" sz="2400"/>
          </a:p>
        </p:txBody>
      </p:sp>
      <p:graphicFrame>
        <p:nvGraphicFramePr>
          <p:cNvPr id="4" name="Table 3"/>
          <p:cNvGraphicFramePr>
            <a:graphicFrameLocks noGrp="1"/>
          </p:cNvGraphicFramePr>
          <p:nvPr>
            <p:extLst/>
          </p:nvPr>
        </p:nvGraphicFramePr>
        <p:xfrm>
          <a:off x="381000" y="1484813"/>
          <a:ext cx="3886200" cy="4114800"/>
        </p:xfrm>
        <a:graphic>
          <a:graphicData uri="http://schemas.openxmlformats.org/drawingml/2006/table">
            <a:tbl>
              <a:tblPr firstRow="1" firstCol="1" lastRow="1" lastCol="1" bandRow="1" bandCol="1"/>
              <a:tblGrid>
                <a:gridCol w="1943100"/>
                <a:gridCol w="1943100"/>
              </a:tblGrid>
              <a:tr h="0">
                <a:tc>
                  <a:txBody>
                    <a:bodyPr/>
                    <a:lstStyle/>
                    <a:p>
                      <a:pPr marL="0" marR="0" algn="ctr">
                        <a:lnSpc>
                          <a:spcPct val="150000"/>
                        </a:lnSpc>
                        <a:spcBef>
                          <a:spcPts val="0"/>
                        </a:spcBef>
                        <a:spcAft>
                          <a:spcPts val="0"/>
                        </a:spcAft>
                      </a:pPr>
                      <a:r>
                        <a:rPr lang="it-IT" sz="1800" b="1">
                          <a:effectLst/>
                          <a:latin typeface="Times New Roman"/>
                          <a:ea typeface="Times New Roman"/>
                        </a:rPr>
                        <a:t>Dati </a:t>
                      </a:r>
                      <a:r>
                        <a:rPr lang="it-IT" sz="1800" b="1" i="1">
                          <a:effectLst/>
                          <a:latin typeface="Times New Roman"/>
                          <a:ea typeface="Times New Roman"/>
                        </a:rPr>
                        <a:t>x</a:t>
                      </a:r>
                      <a:r>
                        <a:rPr lang="it-IT" sz="1800" b="1" i="1" baseline="-25000">
                          <a:effectLst/>
                          <a:latin typeface="Times New Roman"/>
                          <a:ea typeface="Times New Roman"/>
                        </a:rPr>
                        <a:t>i</a:t>
                      </a:r>
                      <a:r>
                        <a:rPr lang="it-IT" sz="1800" b="1" i="1">
                          <a:effectLst/>
                          <a:latin typeface="Times New Roman"/>
                          <a:ea typeface="Times New Roman"/>
                        </a:rPr>
                        <a:t>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smtClean="0">
                          <a:effectLst/>
                          <a:latin typeface="Times New Roman"/>
                          <a:ea typeface="Times New Roman"/>
                        </a:rPr>
                        <a:t>F. assoluta</a:t>
                      </a:r>
                      <a:r>
                        <a:rPr lang="it-IT" sz="1800" b="1">
                          <a:effectLst/>
                          <a:latin typeface="Times New Roman"/>
                          <a:ea typeface="Times New Roman"/>
                        </a:rPr>
                        <a:t>, </a:t>
                      </a:r>
                      <a:r>
                        <a:rPr lang="it-IT" sz="1800" b="1" i="1">
                          <a:effectLst/>
                          <a:latin typeface="Times New Roman"/>
                          <a:ea typeface="Times New Roman"/>
                        </a:rPr>
                        <a:t>F</a:t>
                      </a:r>
                      <a:r>
                        <a:rPr lang="it-IT" sz="1800" b="1" i="1" baseline="-25000">
                          <a:effectLst/>
                          <a:latin typeface="Times New Roman"/>
                          <a:ea typeface="Times New Roman"/>
                        </a:rPr>
                        <a:t>i</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6</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1.48</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9</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1.49</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1.50</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1.51</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22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1.53</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10</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1.54</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1.55</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3</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5" name="Chart 4"/>
          <p:cNvGraphicFramePr>
            <a:graphicFrameLocks/>
          </p:cNvGraphicFramePr>
          <p:nvPr>
            <p:extLst/>
          </p:nvPr>
        </p:nvGraphicFramePr>
        <p:xfrm>
          <a:off x="4969169" y="1371600"/>
          <a:ext cx="3889443"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474368" y="3429000"/>
            <a:ext cx="644728" cy="458074"/>
          </a:xfrm>
          <a:prstGeom prst="rect">
            <a:avLst/>
          </a:prstGeom>
        </p:spPr>
        <p:txBody>
          <a:bodyPr wrap="none">
            <a:spAutoFit/>
          </a:bodyPr>
          <a:lstStyle/>
          <a:p>
            <a:pPr algn="ctr">
              <a:lnSpc>
                <a:spcPct val="150000"/>
              </a:lnSpc>
            </a:pPr>
            <a:r>
              <a:rPr lang="it-IT" b="1" i="1" smtClean="0">
                <a:effectLst/>
                <a:latin typeface="Times New Roman"/>
                <a:ea typeface="Times New Roman"/>
              </a:rPr>
              <a:t>x</a:t>
            </a:r>
            <a:r>
              <a:rPr lang="it-IT" b="1" i="1" baseline="-25000" smtClean="0">
                <a:effectLst/>
                <a:latin typeface="Times New Roman"/>
                <a:ea typeface="Times New Roman"/>
              </a:rPr>
              <a:t>i</a:t>
            </a:r>
            <a:r>
              <a:rPr lang="it-IT" b="1" i="1" smtClean="0">
                <a:effectLst/>
                <a:latin typeface="Times New Roman"/>
                <a:ea typeface="Times New Roman"/>
              </a:rPr>
              <a:t> (s)</a:t>
            </a:r>
            <a:endParaRPr lang="en-US">
              <a:effectLst/>
              <a:latin typeface="Times New Roman"/>
              <a:ea typeface="Times New Roman"/>
            </a:endParaRPr>
          </a:p>
        </p:txBody>
      </p:sp>
      <p:sp>
        <p:nvSpPr>
          <p:cNvPr id="7" name="Rectangle 6"/>
          <p:cNvSpPr/>
          <p:nvPr/>
        </p:nvSpPr>
        <p:spPr>
          <a:xfrm>
            <a:off x="4737055" y="1219200"/>
            <a:ext cx="381836" cy="458074"/>
          </a:xfrm>
          <a:prstGeom prst="rect">
            <a:avLst/>
          </a:prstGeom>
        </p:spPr>
        <p:txBody>
          <a:bodyPr wrap="none">
            <a:spAutoFit/>
          </a:bodyPr>
          <a:lstStyle/>
          <a:p>
            <a:pPr algn="ctr">
              <a:lnSpc>
                <a:spcPct val="150000"/>
              </a:lnSpc>
            </a:pPr>
            <a:r>
              <a:rPr lang="it-IT" b="1" i="1" smtClean="0">
                <a:effectLst/>
                <a:latin typeface="Times New Roman"/>
                <a:ea typeface="Times New Roman"/>
              </a:rPr>
              <a:t>F</a:t>
            </a:r>
            <a:r>
              <a:rPr lang="it-IT" b="1" i="1" baseline="-25000" smtClean="0">
                <a:effectLst/>
                <a:latin typeface="Times New Roman"/>
                <a:ea typeface="Times New Roman"/>
              </a:rPr>
              <a:t>i</a:t>
            </a:r>
            <a:endParaRPr lang="en-US">
              <a:effectLst/>
              <a:latin typeface="Times New Roman"/>
              <a:ea typeface="Times New Roman"/>
            </a:endParaRPr>
          </a:p>
        </p:txBody>
      </p:sp>
      <p:sp>
        <p:nvSpPr>
          <p:cNvPr id="8" name="Rectangle 7"/>
          <p:cNvSpPr/>
          <p:nvPr/>
        </p:nvSpPr>
        <p:spPr>
          <a:xfrm>
            <a:off x="4495800" y="3887074"/>
            <a:ext cx="2532232" cy="461665"/>
          </a:xfrm>
          <a:prstGeom prst="rect">
            <a:avLst/>
          </a:prstGeom>
        </p:spPr>
        <p:txBody>
          <a:bodyPr wrap="none">
            <a:spAutoFit/>
          </a:bodyPr>
          <a:lstStyle/>
          <a:p>
            <a:r>
              <a:rPr lang="it-IT" sz="2400"/>
              <a:t>Dove chiaramente </a:t>
            </a:r>
            <a:endParaRPr lang="en-US" sz="240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5334000" y="4372366"/>
          <a:ext cx="2353445" cy="1039236"/>
        </p:xfrm>
        <a:graphic>
          <a:graphicData uri="http://schemas.openxmlformats.org/presentationml/2006/ole">
            <mc:AlternateContent xmlns:mc="http://schemas.openxmlformats.org/markup-compatibility/2006">
              <mc:Choice xmlns:v="urn:schemas-microsoft-com:vml" Requires="v">
                <p:oleObj spid="_x0000_s16392" name="Equazione" r:id="rId4" imgW="1091880" imgH="482400" progId="Equation.3">
                  <p:embed/>
                </p:oleObj>
              </mc:Choice>
              <mc:Fallback>
                <p:oleObj name="Equazione" r:id="rId4" imgW="1091880" imgH="482400" progId="Equation.3">
                  <p:embed/>
                  <p:pic>
                    <p:nvPicPr>
                      <p:cNvPr id="0" name=""/>
                      <p:cNvPicPr>
                        <a:picLocks noChangeAspect="1" noChangeArrowheads="1"/>
                      </p:cNvPicPr>
                      <p:nvPr/>
                    </p:nvPicPr>
                    <p:blipFill>
                      <a:blip r:embed="rId5"/>
                      <a:srcRect/>
                      <a:stretch>
                        <a:fillRect/>
                      </a:stretch>
                    </p:blipFill>
                    <p:spPr bwMode="auto">
                      <a:xfrm>
                        <a:off x="5334000" y="4372366"/>
                        <a:ext cx="2353445" cy="1039236"/>
                      </a:xfrm>
                      <a:prstGeom prst="rect">
                        <a:avLst/>
                      </a:prstGeom>
                      <a:noFill/>
                    </p:spPr>
                  </p:pic>
                </p:oleObj>
              </mc:Fallback>
            </mc:AlternateContent>
          </a:graphicData>
        </a:graphic>
      </p:graphicFrame>
      <p:sp>
        <p:nvSpPr>
          <p:cNvPr id="11" name="Rectangle 10"/>
          <p:cNvSpPr/>
          <p:nvPr/>
        </p:nvSpPr>
        <p:spPr>
          <a:xfrm>
            <a:off x="152400" y="5665486"/>
            <a:ext cx="8966696" cy="892552"/>
          </a:xfrm>
          <a:prstGeom prst="rect">
            <a:avLst/>
          </a:prstGeom>
        </p:spPr>
        <p:txBody>
          <a:bodyPr wrap="square">
            <a:spAutoFit/>
          </a:bodyPr>
          <a:lstStyle/>
          <a:p>
            <a:r>
              <a:rPr lang="it-IT" sz="2800" b="1" smtClean="0">
                <a:solidFill>
                  <a:srgbClr val="C00000"/>
                </a:solidFill>
              </a:rPr>
              <a:t>Osservazione:</a:t>
            </a:r>
            <a:r>
              <a:rPr lang="it-IT" sz="2800" smtClean="0"/>
              <a:t> </a:t>
            </a:r>
            <a:r>
              <a:rPr lang="it-IT" sz="2400" smtClean="0"/>
              <a:t>il </a:t>
            </a:r>
            <a:r>
              <a:rPr lang="it-IT" sz="2400"/>
              <a:t>diagramma, all’aumentare di </a:t>
            </a:r>
            <a:r>
              <a:rPr lang="it-IT" sz="2400" i="1"/>
              <a:t>N</a:t>
            </a:r>
            <a:r>
              <a:rPr lang="it-IT" sz="2400"/>
              <a:t>, assume un andamento più regolare, più simmetrico attorno ad un valore centrale.</a:t>
            </a:r>
            <a:endParaRPr lang="en-US" sz="2400"/>
          </a:p>
        </p:txBody>
      </p:sp>
    </p:spTree>
    <p:extLst>
      <p:ext uri="{BB962C8B-B14F-4D97-AF65-F5344CB8AC3E}">
        <p14:creationId xmlns:p14="http://schemas.microsoft.com/office/powerpoint/2010/main" val="28625201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1168"/>
            <a:ext cx="8001000" cy="1200329"/>
          </a:xfrm>
          <a:prstGeom prst="rect">
            <a:avLst/>
          </a:prstGeom>
        </p:spPr>
        <p:txBody>
          <a:bodyPr wrap="square">
            <a:spAutoFit/>
          </a:bodyPr>
          <a:lstStyle/>
          <a:p>
            <a:r>
              <a:rPr lang="it-IT" sz="2400"/>
              <a:t>Anche in questo caso il valore più attendibile è la media aritmetica che può essere riscritta e calcolata in maniera più conveniente usando la frequenza assoluta:</a:t>
            </a:r>
            <a:endParaRPr lang="en-US" sz="2400"/>
          </a:p>
        </p:txBody>
      </p:sp>
      <p:graphicFrame>
        <p:nvGraphicFramePr>
          <p:cNvPr id="4" name="Table 3"/>
          <p:cNvGraphicFramePr>
            <a:graphicFrameLocks noGrp="1"/>
          </p:cNvGraphicFramePr>
          <p:nvPr>
            <p:extLst/>
          </p:nvPr>
        </p:nvGraphicFramePr>
        <p:xfrm>
          <a:off x="228600" y="1676400"/>
          <a:ext cx="3886200" cy="4114800"/>
        </p:xfrm>
        <a:graphic>
          <a:graphicData uri="http://schemas.openxmlformats.org/drawingml/2006/table">
            <a:tbl>
              <a:tblPr firstRow="1" firstCol="1" lastRow="1" lastCol="1" bandRow="1" bandCol="1"/>
              <a:tblGrid>
                <a:gridCol w="1943100"/>
                <a:gridCol w="1943100"/>
              </a:tblGrid>
              <a:tr h="0">
                <a:tc>
                  <a:txBody>
                    <a:bodyPr/>
                    <a:lstStyle/>
                    <a:p>
                      <a:pPr marL="0" marR="0" algn="ctr">
                        <a:lnSpc>
                          <a:spcPct val="150000"/>
                        </a:lnSpc>
                        <a:spcBef>
                          <a:spcPts val="0"/>
                        </a:spcBef>
                        <a:spcAft>
                          <a:spcPts val="0"/>
                        </a:spcAft>
                      </a:pPr>
                      <a:r>
                        <a:rPr lang="it-IT" sz="1800" b="1">
                          <a:effectLst/>
                          <a:latin typeface="Times New Roman"/>
                          <a:ea typeface="Times New Roman"/>
                        </a:rPr>
                        <a:t>Dati </a:t>
                      </a:r>
                      <a:r>
                        <a:rPr lang="it-IT" sz="1800" b="1" i="1">
                          <a:effectLst/>
                          <a:latin typeface="Times New Roman"/>
                          <a:ea typeface="Times New Roman"/>
                        </a:rPr>
                        <a:t>x</a:t>
                      </a:r>
                      <a:r>
                        <a:rPr lang="it-IT" sz="1800" b="1" i="1" baseline="-25000">
                          <a:effectLst/>
                          <a:latin typeface="Times New Roman"/>
                          <a:ea typeface="Times New Roman"/>
                        </a:rPr>
                        <a:t>i</a:t>
                      </a:r>
                      <a:r>
                        <a:rPr lang="it-IT" sz="1800" b="1" i="1">
                          <a:effectLst/>
                          <a:latin typeface="Times New Roman"/>
                          <a:ea typeface="Times New Roman"/>
                        </a:rPr>
                        <a:t>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smtClean="0">
                          <a:effectLst/>
                          <a:latin typeface="Times New Roman"/>
                          <a:ea typeface="Times New Roman"/>
                        </a:rPr>
                        <a:t>F. </a:t>
                      </a:r>
                      <a:r>
                        <a:rPr lang="it-IT" sz="1800" b="1">
                          <a:effectLst/>
                          <a:latin typeface="Times New Roman"/>
                          <a:ea typeface="Times New Roman"/>
                        </a:rPr>
                        <a:t>assoluta, </a:t>
                      </a:r>
                      <a:r>
                        <a:rPr lang="it-IT" sz="1800" b="1" i="1">
                          <a:effectLst/>
                          <a:latin typeface="Times New Roman"/>
                          <a:ea typeface="Times New Roman"/>
                        </a:rPr>
                        <a:t>F</a:t>
                      </a:r>
                      <a:r>
                        <a:rPr lang="it-IT" sz="1800" b="1" i="1" baseline="-25000">
                          <a:effectLst/>
                          <a:latin typeface="Times New Roman"/>
                          <a:ea typeface="Times New Roman"/>
                        </a:rPr>
                        <a:t>i</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6</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1.48</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9</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1.49</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1.50</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1.51</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22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1.52</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14</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1.53</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10</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1.54</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7</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1.55</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kern="1200">
                          <a:solidFill>
                            <a:schemeClr val="tx1"/>
                          </a:solidFill>
                          <a:effectLst/>
                          <a:latin typeface="Times New Roman"/>
                          <a:ea typeface="Times New Roman"/>
                          <a:cs typeface="+mn-cs"/>
                        </a:rPr>
                        <a:t>3</a:t>
                      </a:r>
                      <a:endParaRPr lang="en-US" sz="1800" kern="1200">
                        <a:solidFill>
                          <a:schemeClr val="tx1"/>
                        </a:solidFill>
                        <a:effectLst/>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grpSp>
        <p:nvGrpSpPr>
          <p:cNvPr id="3" name="Group 2"/>
          <p:cNvGrpSpPr/>
          <p:nvPr/>
        </p:nvGrpSpPr>
        <p:grpSpPr>
          <a:xfrm>
            <a:off x="4443476" y="2975966"/>
            <a:ext cx="4345974" cy="2627222"/>
            <a:chOff x="4427307" y="1219200"/>
            <a:chExt cx="4345974" cy="2627222"/>
          </a:xfrm>
        </p:grpSpPr>
        <p:graphicFrame>
          <p:nvGraphicFramePr>
            <p:cNvPr id="5" name="Chart 4"/>
            <p:cNvGraphicFramePr>
              <a:graphicFrameLocks/>
            </p:cNvGraphicFramePr>
            <p:nvPr>
              <p:extLst/>
            </p:nvPr>
          </p:nvGraphicFramePr>
          <p:xfrm>
            <a:off x="4648200" y="1371600"/>
            <a:ext cx="3889443"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178245" y="3429000"/>
              <a:ext cx="595036" cy="417422"/>
            </a:xfrm>
            <a:prstGeom prst="rect">
              <a:avLst/>
            </a:prstGeom>
          </p:spPr>
          <p:txBody>
            <a:bodyPr wrap="none">
              <a:spAutoFit/>
            </a:bodyPr>
            <a:lstStyle/>
            <a:p>
              <a:pPr algn="ctr">
                <a:lnSpc>
                  <a:spcPct val="150000"/>
                </a:lnSpc>
              </a:pPr>
              <a:r>
                <a:rPr lang="it-IT" sz="1600" b="1" i="1" smtClean="0">
                  <a:effectLst/>
                  <a:latin typeface="Times New Roman"/>
                  <a:ea typeface="Times New Roman"/>
                </a:rPr>
                <a:t>x</a:t>
              </a:r>
              <a:r>
                <a:rPr lang="it-IT" sz="1600" b="1" i="1" baseline="-25000" smtClean="0">
                  <a:effectLst/>
                  <a:latin typeface="Times New Roman"/>
                  <a:ea typeface="Times New Roman"/>
                </a:rPr>
                <a:t>i</a:t>
              </a:r>
              <a:r>
                <a:rPr lang="it-IT" sz="1600" b="1" i="1" smtClean="0">
                  <a:effectLst/>
                  <a:latin typeface="Times New Roman"/>
                  <a:ea typeface="Times New Roman"/>
                </a:rPr>
                <a:t> (s)</a:t>
              </a:r>
              <a:endParaRPr lang="en-US" sz="1600">
                <a:effectLst/>
                <a:latin typeface="Times New Roman"/>
                <a:ea typeface="Times New Roman"/>
              </a:endParaRPr>
            </a:p>
          </p:txBody>
        </p:sp>
        <p:sp>
          <p:nvSpPr>
            <p:cNvPr id="7" name="Rectangle 6"/>
            <p:cNvSpPr/>
            <p:nvPr/>
          </p:nvSpPr>
          <p:spPr>
            <a:xfrm>
              <a:off x="4427307" y="1219200"/>
              <a:ext cx="359394" cy="417422"/>
            </a:xfrm>
            <a:prstGeom prst="rect">
              <a:avLst/>
            </a:prstGeom>
          </p:spPr>
          <p:txBody>
            <a:bodyPr wrap="none">
              <a:spAutoFit/>
            </a:bodyPr>
            <a:lstStyle/>
            <a:p>
              <a:pPr algn="ctr">
                <a:lnSpc>
                  <a:spcPct val="150000"/>
                </a:lnSpc>
              </a:pPr>
              <a:r>
                <a:rPr lang="it-IT" sz="1600" b="1" i="1" smtClean="0">
                  <a:effectLst/>
                  <a:latin typeface="Times New Roman"/>
                  <a:ea typeface="Times New Roman"/>
                </a:rPr>
                <a:t>F</a:t>
              </a:r>
              <a:r>
                <a:rPr lang="it-IT" sz="1600" b="1" i="1" baseline="-25000" smtClean="0">
                  <a:effectLst/>
                  <a:latin typeface="Times New Roman"/>
                  <a:ea typeface="Times New Roman"/>
                </a:rPr>
                <a:t>i</a:t>
              </a:r>
              <a:endParaRPr lang="en-US" sz="1600">
                <a:effectLst/>
                <a:latin typeface="Times New Roman"/>
                <a:ea typeface="Times New Roman"/>
              </a:endParaRPr>
            </a:p>
          </p:txBody>
        </p:sp>
      </p:gr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5562599" y="990600"/>
          <a:ext cx="3228969" cy="1765479"/>
        </p:xfrm>
        <a:graphic>
          <a:graphicData uri="http://schemas.openxmlformats.org/presentationml/2006/ole">
            <mc:AlternateContent xmlns:mc="http://schemas.openxmlformats.org/markup-compatibility/2006">
              <mc:Choice xmlns:v="urn:schemas-microsoft-com:vml" Requires="v">
                <p:oleObj spid="_x0000_s17420" name="Equation" r:id="rId5" imgW="1726920" imgH="939600" progId="Equation.3">
                  <p:embed/>
                </p:oleObj>
              </mc:Choice>
              <mc:Fallback>
                <p:oleObj name="Equation" r:id="rId5" imgW="1726920" imgH="939600" progId="Equation.3">
                  <p:embed/>
                  <p:pic>
                    <p:nvPicPr>
                      <p:cNvPr id="0" name=""/>
                      <p:cNvPicPr>
                        <a:picLocks noChangeAspect="1" noChangeArrowheads="1"/>
                      </p:cNvPicPr>
                      <p:nvPr/>
                    </p:nvPicPr>
                    <p:blipFill>
                      <a:blip r:embed="rId6"/>
                      <a:srcRect/>
                      <a:stretch>
                        <a:fillRect/>
                      </a:stretch>
                    </p:blipFill>
                    <p:spPr bwMode="auto">
                      <a:xfrm>
                        <a:off x="5562599" y="990600"/>
                        <a:ext cx="3228969" cy="1765479"/>
                      </a:xfrm>
                      <a:prstGeom prst="rect">
                        <a:avLst/>
                      </a:prstGeom>
                      <a:noFill/>
                      <a:ln>
                        <a:solidFill>
                          <a:srgbClr val="C00000"/>
                        </a:solidFill>
                      </a:ln>
                    </p:spPr>
                  </p:pic>
                </p:oleObj>
              </mc:Fallback>
            </mc:AlternateContent>
          </a:graphicData>
        </a:graphic>
      </p:graphicFrame>
      <p:sp>
        <p:nvSpPr>
          <p:cNvPr id="14" name="Rectangle 13"/>
          <p:cNvSpPr/>
          <p:nvPr/>
        </p:nvSpPr>
        <p:spPr>
          <a:xfrm>
            <a:off x="533400" y="6022032"/>
            <a:ext cx="2393284" cy="461665"/>
          </a:xfrm>
          <a:prstGeom prst="rect">
            <a:avLst/>
          </a:prstGeom>
        </p:spPr>
        <p:txBody>
          <a:bodyPr wrap="none">
            <a:spAutoFit/>
          </a:bodyPr>
          <a:lstStyle/>
          <a:p>
            <a:r>
              <a:rPr lang="it-IT" sz="2400"/>
              <a:t>Nel caso specifico</a:t>
            </a:r>
            <a:endParaRPr lang="en-US" sz="2400"/>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nvPr>
        </p:nvGraphicFramePr>
        <p:xfrm>
          <a:off x="3352800" y="5983117"/>
          <a:ext cx="1845233" cy="539496"/>
        </p:xfrm>
        <a:graphic>
          <a:graphicData uri="http://schemas.openxmlformats.org/presentationml/2006/ole">
            <mc:AlternateContent xmlns:mc="http://schemas.openxmlformats.org/markup-compatibility/2006">
              <mc:Choice xmlns:v="urn:schemas-microsoft-com:vml" Requires="v">
                <p:oleObj spid="_x0000_s17421" name="Equation" r:id="rId7" imgW="749160" imgH="215640" progId="Equation.3">
                  <p:embed/>
                </p:oleObj>
              </mc:Choice>
              <mc:Fallback>
                <p:oleObj name="Equation" r:id="rId7" imgW="749160" imgH="215640" progId="Equation.3">
                  <p:embed/>
                  <p:pic>
                    <p:nvPicPr>
                      <p:cNvPr id="0" name=""/>
                      <p:cNvPicPr>
                        <a:picLocks noChangeAspect="1" noChangeArrowheads="1"/>
                      </p:cNvPicPr>
                      <p:nvPr/>
                    </p:nvPicPr>
                    <p:blipFill>
                      <a:blip r:embed="rId8"/>
                      <a:srcRect/>
                      <a:stretch>
                        <a:fillRect/>
                      </a:stretch>
                    </p:blipFill>
                    <p:spPr bwMode="auto">
                      <a:xfrm>
                        <a:off x="3352800" y="5983117"/>
                        <a:ext cx="1845233" cy="539496"/>
                      </a:xfrm>
                      <a:prstGeom prst="rect">
                        <a:avLst/>
                      </a:prstGeom>
                      <a:noFill/>
                      <a:ln>
                        <a:solidFill>
                          <a:srgbClr val="C00000"/>
                        </a:solidFill>
                      </a:ln>
                    </p:spPr>
                  </p:pic>
                </p:oleObj>
              </mc:Fallback>
            </mc:AlternateContent>
          </a:graphicData>
        </a:graphic>
      </p:graphicFrame>
    </p:spTree>
    <p:extLst>
      <p:ext uri="{BB962C8B-B14F-4D97-AF65-F5344CB8AC3E}">
        <p14:creationId xmlns:p14="http://schemas.microsoft.com/office/powerpoint/2010/main" val="31883141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4287" y="152918"/>
            <a:ext cx="1691360" cy="523220"/>
          </a:xfrm>
          <a:prstGeom prst="rect">
            <a:avLst/>
          </a:prstGeom>
        </p:spPr>
        <p:txBody>
          <a:bodyPr wrap="none">
            <a:spAutoFit/>
          </a:bodyPr>
          <a:lstStyle/>
          <a:p>
            <a:r>
              <a:rPr lang="it-IT" sz="2800" b="1" smtClean="0">
                <a:solidFill>
                  <a:srgbClr val="C00000"/>
                </a:solidFill>
              </a:rPr>
              <a:t>Incertezze</a:t>
            </a:r>
            <a:endParaRPr lang="en-US" sz="2800" b="1">
              <a:solidFill>
                <a:srgbClr val="C00000"/>
              </a:solidFill>
            </a:endParaRPr>
          </a:p>
        </p:txBody>
      </p:sp>
      <p:sp>
        <p:nvSpPr>
          <p:cNvPr id="5" name="Rectangle 4"/>
          <p:cNvSpPr/>
          <p:nvPr/>
        </p:nvSpPr>
        <p:spPr>
          <a:xfrm>
            <a:off x="218107" y="870371"/>
            <a:ext cx="8707784" cy="2554545"/>
          </a:xfrm>
          <a:prstGeom prst="rect">
            <a:avLst/>
          </a:prstGeom>
        </p:spPr>
        <p:txBody>
          <a:bodyPr wrap="square">
            <a:spAutoFit/>
          </a:bodyPr>
          <a:lstStyle/>
          <a:p>
            <a:pPr algn="just"/>
            <a:r>
              <a:rPr lang="it-IT" sz="2400"/>
              <a:t>Per valutare l’incertezza associata si determina il </a:t>
            </a:r>
            <a:r>
              <a:rPr lang="it-IT" sz="2400" b="1" u="sng">
                <a:solidFill>
                  <a:srgbClr val="C00000"/>
                </a:solidFill>
              </a:rPr>
              <a:t>campo di variazione</a:t>
            </a:r>
            <a:r>
              <a:rPr lang="it-IT" sz="2400" b="1">
                <a:solidFill>
                  <a:srgbClr val="C00000"/>
                </a:solidFill>
              </a:rPr>
              <a:t> </a:t>
            </a:r>
            <a:r>
              <a:rPr lang="it-IT" sz="2400"/>
              <a:t>(intervallo in cui varia il valore della grandezza) delle misure, detto anche </a:t>
            </a:r>
            <a:r>
              <a:rPr lang="it-IT" sz="2400" b="1" u="sng">
                <a:solidFill>
                  <a:srgbClr val="C00000"/>
                </a:solidFill>
              </a:rPr>
              <a:t>intervallo di dispersione</a:t>
            </a:r>
            <a:r>
              <a:rPr lang="it-IT" sz="2400"/>
              <a:t>, e che è rappresentato tra la differenza fra il valore massimo, </a:t>
            </a:r>
            <a:r>
              <a:rPr lang="it-IT" sz="3200" b="1" i="1">
                <a:latin typeface="Times New Roman" panose="02020603050405020304" pitchFamily="18" charset="0"/>
                <a:cs typeface="Times New Roman" panose="02020603050405020304" pitchFamily="18" charset="0"/>
              </a:rPr>
              <a:t>x</a:t>
            </a:r>
            <a:r>
              <a:rPr lang="it-IT" sz="3200" b="1" i="1" baseline="-25000">
                <a:latin typeface="Times New Roman" panose="02020603050405020304" pitchFamily="18" charset="0"/>
                <a:cs typeface="Times New Roman" panose="02020603050405020304" pitchFamily="18" charset="0"/>
              </a:rPr>
              <a:t>max</a:t>
            </a:r>
            <a:r>
              <a:rPr lang="it-IT" sz="2400"/>
              <a:t>, ed il valore minimo, </a:t>
            </a:r>
            <a:r>
              <a:rPr lang="it-IT" sz="3200" b="1" i="1">
                <a:latin typeface="Times New Roman" panose="02020603050405020304" pitchFamily="18" charset="0"/>
                <a:cs typeface="Times New Roman" panose="02020603050405020304" pitchFamily="18" charset="0"/>
              </a:rPr>
              <a:t>x</a:t>
            </a:r>
            <a:r>
              <a:rPr lang="it-IT" sz="3200" b="1" i="1" baseline="-25000">
                <a:latin typeface="Times New Roman" panose="02020603050405020304" pitchFamily="18" charset="0"/>
                <a:cs typeface="Times New Roman" panose="02020603050405020304" pitchFamily="18" charset="0"/>
              </a:rPr>
              <a:t>min</a:t>
            </a:r>
            <a:r>
              <a:rPr lang="it-IT" sz="2400"/>
              <a:t>.</a:t>
            </a:r>
            <a:endParaRPr lang="en-US" sz="2400"/>
          </a:p>
          <a:p>
            <a:pPr algn="just"/>
            <a:endParaRPr lang="en-US" sz="240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09600" y="3471672"/>
            <a:ext cx="3399713" cy="461665"/>
          </a:xfrm>
          <a:prstGeom prst="rect">
            <a:avLst/>
          </a:prstGeom>
        </p:spPr>
        <p:txBody>
          <a:bodyPr wrap="none">
            <a:spAutoFit/>
          </a:bodyPr>
          <a:lstStyle/>
          <a:p>
            <a:r>
              <a:rPr lang="it-IT" sz="2400"/>
              <a:t>L’incertezza, </a:t>
            </a:r>
            <a:r>
              <a:rPr lang="it-IT" sz="2400" i="1">
                <a:latin typeface="Times New Roman" panose="02020603050405020304" pitchFamily="18" charset="0"/>
                <a:cs typeface="Times New Roman" panose="02020603050405020304" pitchFamily="18" charset="0"/>
                <a:sym typeface="Symbol"/>
              </a:rPr>
              <a:t></a:t>
            </a:r>
            <a:r>
              <a:rPr lang="it-IT" sz="2400" i="1">
                <a:latin typeface="Times New Roman" panose="02020603050405020304" pitchFamily="18" charset="0"/>
                <a:cs typeface="Times New Roman" panose="02020603050405020304" pitchFamily="18" charset="0"/>
              </a:rPr>
              <a:t>x</a:t>
            </a:r>
            <a:r>
              <a:rPr lang="it-IT" sz="2400"/>
              <a:t>, </a:t>
            </a:r>
            <a:r>
              <a:rPr lang="it-IT" sz="2400" smtClean="0"/>
              <a:t>è data </a:t>
            </a:r>
            <a:r>
              <a:rPr lang="it-IT" sz="2400"/>
              <a:t>da</a:t>
            </a:r>
            <a:endParaRPr lang="en-US" sz="240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nvPr>
        </p:nvGraphicFramePr>
        <p:xfrm>
          <a:off x="4343400" y="3166872"/>
          <a:ext cx="2596044" cy="1024128"/>
        </p:xfrm>
        <a:graphic>
          <a:graphicData uri="http://schemas.openxmlformats.org/presentationml/2006/ole">
            <mc:AlternateContent xmlns:mc="http://schemas.openxmlformats.org/markup-compatibility/2006">
              <mc:Choice xmlns:v="urn:schemas-microsoft-com:vml" Requires="v">
                <p:oleObj spid="_x0000_s20487" name="Equation" r:id="rId4" imgW="1040948" imgH="406224" progId="Equation.3">
                  <p:embed/>
                </p:oleObj>
              </mc:Choice>
              <mc:Fallback>
                <p:oleObj name="Equation" r:id="rId4" imgW="1040948" imgH="4062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166872"/>
                        <a:ext cx="2596044" cy="1024128"/>
                      </a:xfrm>
                      <a:prstGeom prst="rect">
                        <a:avLst/>
                      </a:prstGeom>
                      <a:noFill/>
                      <a:ln>
                        <a:solidFill>
                          <a:srgbClr val="C00000"/>
                        </a:solidFill>
                      </a:ln>
                    </p:spPr>
                  </p:pic>
                </p:oleObj>
              </mc:Fallback>
            </mc:AlternateContent>
          </a:graphicData>
        </a:graphic>
      </p:graphicFrame>
      <p:sp>
        <p:nvSpPr>
          <p:cNvPr id="9" name="Rectangle 8"/>
          <p:cNvSpPr/>
          <p:nvPr/>
        </p:nvSpPr>
        <p:spPr>
          <a:xfrm>
            <a:off x="2133600" y="4278613"/>
            <a:ext cx="4268348" cy="461665"/>
          </a:xfrm>
          <a:prstGeom prst="rect">
            <a:avLst/>
          </a:prstGeom>
        </p:spPr>
        <p:txBody>
          <a:bodyPr wrap="none">
            <a:spAutoFit/>
          </a:bodyPr>
          <a:lstStyle/>
          <a:p>
            <a:r>
              <a:rPr lang="it-IT" sz="2400"/>
              <a:t>detta </a:t>
            </a:r>
            <a:r>
              <a:rPr lang="it-IT" sz="2400" b="1" u="sng">
                <a:solidFill>
                  <a:srgbClr val="C00000"/>
                </a:solidFill>
              </a:rPr>
              <a:t>semidispersione massima</a:t>
            </a:r>
            <a:r>
              <a:rPr lang="it-IT" sz="2400" b="1"/>
              <a:t>.</a:t>
            </a:r>
            <a:endParaRPr lang="en-US" sz="2400" b="1"/>
          </a:p>
        </p:txBody>
      </p:sp>
      <mc:AlternateContent xmlns:mc="http://schemas.openxmlformats.org/markup-compatibility/2006" xmlns:a14="http://schemas.microsoft.com/office/drawing/2010/main">
        <mc:Choice Requires="a14">
          <p:sp>
            <p:nvSpPr>
              <p:cNvPr id="10" name="Rectangle 9"/>
              <p:cNvSpPr/>
              <p:nvPr/>
            </p:nvSpPr>
            <p:spPr>
              <a:xfrm>
                <a:off x="426396" y="5410200"/>
                <a:ext cx="8336604" cy="830997"/>
              </a:xfrm>
              <a:prstGeom prst="rect">
                <a:avLst/>
              </a:prstGeom>
            </p:spPr>
            <p:txBody>
              <a:bodyPr wrap="square">
                <a:spAutoFit/>
              </a:bodyPr>
              <a:lstStyle/>
              <a:p>
                <a:r>
                  <a:rPr lang="it-IT" sz="2400" smtClean="0"/>
                  <a:t>In questo caso si presume che, ripetendo ulteriormente la misura, il risultato cada nell’intervallo </a:t>
                </a:r>
                <a:r>
                  <a:rPr lang="it-IT" sz="2400"/>
                  <a:t>di </a:t>
                </a:r>
                <a:r>
                  <a:rPr lang="it-IT" sz="2400" smtClean="0"/>
                  <a:t>estremi </a:t>
                </a:r>
                <a14:m>
                  <m:oMath xmlns:m="http://schemas.openxmlformats.org/officeDocument/2006/math">
                    <m:r>
                      <a:rPr lang="en-US" sz="2400" b="0" i="0" smtClean="0">
                        <a:latin typeface="Cambria Math"/>
                      </a:rPr>
                      <m:t>(</m:t>
                    </m:r>
                    <m:bar>
                      <m:barPr>
                        <m:pos m:val="top"/>
                        <m:ctrlPr>
                          <a:rPr lang="it-IT" sz="2400" i="1" smtClean="0">
                            <a:latin typeface="Cambria Math" panose="02040503050406030204" pitchFamily="18" charset="0"/>
                          </a:rPr>
                        </m:ctrlPr>
                      </m:barPr>
                      <m:e>
                        <m:r>
                          <a:rPr lang="en-US" sz="2400" b="0" i="1" smtClean="0">
                            <a:latin typeface="Cambria Math"/>
                          </a:rPr>
                          <m:t>𝑥</m:t>
                        </m:r>
                      </m:e>
                    </m:bar>
                    <m:r>
                      <a:rPr lang="en-US" sz="2400" b="0" i="1" smtClean="0">
                        <a:latin typeface="Cambria Math"/>
                      </a:rPr>
                      <m:t>−</m:t>
                    </m:r>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 </m:t>
                    </m:r>
                  </m:oMath>
                </a14:m>
                <a:r>
                  <a:rPr lang="it-IT" sz="2400" i="1" smtClean="0"/>
                  <a:t> </a:t>
                </a:r>
                <a:r>
                  <a:rPr lang="it-IT" sz="2400" smtClean="0"/>
                  <a:t>e</a:t>
                </a:r>
                <a:r>
                  <a:rPr lang="it-IT" sz="2400" i="1" smtClean="0"/>
                  <a:t> </a:t>
                </a:r>
                <a14:m>
                  <m:oMath xmlns:m="http://schemas.openxmlformats.org/officeDocument/2006/math">
                    <m:r>
                      <a:rPr lang="en-US" sz="2400">
                        <a:latin typeface="Cambria Math"/>
                      </a:rPr>
                      <m:t>(</m:t>
                    </m:r>
                    <m:bar>
                      <m:barPr>
                        <m:pos m:val="top"/>
                        <m:ctrlPr>
                          <a:rPr lang="it-IT" sz="2400" i="1">
                            <a:latin typeface="Cambria Math" panose="02040503050406030204" pitchFamily="18" charset="0"/>
                          </a:rPr>
                        </m:ctrlPr>
                      </m:barPr>
                      <m:e>
                        <m:r>
                          <a:rPr lang="en-US" sz="2400" i="1">
                            <a:latin typeface="Cambria Math"/>
                          </a:rPr>
                          <m:t>𝑥</m:t>
                        </m:r>
                      </m:e>
                    </m:bar>
                    <m:r>
                      <a:rPr lang="en-US" sz="2400" b="0" i="1" smtClean="0">
                        <a:latin typeface="Cambria Math"/>
                      </a:rPr>
                      <m:t>+</m:t>
                    </m:r>
                    <m:r>
                      <a:rPr lang="en-US" sz="2400" i="1">
                        <a:latin typeface="Cambria Math"/>
                        <a:ea typeface="Cambria Math"/>
                      </a:rPr>
                      <m:t>∆</m:t>
                    </m:r>
                    <m:r>
                      <a:rPr lang="en-US" sz="2400" i="1">
                        <a:latin typeface="Cambria Math"/>
                        <a:ea typeface="Cambria Math"/>
                      </a:rPr>
                      <m:t>𝑥</m:t>
                    </m:r>
                    <m:r>
                      <a:rPr lang="en-US" sz="2400" i="1">
                        <a:latin typeface="Cambria Math"/>
                        <a:ea typeface="Cambria Math"/>
                      </a:rPr>
                      <m:t>) </m:t>
                    </m:r>
                  </m:oMath>
                </a14:m>
                <a:r>
                  <a:rPr lang="it-IT" sz="2400" smtClean="0"/>
                  <a:t>.</a:t>
                </a:r>
                <a:endParaRPr lang="en-US" sz="2400"/>
              </a:p>
            </p:txBody>
          </p:sp>
        </mc:Choice>
        <mc:Fallback xmlns="">
          <p:sp>
            <p:nvSpPr>
              <p:cNvPr id="10" name="Rectangle 9"/>
              <p:cNvSpPr>
                <a:spLocks noRot="1" noChangeAspect="1" noMove="1" noResize="1" noEditPoints="1" noAdjustHandles="1" noChangeArrowheads="1" noChangeShapeType="1" noTextEdit="1"/>
              </p:cNvSpPr>
              <p:nvPr/>
            </p:nvSpPr>
            <p:spPr>
              <a:xfrm>
                <a:off x="426396" y="5410200"/>
                <a:ext cx="8336604" cy="830997"/>
              </a:xfrm>
              <a:prstGeom prst="rect">
                <a:avLst/>
              </a:prstGeom>
              <a:blipFill rotWithShape="1">
                <a:blip r:embed="rId6"/>
                <a:stretch>
                  <a:fillRect l="-1170" t="-5882" r="-1535" b="-15441"/>
                </a:stretch>
              </a:blipFill>
            </p:spPr>
            <p:txBody>
              <a:bodyPr/>
              <a:lstStyle/>
              <a:p>
                <a:r>
                  <a:rPr lang="en-US">
                    <a:noFill/>
                  </a:rPr>
                  <a:t> </a:t>
                </a:r>
              </a:p>
            </p:txBody>
          </p:sp>
        </mc:Fallback>
      </mc:AlternateContent>
    </p:spTree>
    <p:extLst>
      <p:ext uri="{BB962C8B-B14F-4D97-AF65-F5344CB8AC3E}">
        <p14:creationId xmlns:p14="http://schemas.microsoft.com/office/powerpoint/2010/main" val="693306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75357"/>
            <a:ext cx="8458200" cy="6001643"/>
          </a:xfrm>
          <a:prstGeom prst="rect">
            <a:avLst/>
          </a:prstGeom>
        </p:spPr>
        <p:txBody>
          <a:bodyPr wrap="square">
            <a:spAutoFit/>
          </a:bodyPr>
          <a:lstStyle/>
          <a:p>
            <a:pPr algn="just"/>
            <a:r>
              <a:rPr lang="it-IT" sz="2400"/>
              <a:t>Anche in questo caso, come per gli errori di sensibilità degli strumenti, si ha a che fare con degli errori di </a:t>
            </a:r>
            <a:r>
              <a:rPr lang="it-IT" sz="2400" u="sng">
                <a:solidFill>
                  <a:srgbClr val="C00000"/>
                </a:solidFill>
              </a:rPr>
              <a:t>tipo massimo</a:t>
            </a:r>
            <a:r>
              <a:rPr lang="it-IT" sz="2400" smtClean="0"/>
              <a:t>. </a:t>
            </a:r>
          </a:p>
          <a:p>
            <a:pPr algn="just"/>
            <a:endParaRPr lang="en-US" sz="2400"/>
          </a:p>
          <a:p>
            <a:pPr algn="just"/>
            <a:r>
              <a:rPr lang="it-IT" sz="2400"/>
              <a:t>L’errore massimo rappresenta un </a:t>
            </a:r>
            <a:r>
              <a:rPr lang="it-IT" sz="2400" u="sng">
                <a:solidFill>
                  <a:srgbClr val="C00000"/>
                </a:solidFill>
              </a:rPr>
              <a:t>limite superiore dell’incertezza</a:t>
            </a:r>
            <a:r>
              <a:rPr lang="it-IT" sz="2400">
                <a:solidFill>
                  <a:srgbClr val="C00000"/>
                </a:solidFill>
              </a:rPr>
              <a:t> </a:t>
            </a:r>
            <a:r>
              <a:rPr lang="it-IT" sz="2400"/>
              <a:t>(stima più pessimistica dell’incertezza) e costituisce in taluni casi solo una stima grossolana dell’incertezza.</a:t>
            </a:r>
            <a:endParaRPr lang="en-US" sz="2400"/>
          </a:p>
          <a:p>
            <a:pPr algn="just"/>
            <a:endParaRPr lang="en-US" sz="2400" smtClean="0"/>
          </a:p>
          <a:p>
            <a:pPr algn="just"/>
            <a:endParaRPr lang="en-US" sz="2400"/>
          </a:p>
          <a:p>
            <a:pPr algn="just"/>
            <a:r>
              <a:rPr lang="it-IT" sz="2400"/>
              <a:t>Questa valutazione dell’errore tramite la semidispersione massima si usa solitamente per un campione con </a:t>
            </a:r>
            <a:r>
              <a:rPr lang="it-IT" sz="2400" i="1">
                <a:latin typeface="Times New Roman" panose="02020603050405020304" pitchFamily="18" charset="0"/>
                <a:cs typeface="Times New Roman" panose="02020603050405020304" pitchFamily="18" charset="0"/>
              </a:rPr>
              <a:t>N</a:t>
            </a:r>
            <a:r>
              <a:rPr lang="it-IT" sz="2400"/>
              <a:t> piccolo, come ad esempio nel caso del primo esercizio (</a:t>
            </a:r>
            <a:r>
              <a:rPr lang="it-IT" sz="2400" i="1" smtClean="0">
                <a:latin typeface="Times New Roman" panose="02020603050405020304" pitchFamily="18" charset="0"/>
                <a:cs typeface="Times New Roman" panose="02020603050405020304" pitchFamily="18" charset="0"/>
              </a:rPr>
              <a:t>N =</a:t>
            </a:r>
            <a:r>
              <a:rPr lang="it-IT" sz="2400" i="1">
                <a:latin typeface="Times New Roman" panose="02020603050405020304" pitchFamily="18" charset="0"/>
                <a:cs typeface="Times New Roman" panose="02020603050405020304" pitchFamily="18" charset="0"/>
              </a:rPr>
              <a:t>10</a:t>
            </a:r>
            <a:r>
              <a:rPr lang="it-IT" sz="2400"/>
              <a:t>, o anche per </a:t>
            </a:r>
            <a:r>
              <a:rPr lang="it-IT" sz="2400" i="1">
                <a:latin typeface="Times New Roman" panose="02020603050405020304" pitchFamily="18" charset="0"/>
                <a:cs typeface="Times New Roman" panose="02020603050405020304" pitchFamily="18" charset="0"/>
              </a:rPr>
              <a:t>N</a:t>
            </a:r>
            <a:r>
              <a:rPr lang="it-IT" sz="2400"/>
              <a:t> minori</a:t>
            </a:r>
            <a:r>
              <a:rPr lang="it-IT" sz="2400" smtClean="0"/>
              <a:t>).</a:t>
            </a:r>
          </a:p>
          <a:p>
            <a:pPr algn="just"/>
            <a:endParaRPr lang="en-US" sz="2400"/>
          </a:p>
          <a:p>
            <a:pPr algn="just"/>
            <a:r>
              <a:rPr lang="it-IT" sz="2400"/>
              <a:t>Per </a:t>
            </a:r>
            <a:r>
              <a:rPr lang="it-IT" sz="2400" i="1">
                <a:latin typeface="Times New Roman" panose="02020603050405020304" pitchFamily="18" charset="0"/>
                <a:cs typeface="Times New Roman" panose="02020603050405020304" pitchFamily="18" charset="0"/>
              </a:rPr>
              <a:t>N</a:t>
            </a:r>
            <a:r>
              <a:rPr lang="it-IT" sz="2400"/>
              <a:t> elevati si procede mediante trattazione statistica che vedremo in seguito.</a:t>
            </a:r>
            <a:endParaRPr lang="en-US" sz="2400"/>
          </a:p>
          <a:p>
            <a:pPr algn="just"/>
            <a:endParaRPr lang="en-US" sz="240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963290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228601" y="576887"/>
            <a:ext cx="3733800" cy="830997"/>
          </a:xfrm>
          <a:prstGeom prst="rect">
            <a:avLst/>
          </a:prstGeom>
        </p:spPr>
        <p:txBody>
          <a:bodyPr wrap="square">
            <a:spAutoFit/>
          </a:bodyPr>
          <a:lstStyle/>
          <a:p>
            <a:r>
              <a:rPr lang="it-IT" sz="2400"/>
              <a:t>Nell’esempio considerato con </a:t>
            </a:r>
            <a:r>
              <a:rPr lang="it-IT" sz="2400" i="1">
                <a:latin typeface="Times New Roman" panose="02020603050405020304" pitchFamily="18" charset="0"/>
                <a:cs typeface="Times New Roman" panose="02020603050405020304" pitchFamily="18" charset="0"/>
              </a:rPr>
              <a:t>N=10</a:t>
            </a:r>
            <a:r>
              <a:rPr lang="it-IT" sz="2400"/>
              <a:t>:</a:t>
            </a:r>
            <a:endParaRPr lang="en-US" sz="2400"/>
          </a:p>
        </p:txBody>
      </p:sp>
      <p:graphicFrame>
        <p:nvGraphicFramePr>
          <p:cNvPr id="6" name="Table 5"/>
          <p:cNvGraphicFramePr>
            <a:graphicFrameLocks noGrp="1"/>
          </p:cNvGraphicFramePr>
          <p:nvPr>
            <p:extLst/>
          </p:nvPr>
        </p:nvGraphicFramePr>
        <p:xfrm>
          <a:off x="4565904" y="502374"/>
          <a:ext cx="3810000" cy="2057400"/>
        </p:xfrm>
        <a:graphic>
          <a:graphicData uri="http://schemas.openxmlformats.org/drawingml/2006/table">
            <a:tbl>
              <a:tblPr firstRow="1" firstCol="1" lastRow="1" lastCol="1" bandRow="1" bandCol="1"/>
              <a:tblGrid>
                <a:gridCol w="1905000"/>
                <a:gridCol w="1905000"/>
              </a:tblGrid>
              <a:tr h="0">
                <a:tc>
                  <a:txBody>
                    <a:bodyPr/>
                    <a:lstStyle/>
                    <a:p>
                      <a:pPr marL="0" marR="0" algn="ctr">
                        <a:lnSpc>
                          <a:spcPct val="150000"/>
                        </a:lnSpc>
                        <a:spcBef>
                          <a:spcPts val="0"/>
                        </a:spcBef>
                        <a:spcAft>
                          <a:spcPts val="0"/>
                        </a:spcAft>
                      </a:pPr>
                      <a:r>
                        <a:rPr lang="it-IT" sz="1800" b="1">
                          <a:effectLst/>
                          <a:latin typeface="Times New Roman"/>
                          <a:ea typeface="Times New Roman"/>
                        </a:rPr>
                        <a:t>Dati </a:t>
                      </a:r>
                      <a:r>
                        <a:rPr lang="it-IT" sz="1800" b="1" i="1">
                          <a:effectLst/>
                          <a:latin typeface="Times New Roman"/>
                          <a:ea typeface="Times New Roman"/>
                        </a:rPr>
                        <a:t>x</a:t>
                      </a:r>
                      <a:r>
                        <a:rPr lang="it-IT" sz="1800" b="1" i="1" baseline="-25000">
                          <a:effectLst/>
                          <a:latin typeface="Times New Roman"/>
                          <a:ea typeface="Times New Roman"/>
                        </a:rPr>
                        <a:t>i</a:t>
                      </a:r>
                      <a:r>
                        <a:rPr lang="it-IT" sz="1800" b="1" i="1">
                          <a:effectLst/>
                          <a:latin typeface="Times New Roman"/>
                          <a:ea typeface="Times New Roman"/>
                        </a:rPr>
                        <a:t>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smtClean="0">
                          <a:effectLst/>
                          <a:latin typeface="Times New Roman"/>
                          <a:ea typeface="Times New Roman"/>
                        </a:rPr>
                        <a:t>F. </a:t>
                      </a:r>
                      <a:r>
                        <a:rPr lang="it-IT" sz="1800" b="1">
                          <a:effectLst/>
                          <a:latin typeface="Times New Roman"/>
                          <a:ea typeface="Times New Roman"/>
                        </a:rPr>
                        <a:t>assoluta, </a:t>
                      </a:r>
                      <a:r>
                        <a:rPr lang="it-IT" sz="1800" b="1" i="1">
                          <a:effectLst/>
                          <a:latin typeface="Times New Roman"/>
                          <a:ea typeface="Times New Roman"/>
                        </a:rPr>
                        <a:t>F</a:t>
                      </a:r>
                      <a:r>
                        <a:rPr lang="it-IT" sz="1800" b="1" i="1" baseline="-25000">
                          <a:effectLst/>
                          <a:latin typeface="Times New Roman"/>
                          <a:ea typeface="Times New Roman"/>
                        </a:rPr>
                        <a:t>i</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1.53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8" name="Rectangle 7"/>
          <p:cNvSpPr/>
          <p:nvPr/>
        </p:nvSpPr>
        <p:spPr>
          <a:xfrm>
            <a:off x="2227014" y="2590800"/>
            <a:ext cx="4572000" cy="461665"/>
          </a:xfrm>
          <a:prstGeom prst="rect">
            <a:avLst/>
          </a:prstGeom>
        </p:spPr>
        <p:txBody>
          <a:bodyPr>
            <a:spAutoFit/>
          </a:bodyPr>
          <a:lstStyle/>
          <a:p>
            <a:pPr algn="ctr"/>
            <a:r>
              <a:rPr lang="it-IT" sz="2400" i="1">
                <a:latin typeface="Times New Roman"/>
                <a:ea typeface="Times New Roman"/>
              </a:rPr>
              <a:t>x</a:t>
            </a:r>
            <a:r>
              <a:rPr lang="it-IT" sz="2400" i="1" baseline="-25000">
                <a:latin typeface="Times New Roman"/>
                <a:ea typeface="Times New Roman"/>
              </a:rPr>
              <a:t>min</a:t>
            </a:r>
            <a:r>
              <a:rPr lang="it-IT" sz="2400">
                <a:latin typeface="Times New Roman"/>
                <a:ea typeface="Times New Roman"/>
              </a:rPr>
              <a:t>=1.50 </a:t>
            </a:r>
            <a:r>
              <a:rPr lang="it-IT" sz="2400" smtClean="0">
                <a:latin typeface="Times New Roman"/>
                <a:ea typeface="Times New Roman"/>
              </a:rPr>
              <a:t>s</a:t>
            </a:r>
            <a:r>
              <a:rPr lang="it-IT" sz="2400">
                <a:latin typeface="Times New Roman"/>
                <a:ea typeface="Times New Roman"/>
              </a:rPr>
              <a:t>		</a:t>
            </a:r>
            <a:r>
              <a:rPr lang="it-IT" sz="2400" i="1">
                <a:latin typeface="Times New Roman"/>
                <a:ea typeface="Times New Roman"/>
              </a:rPr>
              <a:t> x</a:t>
            </a:r>
            <a:r>
              <a:rPr lang="it-IT" sz="2400" i="1" baseline="-25000">
                <a:latin typeface="Times New Roman"/>
                <a:ea typeface="Times New Roman"/>
              </a:rPr>
              <a:t>max</a:t>
            </a:r>
            <a:r>
              <a:rPr lang="it-IT" sz="2400">
                <a:latin typeface="Times New Roman"/>
                <a:ea typeface="Times New Roman"/>
              </a:rPr>
              <a:t>=1.53 s</a:t>
            </a:r>
            <a:endParaRPr lang="en-US" sz="2400">
              <a:effectLst/>
              <a:latin typeface="Times New Roman"/>
              <a:ea typeface="Times New Roman"/>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1604963" y="3429000"/>
          <a:ext cx="6459537" cy="935038"/>
        </p:xfrm>
        <a:graphic>
          <a:graphicData uri="http://schemas.openxmlformats.org/presentationml/2006/ole">
            <mc:AlternateContent xmlns:mc="http://schemas.openxmlformats.org/markup-compatibility/2006">
              <mc:Choice xmlns:v="urn:schemas-microsoft-com:vml" Requires="v">
                <p:oleObj spid="_x0000_s21516" name="Equazione" r:id="rId4" imgW="2743200" imgH="393480" progId="Equation.3">
                  <p:embed/>
                </p:oleObj>
              </mc:Choice>
              <mc:Fallback>
                <p:oleObj name="Equazione" r:id="rId4" imgW="2743200" imgH="393480" progId="Equation.3">
                  <p:embed/>
                  <p:pic>
                    <p:nvPicPr>
                      <p:cNvPr id="0" name=""/>
                      <p:cNvPicPr>
                        <a:picLocks noChangeAspect="1" noChangeArrowheads="1"/>
                      </p:cNvPicPr>
                      <p:nvPr/>
                    </p:nvPicPr>
                    <p:blipFill>
                      <a:blip r:embed="rId5"/>
                      <a:srcRect/>
                      <a:stretch>
                        <a:fillRect/>
                      </a:stretch>
                    </p:blipFill>
                    <p:spPr bwMode="auto">
                      <a:xfrm>
                        <a:off x="1604963" y="3429000"/>
                        <a:ext cx="6459537" cy="935038"/>
                      </a:xfrm>
                      <a:prstGeom prst="rect">
                        <a:avLst/>
                      </a:prstGeom>
                      <a:noFill/>
                    </p:spPr>
                  </p:pic>
                </p:oleObj>
              </mc:Fallback>
            </mc:AlternateContent>
          </a:graphicData>
        </a:graphic>
      </p:graphicFrame>
      <p:sp>
        <p:nvSpPr>
          <p:cNvPr id="11" name="Rectangle 10"/>
          <p:cNvSpPr/>
          <p:nvPr/>
        </p:nvSpPr>
        <p:spPr>
          <a:xfrm>
            <a:off x="407690" y="4692134"/>
            <a:ext cx="1013419" cy="369332"/>
          </a:xfrm>
          <a:prstGeom prst="rect">
            <a:avLst/>
          </a:prstGeom>
        </p:spPr>
        <p:txBody>
          <a:bodyPr wrap="none">
            <a:spAutoFit/>
          </a:bodyPr>
          <a:lstStyle/>
          <a:p>
            <a:r>
              <a:rPr lang="it-IT"/>
              <a:t>essendo </a:t>
            </a:r>
            <a:endParaRPr lang="en-US"/>
          </a:p>
        </p:txBody>
      </p:sp>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1752600" y="4648200"/>
          <a:ext cx="1989923" cy="505519"/>
        </p:xfrm>
        <a:graphic>
          <a:graphicData uri="http://schemas.openxmlformats.org/presentationml/2006/ole">
            <mc:AlternateContent xmlns:mc="http://schemas.openxmlformats.org/markup-compatibility/2006">
              <mc:Choice xmlns:v="urn:schemas-microsoft-com:vml" Requires="v">
                <p:oleObj spid="_x0000_s21517" name="Equation" r:id="rId6" imgW="672808" imgH="215806" progId="Equation.3">
                  <p:embed/>
                </p:oleObj>
              </mc:Choice>
              <mc:Fallback>
                <p:oleObj name="Equation" r:id="rId6" imgW="672808"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648200"/>
                        <a:ext cx="1989923" cy="505519"/>
                      </a:xfrm>
                      <a:prstGeom prst="rect">
                        <a:avLst/>
                      </a:prstGeom>
                      <a:noFill/>
                    </p:spPr>
                  </p:pic>
                </p:oleObj>
              </mc:Fallback>
            </mc:AlternateContent>
          </a:graphicData>
        </a:graphic>
      </p:graphicFrame>
      <p:sp>
        <p:nvSpPr>
          <p:cNvPr id="14" name="Bent-Up Arrow 13"/>
          <p:cNvSpPr/>
          <p:nvPr/>
        </p:nvSpPr>
        <p:spPr>
          <a:xfrm rot="5400000">
            <a:off x="2310754" y="5452751"/>
            <a:ext cx="805905" cy="3926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17120" y="5643264"/>
            <a:ext cx="2819400" cy="461665"/>
          </a:xfrm>
          <a:prstGeom prst="rect">
            <a:avLst/>
          </a:prstGeom>
          <a:ln>
            <a:solidFill>
              <a:srgbClr val="C00000"/>
            </a:solidFill>
          </a:ln>
        </p:spPr>
        <p:txBody>
          <a:bodyPr wrap="square">
            <a:spAutoFit/>
          </a:bodyPr>
          <a:lstStyle/>
          <a:p>
            <a:r>
              <a:rPr lang="it-IT" sz="2400" i="1" dirty="0">
                <a:latin typeface="Times New Roman" panose="02020603050405020304" pitchFamily="18" charset="0"/>
                <a:cs typeface="Times New Roman" panose="02020603050405020304" pitchFamily="18" charset="0"/>
              </a:rPr>
              <a:t>x = (</a:t>
            </a:r>
            <a:r>
              <a:rPr lang="it-IT" sz="2400" i="1" dirty="0" smtClean="0">
                <a:latin typeface="Times New Roman" panose="02020603050405020304" pitchFamily="18" charset="0"/>
                <a:cs typeface="Times New Roman" panose="02020603050405020304" pitchFamily="18" charset="0"/>
              </a:rPr>
              <a:t>1.511 ± 0.015) </a:t>
            </a:r>
            <a:r>
              <a:rPr lang="it-IT" sz="2400" i="1" dirty="0">
                <a:latin typeface="Times New Roman" panose="02020603050405020304" pitchFamily="18" charset="0"/>
                <a:cs typeface="Times New Roman" panose="02020603050405020304" pitchFamily="18" charset="0"/>
              </a:rPr>
              <a:t>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3531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82145"/>
            <a:ext cx="8534400" cy="3785652"/>
          </a:xfrm>
          <a:prstGeom prst="rect">
            <a:avLst/>
          </a:prstGeom>
        </p:spPr>
        <p:txBody>
          <a:bodyPr wrap="square">
            <a:spAutoFit/>
          </a:bodyPr>
          <a:lstStyle/>
          <a:p>
            <a:pPr algn="just"/>
            <a:r>
              <a:rPr lang="it-IT" sz="2400"/>
              <a:t>Quando si dispone di numerose misure di una grandezza, la semidispersione massima sarebbe una </a:t>
            </a:r>
            <a:r>
              <a:rPr lang="it-IT" sz="2400" u="sng"/>
              <a:t>valutazione troppo pessimistica dell’errore </a:t>
            </a:r>
            <a:r>
              <a:rPr lang="it-IT" sz="2400"/>
              <a:t>(</a:t>
            </a:r>
            <a:r>
              <a:rPr lang="it-IT" sz="2000" i="1"/>
              <a:t>non avrebbe senso ripetere un numero così alto di volte la misura, con dispendio di forze e tempo, senza un effettivo vantaggio, senza migliorare la bontà della misura</a:t>
            </a:r>
            <a:r>
              <a:rPr lang="it-IT" sz="2400" smtClean="0"/>
              <a:t>).</a:t>
            </a:r>
          </a:p>
          <a:p>
            <a:pPr algn="just"/>
            <a:endParaRPr lang="en-US" sz="2400"/>
          </a:p>
          <a:p>
            <a:pPr algn="just"/>
            <a:r>
              <a:rPr lang="it-IT" sz="2400"/>
              <a:t>Una valutazione meno grossolana potrebbe essere fatta elaborando gli scarti</a:t>
            </a:r>
            <a:r>
              <a:rPr lang="it-IT" sz="2400" smtClean="0"/>
              <a:t>.</a:t>
            </a:r>
            <a:endParaRPr lang="en-US" sz="2400"/>
          </a:p>
          <a:p>
            <a:pPr marL="342900" indent="-342900" algn="just">
              <a:buFont typeface="Arial" panose="020B0604020202020204" pitchFamily="34" charset="0"/>
              <a:buChar char="•"/>
            </a:pPr>
            <a:r>
              <a:rPr lang="it-IT" sz="2400"/>
              <a:t>Si definisce </a:t>
            </a:r>
            <a:r>
              <a:rPr lang="it-IT" sz="2800" i="1">
                <a:solidFill>
                  <a:srgbClr val="C00000"/>
                </a:solidFill>
              </a:rPr>
              <a:t>scarto della i-esima misura </a:t>
            </a:r>
            <a:r>
              <a:rPr lang="it-IT" sz="2400"/>
              <a:t>la quantità</a:t>
            </a:r>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3505200" y="4567797"/>
          <a:ext cx="1742058" cy="653272"/>
        </p:xfrm>
        <a:graphic>
          <a:graphicData uri="http://schemas.openxmlformats.org/presentationml/2006/ole">
            <mc:AlternateContent xmlns:mc="http://schemas.openxmlformats.org/markup-compatibility/2006">
              <mc:Choice xmlns:v="urn:schemas-microsoft-com:vml" Requires="v">
                <p:oleObj spid="_x0000_s22535" name="Equation" r:id="rId3" imgW="685800" imgH="254000" progId="Equation.3">
                  <p:embed/>
                </p:oleObj>
              </mc:Choice>
              <mc:Fallback>
                <p:oleObj name="Equation" r:id="rId3" imgW="685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67797"/>
                        <a:ext cx="1742058" cy="653272"/>
                      </a:xfrm>
                      <a:prstGeom prst="rect">
                        <a:avLst/>
                      </a:prstGeom>
                      <a:noFill/>
                      <a:ln>
                        <a:solidFill>
                          <a:srgbClr val="C00000"/>
                        </a:solidFill>
                      </a:ln>
                    </p:spPr>
                  </p:pic>
                </p:oleObj>
              </mc:Fallback>
            </mc:AlternateContent>
          </a:graphicData>
        </a:graphic>
      </p:graphicFrame>
      <p:sp>
        <p:nvSpPr>
          <p:cNvPr id="7" name="Rectangle 6"/>
          <p:cNvSpPr/>
          <p:nvPr/>
        </p:nvSpPr>
        <p:spPr>
          <a:xfrm>
            <a:off x="555878" y="5602069"/>
            <a:ext cx="8054722" cy="830997"/>
          </a:xfrm>
          <a:prstGeom prst="rect">
            <a:avLst/>
          </a:prstGeom>
        </p:spPr>
        <p:txBody>
          <a:bodyPr wrap="square">
            <a:spAutoFit/>
          </a:bodyPr>
          <a:lstStyle/>
          <a:p>
            <a:pPr algn="just"/>
            <a:r>
              <a:rPr lang="it-IT" sz="2400" i="1"/>
              <a:t>Esso dà </a:t>
            </a:r>
            <a:r>
              <a:rPr lang="it-IT" sz="2400" i="1" u="sng"/>
              <a:t>un’indicazione dello scostamento, dovuto alle fluttuazioni casuali, della singola misura dal valor medio</a:t>
            </a:r>
            <a:r>
              <a:rPr lang="it-IT" sz="2400" i="1"/>
              <a:t>.</a:t>
            </a:r>
            <a:endParaRPr lang="en-US" sz="2400" i="1"/>
          </a:p>
        </p:txBody>
      </p:sp>
      <p:sp>
        <p:nvSpPr>
          <p:cNvPr id="8" name="Rectangle 7"/>
          <p:cNvSpPr/>
          <p:nvPr/>
        </p:nvSpPr>
        <p:spPr>
          <a:xfrm>
            <a:off x="555878" y="228600"/>
            <a:ext cx="1204945" cy="523220"/>
          </a:xfrm>
          <a:prstGeom prst="rect">
            <a:avLst/>
          </a:prstGeom>
        </p:spPr>
        <p:txBody>
          <a:bodyPr wrap="none">
            <a:spAutoFit/>
          </a:bodyPr>
          <a:lstStyle/>
          <a:p>
            <a:r>
              <a:rPr lang="it-IT" sz="2800" b="1" smtClean="0">
                <a:solidFill>
                  <a:srgbClr val="C00000"/>
                </a:solidFill>
              </a:rPr>
              <a:t>Scarto </a:t>
            </a:r>
            <a:endParaRPr lang="en-US" sz="2800" b="1">
              <a:solidFill>
                <a:srgbClr val="C00000"/>
              </a:solidFill>
            </a:endParaRPr>
          </a:p>
        </p:txBody>
      </p:sp>
    </p:spTree>
    <p:extLst>
      <p:ext uri="{BB962C8B-B14F-4D97-AF65-F5344CB8AC3E}">
        <p14:creationId xmlns:p14="http://schemas.microsoft.com/office/powerpoint/2010/main" val="31688445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82000" cy="3416320"/>
          </a:xfrm>
          <a:prstGeom prst="rect">
            <a:avLst/>
          </a:prstGeom>
        </p:spPr>
        <p:txBody>
          <a:bodyPr wrap="square">
            <a:spAutoFit/>
          </a:bodyPr>
          <a:lstStyle/>
          <a:p>
            <a:pPr algn="just"/>
            <a:r>
              <a:rPr lang="it-IT" sz="2400" smtClean="0"/>
              <a:t>Per </a:t>
            </a:r>
            <a:r>
              <a:rPr lang="it-IT" sz="2400" u="sng" smtClean="0"/>
              <a:t>quantificare la dispersione dei dati</a:t>
            </a:r>
            <a:r>
              <a:rPr lang="it-IT" sz="2400" smtClean="0"/>
              <a:t>, si sarebbe tentati di fare una media degli scarti (</a:t>
            </a:r>
            <a:r>
              <a:rPr lang="it-IT" sz="2400" i="1" smtClean="0"/>
              <a:t>come cioè sono distribuiti i valori delle misure</a:t>
            </a:r>
            <a:r>
              <a:rPr lang="it-IT" sz="2400" smtClean="0"/>
              <a:t>), ma occorre subito dire che essa è di nessuna utilità in quanto </a:t>
            </a:r>
            <a:r>
              <a:rPr lang="it-IT" sz="2400" smtClean="0">
                <a:solidFill>
                  <a:srgbClr val="C00000"/>
                </a:solidFill>
              </a:rPr>
              <a:t>tale media è sempre nulla</a:t>
            </a:r>
            <a:r>
              <a:rPr lang="it-IT" sz="2400" smtClean="0"/>
              <a:t>. </a:t>
            </a:r>
          </a:p>
          <a:p>
            <a:pPr algn="just"/>
            <a:endParaRPr lang="it-IT" sz="2400" smtClean="0"/>
          </a:p>
          <a:p>
            <a:pPr algn="just"/>
            <a:r>
              <a:rPr lang="it-IT" sz="2400" smtClean="0">
                <a:solidFill>
                  <a:srgbClr val="C00000"/>
                </a:solidFill>
              </a:rPr>
              <a:t>Infatti</a:t>
            </a:r>
            <a:r>
              <a:rPr lang="it-IT" sz="2400" smtClean="0"/>
              <a:t>:</a:t>
            </a:r>
          </a:p>
          <a:p>
            <a:pPr algn="just"/>
            <a:r>
              <a:rPr lang="it-IT" sz="2400" smtClean="0"/>
              <a:t>Le fluttuazioni sono casuali e i valori si distribuiscono simmetricamente intorno alla media aritmetica</a:t>
            </a:r>
            <a:endParaRPr lang="en-US" sz="2400" smtClean="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p:nvPr/>
        </p:nvSpPr>
        <p:spPr>
          <a:xfrm>
            <a:off x="533400" y="3733800"/>
            <a:ext cx="2980944" cy="461665"/>
          </a:xfrm>
          <a:prstGeom prst="rect">
            <a:avLst/>
          </a:prstGeom>
        </p:spPr>
        <p:txBody>
          <a:bodyPr wrap="none">
            <a:spAutoFit/>
          </a:bodyPr>
          <a:lstStyle/>
          <a:p>
            <a:r>
              <a:rPr lang="it-IT" sz="2400"/>
              <a:t>Si può </a:t>
            </a:r>
            <a:r>
              <a:rPr lang="it-IT" sz="2400" smtClean="0"/>
              <a:t>dimostrare </a:t>
            </a:r>
            <a:r>
              <a:rPr lang="it-IT" sz="2400"/>
              <a:t>che:</a:t>
            </a:r>
            <a:endParaRPr lang="en-US" sz="2400"/>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301752" y="4953000"/>
          <a:ext cx="8624455" cy="914400"/>
        </p:xfrm>
        <a:graphic>
          <a:graphicData uri="http://schemas.openxmlformats.org/presentationml/2006/ole">
            <mc:AlternateContent xmlns:mc="http://schemas.openxmlformats.org/markup-compatibility/2006">
              <mc:Choice xmlns:v="urn:schemas-microsoft-com:vml" Requires="v">
                <p:oleObj spid="_x0000_s23559" name="Equation" r:id="rId3" imgW="3949700" imgH="419100" progId="Equation.3">
                  <p:embed/>
                </p:oleObj>
              </mc:Choice>
              <mc:Fallback>
                <p:oleObj name="Equation" r:id="rId3" imgW="39497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 y="4953000"/>
                        <a:ext cx="8624455" cy="914400"/>
                      </a:xfrm>
                      <a:prstGeom prst="rect">
                        <a:avLst/>
                      </a:prstGeom>
                      <a:noFill/>
                    </p:spPr>
                  </p:pic>
                </p:oleObj>
              </mc:Fallback>
            </mc:AlternateContent>
          </a:graphicData>
        </a:graphic>
      </p:graphicFrame>
    </p:spTree>
    <p:extLst>
      <p:ext uri="{BB962C8B-B14F-4D97-AF65-F5344CB8AC3E}">
        <p14:creationId xmlns:p14="http://schemas.microsoft.com/office/powerpoint/2010/main" val="2272098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75" y="381000"/>
            <a:ext cx="8625610" cy="5632311"/>
          </a:xfrm>
          <a:prstGeom prst="rect">
            <a:avLst/>
          </a:prstGeom>
        </p:spPr>
        <p:txBody>
          <a:bodyPr wrap="square">
            <a:spAutoFit/>
          </a:bodyPr>
          <a:lstStyle/>
          <a:p>
            <a:r>
              <a:rPr lang="it-IT" sz="2400" b="1" smtClean="0"/>
              <a:t>Prontezza:</a:t>
            </a:r>
          </a:p>
          <a:p>
            <a:r>
              <a:rPr lang="it-IT" sz="2400" smtClean="0"/>
              <a:t>È </a:t>
            </a:r>
            <a:r>
              <a:rPr lang="it-IT" sz="2400"/>
              <a:t>legata al tempo necessario (</a:t>
            </a:r>
            <a:r>
              <a:rPr lang="it-IT" sz="2400" b="1" i="1"/>
              <a:t>tempo caratteristico </a:t>
            </a:r>
            <a:r>
              <a:rPr lang="it-IT" sz="2400" b="1" i="1">
                <a:latin typeface="Times New Roman" panose="02020603050405020304" pitchFamily="18" charset="0"/>
                <a:cs typeface="Times New Roman" panose="02020603050405020304" pitchFamily="18" charset="0"/>
              </a:rPr>
              <a:t>τ</a:t>
            </a:r>
            <a:r>
              <a:rPr lang="it-IT" sz="2400"/>
              <a:t>) affinché lo strumento risponda ad una variazione della grandezza</a:t>
            </a:r>
            <a:r>
              <a:rPr lang="it-IT" sz="2400" smtClean="0"/>
              <a:t>.</a:t>
            </a:r>
          </a:p>
          <a:p>
            <a:endParaRPr lang="it-IT" sz="2400"/>
          </a:p>
          <a:p>
            <a:endParaRPr lang="it-IT" sz="2400" smtClean="0"/>
          </a:p>
          <a:p>
            <a:endParaRPr lang="it-IT" sz="2400"/>
          </a:p>
          <a:p>
            <a:endParaRPr lang="it-IT" sz="2400" smtClean="0"/>
          </a:p>
          <a:p>
            <a:endParaRPr lang="it-IT" sz="2400"/>
          </a:p>
          <a:p>
            <a:endParaRPr lang="it-IT" sz="2400" smtClean="0"/>
          </a:p>
          <a:p>
            <a:endParaRPr lang="it-IT" sz="2400"/>
          </a:p>
          <a:p>
            <a:endParaRPr lang="it-IT" sz="2400" smtClean="0"/>
          </a:p>
          <a:p>
            <a:r>
              <a:rPr lang="it-IT" sz="2400" smtClean="0"/>
              <a:t>Rappresenta </a:t>
            </a:r>
            <a:r>
              <a:rPr lang="it-IT" sz="2400" i="1">
                <a:solidFill>
                  <a:srgbClr val="C00000"/>
                </a:solidFill>
              </a:rPr>
              <a:t>la rapidità con cui lo strumento è in grado di fornire il risultato di una misura</a:t>
            </a:r>
            <a:r>
              <a:rPr lang="it-IT" sz="2400" i="1" smtClean="0"/>
              <a:t>.</a:t>
            </a:r>
          </a:p>
          <a:p>
            <a:endParaRPr lang="it-IT" sz="2400" i="1"/>
          </a:p>
          <a:p>
            <a:endParaRPr lang="it-IT" sz="2400" i="1" smtClean="0"/>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1295400" y="2743200"/>
            <a:ext cx="5860551" cy="830997"/>
            <a:chOff x="997449" y="4114800"/>
            <a:chExt cx="5860551" cy="830997"/>
          </a:xfrm>
        </p:grpSpPr>
        <p:sp>
          <p:nvSpPr>
            <p:cNvPr id="3" name="Rectangle 2"/>
            <p:cNvSpPr/>
            <p:nvPr/>
          </p:nvSpPr>
          <p:spPr>
            <a:xfrm>
              <a:off x="997449" y="4114800"/>
              <a:ext cx="2438400" cy="830997"/>
            </a:xfrm>
            <a:prstGeom prst="rect">
              <a:avLst/>
            </a:prstGeom>
          </p:spPr>
          <p:txBody>
            <a:bodyPr wrap="square">
              <a:spAutoFit/>
            </a:bodyPr>
            <a:lstStyle/>
            <a:p>
              <a:r>
                <a:rPr lang="it-IT" sz="2400"/>
                <a:t>tempo caratteristico </a:t>
              </a:r>
              <a:r>
                <a:rPr lang="it-IT" sz="2400" i="1">
                  <a:latin typeface="Times New Roman" panose="02020603050405020304" pitchFamily="18" charset="0"/>
                  <a:cs typeface="Times New Roman" panose="02020603050405020304" pitchFamily="18" charset="0"/>
                </a:rPr>
                <a:t>τ</a:t>
              </a:r>
              <a:endParaRPr lang="en-US" sz="2400" i="1">
                <a:latin typeface="Times New Roman" panose="02020603050405020304" pitchFamily="18" charset="0"/>
                <a:cs typeface="Times New Roman" panose="02020603050405020304" pitchFamily="18" charset="0"/>
              </a:endParaRPr>
            </a:p>
          </p:txBody>
        </p:sp>
        <p:sp>
          <p:nvSpPr>
            <p:cNvPr id="6" name="Rectangle 5"/>
            <p:cNvSpPr/>
            <p:nvPr/>
          </p:nvSpPr>
          <p:spPr>
            <a:xfrm>
              <a:off x="4953000" y="4114800"/>
              <a:ext cx="1406091" cy="461665"/>
            </a:xfrm>
            <a:prstGeom prst="rect">
              <a:avLst/>
            </a:prstGeom>
          </p:spPr>
          <p:txBody>
            <a:bodyPr wrap="none">
              <a:spAutoFit/>
            </a:bodyPr>
            <a:lstStyle/>
            <a:p>
              <a:r>
                <a:rPr lang="it-IT" sz="2400" smtClean="0"/>
                <a:t>prontezza</a:t>
              </a:r>
              <a:endParaRPr lang="en-US" sz="2400"/>
            </a:p>
          </p:txBody>
        </p:sp>
        <p:sp>
          <p:nvSpPr>
            <p:cNvPr id="7" name="Down Arrow 6"/>
            <p:cNvSpPr/>
            <p:nvPr/>
          </p:nvSpPr>
          <p:spPr>
            <a:xfrm>
              <a:off x="3435849" y="4114800"/>
              <a:ext cx="29795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6560049" y="4114800"/>
              <a:ext cx="29795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426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258669"/>
            <a:ext cx="8839200" cy="2000548"/>
          </a:xfrm>
          <a:prstGeom prst="rect">
            <a:avLst/>
          </a:prstGeom>
        </p:spPr>
        <p:txBody>
          <a:bodyPr wrap="square">
            <a:spAutoFit/>
          </a:bodyPr>
          <a:lstStyle/>
          <a:p>
            <a:pPr algn="just"/>
            <a:r>
              <a:rPr lang="it-IT" sz="2400"/>
              <a:t>Una maniera più idonea potrebbe essere allora quella di fare la </a:t>
            </a:r>
            <a:r>
              <a:rPr lang="it-IT" sz="2400" u="sng">
                <a:solidFill>
                  <a:srgbClr val="C00000"/>
                </a:solidFill>
              </a:rPr>
              <a:t>media dei valori assoluti degli scarti</a:t>
            </a:r>
            <a:r>
              <a:rPr lang="it-IT" sz="2400" smtClean="0"/>
              <a:t>.</a:t>
            </a:r>
          </a:p>
          <a:p>
            <a:pPr algn="just"/>
            <a:endParaRPr lang="en-US" sz="2400"/>
          </a:p>
          <a:p>
            <a:pPr algn="just"/>
            <a:r>
              <a:rPr lang="it-IT" sz="2400"/>
              <a:t>Chiamiamo </a:t>
            </a:r>
            <a:r>
              <a:rPr lang="it-IT" sz="2400" b="1">
                <a:solidFill>
                  <a:srgbClr val="C00000"/>
                </a:solidFill>
              </a:rPr>
              <a:t>deviazione media </a:t>
            </a:r>
            <a:r>
              <a:rPr lang="it-IT" sz="2400"/>
              <a:t>questa quantità ed indichiamola con </a:t>
            </a:r>
            <a:r>
              <a:rPr lang="it-IT" sz="2800">
                <a:solidFill>
                  <a:srgbClr val="C00000"/>
                </a:solidFill>
                <a:sym typeface="Symbol"/>
              </a:rPr>
              <a:t></a:t>
            </a:r>
            <a:r>
              <a:rPr lang="it-IT" sz="2400"/>
              <a:t>:</a:t>
            </a:r>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3352800" y="3259217"/>
          <a:ext cx="2045401" cy="810790"/>
        </p:xfrm>
        <a:graphic>
          <a:graphicData uri="http://schemas.openxmlformats.org/presentationml/2006/ole">
            <mc:AlternateContent xmlns:mc="http://schemas.openxmlformats.org/markup-compatibility/2006">
              <mc:Choice xmlns:v="urn:schemas-microsoft-com:vml" Requires="v">
                <p:oleObj spid="_x0000_s24588" name="Equation" r:id="rId3" imgW="1054100" imgH="419100" progId="Equation.3">
                  <p:embed/>
                </p:oleObj>
              </mc:Choice>
              <mc:Fallback>
                <p:oleObj name="Equation" r:id="rId3" imgW="1054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259217"/>
                        <a:ext cx="2045401" cy="810790"/>
                      </a:xfrm>
                      <a:prstGeom prst="rect">
                        <a:avLst/>
                      </a:prstGeom>
                      <a:noFill/>
                      <a:ln>
                        <a:solidFill>
                          <a:srgbClr val="C00000"/>
                        </a:solidFill>
                      </a:ln>
                    </p:spPr>
                  </p:pic>
                </p:oleObj>
              </mc:Fallback>
            </mc:AlternateContent>
          </a:graphicData>
        </a:graphic>
      </p:graphicFrame>
      <p:sp>
        <p:nvSpPr>
          <p:cNvPr id="6" name="Rectangle 4"/>
          <p:cNvSpPr>
            <a:spLocks noChangeArrowheads="1"/>
          </p:cNvSpPr>
          <p:nvPr/>
        </p:nvSpPr>
        <p:spPr bwMode="auto">
          <a:xfrm>
            <a:off x="228600" y="4537901"/>
            <a:ext cx="2049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altLang="en-US" sz="2400"/>
              <a:t>A differenza di </a:t>
            </a:r>
          </a:p>
        </p:txBody>
      </p:sp>
      <p:graphicFrame>
        <p:nvGraphicFramePr>
          <p:cNvPr id="7" name="Object 6"/>
          <p:cNvGraphicFramePr>
            <a:graphicFrameLocks noChangeAspect="1"/>
          </p:cNvGraphicFramePr>
          <p:nvPr>
            <p:extLst/>
          </p:nvPr>
        </p:nvGraphicFramePr>
        <p:xfrm>
          <a:off x="2292154" y="4478749"/>
          <a:ext cx="301583" cy="579967"/>
        </p:xfrm>
        <a:graphic>
          <a:graphicData uri="http://schemas.openxmlformats.org/presentationml/2006/ole">
            <mc:AlternateContent xmlns:mc="http://schemas.openxmlformats.org/markup-compatibility/2006">
              <mc:Choice xmlns:v="urn:schemas-microsoft-com:vml" Requires="v">
                <p:oleObj spid="_x0000_s24589" name="Equation" r:id="rId5" imgW="126890" imgH="241091" progId="Equation.3">
                  <p:embed/>
                </p:oleObj>
              </mc:Choice>
              <mc:Fallback>
                <p:oleObj name="Equation" r:id="rId5" imgW="126890"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154" y="4478749"/>
                        <a:ext cx="301583" cy="579967"/>
                      </a:xfrm>
                      <a:prstGeom prst="rect">
                        <a:avLst/>
                      </a:prstGeom>
                      <a:noFill/>
                    </p:spPr>
                  </p:pic>
                </p:oleObj>
              </mc:Fallback>
            </mc:AlternateContent>
          </a:graphicData>
        </a:graphic>
      </p:graphicFrame>
      <p:sp>
        <p:nvSpPr>
          <p:cNvPr id="13" name="Rectangle 12"/>
          <p:cNvSpPr/>
          <p:nvPr/>
        </p:nvSpPr>
        <p:spPr>
          <a:xfrm>
            <a:off x="2593737" y="4505980"/>
            <a:ext cx="6781800" cy="523220"/>
          </a:xfrm>
          <a:prstGeom prst="rect">
            <a:avLst/>
          </a:prstGeom>
        </p:spPr>
        <p:txBody>
          <a:bodyPr wrap="square">
            <a:spAutoFit/>
          </a:bodyPr>
          <a:lstStyle/>
          <a:p>
            <a:r>
              <a:rPr lang="it-IT" sz="2400" smtClean="0">
                <a:sym typeface="Symbol"/>
              </a:rPr>
              <a:t>, </a:t>
            </a:r>
            <a:r>
              <a:rPr lang="it-IT" sz="2800" smtClean="0">
                <a:solidFill>
                  <a:srgbClr val="C00000"/>
                </a:solidFill>
                <a:sym typeface="Symbol"/>
              </a:rPr>
              <a:t></a:t>
            </a:r>
            <a:r>
              <a:rPr lang="it-IT" sz="2400" smtClean="0"/>
              <a:t> </a:t>
            </a:r>
            <a:r>
              <a:rPr lang="it-IT" sz="2400" u="sng"/>
              <a:t>fornisce un mezzo per la valutazione </a:t>
            </a:r>
            <a:r>
              <a:rPr lang="it-IT" sz="2400" u="sng" smtClean="0"/>
              <a:t>dell’errore</a:t>
            </a:r>
            <a:r>
              <a:rPr lang="it-IT" sz="2400" smtClean="0"/>
              <a:t>.</a:t>
            </a:r>
            <a:endParaRPr lang="en-US" sz="2400"/>
          </a:p>
        </p:txBody>
      </p:sp>
      <p:sp>
        <p:nvSpPr>
          <p:cNvPr id="14" name="Rectangle 13"/>
          <p:cNvSpPr/>
          <p:nvPr/>
        </p:nvSpPr>
        <p:spPr>
          <a:xfrm>
            <a:off x="457200" y="5486400"/>
            <a:ext cx="8305800" cy="830997"/>
          </a:xfrm>
          <a:prstGeom prst="rect">
            <a:avLst/>
          </a:prstGeom>
        </p:spPr>
        <p:txBody>
          <a:bodyPr wrap="square">
            <a:spAutoFit/>
          </a:bodyPr>
          <a:lstStyle/>
          <a:p>
            <a:r>
              <a:rPr lang="it-IT" sz="2400" i="1"/>
              <a:t>Tuttavia non è ancora questo il parametro più adatto per la valutazione </a:t>
            </a:r>
            <a:r>
              <a:rPr lang="it-IT" sz="2400" i="1" u="sng"/>
              <a:t>dell’errore casuale</a:t>
            </a:r>
            <a:r>
              <a:rPr lang="it-IT" sz="2400" i="1"/>
              <a:t>.</a:t>
            </a:r>
            <a:endParaRPr lang="en-US" sz="2400" i="1"/>
          </a:p>
        </p:txBody>
      </p:sp>
      <p:sp>
        <p:nvSpPr>
          <p:cNvPr id="15" name="Rectangle 14"/>
          <p:cNvSpPr/>
          <p:nvPr/>
        </p:nvSpPr>
        <p:spPr>
          <a:xfrm>
            <a:off x="381000" y="350520"/>
            <a:ext cx="2835905" cy="523220"/>
          </a:xfrm>
          <a:prstGeom prst="rect">
            <a:avLst/>
          </a:prstGeom>
        </p:spPr>
        <p:txBody>
          <a:bodyPr wrap="none">
            <a:spAutoFit/>
          </a:bodyPr>
          <a:lstStyle/>
          <a:p>
            <a:r>
              <a:rPr lang="it-IT" sz="2800" b="1" smtClean="0">
                <a:solidFill>
                  <a:srgbClr val="C00000"/>
                </a:solidFill>
              </a:rPr>
              <a:t>Deviazione </a:t>
            </a:r>
            <a:r>
              <a:rPr lang="it-IT" sz="2800" b="1">
                <a:solidFill>
                  <a:srgbClr val="C00000"/>
                </a:solidFill>
              </a:rPr>
              <a:t>media</a:t>
            </a:r>
            <a:endParaRPr lang="en-US" sz="2800" b="1">
              <a:solidFill>
                <a:srgbClr val="C00000"/>
              </a:solidFill>
            </a:endParaRPr>
          </a:p>
        </p:txBody>
      </p:sp>
    </p:spTree>
    <p:extLst>
      <p:ext uri="{BB962C8B-B14F-4D97-AF65-F5344CB8AC3E}">
        <p14:creationId xmlns:p14="http://schemas.microsoft.com/office/powerpoint/2010/main" val="3820871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25490"/>
            <a:ext cx="8534400" cy="1692771"/>
          </a:xfrm>
          <a:prstGeom prst="rect">
            <a:avLst/>
          </a:prstGeom>
        </p:spPr>
        <p:txBody>
          <a:bodyPr wrap="square">
            <a:spAutoFit/>
          </a:bodyPr>
          <a:lstStyle/>
          <a:p>
            <a:pPr algn="just"/>
            <a:r>
              <a:rPr lang="it-IT" sz="2400"/>
              <a:t>La valutazione più opportuna dell’errore casuale è data dallo </a:t>
            </a:r>
            <a:r>
              <a:rPr lang="it-IT" sz="2400" b="1" u="sng">
                <a:solidFill>
                  <a:srgbClr val="C00000"/>
                </a:solidFill>
              </a:rPr>
              <a:t>scarto quadratico medio</a:t>
            </a:r>
            <a:r>
              <a:rPr lang="it-IT" sz="2400"/>
              <a:t> o </a:t>
            </a:r>
            <a:r>
              <a:rPr lang="it-IT" sz="2400" b="1" u="sng">
                <a:solidFill>
                  <a:srgbClr val="C00000"/>
                </a:solidFill>
              </a:rPr>
              <a:t>deviazione standard</a:t>
            </a:r>
            <a:r>
              <a:rPr lang="it-IT" sz="2400"/>
              <a:t>, </a:t>
            </a:r>
            <a:r>
              <a:rPr lang="it-IT" sz="3200">
                <a:solidFill>
                  <a:srgbClr val="C00000"/>
                </a:solidFill>
                <a:sym typeface="Symbol"/>
              </a:rPr>
              <a:t></a:t>
            </a:r>
            <a:r>
              <a:rPr lang="it-IT" sz="2400"/>
              <a:t>,  </a:t>
            </a:r>
            <a:r>
              <a:rPr lang="it-IT" sz="2400" smtClean="0"/>
              <a:t>(</a:t>
            </a:r>
            <a:r>
              <a:rPr lang="it-IT" sz="2400" i="1" smtClean="0"/>
              <a:t>che </a:t>
            </a:r>
            <a:r>
              <a:rPr lang="it-IT" sz="2400" i="1"/>
              <a:t>come vedremo in seguito ha un </a:t>
            </a:r>
            <a:r>
              <a:rPr lang="it-IT" sz="2400" i="1" u="sng"/>
              <a:t>importante significato </a:t>
            </a:r>
            <a:r>
              <a:rPr lang="it-IT" sz="2400" i="1" u="sng" smtClean="0"/>
              <a:t>probabilistico</a:t>
            </a:r>
            <a:r>
              <a:rPr lang="it-IT" sz="2400" smtClean="0"/>
              <a:t>).</a:t>
            </a:r>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457200" y="302270"/>
            <a:ext cx="3221523" cy="523220"/>
          </a:xfrm>
          <a:prstGeom prst="rect">
            <a:avLst/>
          </a:prstGeom>
        </p:spPr>
        <p:txBody>
          <a:bodyPr wrap="none">
            <a:spAutoFit/>
          </a:bodyPr>
          <a:lstStyle/>
          <a:p>
            <a:r>
              <a:rPr lang="it-IT" sz="2800" b="1" smtClean="0">
                <a:solidFill>
                  <a:srgbClr val="C00000"/>
                </a:solidFill>
              </a:rPr>
              <a:t>Deviazione standard</a:t>
            </a:r>
            <a:endParaRPr lang="en-US" sz="2800" b="1">
              <a:solidFill>
                <a:srgbClr val="C00000"/>
              </a:solidFill>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nvPr>
        </p:nvGraphicFramePr>
        <p:xfrm>
          <a:off x="2740614" y="2518261"/>
          <a:ext cx="2517185" cy="913644"/>
        </p:xfrm>
        <a:graphic>
          <a:graphicData uri="http://schemas.openxmlformats.org/presentationml/2006/ole">
            <mc:AlternateContent xmlns:mc="http://schemas.openxmlformats.org/markup-compatibility/2006">
              <mc:Choice xmlns:v="urn:schemas-microsoft-com:vml" Requires="v">
                <p:oleObj spid="_x0000_s25614" name="Equation" r:id="rId3" imgW="1282700" imgH="469900" progId="Equation.3">
                  <p:embed/>
                </p:oleObj>
              </mc:Choice>
              <mc:Fallback>
                <p:oleObj name="Equation" r:id="rId3" imgW="12827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614" y="2518261"/>
                        <a:ext cx="2517185" cy="913644"/>
                      </a:xfrm>
                      <a:prstGeom prst="rect">
                        <a:avLst/>
                      </a:prstGeom>
                      <a:noFill/>
                      <a:ln>
                        <a:solidFill>
                          <a:srgbClr val="C00000"/>
                        </a:solidFill>
                      </a:ln>
                    </p:spPr>
                  </p:pic>
                </p:oleObj>
              </mc:Fallback>
            </mc:AlternateContent>
          </a:graphicData>
        </a:graphic>
      </p:graphicFrame>
      <p:sp>
        <p:nvSpPr>
          <p:cNvPr id="15" name="Rectangle 14"/>
          <p:cNvSpPr/>
          <p:nvPr/>
        </p:nvSpPr>
        <p:spPr>
          <a:xfrm>
            <a:off x="5595072" y="2515213"/>
            <a:ext cx="2971800" cy="1015663"/>
          </a:xfrm>
          <a:prstGeom prst="rect">
            <a:avLst/>
          </a:prstGeom>
        </p:spPr>
        <p:txBody>
          <a:bodyPr wrap="square">
            <a:spAutoFit/>
          </a:bodyPr>
          <a:lstStyle/>
          <a:p>
            <a:r>
              <a:rPr lang="it-IT" sz="2000" i="1"/>
              <a:t>Ovvero è la radice quadrata della media dei quadrati degli scarti.</a:t>
            </a:r>
            <a:endParaRPr lang="en-US" sz="2000" i="1"/>
          </a:p>
        </p:txBody>
      </p:sp>
      <p:sp>
        <p:nvSpPr>
          <p:cNvPr id="16" name="Rectangle 4"/>
          <p:cNvSpPr>
            <a:spLocks noChangeArrowheads="1"/>
          </p:cNvSpPr>
          <p:nvPr/>
        </p:nvSpPr>
        <p:spPr bwMode="auto">
          <a:xfrm>
            <a:off x="304800" y="4036369"/>
            <a:ext cx="8534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altLang="en-US" sz="2400" b="1">
                <a:solidFill>
                  <a:srgbClr val="C00000"/>
                </a:solidFill>
              </a:rPr>
              <a:t>NOTA</a:t>
            </a:r>
            <a:r>
              <a:rPr lang="it-IT" altLang="en-US" sz="2400"/>
              <a:t>: il quadrato degli scarti evita che la sua sommatoria sia </a:t>
            </a:r>
            <a:r>
              <a:rPr lang="it-IT" altLang="en-US" sz="2400" smtClean="0"/>
              <a:t>nulla e la </a:t>
            </a:r>
            <a:r>
              <a:rPr lang="it-IT" altLang="en-US" sz="2400"/>
              <a:t>radice quadrata </a:t>
            </a:r>
            <a:r>
              <a:rPr lang="it-IT" altLang="en-US" sz="2400" smtClean="0"/>
              <a:t>restituisce </a:t>
            </a:r>
            <a:r>
              <a:rPr lang="it-IT" altLang="en-US" sz="2400"/>
              <a:t>a </a:t>
            </a:r>
          </a:p>
        </p:txBody>
      </p:sp>
      <p:graphicFrame>
        <p:nvGraphicFramePr>
          <p:cNvPr id="17" name="Object 16"/>
          <p:cNvGraphicFramePr>
            <a:graphicFrameLocks noChangeAspect="1"/>
          </p:cNvGraphicFramePr>
          <p:nvPr>
            <p:extLst/>
          </p:nvPr>
        </p:nvGraphicFramePr>
        <p:xfrm>
          <a:off x="3581400" y="4953000"/>
          <a:ext cx="1219200" cy="641684"/>
        </p:xfrm>
        <a:graphic>
          <a:graphicData uri="http://schemas.openxmlformats.org/presentationml/2006/ole">
            <mc:AlternateContent xmlns:mc="http://schemas.openxmlformats.org/markup-compatibility/2006">
              <mc:Choice xmlns:v="urn:schemas-microsoft-com:vml" Requires="v">
                <p:oleObj spid="_x0000_s25615" name="Equation" r:id="rId5" imgW="723586" imgH="380835" progId="Equation.3">
                  <p:embed/>
                </p:oleObj>
              </mc:Choice>
              <mc:Fallback>
                <p:oleObj name="Equation" r:id="rId5" imgW="723586" imgH="3808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953000"/>
                        <a:ext cx="1219200" cy="641684"/>
                      </a:xfrm>
                      <a:prstGeom prst="rect">
                        <a:avLst/>
                      </a:prstGeom>
                      <a:noFill/>
                    </p:spPr>
                  </p:pic>
                </p:oleObj>
              </mc:Fallback>
            </mc:AlternateContent>
          </a:graphicData>
        </a:graphic>
      </p:graphicFrame>
      <p:sp>
        <p:nvSpPr>
          <p:cNvPr id="18" name="Rectangle 5"/>
          <p:cNvSpPr>
            <a:spLocks noChangeArrowheads="1"/>
          </p:cNvSpPr>
          <p:nvPr/>
        </p:nvSpPr>
        <p:spPr bwMode="auto">
          <a:xfrm>
            <a:off x="304800" y="5589240"/>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en-US" sz="1600" b="0" i="0" u="none" strike="noStrike" cap="none" normalizeH="0" baseline="0" dirty="0" smtClean="0">
                <a:ln>
                  <a:noFill/>
                </a:ln>
                <a:solidFill>
                  <a:schemeClr val="tx1"/>
                </a:solidFill>
                <a:effectLst/>
                <a:latin typeface="Arial" pitchFamily="34" charset="0"/>
                <a:ea typeface="Times New Roman" pitchFamily="18" charset="0"/>
              </a:rPr>
              <a:t> </a:t>
            </a:r>
            <a:r>
              <a:rPr lang="it-IT" altLang="en-US" sz="2400" dirty="0"/>
              <a:t>le stesse dimensioni della grandezza</a:t>
            </a:r>
            <a:r>
              <a:rPr lang="it-IT" altLang="en-US" sz="2400" i="1" dirty="0">
                <a:latin typeface="Times New Roman" panose="02020603050405020304" pitchFamily="18" charset="0"/>
                <a:cs typeface="Times New Roman" panose="02020603050405020304" pitchFamily="18" charset="0"/>
              </a:rPr>
              <a:t> x </a:t>
            </a:r>
            <a:r>
              <a:rPr lang="it-IT" altLang="en-US" sz="2400" dirty="0"/>
              <a:t>con la quale </a:t>
            </a:r>
            <a:r>
              <a:rPr lang="el-GR" altLang="en-US" sz="2400" dirty="0" smtClean="0">
                <a:latin typeface="Times New Roman" panose="02020603050405020304" pitchFamily="18" charset="0"/>
                <a:cs typeface="Times New Roman" panose="02020603050405020304" pitchFamily="18" charset="0"/>
              </a:rPr>
              <a:t>σ</a:t>
            </a:r>
            <a:r>
              <a:rPr lang="en-US" altLang="en-US" sz="2400" dirty="0" smtClean="0"/>
              <a:t> </a:t>
            </a:r>
            <a:r>
              <a:rPr lang="it-IT" altLang="en-US" sz="2400" dirty="0" smtClean="0"/>
              <a:t>deve </a:t>
            </a:r>
            <a:r>
              <a:rPr lang="it-IT" altLang="en-US" sz="2400" dirty="0"/>
              <a:t>essere omogeneo.</a:t>
            </a:r>
          </a:p>
        </p:txBody>
      </p:sp>
    </p:spTree>
    <p:extLst>
      <p:ext uri="{BB962C8B-B14F-4D97-AF65-F5344CB8AC3E}">
        <p14:creationId xmlns:p14="http://schemas.microsoft.com/office/powerpoint/2010/main" val="5131861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10600" cy="3785652"/>
          </a:xfrm>
          <a:prstGeom prst="rect">
            <a:avLst/>
          </a:prstGeom>
        </p:spPr>
        <p:txBody>
          <a:bodyPr wrap="square">
            <a:spAutoFit/>
          </a:bodyPr>
          <a:lstStyle/>
          <a:p>
            <a:pPr algn="just"/>
            <a:r>
              <a:rPr lang="it-IT" sz="2400"/>
              <a:t>Fino ad ora abbiamo considerato situazioni in cui sono stati </a:t>
            </a:r>
            <a:r>
              <a:rPr lang="it-IT" sz="2400" smtClean="0"/>
              <a:t>analizzate </a:t>
            </a:r>
            <a:r>
              <a:rPr lang="it-IT" sz="2400"/>
              <a:t>misure che assumono valori discreti. Vediamo come ci si comporta quando ciò non è più verificato.</a:t>
            </a:r>
            <a:endParaRPr lang="en-US" sz="2400"/>
          </a:p>
          <a:p>
            <a:pPr algn="just"/>
            <a:r>
              <a:rPr lang="it-IT" sz="2400"/>
              <a:t> </a:t>
            </a:r>
            <a:endParaRPr lang="en-US" sz="2400"/>
          </a:p>
          <a:p>
            <a:pPr algn="just"/>
            <a:r>
              <a:rPr lang="it-IT" sz="2400"/>
              <a:t>Supponiamo di considerare un campione di </a:t>
            </a:r>
            <a:r>
              <a:rPr lang="it-IT" sz="2400" i="1" smtClean="0">
                <a:latin typeface="Times New Roman" panose="02020603050405020304" pitchFamily="18" charset="0"/>
                <a:cs typeface="Times New Roman" panose="02020603050405020304" pitchFamily="18" charset="0"/>
              </a:rPr>
              <a:t>N=30</a:t>
            </a:r>
            <a:r>
              <a:rPr lang="it-IT" sz="2400" smtClean="0"/>
              <a:t> </a:t>
            </a:r>
            <a:r>
              <a:rPr lang="it-IT" sz="2400"/>
              <a:t>misure di tempo in un esperimento con il solito cronometro con errore di sensibilità pari a </a:t>
            </a:r>
            <a:r>
              <a:rPr lang="it-IT" sz="2400" i="1">
                <a:latin typeface="Times New Roman" panose="02020603050405020304" pitchFamily="18" charset="0"/>
                <a:cs typeface="Times New Roman" panose="02020603050405020304" pitchFamily="18" charset="0"/>
              </a:rPr>
              <a:t>0.01 s</a:t>
            </a:r>
            <a:r>
              <a:rPr lang="it-IT" sz="2400"/>
              <a:t>.</a:t>
            </a:r>
            <a:endParaRPr lang="en-US" sz="2400"/>
          </a:p>
          <a:p>
            <a:pPr algn="just"/>
            <a:r>
              <a:rPr lang="it-IT" sz="2400" smtClean="0"/>
              <a:t>I </a:t>
            </a:r>
            <a:r>
              <a:rPr lang="it-IT" sz="2400"/>
              <a:t>valori </a:t>
            </a:r>
            <a:r>
              <a:rPr lang="it-IT" sz="2400" smtClean="0"/>
              <a:t>(in </a:t>
            </a:r>
            <a:r>
              <a:rPr lang="it-IT" sz="2400" i="1">
                <a:latin typeface="Times New Roman" panose="02020603050405020304" pitchFamily="18" charset="0"/>
                <a:cs typeface="Times New Roman" panose="02020603050405020304" pitchFamily="18" charset="0"/>
              </a:rPr>
              <a:t>s</a:t>
            </a:r>
            <a:r>
              <a:rPr lang="it-IT" sz="2400" smtClean="0"/>
              <a:t>) sono:</a:t>
            </a:r>
          </a:p>
          <a:p>
            <a:pPr algn="just"/>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378681" y="228600"/>
            <a:ext cx="1946943" cy="523220"/>
          </a:xfrm>
          <a:prstGeom prst="rect">
            <a:avLst/>
          </a:prstGeom>
        </p:spPr>
        <p:txBody>
          <a:bodyPr wrap="none">
            <a:spAutoFit/>
          </a:bodyPr>
          <a:lstStyle/>
          <a:p>
            <a:r>
              <a:rPr lang="it-IT" sz="2800" b="1" smtClean="0">
                <a:solidFill>
                  <a:srgbClr val="C00000"/>
                </a:solidFill>
              </a:rPr>
              <a:t>Istogrammi </a:t>
            </a:r>
            <a:endParaRPr lang="en-US" sz="2800" b="1">
              <a:solidFill>
                <a:srgbClr val="C00000"/>
              </a:solidFill>
            </a:endParaRP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28600" y="3985589"/>
            <a:ext cx="8610600" cy="1061829"/>
          </a:xfrm>
          <a:prstGeom prst="rect">
            <a:avLst/>
          </a:prstGeom>
        </p:spPr>
        <p:txBody>
          <a:bodyPr wrap="square">
            <a:spAutoFit/>
          </a:bodyPr>
          <a:lstStyle/>
          <a:p>
            <a:pPr algn="just"/>
            <a:r>
              <a:rPr lang="en-US" sz="2100" i="1" dirty="0" smtClean="0">
                <a:latin typeface="Times New Roman"/>
                <a:ea typeface="Times New Roman"/>
                <a:cs typeface="Times New Roman"/>
              </a:rPr>
              <a:t>x</a:t>
            </a:r>
            <a:r>
              <a:rPr lang="en-US" sz="2100" i="1" baseline="-25000" dirty="0" smtClean="0">
                <a:latin typeface="Times New Roman"/>
                <a:ea typeface="Times New Roman"/>
                <a:cs typeface="Times New Roman"/>
              </a:rPr>
              <a:t>i</a:t>
            </a:r>
            <a:r>
              <a:rPr lang="en-US" sz="2100" i="1" dirty="0" smtClean="0">
                <a:latin typeface="Times New Roman"/>
                <a:ea typeface="Times New Roman"/>
                <a:cs typeface="Times New Roman"/>
              </a:rPr>
              <a:t> = 	19.35</a:t>
            </a:r>
            <a:r>
              <a:rPr lang="en-US" sz="2100" i="1" dirty="0">
                <a:latin typeface="Times New Roman"/>
                <a:ea typeface="Times New Roman"/>
                <a:cs typeface="Times New Roman"/>
              </a:rPr>
              <a:t>, 19.83, 20.07, 19.40, 19.85, 20.08, 19.48, 19.87, </a:t>
            </a:r>
            <a:r>
              <a:rPr lang="en-US" sz="2100" i="1" dirty="0" smtClean="0">
                <a:latin typeface="Times New Roman"/>
                <a:ea typeface="Times New Roman"/>
                <a:cs typeface="Times New Roman"/>
              </a:rPr>
              <a:t>20.13, 19.49, </a:t>
            </a:r>
          </a:p>
          <a:p>
            <a:pPr algn="just"/>
            <a:r>
              <a:rPr lang="en-US" sz="2100" i="1" dirty="0">
                <a:latin typeface="Times New Roman"/>
                <a:ea typeface="Times New Roman"/>
                <a:cs typeface="Times New Roman"/>
              </a:rPr>
              <a:t>	</a:t>
            </a:r>
            <a:r>
              <a:rPr lang="en-US" sz="2100" i="1" dirty="0" smtClean="0">
                <a:latin typeface="Times New Roman"/>
                <a:ea typeface="Times New Roman"/>
                <a:cs typeface="Times New Roman"/>
              </a:rPr>
              <a:t>19.88</a:t>
            </a:r>
            <a:r>
              <a:rPr lang="en-US" sz="2100" i="1" dirty="0">
                <a:latin typeface="Times New Roman"/>
                <a:ea typeface="Times New Roman"/>
                <a:cs typeface="Times New Roman"/>
              </a:rPr>
              <a:t>, </a:t>
            </a:r>
            <a:r>
              <a:rPr lang="en-US" sz="2100" i="1" dirty="0" smtClean="0">
                <a:latin typeface="Times New Roman"/>
                <a:ea typeface="Times New Roman"/>
                <a:cs typeface="Times New Roman"/>
              </a:rPr>
              <a:t>20.18</a:t>
            </a:r>
            <a:r>
              <a:rPr lang="en-US" sz="2100" i="1" dirty="0">
                <a:latin typeface="Times New Roman"/>
                <a:ea typeface="Times New Roman"/>
                <a:cs typeface="Times New Roman"/>
              </a:rPr>
              <a:t>, 20.20, 19.89, 19.60, 19.67, 19.94, 20.25, </a:t>
            </a:r>
            <a:r>
              <a:rPr lang="en-US" sz="2100" i="1" dirty="0" smtClean="0">
                <a:latin typeface="Times New Roman"/>
                <a:ea typeface="Times New Roman"/>
                <a:cs typeface="Times New Roman"/>
              </a:rPr>
              <a:t>20.28</a:t>
            </a:r>
            <a:r>
              <a:rPr lang="en-US" sz="2100" i="1" dirty="0">
                <a:latin typeface="Times New Roman"/>
                <a:ea typeface="Times New Roman"/>
                <a:cs typeface="Times New Roman"/>
              </a:rPr>
              <a:t>, </a:t>
            </a:r>
            <a:r>
              <a:rPr lang="en-US" sz="2100" i="1" dirty="0" smtClean="0">
                <a:latin typeface="Times New Roman"/>
                <a:ea typeface="Times New Roman"/>
                <a:cs typeface="Times New Roman"/>
              </a:rPr>
              <a:t>19.95</a:t>
            </a:r>
            <a:r>
              <a:rPr lang="en-US" sz="2100" i="1" dirty="0">
                <a:latin typeface="Times New Roman"/>
                <a:ea typeface="Times New Roman"/>
                <a:cs typeface="Times New Roman"/>
              </a:rPr>
              <a:t>, </a:t>
            </a:r>
            <a:endParaRPr lang="en-US" sz="2100" i="1" dirty="0" smtClean="0">
              <a:latin typeface="Times New Roman"/>
              <a:ea typeface="Times New Roman"/>
              <a:cs typeface="Times New Roman"/>
            </a:endParaRPr>
          </a:p>
          <a:p>
            <a:pPr algn="just"/>
            <a:r>
              <a:rPr lang="en-US" sz="2100" i="1" dirty="0">
                <a:latin typeface="Times New Roman"/>
                <a:ea typeface="Times New Roman"/>
                <a:cs typeface="Times New Roman"/>
              </a:rPr>
              <a:t>	</a:t>
            </a:r>
            <a:r>
              <a:rPr lang="en-US" sz="2100" i="1" dirty="0" smtClean="0">
                <a:latin typeface="Times New Roman"/>
                <a:ea typeface="Times New Roman"/>
                <a:cs typeface="Times New Roman"/>
              </a:rPr>
              <a:t>19.70</a:t>
            </a:r>
            <a:r>
              <a:rPr lang="en-US" sz="2100" i="1" dirty="0">
                <a:latin typeface="Times New Roman"/>
                <a:ea typeface="Times New Roman"/>
                <a:cs typeface="Times New Roman"/>
              </a:rPr>
              <a:t>, </a:t>
            </a:r>
            <a:r>
              <a:rPr lang="en-US" sz="2100" i="1" dirty="0" smtClean="0">
                <a:latin typeface="Times New Roman"/>
                <a:ea typeface="Times New Roman"/>
                <a:cs typeface="Times New Roman"/>
              </a:rPr>
              <a:t>19.70</a:t>
            </a:r>
            <a:r>
              <a:rPr lang="en-US" sz="2100" i="1" dirty="0">
                <a:latin typeface="Times New Roman"/>
                <a:ea typeface="Times New Roman"/>
                <a:cs typeface="Times New Roman"/>
              </a:rPr>
              <a:t>, 20.00, 20.40, 20.52, 20.04, 19.75, </a:t>
            </a:r>
            <a:r>
              <a:rPr lang="en-US" sz="2100" i="1" dirty="0" smtClean="0">
                <a:latin typeface="Times New Roman"/>
                <a:ea typeface="Times New Roman"/>
                <a:cs typeface="Times New Roman"/>
              </a:rPr>
              <a:t>19.80</a:t>
            </a:r>
            <a:r>
              <a:rPr lang="en-US" sz="2100" i="1" dirty="0">
                <a:latin typeface="Times New Roman"/>
                <a:ea typeface="Times New Roman"/>
                <a:cs typeface="Times New Roman"/>
              </a:rPr>
              <a:t>, 20.05, 20.64</a:t>
            </a:r>
            <a:endParaRPr lang="en-US" sz="2100" i="1" dirty="0">
              <a:effectLst/>
              <a:latin typeface="Comic Sans MS"/>
              <a:ea typeface="Times New Roman"/>
              <a:cs typeface="Times New Roman"/>
            </a:endParaRPr>
          </a:p>
        </p:txBody>
      </p:sp>
      <p:sp>
        <p:nvSpPr>
          <p:cNvPr id="7" name="Rectangle 6"/>
          <p:cNvSpPr/>
          <p:nvPr/>
        </p:nvSpPr>
        <p:spPr>
          <a:xfrm>
            <a:off x="494140" y="5767126"/>
            <a:ext cx="8155719" cy="830997"/>
          </a:xfrm>
          <a:prstGeom prst="rect">
            <a:avLst/>
          </a:prstGeom>
        </p:spPr>
        <p:txBody>
          <a:bodyPr wrap="square">
            <a:spAutoFit/>
          </a:bodyPr>
          <a:lstStyle/>
          <a:p>
            <a:r>
              <a:rPr lang="it-IT" sz="2400"/>
              <a:t>Si può osservare che non esistono valori che si ripetono più volte; pertanto </a:t>
            </a:r>
            <a:r>
              <a:rPr lang="it-IT" sz="2400" u="sng"/>
              <a:t>non ha senso costruire un diagramma a </a:t>
            </a:r>
            <a:r>
              <a:rPr lang="it-IT" sz="2400" u="sng" smtClean="0"/>
              <a:t>barre.</a:t>
            </a:r>
            <a:endParaRPr lang="en-US" sz="2400" u="sng"/>
          </a:p>
        </p:txBody>
      </p:sp>
    </p:spTree>
    <p:extLst>
      <p:ext uri="{BB962C8B-B14F-4D97-AF65-F5344CB8AC3E}">
        <p14:creationId xmlns:p14="http://schemas.microsoft.com/office/powerpoint/2010/main" val="38157411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096" y="332601"/>
            <a:ext cx="7920957" cy="1200329"/>
          </a:xfrm>
          <a:prstGeom prst="rect">
            <a:avLst/>
          </a:prstGeom>
        </p:spPr>
        <p:txBody>
          <a:bodyPr wrap="square">
            <a:spAutoFit/>
          </a:bodyPr>
          <a:lstStyle/>
          <a:p>
            <a:pPr algn="just"/>
            <a:r>
              <a:rPr lang="it-IT" sz="2400" smtClean="0"/>
              <a:t>Ordiniamo per comodità i  </a:t>
            </a:r>
            <a:r>
              <a:rPr lang="it-IT" sz="2400"/>
              <a:t>valori </a:t>
            </a:r>
            <a:r>
              <a:rPr lang="it-IT" sz="2400" smtClean="0"/>
              <a:t>(in </a:t>
            </a:r>
            <a:r>
              <a:rPr lang="it-IT" sz="2400" i="1">
                <a:latin typeface="Times New Roman" panose="02020603050405020304" pitchFamily="18" charset="0"/>
                <a:cs typeface="Times New Roman" panose="02020603050405020304" pitchFamily="18" charset="0"/>
              </a:rPr>
              <a:t>s</a:t>
            </a:r>
            <a:r>
              <a:rPr lang="it-IT" sz="2400" smtClean="0"/>
              <a:t>) in ordine crescente:</a:t>
            </a:r>
          </a:p>
          <a:p>
            <a:pPr algn="just"/>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54840" y="838200"/>
            <a:ext cx="8382000" cy="1061829"/>
          </a:xfrm>
          <a:prstGeom prst="rect">
            <a:avLst/>
          </a:prstGeom>
        </p:spPr>
        <p:txBody>
          <a:bodyPr wrap="square">
            <a:spAutoFit/>
          </a:bodyPr>
          <a:lstStyle/>
          <a:p>
            <a:pPr algn="just"/>
            <a:r>
              <a:rPr lang="en-US" sz="2100" i="1" smtClean="0">
                <a:latin typeface="Times New Roman"/>
                <a:ea typeface="Times New Roman"/>
                <a:cs typeface="Times New Roman"/>
              </a:rPr>
              <a:t>x</a:t>
            </a:r>
            <a:r>
              <a:rPr lang="en-US" sz="2100" i="1" baseline="-25000" smtClean="0">
                <a:latin typeface="Times New Roman"/>
                <a:ea typeface="Times New Roman"/>
                <a:cs typeface="Times New Roman"/>
              </a:rPr>
              <a:t>i</a:t>
            </a:r>
            <a:r>
              <a:rPr lang="en-US" sz="2100" i="1">
                <a:latin typeface="Times New Roman"/>
                <a:ea typeface="Times New Roman"/>
                <a:cs typeface="Times New Roman"/>
              </a:rPr>
              <a:t> = 	</a:t>
            </a:r>
            <a:r>
              <a:rPr lang="en-US" sz="2100" i="1" smtClean="0">
                <a:latin typeface="Times New Roman"/>
                <a:ea typeface="Times New Roman"/>
                <a:cs typeface="Times New Roman"/>
              </a:rPr>
              <a:t>19.35,19.40</a:t>
            </a:r>
            <a:r>
              <a:rPr lang="en-US" sz="2100" i="1">
                <a:latin typeface="Times New Roman"/>
                <a:ea typeface="Times New Roman"/>
                <a:cs typeface="Times New Roman"/>
              </a:rPr>
              <a:t>, 19.48, 19.49, 19.60, 19.67, 19.70, 19.70, 19.75, 19.80, </a:t>
            </a:r>
            <a:endParaRPr lang="en-US" sz="2100" i="1" smtClean="0">
              <a:latin typeface="Times New Roman"/>
              <a:ea typeface="Times New Roman"/>
              <a:cs typeface="Times New Roman"/>
            </a:endParaRPr>
          </a:p>
          <a:p>
            <a:pPr algn="just"/>
            <a:r>
              <a:rPr lang="en-US" sz="2100" i="1">
                <a:latin typeface="Times New Roman"/>
                <a:ea typeface="Times New Roman"/>
                <a:cs typeface="Times New Roman"/>
              </a:rPr>
              <a:t>	</a:t>
            </a:r>
            <a:r>
              <a:rPr lang="en-US" sz="2100" i="1" smtClean="0">
                <a:latin typeface="Times New Roman"/>
                <a:ea typeface="Times New Roman"/>
                <a:cs typeface="Times New Roman"/>
              </a:rPr>
              <a:t>19.83</a:t>
            </a:r>
            <a:r>
              <a:rPr lang="en-US" sz="2100" i="1">
                <a:latin typeface="Times New Roman"/>
                <a:ea typeface="Times New Roman"/>
                <a:cs typeface="Times New Roman"/>
              </a:rPr>
              <a:t>, </a:t>
            </a:r>
            <a:r>
              <a:rPr lang="en-US" sz="2100" i="1" smtClean="0">
                <a:latin typeface="Times New Roman"/>
                <a:ea typeface="Times New Roman"/>
                <a:cs typeface="Times New Roman"/>
              </a:rPr>
              <a:t>19.85</a:t>
            </a:r>
            <a:r>
              <a:rPr lang="en-US" sz="2100" i="1">
                <a:latin typeface="Times New Roman"/>
                <a:ea typeface="Times New Roman"/>
                <a:cs typeface="Times New Roman"/>
              </a:rPr>
              <a:t>, 19.87, 19.88, 19.89, 19.94, 19.95, 20.00, 20.04, 20.05, </a:t>
            </a:r>
            <a:endParaRPr lang="en-US" sz="2100" i="1" smtClean="0">
              <a:latin typeface="Times New Roman"/>
              <a:ea typeface="Times New Roman"/>
              <a:cs typeface="Times New Roman"/>
            </a:endParaRPr>
          </a:p>
          <a:p>
            <a:pPr algn="just"/>
            <a:r>
              <a:rPr lang="en-US" sz="2100" i="1">
                <a:latin typeface="Times New Roman"/>
                <a:ea typeface="Times New Roman"/>
                <a:cs typeface="Times New Roman"/>
              </a:rPr>
              <a:t>	</a:t>
            </a:r>
            <a:r>
              <a:rPr lang="en-US" sz="2100" i="1" smtClean="0">
                <a:latin typeface="Times New Roman"/>
                <a:ea typeface="Times New Roman"/>
                <a:cs typeface="Times New Roman"/>
              </a:rPr>
              <a:t>20.07</a:t>
            </a:r>
            <a:r>
              <a:rPr lang="en-US" sz="2100" i="1">
                <a:latin typeface="Times New Roman"/>
                <a:ea typeface="Times New Roman"/>
                <a:cs typeface="Times New Roman"/>
              </a:rPr>
              <a:t>, </a:t>
            </a:r>
            <a:r>
              <a:rPr lang="en-US" sz="2100" i="1" smtClean="0">
                <a:latin typeface="Times New Roman"/>
                <a:ea typeface="Times New Roman"/>
                <a:cs typeface="Times New Roman"/>
              </a:rPr>
              <a:t>20.08</a:t>
            </a:r>
            <a:r>
              <a:rPr lang="en-US" sz="2100" i="1">
                <a:latin typeface="Times New Roman"/>
                <a:ea typeface="Times New Roman"/>
                <a:cs typeface="Times New Roman"/>
              </a:rPr>
              <a:t>, 20.13, 20.18, 20.20, 20.25, 20.28, 20.40, </a:t>
            </a:r>
            <a:r>
              <a:rPr lang="en-US" sz="2100" i="1" smtClean="0">
                <a:latin typeface="Times New Roman"/>
                <a:ea typeface="Times New Roman"/>
                <a:cs typeface="Times New Roman"/>
              </a:rPr>
              <a:t>20.52, 20.64</a:t>
            </a:r>
            <a:endParaRPr lang="en-US" sz="2100" i="1">
              <a:latin typeface="Times New Roman"/>
              <a:ea typeface="Times New Roman"/>
              <a:cs typeface="Times New Roman"/>
            </a:endParaRPr>
          </a:p>
        </p:txBody>
      </p:sp>
      <p:sp>
        <p:nvSpPr>
          <p:cNvPr id="7" name="Rectangle 6"/>
          <p:cNvSpPr/>
          <p:nvPr/>
        </p:nvSpPr>
        <p:spPr>
          <a:xfrm>
            <a:off x="254840" y="2133600"/>
            <a:ext cx="8584360" cy="4893647"/>
          </a:xfrm>
          <a:prstGeom prst="rect">
            <a:avLst/>
          </a:prstGeom>
        </p:spPr>
        <p:txBody>
          <a:bodyPr wrap="square">
            <a:spAutoFit/>
          </a:bodyPr>
          <a:lstStyle/>
          <a:p>
            <a:pPr algn="just"/>
            <a:r>
              <a:rPr lang="it-IT" sz="2400" smtClean="0"/>
              <a:t>Si divide </a:t>
            </a:r>
            <a:r>
              <a:rPr lang="it-IT" sz="2400"/>
              <a:t>l’intervallo di dispersione in intervalli (</a:t>
            </a:r>
            <a:r>
              <a:rPr lang="it-IT" sz="2400" b="1" u="sng">
                <a:solidFill>
                  <a:srgbClr val="C00000"/>
                </a:solidFill>
              </a:rPr>
              <a:t>classi</a:t>
            </a:r>
            <a:r>
              <a:rPr lang="it-IT" sz="2400"/>
              <a:t>) la cui ampiezza (</a:t>
            </a:r>
            <a:r>
              <a:rPr lang="it-IT" sz="2000" i="1"/>
              <a:t>che generalmente, ma non obbligatoriamente, è uguale per tutti gli intervalli</a:t>
            </a:r>
            <a:r>
              <a:rPr lang="it-IT" sz="2400"/>
              <a:t>) scelta in modo che il numero di misure che vi cadono dentro sia né troppo piccolo, né troppo grande (</a:t>
            </a:r>
            <a:r>
              <a:rPr lang="it-IT" sz="2000" i="1"/>
              <a:t>vale il buon senso</a:t>
            </a:r>
            <a:r>
              <a:rPr lang="it-IT" sz="2400" smtClean="0"/>
              <a:t>).</a:t>
            </a:r>
          </a:p>
          <a:p>
            <a:pPr algn="just"/>
            <a:endParaRPr lang="it-IT" sz="2400"/>
          </a:p>
          <a:p>
            <a:pPr algn="just"/>
            <a:r>
              <a:rPr lang="it-IT" sz="2400"/>
              <a:t>A questo punto si determina il numero di misure che cadono nella classe </a:t>
            </a:r>
            <a:r>
              <a:rPr lang="it-IT" sz="2400" i="1"/>
              <a:t>j-esima</a:t>
            </a:r>
            <a:r>
              <a:rPr lang="it-IT" sz="2400"/>
              <a:t>, ovvero la frequenza assoluta, </a:t>
            </a:r>
            <a:r>
              <a:rPr lang="it-IT" sz="2400" i="1">
                <a:latin typeface="Times New Roman" panose="02020603050405020304" pitchFamily="18" charset="0"/>
                <a:cs typeface="Times New Roman" panose="02020603050405020304" pitchFamily="18" charset="0"/>
              </a:rPr>
              <a:t>F</a:t>
            </a:r>
            <a:r>
              <a:rPr lang="it-IT" sz="2400" i="1" baseline="-25000">
                <a:latin typeface="Times New Roman" panose="02020603050405020304" pitchFamily="18" charset="0"/>
                <a:cs typeface="Times New Roman" panose="02020603050405020304" pitchFamily="18" charset="0"/>
              </a:rPr>
              <a:t>j</a:t>
            </a:r>
            <a:r>
              <a:rPr lang="it-IT" sz="2400" smtClean="0"/>
              <a:t>.</a:t>
            </a:r>
          </a:p>
          <a:p>
            <a:pPr algn="just"/>
            <a:endParaRPr lang="it-IT" sz="2400"/>
          </a:p>
          <a:p>
            <a:pPr algn="just"/>
            <a:r>
              <a:rPr lang="it-IT" sz="2400"/>
              <a:t>Se una misura coincide con il confine di un intervallo si può usare la convenzione di sommare mezza unità alla frequenza di ciascuna delle due classi contigue oppure </a:t>
            </a:r>
            <a:r>
              <a:rPr lang="it-IT" sz="2400" smtClean="0"/>
              <a:t>inserire </a:t>
            </a:r>
            <a:r>
              <a:rPr lang="it-IT" sz="2400"/>
              <a:t>il dato sistematicamente nella classe precedente o in quella seguente.</a:t>
            </a:r>
          </a:p>
          <a:p>
            <a:pPr algn="just"/>
            <a:endParaRPr lang="en-US" sz="2400"/>
          </a:p>
        </p:txBody>
      </p:sp>
    </p:spTree>
    <p:extLst>
      <p:ext uri="{BB962C8B-B14F-4D97-AF65-F5344CB8AC3E}">
        <p14:creationId xmlns:p14="http://schemas.microsoft.com/office/powerpoint/2010/main" val="26390184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041" y="152400"/>
            <a:ext cx="7920957" cy="830997"/>
          </a:xfrm>
          <a:prstGeom prst="rect">
            <a:avLst/>
          </a:prstGeom>
        </p:spPr>
        <p:txBody>
          <a:bodyPr wrap="square">
            <a:spAutoFit/>
          </a:bodyPr>
          <a:lstStyle/>
          <a:p>
            <a:pPr algn="just"/>
            <a:r>
              <a:rPr lang="it-IT" sz="2400"/>
              <a:t>Nell’esempio </a:t>
            </a:r>
            <a:r>
              <a:rPr lang="it-IT" sz="2400" smtClean="0"/>
              <a:t>considerato</a:t>
            </a:r>
            <a:endParaRPr lang="en-US" sz="2400"/>
          </a:p>
          <a:p>
            <a:pPr algn="just"/>
            <a:endParaRPr lang="en-US" sz="240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366992" y="573994"/>
            <a:ext cx="8670587" cy="1061829"/>
          </a:xfrm>
          <a:prstGeom prst="rect">
            <a:avLst/>
          </a:prstGeom>
        </p:spPr>
        <p:txBody>
          <a:bodyPr wrap="square">
            <a:spAutoFit/>
          </a:bodyPr>
          <a:lstStyle/>
          <a:p>
            <a:pPr algn="just"/>
            <a:r>
              <a:rPr lang="en-US" sz="2100" i="1" smtClean="0">
                <a:latin typeface="Times New Roman"/>
                <a:ea typeface="Times New Roman"/>
                <a:cs typeface="Times New Roman"/>
              </a:rPr>
              <a:t>x</a:t>
            </a:r>
            <a:r>
              <a:rPr lang="en-US" sz="2100" i="1" baseline="-25000" smtClean="0">
                <a:latin typeface="Times New Roman"/>
                <a:ea typeface="Times New Roman"/>
                <a:cs typeface="Times New Roman"/>
              </a:rPr>
              <a:t>i</a:t>
            </a:r>
            <a:r>
              <a:rPr lang="en-US" sz="2100" i="1">
                <a:latin typeface="Times New Roman"/>
                <a:ea typeface="Times New Roman"/>
                <a:cs typeface="Times New Roman"/>
              </a:rPr>
              <a:t> = 	</a:t>
            </a:r>
            <a:r>
              <a:rPr lang="en-US" sz="2100" i="1" smtClean="0">
                <a:latin typeface="Times New Roman"/>
                <a:ea typeface="Times New Roman"/>
                <a:cs typeface="Times New Roman"/>
              </a:rPr>
              <a:t>19.35,19.40</a:t>
            </a:r>
            <a:r>
              <a:rPr lang="en-US" sz="2100" i="1">
                <a:latin typeface="Times New Roman"/>
                <a:ea typeface="Times New Roman"/>
                <a:cs typeface="Times New Roman"/>
              </a:rPr>
              <a:t>, 19.48, 19.49, 19.60, 19.67, 19.70, 19.70, 19.75, 19.80, </a:t>
            </a:r>
            <a:endParaRPr lang="en-US" sz="2100" i="1" smtClean="0">
              <a:latin typeface="Times New Roman"/>
              <a:ea typeface="Times New Roman"/>
              <a:cs typeface="Times New Roman"/>
            </a:endParaRPr>
          </a:p>
          <a:p>
            <a:pPr algn="just"/>
            <a:r>
              <a:rPr lang="en-US" sz="2100" i="1">
                <a:latin typeface="Times New Roman"/>
                <a:ea typeface="Times New Roman"/>
                <a:cs typeface="Times New Roman"/>
              </a:rPr>
              <a:t>	</a:t>
            </a:r>
            <a:r>
              <a:rPr lang="en-US" sz="2100" i="1" smtClean="0">
                <a:latin typeface="Times New Roman"/>
                <a:ea typeface="Times New Roman"/>
                <a:cs typeface="Times New Roman"/>
              </a:rPr>
              <a:t>19.83</a:t>
            </a:r>
            <a:r>
              <a:rPr lang="en-US" sz="2100" i="1">
                <a:latin typeface="Times New Roman"/>
                <a:ea typeface="Times New Roman"/>
                <a:cs typeface="Times New Roman"/>
              </a:rPr>
              <a:t>, </a:t>
            </a:r>
            <a:r>
              <a:rPr lang="en-US" sz="2100" i="1" smtClean="0">
                <a:latin typeface="Times New Roman"/>
                <a:ea typeface="Times New Roman"/>
                <a:cs typeface="Times New Roman"/>
              </a:rPr>
              <a:t>19.85</a:t>
            </a:r>
            <a:r>
              <a:rPr lang="en-US" sz="2100" i="1">
                <a:latin typeface="Times New Roman"/>
                <a:ea typeface="Times New Roman"/>
                <a:cs typeface="Times New Roman"/>
              </a:rPr>
              <a:t>, 19.87, 19.88, 19.89, 19.94, 19.95, 20.00, 20.04, 20.05, </a:t>
            </a:r>
            <a:endParaRPr lang="en-US" sz="2100" i="1" smtClean="0">
              <a:latin typeface="Times New Roman"/>
              <a:ea typeface="Times New Roman"/>
              <a:cs typeface="Times New Roman"/>
            </a:endParaRPr>
          </a:p>
          <a:p>
            <a:pPr algn="just"/>
            <a:r>
              <a:rPr lang="en-US" sz="2100" i="1">
                <a:latin typeface="Times New Roman"/>
                <a:ea typeface="Times New Roman"/>
                <a:cs typeface="Times New Roman"/>
              </a:rPr>
              <a:t>	</a:t>
            </a:r>
            <a:r>
              <a:rPr lang="en-US" sz="2100" i="1" smtClean="0">
                <a:latin typeface="Times New Roman"/>
                <a:ea typeface="Times New Roman"/>
                <a:cs typeface="Times New Roman"/>
              </a:rPr>
              <a:t>20.07</a:t>
            </a:r>
            <a:r>
              <a:rPr lang="en-US" sz="2100" i="1">
                <a:latin typeface="Times New Roman"/>
                <a:ea typeface="Times New Roman"/>
                <a:cs typeface="Times New Roman"/>
              </a:rPr>
              <a:t>, </a:t>
            </a:r>
            <a:r>
              <a:rPr lang="en-US" sz="2100" i="1" smtClean="0">
                <a:latin typeface="Times New Roman"/>
                <a:ea typeface="Times New Roman"/>
                <a:cs typeface="Times New Roman"/>
              </a:rPr>
              <a:t>20.08</a:t>
            </a:r>
            <a:r>
              <a:rPr lang="en-US" sz="2100" i="1">
                <a:latin typeface="Times New Roman"/>
                <a:ea typeface="Times New Roman"/>
                <a:cs typeface="Times New Roman"/>
              </a:rPr>
              <a:t>, 20.13, 20.18, 20.20, 20.25, 20.28, 20.40, </a:t>
            </a:r>
            <a:r>
              <a:rPr lang="en-US" sz="2100" i="1" smtClean="0">
                <a:latin typeface="Times New Roman"/>
                <a:ea typeface="Times New Roman"/>
                <a:cs typeface="Times New Roman"/>
              </a:rPr>
              <a:t>20.52, 20.64</a:t>
            </a:r>
            <a:endParaRPr lang="en-US" sz="2100" i="1">
              <a:latin typeface="Times New Roman"/>
              <a:ea typeface="Times New Roman"/>
              <a:cs typeface="Times New Roman"/>
            </a:endParaRPr>
          </a:p>
        </p:txBody>
      </p:sp>
      <p:sp>
        <p:nvSpPr>
          <p:cNvPr id="7" name="Rectangle 6"/>
          <p:cNvSpPr/>
          <p:nvPr/>
        </p:nvSpPr>
        <p:spPr>
          <a:xfrm>
            <a:off x="376136" y="1828800"/>
            <a:ext cx="7848600" cy="461665"/>
          </a:xfrm>
          <a:prstGeom prst="rect">
            <a:avLst/>
          </a:prstGeom>
        </p:spPr>
        <p:txBody>
          <a:bodyPr wrap="square">
            <a:spAutoFit/>
          </a:bodyPr>
          <a:lstStyle/>
          <a:p>
            <a:pPr algn="just"/>
            <a:r>
              <a:rPr lang="it-IT" sz="2400"/>
              <a:t>si individua l’intervallo di dispersione mediante</a:t>
            </a:r>
            <a:endParaRPr lang="en-US" sz="2400"/>
          </a:p>
        </p:txBody>
      </p:sp>
      <p:sp>
        <p:nvSpPr>
          <p:cNvPr id="8" name="Rectangle 7"/>
          <p:cNvSpPr/>
          <p:nvPr/>
        </p:nvSpPr>
        <p:spPr>
          <a:xfrm>
            <a:off x="2014436" y="2286000"/>
            <a:ext cx="4572000" cy="461665"/>
          </a:xfrm>
          <a:prstGeom prst="rect">
            <a:avLst/>
          </a:prstGeom>
        </p:spPr>
        <p:txBody>
          <a:bodyPr>
            <a:spAutoFit/>
          </a:bodyPr>
          <a:lstStyle/>
          <a:p>
            <a:pPr algn="ctr"/>
            <a:r>
              <a:rPr lang="it-IT" sz="2400" i="1">
                <a:latin typeface="Times New Roman"/>
                <a:ea typeface="Times New Roman"/>
              </a:rPr>
              <a:t>x</a:t>
            </a:r>
            <a:r>
              <a:rPr lang="it-IT" sz="2400" i="1" baseline="-25000">
                <a:latin typeface="Times New Roman"/>
                <a:ea typeface="Times New Roman"/>
              </a:rPr>
              <a:t>min</a:t>
            </a:r>
            <a:r>
              <a:rPr lang="it-IT" sz="2400">
                <a:latin typeface="Times New Roman"/>
                <a:ea typeface="Times New Roman"/>
              </a:rPr>
              <a:t>=19.35 s		</a:t>
            </a:r>
            <a:r>
              <a:rPr lang="it-IT" sz="2400" i="1" smtClean="0">
                <a:latin typeface="Times New Roman"/>
                <a:ea typeface="Times New Roman"/>
              </a:rPr>
              <a:t>x</a:t>
            </a:r>
            <a:r>
              <a:rPr lang="it-IT" sz="2400" i="1" baseline="-25000" smtClean="0">
                <a:latin typeface="Times New Roman"/>
                <a:ea typeface="Times New Roman"/>
              </a:rPr>
              <a:t>max</a:t>
            </a:r>
            <a:r>
              <a:rPr lang="it-IT" sz="2400" smtClean="0">
                <a:latin typeface="Times New Roman"/>
                <a:ea typeface="Times New Roman"/>
              </a:rPr>
              <a:t>=20.64 </a:t>
            </a:r>
            <a:r>
              <a:rPr lang="it-IT" sz="2400">
                <a:latin typeface="Times New Roman"/>
                <a:ea typeface="Times New Roman"/>
              </a:rPr>
              <a:t>s</a:t>
            </a:r>
            <a:endParaRPr lang="en-US" sz="2400">
              <a:effectLst/>
              <a:latin typeface="Times New Roman"/>
              <a:ea typeface="Times New Roman"/>
            </a:endParaRPr>
          </a:p>
        </p:txBody>
      </p:sp>
      <p:sp>
        <p:nvSpPr>
          <p:cNvPr id="11" name="Rectangle 10"/>
          <p:cNvSpPr/>
          <p:nvPr/>
        </p:nvSpPr>
        <p:spPr>
          <a:xfrm>
            <a:off x="275726" y="3276600"/>
            <a:ext cx="3884794" cy="2246769"/>
          </a:xfrm>
          <a:prstGeom prst="rect">
            <a:avLst/>
          </a:prstGeom>
        </p:spPr>
        <p:txBody>
          <a:bodyPr wrap="square">
            <a:spAutoFit/>
          </a:bodyPr>
          <a:lstStyle/>
          <a:p>
            <a:pPr algn="just"/>
            <a:r>
              <a:rPr lang="it-IT" sz="2400" dirty="0"/>
              <a:t>si scelgono le classi e si riportano con le frequenze corrispondenti in una tabella (</a:t>
            </a:r>
            <a:r>
              <a:rPr lang="it-IT" sz="2000" i="1" dirty="0"/>
              <a:t>in questo caso si è deciso di inserire un valore misurato sul confine nella classe successiva</a:t>
            </a:r>
            <a:r>
              <a:rPr lang="it-IT" sz="2400" dirty="0"/>
              <a:t>).</a:t>
            </a:r>
            <a:endParaRPr lang="en-US" sz="2400" dirty="0"/>
          </a:p>
        </p:txBody>
      </p:sp>
      <p:graphicFrame>
        <p:nvGraphicFramePr>
          <p:cNvPr id="13" name="Table 12"/>
          <p:cNvGraphicFramePr>
            <a:graphicFrameLocks noGrp="1"/>
          </p:cNvGraphicFramePr>
          <p:nvPr>
            <p:extLst/>
          </p:nvPr>
        </p:nvGraphicFramePr>
        <p:xfrm>
          <a:off x="4512013" y="2926080"/>
          <a:ext cx="4293951" cy="3703320"/>
        </p:xfrm>
        <a:graphic>
          <a:graphicData uri="http://schemas.openxmlformats.org/drawingml/2006/table">
            <a:tbl>
              <a:tblPr firstRow="1" firstCol="1" lastRow="1" lastCol="1" bandRow="1" bandCol="1"/>
              <a:tblGrid>
                <a:gridCol w="986100"/>
                <a:gridCol w="1680242"/>
                <a:gridCol w="1627609"/>
              </a:tblGrid>
              <a:tr h="0">
                <a:tc>
                  <a:txBody>
                    <a:bodyPr/>
                    <a:lstStyle/>
                    <a:p>
                      <a:pPr marL="0" marR="0" algn="ctr">
                        <a:lnSpc>
                          <a:spcPct val="150000"/>
                        </a:lnSpc>
                        <a:spcBef>
                          <a:spcPts val="0"/>
                        </a:spcBef>
                        <a:spcAft>
                          <a:spcPts val="0"/>
                        </a:spcAft>
                      </a:pPr>
                      <a:r>
                        <a:rPr lang="it-IT" sz="1800" b="1" dirty="0">
                          <a:effectLst/>
                          <a:latin typeface="Times New Roman"/>
                          <a:ea typeface="Times New Roman"/>
                        </a:rPr>
                        <a:t>Classe, j</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a:effectLst/>
                          <a:latin typeface="Times New Roman"/>
                          <a:ea typeface="Times New Roman"/>
                        </a:rPr>
                        <a:t>Intervalli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smtClean="0">
                          <a:effectLst/>
                          <a:latin typeface="Times New Roman"/>
                          <a:ea typeface="Times New Roman"/>
                        </a:rPr>
                        <a:t>F. </a:t>
                      </a:r>
                      <a:r>
                        <a:rPr lang="it-IT" sz="1800" b="1">
                          <a:effectLst/>
                          <a:latin typeface="Times New Roman"/>
                          <a:ea typeface="Times New Roman"/>
                        </a:rPr>
                        <a:t>assoluta, </a:t>
                      </a:r>
                      <a:r>
                        <a:rPr lang="it-IT" sz="1800" b="1" i="1">
                          <a:effectLst/>
                          <a:latin typeface="Times New Roman"/>
                          <a:ea typeface="Times New Roman"/>
                        </a:rPr>
                        <a:t>F</a:t>
                      </a:r>
                      <a:r>
                        <a:rPr lang="it-IT" sz="1800" b="1" i="1" baseline="-25000">
                          <a:effectLst/>
                          <a:latin typeface="Times New Roman"/>
                          <a:ea typeface="Times New Roman"/>
                        </a:rPr>
                        <a:t>j</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19.20 - 19.40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19.40 - 19.60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19.60 - 19.80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19.80 - 20.00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8</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20.00 - 20.20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6</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20.20 - 20.40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20.40 - 20.60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8</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20.60 - 20.80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dirty="0">
                          <a:effectLst/>
                          <a:latin typeface="Times New Roman"/>
                          <a:ea typeface="Times New Roman"/>
                        </a:rPr>
                        <a:t>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9754623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479" y="391711"/>
            <a:ext cx="8314985" cy="2308324"/>
          </a:xfrm>
          <a:prstGeom prst="rect">
            <a:avLst/>
          </a:prstGeom>
        </p:spPr>
        <p:txBody>
          <a:bodyPr wrap="square">
            <a:spAutoFit/>
          </a:bodyPr>
          <a:lstStyle/>
          <a:p>
            <a:r>
              <a:rPr lang="it-IT" sz="2400" dirty="0"/>
              <a:t>I dati in tabella si possono rappresentare graficamente riportando sull’asse delle ascisse le classi individuate e costruendo dei rettangoli aventi le basi di ampiezza pari all’intervallo della classe e di </a:t>
            </a:r>
            <a:r>
              <a:rPr lang="it-IT" sz="2400" u="sng" dirty="0"/>
              <a:t>altezza proporzionale alla frequenza assoluta</a:t>
            </a:r>
            <a:r>
              <a:rPr lang="it-IT" sz="2400" dirty="0"/>
              <a:t>. Tale diagramma è detto </a:t>
            </a:r>
            <a:r>
              <a:rPr lang="it-IT" sz="2400" b="1" u="sng" dirty="0">
                <a:solidFill>
                  <a:srgbClr val="C00000"/>
                </a:solidFill>
              </a:rPr>
              <a:t>istogramma</a:t>
            </a:r>
            <a:r>
              <a:rPr lang="it-IT" sz="2400" dirty="0"/>
              <a:t>.</a:t>
            </a:r>
            <a:endParaRPr lang="en-US" sz="2400" dirty="0"/>
          </a:p>
          <a:p>
            <a:pPr algn="just"/>
            <a:endParaRPr lang="en-US" sz="24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774683774"/>
              </p:ext>
            </p:extLst>
          </p:nvPr>
        </p:nvGraphicFramePr>
        <p:xfrm>
          <a:off x="3779912" y="2362200"/>
          <a:ext cx="5253479" cy="4022725"/>
        </p:xfrm>
        <a:graphic>
          <a:graphicData uri="http://schemas.openxmlformats.org/presentationml/2006/ole">
            <mc:AlternateContent xmlns:mc="http://schemas.openxmlformats.org/markup-compatibility/2006">
              <mc:Choice xmlns:v="urn:schemas-microsoft-com:vml" Requires="v">
                <p:oleObj spid="_x0000_s26632" name="Graph" r:id="rId3" imgW="3936600" imgH="3013920" progId="Origin50.Graph">
                  <p:embed/>
                </p:oleObj>
              </mc:Choice>
              <mc:Fallback>
                <p:oleObj name="Graph" r:id="rId3" imgW="3936600" imgH="3013920" progId="Origin50.Graph">
                  <p:embed/>
                  <p:pic>
                    <p:nvPicPr>
                      <p:cNvPr id="0" name=""/>
                      <p:cNvPicPr/>
                      <p:nvPr/>
                    </p:nvPicPr>
                    <p:blipFill>
                      <a:blip r:embed="rId4"/>
                      <a:stretch>
                        <a:fillRect/>
                      </a:stretch>
                    </p:blipFill>
                    <p:spPr>
                      <a:xfrm>
                        <a:off x="3779912" y="2362200"/>
                        <a:ext cx="5253479" cy="4022725"/>
                      </a:xfrm>
                      <a:prstGeom prst="rect">
                        <a:avLst/>
                      </a:prstGeom>
                      <a:ln>
                        <a:noFill/>
                      </a:ln>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21497379"/>
              </p:ext>
            </p:extLst>
          </p:nvPr>
        </p:nvGraphicFramePr>
        <p:xfrm>
          <a:off x="437365" y="2437712"/>
          <a:ext cx="3581401" cy="4114800"/>
        </p:xfrm>
        <a:graphic>
          <a:graphicData uri="http://schemas.openxmlformats.org/drawingml/2006/table">
            <a:tbl>
              <a:tblPr firstRow="1" firstCol="1" lastRow="1" lastCol="1" bandRow="1" bandCol="1"/>
              <a:tblGrid>
                <a:gridCol w="822464"/>
                <a:gridCol w="1401418"/>
                <a:gridCol w="1357519"/>
              </a:tblGrid>
              <a:tr h="0">
                <a:tc>
                  <a:txBody>
                    <a:bodyPr/>
                    <a:lstStyle/>
                    <a:p>
                      <a:pPr marL="0" marR="0" algn="ctr">
                        <a:lnSpc>
                          <a:spcPct val="150000"/>
                        </a:lnSpc>
                        <a:spcBef>
                          <a:spcPts val="0"/>
                        </a:spcBef>
                        <a:spcAft>
                          <a:spcPts val="0"/>
                        </a:spcAft>
                      </a:pPr>
                      <a:r>
                        <a:rPr lang="it-IT" sz="1800" b="1">
                          <a:effectLst/>
                          <a:latin typeface="Times New Roman"/>
                          <a:ea typeface="Times New Roman"/>
                        </a:rPr>
                        <a:t>Classe, j</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a:effectLst/>
                          <a:latin typeface="Times New Roman"/>
                          <a:ea typeface="Times New Roman"/>
                        </a:rPr>
                        <a:t>Intervalli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smtClean="0">
                          <a:effectLst/>
                          <a:latin typeface="Times New Roman"/>
                          <a:ea typeface="Times New Roman"/>
                        </a:rPr>
                        <a:t>F. </a:t>
                      </a:r>
                      <a:r>
                        <a:rPr lang="it-IT" sz="1800" b="1">
                          <a:effectLst/>
                          <a:latin typeface="Times New Roman"/>
                          <a:ea typeface="Times New Roman"/>
                        </a:rPr>
                        <a:t>assoluta, </a:t>
                      </a:r>
                      <a:r>
                        <a:rPr lang="it-IT" sz="1800" b="1" i="1">
                          <a:effectLst/>
                          <a:latin typeface="Times New Roman"/>
                          <a:ea typeface="Times New Roman"/>
                        </a:rPr>
                        <a:t>F</a:t>
                      </a:r>
                      <a:r>
                        <a:rPr lang="it-IT" sz="1800" b="1" i="1" baseline="-25000">
                          <a:effectLst/>
                          <a:latin typeface="Times New Roman"/>
                          <a:ea typeface="Times New Roman"/>
                        </a:rPr>
                        <a:t>j</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19.20 - 19.40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19.40 - 19.60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19.60 - 19.80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19.80 - 20.00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8</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20.00 - 20.20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6</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20.20 - 20.40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20.40 - 20.60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8</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20.60 - 20.80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dirty="0">
                          <a:effectLst/>
                          <a:latin typeface="Times New Roman"/>
                          <a:ea typeface="Times New Roman"/>
                        </a:rPr>
                        <a:t>1</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6579771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81000"/>
            <a:ext cx="8686800" cy="1569660"/>
          </a:xfrm>
          <a:prstGeom prst="rect">
            <a:avLst/>
          </a:prstGeom>
        </p:spPr>
        <p:txBody>
          <a:bodyPr wrap="square">
            <a:spAutoFit/>
          </a:bodyPr>
          <a:lstStyle/>
          <a:p>
            <a:r>
              <a:rPr lang="it-IT" sz="2400"/>
              <a:t>Spesso conviene invece rappresentare i dati in modo che </a:t>
            </a:r>
            <a:r>
              <a:rPr lang="it-IT" sz="2400" u="sng"/>
              <a:t>l’area di ogni rettangolo sia pari alla frequenza relativa associata alla classe considerata</a:t>
            </a:r>
            <a:r>
              <a:rPr lang="it-IT" sz="2400"/>
              <a:t>.</a:t>
            </a:r>
            <a:endParaRPr lang="en-US" sz="2400"/>
          </a:p>
          <a:p>
            <a:endParaRPr lang="en-US" sz="240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67956561"/>
              </p:ext>
            </p:extLst>
          </p:nvPr>
        </p:nvGraphicFramePr>
        <p:xfrm>
          <a:off x="395536" y="2852936"/>
          <a:ext cx="4492752" cy="3840480"/>
        </p:xfrm>
        <a:graphic>
          <a:graphicData uri="http://schemas.openxmlformats.org/drawingml/2006/table">
            <a:tbl>
              <a:tblPr firstRow="1" firstCol="1" lastRow="1" lastCol="1" bandRow="1" bandCol="1"/>
              <a:tblGrid>
                <a:gridCol w="1031754"/>
                <a:gridCol w="1758033"/>
                <a:gridCol w="1702965"/>
              </a:tblGrid>
              <a:tr h="0">
                <a:tc>
                  <a:txBody>
                    <a:bodyPr/>
                    <a:lstStyle/>
                    <a:p>
                      <a:pPr marL="0" marR="0" algn="ctr">
                        <a:lnSpc>
                          <a:spcPct val="150000"/>
                        </a:lnSpc>
                        <a:spcBef>
                          <a:spcPts val="0"/>
                        </a:spcBef>
                        <a:spcAft>
                          <a:spcPts val="0"/>
                        </a:spcAft>
                      </a:pPr>
                      <a:r>
                        <a:rPr lang="it-IT" sz="1800" b="1" dirty="0">
                          <a:effectLst/>
                          <a:latin typeface="Times New Roman"/>
                          <a:ea typeface="Times New Roman"/>
                        </a:rPr>
                        <a:t>Classe, j</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b="1">
                          <a:effectLst/>
                          <a:latin typeface="Times New Roman"/>
                          <a:ea typeface="Times New Roman"/>
                        </a:rPr>
                        <a:t>Intervalli (s)</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0000"/>
                        </a:lnSpc>
                        <a:spcBef>
                          <a:spcPts val="0"/>
                        </a:spcBef>
                        <a:spcAft>
                          <a:spcPts val="0"/>
                        </a:spcAft>
                      </a:pPr>
                      <a:r>
                        <a:rPr lang="it-IT" sz="1800" b="1" smtClean="0">
                          <a:effectLst/>
                          <a:latin typeface="Times New Roman"/>
                          <a:ea typeface="Times New Roman"/>
                        </a:rPr>
                        <a:t>Densità</a:t>
                      </a:r>
                      <a:r>
                        <a:rPr lang="it-IT" sz="1800" b="1" baseline="0" smtClean="0">
                          <a:effectLst/>
                          <a:latin typeface="Times New Roman"/>
                          <a:ea typeface="Times New Roman"/>
                        </a:rPr>
                        <a:t> di frequenza</a:t>
                      </a:r>
                      <a:r>
                        <a:rPr lang="it-IT" sz="1800" b="1" smtClean="0">
                          <a:effectLst/>
                          <a:latin typeface="Times New Roman"/>
                          <a:ea typeface="Times New Roman"/>
                        </a:rPr>
                        <a:t>, </a:t>
                      </a:r>
                      <a:r>
                        <a:rPr lang="it-IT" sz="1800" b="1" i="1" smtClean="0">
                          <a:effectLst/>
                          <a:latin typeface="Times New Roman"/>
                          <a:ea typeface="Times New Roman"/>
                        </a:rPr>
                        <a:t>f</a:t>
                      </a:r>
                      <a:r>
                        <a:rPr lang="it-IT" sz="1800" b="1" i="1" baseline="-25000" smtClean="0">
                          <a:effectLst/>
                          <a:latin typeface="Times New Roman"/>
                          <a:ea typeface="Times New Roman"/>
                        </a:rPr>
                        <a:t>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1</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19.20 - 19.40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dirty="0" smtClean="0">
                          <a:effectLst/>
                          <a:latin typeface="Times New Roman"/>
                          <a:ea typeface="Times New Roman"/>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2</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19.40 - 19.60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3</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19.60 - 19.80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4</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19.80 - 20.00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5</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20.00 - 20.20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6</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20.20 - 20.40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7</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20.40 - 20.60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smtClean="0">
                          <a:effectLst/>
                          <a:latin typeface="Times New Roman"/>
                          <a:ea typeface="Times New Roman"/>
                        </a:rPr>
                        <a:t>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lnSpc>
                          <a:spcPct val="150000"/>
                        </a:lnSpc>
                        <a:spcBef>
                          <a:spcPts val="0"/>
                        </a:spcBef>
                        <a:spcAft>
                          <a:spcPts val="0"/>
                        </a:spcAft>
                      </a:pPr>
                      <a:r>
                        <a:rPr lang="it-IT" sz="1800">
                          <a:effectLst/>
                          <a:latin typeface="Times New Roman"/>
                          <a:ea typeface="Times New Roman"/>
                        </a:rPr>
                        <a:t>8</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a:effectLst/>
                          <a:latin typeface="Times New Roman"/>
                          <a:ea typeface="Times New Roman"/>
                        </a:rPr>
                        <a:t>20.60 - 20.80</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it-IT" sz="1800" dirty="0" smtClean="0">
                          <a:effectLst/>
                          <a:latin typeface="Times New Roman"/>
                          <a:ea typeface="Times New Roman"/>
                        </a:rPr>
                        <a:t>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Rectangle 1"/>
          <p:cNvSpPr/>
          <p:nvPr/>
        </p:nvSpPr>
        <p:spPr>
          <a:xfrm>
            <a:off x="33528" y="1719827"/>
            <a:ext cx="7690104" cy="430887"/>
          </a:xfrm>
          <a:prstGeom prst="rect">
            <a:avLst/>
          </a:prstGeom>
        </p:spPr>
        <p:txBody>
          <a:bodyPr wrap="square">
            <a:spAutoFit/>
          </a:bodyPr>
          <a:lstStyle/>
          <a:p>
            <a:r>
              <a:rPr lang="it-IT" sz="2200"/>
              <a:t>Indicata </a:t>
            </a:r>
            <a:r>
              <a:rPr lang="it-IT" sz="2200" smtClean="0"/>
              <a:t>con</a:t>
            </a:r>
            <a:r>
              <a:rPr lang="it-IT" sz="2200" b="1" i="1">
                <a:solidFill>
                  <a:srgbClr val="C00000"/>
                </a:solidFill>
                <a:latin typeface="Times New Roman" panose="02020603050405020304" pitchFamily="18" charset="0"/>
                <a:cs typeface="Times New Roman" panose="02020603050405020304" pitchFamily="18" charset="0"/>
              </a:rPr>
              <a:t> f</a:t>
            </a:r>
            <a:r>
              <a:rPr lang="it-IT" sz="2200" b="1" i="1" baseline="-25000">
                <a:solidFill>
                  <a:srgbClr val="C00000"/>
                </a:solidFill>
                <a:latin typeface="Times New Roman" panose="02020603050405020304" pitchFamily="18" charset="0"/>
                <a:cs typeface="Times New Roman" panose="02020603050405020304" pitchFamily="18" charset="0"/>
              </a:rPr>
              <a:t>j</a:t>
            </a:r>
            <a:r>
              <a:rPr lang="it-IT" sz="2200" smtClean="0"/>
              <a:t> l’altezza </a:t>
            </a:r>
            <a:r>
              <a:rPr lang="it-IT" sz="2200"/>
              <a:t>del </a:t>
            </a:r>
            <a:r>
              <a:rPr lang="it-IT" sz="2200" i="1"/>
              <a:t>j-esimo</a:t>
            </a:r>
            <a:r>
              <a:rPr lang="it-IT" sz="2200"/>
              <a:t> rettangolo deve essere:</a:t>
            </a:r>
            <a:endParaRPr lang="en-US" sz="220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nvPr>
        </p:nvGraphicFramePr>
        <p:xfrm>
          <a:off x="6858000" y="1545087"/>
          <a:ext cx="2087231" cy="780365"/>
        </p:xfrm>
        <a:graphic>
          <a:graphicData uri="http://schemas.openxmlformats.org/presentationml/2006/ole">
            <mc:AlternateContent xmlns:mc="http://schemas.openxmlformats.org/markup-compatibility/2006">
              <mc:Choice xmlns:v="urn:schemas-microsoft-com:vml" Requires="v">
                <p:oleObj spid="_x0000_s28689" name="Equation" r:id="rId3" imgW="1193800" imgH="419100" progId="Equation.3">
                  <p:embed/>
                </p:oleObj>
              </mc:Choice>
              <mc:Fallback>
                <p:oleObj name="Equation" r:id="rId3" imgW="1193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545087"/>
                        <a:ext cx="2087231" cy="780365"/>
                      </a:xfrm>
                      <a:prstGeom prst="rect">
                        <a:avLst/>
                      </a:prstGeom>
                      <a:noFill/>
                      <a:ln>
                        <a:solidFill>
                          <a:srgbClr val="C00000"/>
                        </a:solidFill>
                      </a:ln>
                    </p:spPr>
                  </p:pic>
                </p:oleObj>
              </mc:Fallback>
            </mc:AlternateContent>
          </a:graphicData>
        </a:graphic>
      </p:graphicFrame>
      <p:sp>
        <p:nvSpPr>
          <p:cNvPr id="10" name="Rectangle 9"/>
          <p:cNvSpPr/>
          <p:nvPr/>
        </p:nvSpPr>
        <p:spPr>
          <a:xfrm>
            <a:off x="79248" y="1916832"/>
            <a:ext cx="5788152" cy="830997"/>
          </a:xfrm>
          <a:prstGeom prst="rect">
            <a:avLst/>
          </a:prstGeom>
        </p:spPr>
        <p:txBody>
          <a:bodyPr wrap="square">
            <a:spAutoFit/>
          </a:bodyPr>
          <a:lstStyle/>
          <a:p>
            <a:r>
              <a:rPr lang="it-IT" sz="2400" dirty="0"/>
              <a:t> </a:t>
            </a:r>
            <a:endParaRPr lang="en-US" sz="2400" dirty="0"/>
          </a:p>
          <a:p>
            <a:r>
              <a:rPr lang="it-IT" sz="2400" dirty="0"/>
              <a:t>La quantità </a:t>
            </a:r>
            <a:r>
              <a:rPr lang="it-IT" sz="2400" b="1" i="1" dirty="0" err="1">
                <a:solidFill>
                  <a:srgbClr val="C00000"/>
                </a:solidFill>
                <a:latin typeface="Times New Roman" panose="02020603050405020304" pitchFamily="18" charset="0"/>
                <a:cs typeface="Times New Roman" panose="02020603050405020304" pitchFamily="18" charset="0"/>
              </a:rPr>
              <a:t>f</a:t>
            </a:r>
            <a:r>
              <a:rPr lang="it-IT" sz="2400" b="1" i="1" baseline="-25000" dirty="0" err="1">
                <a:solidFill>
                  <a:srgbClr val="C00000"/>
                </a:solidFill>
                <a:latin typeface="Times New Roman" panose="02020603050405020304" pitchFamily="18" charset="0"/>
                <a:cs typeface="Times New Roman" panose="02020603050405020304" pitchFamily="18" charset="0"/>
              </a:rPr>
              <a:t>j</a:t>
            </a:r>
            <a:r>
              <a:rPr lang="it-IT" sz="2400" dirty="0" smtClean="0"/>
              <a:t> </a:t>
            </a:r>
            <a:r>
              <a:rPr lang="it-IT" sz="2400" dirty="0"/>
              <a:t>è detta </a:t>
            </a:r>
            <a:r>
              <a:rPr lang="it-IT" sz="2400" b="1" u="sng" dirty="0">
                <a:solidFill>
                  <a:srgbClr val="C00000"/>
                </a:solidFill>
              </a:rPr>
              <a:t>densità di frequenza</a:t>
            </a:r>
            <a:r>
              <a:rPr lang="it-IT" sz="2400" b="1" dirty="0">
                <a:solidFill>
                  <a:srgbClr val="C00000"/>
                </a:solidFill>
              </a:rPr>
              <a:t> </a:t>
            </a:r>
            <a:endParaRPr lang="en-US" sz="2400" b="1" dirty="0">
              <a:solidFill>
                <a:srgbClr val="C00000"/>
              </a:solidFill>
            </a:endParaRPr>
          </a:p>
        </p:txBody>
      </p:sp>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nvPr>
        </p:nvGraphicFramePr>
        <p:xfrm>
          <a:off x="5410200" y="2362200"/>
          <a:ext cx="1117600" cy="876791"/>
        </p:xfrm>
        <a:graphic>
          <a:graphicData uri="http://schemas.openxmlformats.org/presentationml/2006/ole">
            <mc:AlternateContent xmlns:mc="http://schemas.openxmlformats.org/markup-compatibility/2006">
              <mc:Choice xmlns:v="urn:schemas-microsoft-com:vml" Requires="v">
                <p:oleObj spid="_x0000_s28690" name="Equation" r:id="rId5" imgW="609480" imgH="482400" progId="Equation.3">
                  <p:embed/>
                </p:oleObj>
              </mc:Choice>
              <mc:Fallback>
                <p:oleObj name="Equation" r:id="rId5" imgW="609480" imgH="482400" progId="Equation.3">
                  <p:embed/>
                  <p:pic>
                    <p:nvPicPr>
                      <p:cNvPr id="0" name=""/>
                      <p:cNvPicPr>
                        <a:picLocks noChangeAspect="1" noChangeArrowheads="1"/>
                      </p:cNvPicPr>
                      <p:nvPr/>
                    </p:nvPicPr>
                    <p:blipFill>
                      <a:blip r:embed="rId6"/>
                      <a:srcRect/>
                      <a:stretch>
                        <a:fillRect/>
                      </a:stretch>
                    </p:blipFill>
                    <p:spPr bwMode="auto">
                      <a:xfrm>
                        <a:off x="5410200" y="2362200"/>
                        <a:ext cx="1117600" cy="876791"/>
                      </a:xfrm>
                      <a:prstGeom prst="rect">
                        <a:avLst/>
                      </a:prstGeom>
                      <a:noFill/>
                      <a:ln>
                        <a:solidFill>
                          <a:srgbClr val="C00000"/>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19932172"/>
              </p:ext>
            </p:extLst>
          </p:nvPr>
        </p:nvGraphicFramePr>
        <p:xfrm>
          <a:off x="4978400" y="3505200"/>
          <a:ext cx="3937000" cy="3014663"/>
        </p:xfrm>
        <a:graphic>
          <a:graphicData uri="http://schemas.openxmlformats.org/presentationml/2006/ole">
            <mc:AlternateContent xmlns:mc="http://schemas.openxmlformats.org/markup-compatibility/2006">
              <mc:Choice xmlns:v="urn:schemas-microsoft-com:vml" Requires="v">
                <p:oleObj spid="_x0000_s28691" name="Graph" r:id="rId7" imgW="3936600" imgH="3013920" progId="Origin50.Graph">
                  <p:embed/>
                </p:oleObj>
              </mc:Choice>
              <mc:Fallback>
                <p:oleObj name="Graph" r:id="rId7" imgW="3936600" imgH="3013920" progId="Origin50.Graph">
                  <p:embed/>
                  <p:pic>
                    <p:nvPicPr>
                      <p:cNvPr id="0" name=""/>
                      <p:cNvPicPr/>
                      <p:nvPr/>
                    </p:nvPicPr>
                    <p:blipFill>
                      <a:blip r:embed="rId8"/>
                      <a:stretch>
                        <a:fillRect/>
                      </a:stretch>
                    </p:blipFill>
                    <p:spPr>
                      <a:xfrm>
                        <a:off x="4978400" y="3505200"/>
                        <a:ext cx="3937000" cy="3014663"/>
                      </a:xfrm>
                      <a:prstGeom prst="rect">
                        <a:avLst/>
                      </a:prstGeom>
                      <a:ln>
                        <a:noFill/>
                      </a:ln>
                    </p:spPr>
                  </p:pic>
                </p:oleObj>
              </mc:Fallback>
            </mc:AlternateContent>
          </a:graphicData>
        </a:graphic>
      </p:graphicFrame>
    </p:spTree>
    <p:extLst>
      <p:ext uri="{BB962C8B-B14F-4D97-AF65-F5344CB8AC3E}">
        <p14:creationId xmlns:p14="http://schemas.microsoft.com/office/powerpoint/2010/main" val="25635735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05800" cy="1569660"/>
          </a:xfrm>
          <a:prstGeom prst="rect">
            <a:avLst/>
          </a:prstGeom>
        </p:spPr>
        <p:txBody>
          <a:bodyPr wrap="square">
            <a:spAutoFit/>
          </a:bodyPr>
          <a:lstStyle/>
          <a:p>
            <a:r>
              <a:rPr lang="it-IT" sz="2400" smtClean="0"/>
              <a:t>Proviamo ora </a:t>
            </a:r>
            <a:r>
              <a:rPr lang="it-IT" sz="2400"/>
              <a:t>a determinare la migliore stima di </a:t>
            </a:r>
            <a:r>
              <a:rPr lang="it-IT" sz="2400" i="1">
                <a:latin typeface="Times New Roman" panose="02020603050405020304" pitchFamily="18" charset="0"/>
                <a:cs typeface="Times New Roman" panose="02020603050405020304" pitchFamily="18" charset="0"/>
              </a:rPr>
              <a:t>x</a:t>
            </a:r>
            <a:r>
              <a:rPr lang="it-IT" sz="2400"/>
              <a:t> relativamente all’esempio riportato.</a:t>
            </a:r>
            <a:endParaRPr lang="en-US" sz="2400"/>
          </a:p>
          <a:p>
            <a:pPr algn="ctr"/>
            <a:r>
              <a:rPr lang="it-IT" sz="2400"/>
              <a:t>E’ possibile seguire due </a:t>
            </a:r>
            <a:r>
              <a:rPr lang="it-IT" sz="2400" smtClean="0"/>
              <a:t>strade:</a:t>
            </a:r>
          </a:p>
          <a:p>
            <a:r>
              <a:rPr lang="it-IT" sz="2400" smtClean="0"/>
              <a:t> </a:t>
            </a:r>
            <a:endParaRPr lang="en-US" sz="240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nvPr>
        </p:nvGraphicFramePr>
        <p:xfrm>
          <a:off x="734380" y="2362200"/>
          <a:ext cx="1467484" cy="855663"/>
        </p:xfrm>
        <a:graphic>
          <a:graphicData uri="http://schemas.openxmlformats.org/presentationml/2006/ole">
            <mc:AlternateContent xmlns:mc="http://schemas.openxmlformats.org/markup-compatibility/2006">
              <mc:Choice xmlns:v="urn:schemas-microsoft-com:vml" Requires="v">
                <p:oleObj spid="_x0000_s30742" name="Equation" r:id="rId4" imgW="774360" imgH="457200" progId="Equation.3">
                  <p:embed/>
                </p:oleObj>
              </mc:Choice>
              <mc:Fallback>
                <p:oleObj name="Equation" r:id="rId4" imgW="774360" imgH="457200" progId="Equation.3">
                  <p:embed/>
                  <p:pic>
                    <p:nvPicPr>
                      <p:cNvPr id="0" name=""/>
                      <p:cNvPicPr>
                        <a:picLocks noChangeAspect="1" noChangeArrowheads="1"/>
                      </p:cNvPicPr>
                      <p:nvPr/>
                    </p:nvPicPr>
                    <p:blipFill>
                      <a:blip r:embed="rId5"/>
                      <a:srcRect/>
                      <a:stretch>
                        <a:fillRect/>
                      </a:stretch>
                    </p:blipFill>
                    <p:spPr bwMode="auto">
                      <a:xfrm>
                        <a:off x="734380" y="2362200"/>
                        <a:ext cx="1467484" cy="855663"/>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nvPr>
        </p:nvGraphicFramePr>
        <p:xfrm>
          <a:off x="5194300" y="2222500"/>
          <a:ext cx="3813175" cy="1489075"/>
        </p:xfrm>
        <a:graphic>
          <a:graphicData uri="http://schemas.openxmlformats.org/presentationml/2006/ole">
            <mc:AlternateContent xmlns:mc="http://schemas.openxmlformats.org/markup-compatibility/2006">
              <mc:Choice xmlns:v="urn:schemas-microsoft-com:vml" Requires="v">
                <p:oleObj spid="_x0000_s30743" name="Equazione" r:id="rId6" imgW="2260440" imgH="888840" progId="Equation.3">
                  <p:embed/>
                </p:oleObj>
              </mc:Choice>
              <mc:Fallback>
                <p:oleObj name="Equazione" r:id="rId6" imgW="2260440" imgH="888840" progId="Equation.3">
                  <p:embed/>
                  <p:pic>
                    <p:nvPicPr>
                      <p:cNvPr id="0" name=""/>
                      <p:cNvPicPr>
                        <a:picLocks noChangeAspect="1" noChangeArrowheads="1"/>
                      </p:cNvPicPr>
                      <p:nvPr/>
                    </p:nvPicPr>
                    <p:blipFill>
                      <a:blip r:embed="rId7"/>
                      <a:srcRect/>
                      <a:stretch>
                        <a:fillRect/>
                      </a:stretch>
                    </p:blipFill>
                    <p:spPr bwMode="auto">
                      <a:xfrm>
                        <a:off x="5194300" y="2222500"/>
                        <a:ext cx="3813175" cy="1489075"/>
                      </a:xfrm>
                      <a:prstGeom prst="rect">
                        <a:avLst/>
                      </a:prstGeom>
                      <a:noFill/>
                    </p:spPr>
                  </p:pic>
                </p:oleObj>
              </mc:Fallback>
            </mc:AlternateContent>
          </a:graphicData>
        </a:graphic>
      </p:graphicFrame>
      <p:sp>
        <p:nvSpPr>
          <p:cNvPr id="7" name="Left-Up Arrow 6"/>
          <p:cNvSpPr/>
          <p:nvPr/>
        </p:nvSpPr>
        <p:spPr>
          <a:xfrm rot="13531080">
            <a:off x="3665691" y="1913089"/>
            <a:ext cx="1143000" cy="1143000"/>
          </a:xfrm>
          <a:prstGeom prst="leftUpArrow">
            <a:avLst>
              <a:gd name="adj1" fmla="val 106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3962400"/>
            <a:ext cx="3352800" cy="707886"/>
          </a:xfrm>
          <a:prstGeom prst="rect">
            <a:avLst/>
          </a:prstGeom>
        </p:spPr>
        <p:txBody>
          <a:bodyPr wrap="square">
            <a:spAutoFit/>
          </a:bodyPr>
          <a:lstStyle/>
          <a:p>
            <a:r>
              <a:rPr lang="it-IT" sz="2000"/>
              <a:t>dove </a:t>
            </a:r>
            <a:r>
              <a:rPr lang="it-IT" sz="2000" i="1">
                <a:latin typeface="Times New Roman" panose="02020603050405020304" pitchFamily="18" charset="0"/>
                <a:cs typeface="Times New Roman" panose="02020603050405020304" pitchFamily="18" charset="0"/>
              </a:rPr>
              <a:t>x</a:t>
            </a:r>
            <a:r>
              <a:rPr lang="it-IT" sz="2000" i="1" baseline="-25000">
                <a:latin typeface="Times New Roman" panose="02020603050405020304" pitchFamily="18" charset="0"/>
                <a:cs typeface="Times New Roman" panose="02020603050405020304" pitchFamily="18" charset="0"/>
              </a:rPr>
              <a:t>j</a:t>
            </a:r>
            <a:r>
              <a:rPr lang="it-IT" sz="2000"/>
              <a:t> indica il valore centrale della </a:t>
            </a:r>
            <a:r>
              <a:rPr lang="it-IT" sz="2000" i="1" smtClean="0"/>
              <a:t>j-esima</a:t>
            </a:r>
            <a:r>
              <a:rPr lang="it-IT" sz="2000" smtClean="0"/>
              <a:t> </a:t>
            </a:r>
            <a:r>
              <a:rPr lang="it-IT" sz="2000"/>
              <a:t>classe.</a:t>
            </a:r>
            <a:endParaRPr lang="en-US" sz="2000"/>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nvPr>
        </p:nvGraphicFramePr>
        <p:xfrm>
          <a:off x="76200" y="3685985"/>
          <a:ext cx="4066217" cy="861189"/>
        </p:xfrm>
        <a:graphic>
          <a:graphicData uri="http://schemas.openxmlformats.org/presentationml/2006/ole">
            <mc:AlternateContent xmlns:mc="http://schemas.openxmlformats.org/markup-compatibility/2006">
              <mc:Choice xmlns:v="urn:schemas-microsoft-com:vml" Requires="v">
                <p:oleObj spid="_x0000_s30744" name="Equation" r:id="rId8" imgW="2374560" imgH="507960" progId="Equation.3">
                  <p:embed/>
                </p:oleObj>
              </mc:Choice>
              <mc:Fallback>
                <p:oleObj name="Equation" r:id="rId8" imgW="2374560" imgH="507960" progId="Equation.3">
                  <p:embed/>
                  <p:pic>
                    <p:nvPicPr>
                      <p:cNvPr id="0" name=""/>
                      <p:cNvPicPr>
                        <a:picLocks noChangeAspect="1" noChangeArrowheads="1"/>
                      </p:cNvPicPr>
                      <p:nvPr/>
                    </p:nvPicPr>
                    <p:blipFill>
                      <a:blip r:embed="rId9"/>
                      <a:srcRect/>
                      <a:stretch>
                        <a:fillRect/>
                      </a:stretch>
                    </p:blipFill>
                    <p:spPr bwMode="auto">
                      <a:xfrm>
                        <a:off x="76200" y="3685985"/>
                        <a:ext cx="4066217" cy="861189"/>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nvPr>
        </p:nvGraphicFramePr>
        <p:xfrm>
          <a:off x="4418816" y="4876800"/>
          <a:ext cx="4237685" cy="1600200"/>
        </p:xfrm>
        <a:graphic>
          <a:graphicData uri="http://schemas.openxmlformats.org/presentationml/2006/ole">
            <mc:AlternateContent xmlns:mc="http://schemas.openxmlformats.org/markup-compatibility/2006">
              <mc:Choice xmlns:v="urn:schemas-microsoft-com:vml" Requires="v">
                <p:oleObj spid="_x0000_s30745" name="Equation" r:id="rId10" imgW="2577960" imgH="977760" progId="Equation.3">
                  <p:embed/>
                </p:oleObj>
              </mc:Choice>
              <mc:Fallback>
                <p:oleObj name="Equation" r:id="rId10" imgW="2577960" imgH="977760" progId="Equation.3">
                  <p:embed/>
                  <p:pic>
                    <p:nvPicPr>
                      <p:cNvPr id="0" name=""/>
                      <p:cNvPicPr>
                        <a:picLocks noChangeAspect="1" noChangeArrowheads="1"/>
                      </p:cNvPicPr>
                      <p:nvPr/>
                    </p:nvPicPr>
                    <p:blipFill>
                      <a:blip r:embed="rId11"/>
                      <a:srcRect/>
                      <a:stretch>
                        <a:fillRect/>
                      </a:stretch>
                    </p:blipFill>
                    <p:spPr bwMode="auto">
                      <a:xfrm>
                        <a:off x="4418816" y="4876800"/>
                        <a:ext cx="4237685" cy="1600200"/>
                      </a:xfrm>
                      <a:prstGeom prst="rect">
                        <a:avLst/>
                      </a:prstGeom>
                      <a:noFill/>
                    </p:spPr>
                  </p:pic>
                </p:oleObj>
              </mc:Fallback>
            </mc:AlternateContent>
          </a:graphicData>
        </a:graphic>
      </p:graphicFrame>
      <p:cxnSp>
        <p:nvCxnSpPr>
          <p:cNvPr id="14" name="Straight Connector 13"/>
          <p:cNvCxnSpPr/>
          <p:nvPr/>
        </p:nvCxnSpPr>
        <p:spPr>
          <a:xfrm>
            <a:off x="4267200" y="2911096"/>
            <a:ext cx="0" cy="303250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9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73339" y="1143000"/>
            <a:ext cx="8625610" cy="769441"/>
          </a:xfrm>
          <a:prstGeom prst="rect">
            <a:avLst/>
          </a:prstGeom>
        </p:spPr>
        <p:txBody>
          <a:bodyPr wrap="square">
            <a:spAutoFit/>
          </a:bodyPr>
          <a:lstStyle/>
          <a:p>
            <a:r>
              <a:rPr lang="it-IT" sz="2000" smtClean="0"/>
              <a:t>Curva </a:t>
            </a:r>
            <a:r>
              <a:rPr lang="it-IT" sz="2000"/>
              <a:t>di risposta di un termometro a mercurio che, inizialmente alla temperatura ambiente di </a:t>
            </a:r>
            <a:r>
              <a:rPr lang="it-IT" sz="2000" smtClean="0"/>
              <a:t>22°C</a:t>
            </a:r>
            <a:r>
              <a:rPr lang="it-IT" sz="2000"/>
              <a:t>, è immerso in un bagno di liquido alla temperatura di </a:t>
            </a:r>
            <a:r>
              <a:rPr lang="it-IT" sz="2000" smtClean="0"/>
              <a:t>100</a:t>
            </a:r>
            <a:r>
              <a:rPr lang="it-IT" sz="2000"/>
              <a:t>°</a:t>
            </a:r>
            <a:r>
              <a:rPr lang="it-IT" sz="2000" smtClean="0"/>
              <a:t>C</a:t>
            </a:r>
            <a:r>
              <a:rPr lang="it-IT" sz="2400" smtClean="0"/>
              <a:t>.</a:t>
            </a:r>
          </a:p>
        </p:txBody>
      </p:sp>
      <p:sp>
        <p:nvSpPr>
          <p:cNvPr id="5" name="Rectangle 4"/>
          <p:cNvSpPr/>
          <p:nvPr/>
        </p:nvSpPr>
        <p:spPr>
          <a:xfrm>
            <a:off x="1219200" y="457200"/>
            <a:ext cx="5103513" cy="523220"/>
          </a:xfrm>
          <a:prstGeom prst="rect">
            <a:avLst/>
          </a:prstGeom>
        </p:spPr>
        <p:txBody>
          <a:bodyPr wrap="none">
            <a:spAutoFit/>
          </a:bodyPr>
          <a:lstStyle/>
          <a:p>
            <a:r>
              <a:rPr lang="it-IT" sz="2800" b="1" i="1">
                <a:solidFill>
                  <a:srgbClr val="C00000"/>
                </a:solidFill>
              </a:rPr>
              <a:t>Esempio: termometro a </a:t>
            </a:r>
            <a:r>
              <a:rPr lang="it-IT" sz="2800" b="1" i="1" smtClean="0">
                <a:solidFill>
                  <a:srgbClr val="C00000"/>
                </a:solidFill>
              </a:rPr>
              <a:t>mercurio</a:t>
            </a:r>
            <a:endParaRPr lang="it-IT" sz="2800" b="1" i="1">
              <a:solidFill>
                <a:srgbClr val="C00000"/>
              </a:solidFill>
            </a:endParaRPr>
          </a:p>
        </p:txBody>
      </p:sp>
      <p:sp>
        <p:nvSpPr>
          <p:cNvPr id="2" name="AutoShape 8" descr="data:image/jpeg;base64,/9j/4AAQSkZJRgABAQAAAQABAAD/2wCEAAkGBxAREhAUEBEQEBAQEA8VDxAVDg8QDxQUFRIWFhUUFhYYHCghGBwmHBYUITEhJSkrLjIuFx8zODMsNygtLisBCgoKDg0OGhAQGywkHyAsLSwsLCw1LCwsLCwtMywvLDcsLzc3LC8vLCwsLi00LCw3LCwvLCwvLCwsLyw0LCwyLP/AABEIAJ0BQQMBIgACEQEDEQH/xAAcAAEAAQUBAQAAAAAAAAAAAAAABwEDBQYIAgT/xABEEAABAwIDAwgFCAoBBQAAAAABAAIDBBEFBiESMUEHE1FhcYGR0SIyQqGxFCNDUnKSk8EIFSQzU2KCorLhNDVjc9Lw/8QAGgEBAQADAQEAAAAAAAAAAAAAAAECAwQFBv/EACkRAQADAAEDAwMDBQAAAAAAAAABAhEDBBIhEzFxIlHBBWGRFTJBUoH/2gAMAwEAAhEDEQA/AJxREQEREBERAREQEREBUREBERAVUXl7wAS4gAbyTYDvQVVVp2P8odHTA7BEzhx2g2L7x3911GWPcsE7yRE/ZGukbNn+92pU0T2+RrfWIaOsgL4pscpGetU07eozxg/FctYhnCpmJuXOvxc97/iVi34jO7eR90IOtG5koTuq6b8ePzX2QV8L/Ulif9mRjvgVx0aqXpHgF6jxGZhu1zmnpDi0+5B2Yi5UwnlDxKntsVMhA9h/zjfepBy7y4bm10I4fOx/EtQTUixOA5jpK1u1TTMk6W3s8drTqssqCIiAiIgIiICIiAiIgIiICIiAiIgIiICIiAiIgIiICIiCiIqoKKqotZzxm+LDorkh0zgdhl9APrO6vig+7MeY6eiZtSuu4glkYI2ndfUOtQTnTlOnqXObGfQ4NGkQ/wDc9ZWpZlzLPWyOc97iHHUk6nyHUsQxqirtTUSym8jy49Z08F4awK/SUkkpsxt+k7mjvWxYfla9i8lx6Bo1DNawrjYXHc1x/pKkajy4xu5jW9jRfxWSZgzQi9qKTTvHsP8AuOVtwtv07RZS9+qGdCsTYDG7e0HtAKLiJi0K26LoUh12TYzfYGwf5dB4LV8Ty/PDc222/WA1HaETGLw7Ep6Z4fDI+J7TcOabKbOT/lfbKWQ4hZkh0bUAAMceG0OHaoPIurLm2Ri7UjeHAFpBaQCCDcEdK9Lnfkt5TX0jm09W5z6UmzHkkuiPf7PUuhYZWva1zCHNcAWuBuCDuIVHtERAREQEREBERAREQEREBERAREQEREBERAREQEREFEVVRBic04/FQU75pSNNI2XsXvI0aPj2ArljNOYJq6Z8kjidpxJ6OoDqHBbXyxZvNZVOiid8xTucxljo5w0e/wAdB1DrUdtCg9hZvBcDdLZzwQzg3cXeQXnL2EmZwc4egD6I+sfJSVhuHhoFxqjKIfJhmDNaBoABuAFgs1DTgbgrrGq61qmtkQ8Bi9bCuAL1ZTWUUWtlC1XbJZNXsWCxWJacHeF9pC8FqanY0jMeUWyXfDZknR7Lu3o7VH9RC5jnNeC1zTZwI1U6OatVzdlsVDC+MWmaPRP1h9Uq6wtRFrgpg5FM+GNzaGqf82+3yZ7j6rvqdh0sohkaQSCLEEgg7wRvC8xuLSC0kOaQWkbwRuVanayLTuS3NYxGja5xHPw2jnHG4Gju8fmtxVBERAREQEREBERAREQEREBERAREQEREBERAREQUWqcp+YDQ4fPI02lktFD07TzYu7m7R7ltagj9IjGbz01K06RRmV44bUhLW+5p8QgiCR5cSSvooaYyvawcd56BxXyhbbkig2iXn2jYdg/38FFiNluGBYcGNbpYACw6lnmNVqCOwC17Mmbm0z+bjYJJRbbubMbfhpvKxmXRWutraFcaFG7M+VJ+ii/uX10+dqk/RxD7y1WvEO7h6W158JBDV62Vr2DYpXVJ2YoWPcBcgA3t06lZCt/WcTHPkpg1jRq4jQe9aPXh6P8ATZiYra1Yn7TMb/DI7KbK1IZoqNq2xH4HzWwinxWwPyZtiAQdLfFI5on2W/6b6f8AfMR8zEPrLV4LVrmI47VwuLHxxtc02IsdD4r4pMzVYF+bj+67zSOoqtv0nkzY8tuLVae1avT5oqd74mOaPW2bggLaKedsjGvZq1wuPJbacsW9nD1HQ8nFG2hG3KHgvNuE7BZrzaXqdwd37vBaWVOGM0DZ4ZI3bntIHUeB8VCEjC0ua7e1xa7tBsfguiJeRyVyW98jeYjR4hGxxtDV2ieOAcTZjvHTvXTa4qhkLHNc02cxzXNPQQbhdg5YxIVVJTTj6WFjj221991k1MoiIgIiICIiAiIgIiICIiAiIgIiICIiAiIgIiIC5T5Wa0zYtXEnRsrY29kcbW/EE966sXHecJS6urHHjUz/AOZCDEkqVMn0mzEz7LfhqoraLkdZHxU0YFHaNvYFJZ0ZRoUP5j/5dT/5XKYQopzBQu+WTDi6Rx03Ba5dXGxQ3rMYe31V8kFOC8ssSW73XFlmMMjG3shhJHS70R1rl5YnHv8AQWrF0hUF48LLmEiR1WNktJDhZoBsRu4q7lCpkMsjppS4RwSuAfIXWNtDY8d6xOJU0jaOmfz12SyygRNsGA9I4+Kt4FhpIqvTcx0UDj6J0dcbj1LnyImHbfL8PJOx9Vp8/bzmMa1kO2PTueoGyzEOIlrQ3nXBu4DbdZfPl3CmSzBri0gNe4gDi0aAg7xfevumx6Nu1+yUbi3eNl/mpGY38/Lab9la90x5n2jN+fh9edaFpkhbG4WZTxC1wRuuvnzfT7NPhzS2xbBISbfWc23wK1jE6xzpC50oa420u4ADg0dQWzYXm3m42MlbBOQPRfI0lwbwaNdwV2s7+7VWvLxV44r9U03Y9veJj8vWCQtbhuIO0u50LAeNtoEqzlX/AI/ZJJ8br78ZmbPRGYbEAdMGBkYLY32F7uHE9CxeVH2ic07xK/8AJZ8UfV4c3U8nfwXtbxM39vtkRH4Zhyh7PFJzVZLbdJsvH9Q194UwuUZcqEdp4T9aJ1+53+16NXy/O00LpPkHrTJhTGk3ME87O4v2x/mubAp7/RylvS1reDallu+P/SzcqXUREBERAREQEREBERAREQEREBERAREQEREBERAXHWbY9mtrGneKme/3yfzXYq5R5V6Mw4tXtIsHTCRvZJG1/wCZ8EGpsNiD0EH3qbcGPzbewKECpkynUbdPEeljb9ttVJZVZxpAsTuBBKjDHcRZ8qmJv++dfT2d4HwUoBR1nXLUwmfNE0yRyG7g0Eva7cdOIWEunjnyw0VXGLm5Lnvu7S1he4Cy2H18W2/Uhr2gXtrfitcbRS/wpfw3+S+unp5h9FL+G/yWjkjYev0nJ221KtNiFDPT0sUk3M/JnOueaLi+/HThorM9dSwNqRFM6b5Q0NuGOYWWO/XeLLQonTj6OX8N/kqvdOfo5fw3+S5Ziz1K04f95zd7fGbu/Pv+7b8uY3FFKdsmzmPYZNn1drjYaleqymoiHWrD025hwvbdfRaW1kw+il/Cf5JIJ/4Uv4b/ACU9P/DZa9JtN4vMTPvmec+Yl6xSraS6zna+zYW8VT9YMNvTc2wtbZB4dK+GSknP0Uv4T/JWvkU/8GX8J/ktscUZjkv1cxeZhucmZITRx052rxyOfe2huN3ivuyY8viL/wDuP/JaJTYXVSENbDLcnixzR2klSbl/DPk0DIydp2peeG0Tc26lnxcXbOuPq+pi1O2PHnf+sg5Rtynm81OOiJ/vcPJSQVFefp9urcOEbGN795+IXXV4fLOtXKnn9HGMilrXcHVLLd0Y81BDwujeQOj2MLD/AOPUTuHY13N/FhWbQkhERAREQEREBERAREQEREBERAREQEREBERAREQFAX6ROEFlTTVI9WaLmn9G3GS4d5a4/dCn1abys5eNdh07WC80NpoRxLmaub3t2h22QcrKQ+TbELsfETrGbj7Lv93UeLJZfxM007JPZ3SD+U7/AA3oQm5q9hfNSTB7Q5pBBAIPAhfQFjMNkWegvQXkKqxmG2vJj1dNpeSsBiNXWiqY2NhMBMOvNgsIJPOlz7+iWi1hx61O1n68tg2k2lp8WI19W+odSyQxRU8jo2NdGXOkc3fc301Wz0L5DGwzNDJS0c40G7Q7jY9CvYevL6CqXRUU7SeUJXklVK8uKyxrnk1aqZgxrnONmtBJ7AFDdZKZXySO3yPc4950HhZb5nfEbMEDD6UmsnUwcO8/ArR5mgBZNNp1jJWkkNaLuJAA4knQBdd5RwsUlFSwD6KFgP2rXcfElc6clGXzXYlDcEw0zhPKeHoG7GntdbuBXUarEREQEREBERAREQEREBERAREQEREBERAREQEREBCERBy7yu5SOH1r3MbamqnOkgPBpJu+PuJuOojoWjrrvO+V4sTpXwSWDvWgktrHIAbOHVqQeolco4xhU1LNJBUMLJYnWeOHUQeIO8FBtmQcxbNqeZ2hPzLj/gfyUjMcoCC3/KWcfViqnWO5kx3HoD+g9aipBBXq6sMfdXAUXXolLql1S6GtWfgFZC+cUc0TIal5c4PY4vjc4alhH5rYcNpjFFGxz3SuY0B0jjdzj0r6LpdEVuqEql1QlF0JWPxfEmwMLnak6Mbxc7gFXEsSZENdXEegwes7s81q1S58ri+Q3Pst9lg6B+ZQ1iqjae5z5Dd7zdx+AHUNyweKzeyFmsWqRGLe0dwWzcjWRzWTCtqW/s0DwYWuGksoO+3Frbd5skMUk8j+Ujh9EHSttU1REk3S0W9CPuGp6yVvaoqqgiIgIiICIiAiIgIiICIiAiIgIiICIiAiIgIiICIiAtI5TMgR4pFtR7MdZEDzUltHjfzb+roPBbuiDjDEcPlp5HxTxuiljNnscLEeY61ZAXVmeMjUmKR2lHNztB5qoaBzjeo/Wb1H3LnjN+Sa3DHkTxl0N/QqGAmFw6z7B6j70FnAcz1FNZt+diH0bidPsu4LfMKzXTTW9Pm3n2H2b4HcVFLCCrzQoJsbJdettRBRVcsf7uR7OoOIHhuWZpsfqv4pPa1p/JFSNtqhetGZjVS7fKO6Nl1dE8r/AF5ZT1bWyP7QE0bXV18cY9N7W9AJ1PYN5WLqMXe7SJthb947f3N81jYYmt1AF+J3nxSesYwEucB3qaPfMi5JJc473HUn/wC6FisYxRkQIFi7oXwV+YHyER07XPc7Roa0ueeoAalb1kTkhlmc2oxXaYy920lxzjtdOdI9UfyjXptuVwa5yfZDnxeXnp9qOha7036h0pB/dx/m7h2ro+ipI4Y2RxMbHHG0NYxos1oG4BeqaBkbWsja1jGABjGgBoA3ABXFUFVURBVERAREQEREBERAREQEREBERAREQEREBERAREQEVFVAREQFbnhY9pa9rXscLOa4BzSOsFXEQRfmjkXoZ9p9G40ch12B6dPf7G9vcbKMMa5MsYpSf2f5RGL2khe14t1tNnDw710+iDjiZ8kRtNHJEeh7HMPvCuxYi1dd1FHFILSRxyDiHMa4e8LCz5Gwl/rYfRXO8imiafcEHNEWMsbwuvbsyAbgbro5vJ7g4P8A0+l74gR4FZKhy1QQaw0dLEellNE0+ICmDmujjxSrNqaknffiInNb951h71t2A8jNdOQ/EJm07dLxNcJZrdBI9FviVPTWgaAADoAsFVUa5lbJFBhw/ZoRzntTvPOTH+o7h1CwWxoiCiKqICIiAiIgIiICIiAiIgIiIC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33600"/>
            <a:ext cx="2895600" cy="216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5575" y="4294171"/>
            <a:ext cx="8743374" cy="1477328"/>
          </a:xfrm>
          <a:prstGeom prst="rect">
            <a:avLst/>
          </a:prstGeom>
        </p:spPr>
        <p:txBody>
          <a:bodyPr wrap="square">
            <a:spAutoFit/>
          </a:bodyPr>
          <a:lstStyle/>
          <a:p>
            <a:r>
              <a:rPr lang="it-IT" i="1"/>
              <a:t>R</a:t>
            </a:r>
            <a:r>
              <a:rPr lang="it-IT" i="1" baseline="-25000"/>
              <a:t>t</a:t>
            </a:r>
            <a:r>
              <a:rPr lang="it-IT"/>
              <a:t>(</a:t>
            </a:r>
            <a:r>
              <a:rPr lang="it-IT" i="1"/>
              <a:t>G</a:t>
            </a:r>
            <a:r>
              <a:rPr lang="it-IT"/>
              <a:t>): risposta dello strumento, in funzione di </a:t>
            </a:r>
            <a:r>
              <a:rPr lang="it-IT" i="1"/>
              <a:t>t</a:t>
            </a:r>
            <a:r>
              <a:rPr lang="it-IT"/>
              <a:t>, per una data </a:t>
            </a:r>
            <a:r>
              <a:rPr lang="it-IT" i="1"/>
              <a:t>G</a:t>
            </a:r>
            <a:r>
              <a:rPr lang="it-IT" i="1" smtClean="0"/>
              <a:t>.</a:t>
            </a:r>
          </a:p>
          <a:p>
            <a:endParaRPr lang="it-IT" i="1" smtClean="0"/>
          </a:p>
          <a:p>
            <a:r>
              <a:rPr lang="it-IT"/>
              <a:t>La misura delle variazioni di </a:t>
            </a:r>
            <a:r>
              <a:rPr lang="it-IT" i="1" smtClean="0"/>
              <a:t>G </a:t>
            </a:r>
            <a:r>
              <a:rPr lang="it-IT" smtClean="0"/>
              <a:t>va </a:t>
            </a:r>
            <a:r>
              <a:rPr lang="it-IT"/>
              <a:t>presa in considerazione solo dopo un intervallo di tempo Δ</a:t>
            </a:r>
            <a:r>
              <a:rPr lang="it-IT" i="1"/>
              <a:t>T</a:t>
            </a:r>
            <a:r>
              <a:rPr lang="it-IT"/>
              <a:t>» </a:t>
            </a:r>
            <a:r>
              <a:rPr lang="it-IT" i="1"/>
              <a:t>τ</a:t>
            </a:r>
            <a:r>
              <a:rPr lang="it-IT" smtClean="0"/>
              <a:t>.</a:t>
            </a:r>
          </a:p>
          <a:p>
            <a:r>
              <a:rPr lang="it-IT" smtClean="0"/>
              <a:t>Tipicamente </a:t>
            </a:r>
            <a:r>
              <a:rPr lang="it-IT"/>
              <a:t>la risposta in funzione </a:t>
            </a:r>
            <a:r>
              <a:rPr lang="it-IT" smtClean="0"/>
              <a:t>di </a:t>
            </a:r>
            <a:r>
              <a:rPr lang="it-IT" i="1" smtClean="0"/>
              <a:t>t </a:t>
            </a:r>
            <a:r>
              <a:rPr lang="it-IT"/>
              <a:t>assume la </a:t>
            </a:r>
            <a:r>
              <a:rPr lang="it-IT" smtClean="0"/>
              <a:t>forma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989" y="5867400"/>
            <a:ext cx="42576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8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5875</Words>
  <Application>Microsoft Office PowerPoint</Application>
  <PresentationFormat>Presentazione su schermo (4:3)</PresentationFormat>
  <Paragraphs>940</Paragraphs>
  <Slides>87</Slides>
  <Notes>55</Notes>
  <HiddenSlides>2</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4</vt:i4>
      </vt:variant>
      <vt:variant>
        <vt:lpstr>Titoli diapositive</vt:lpstr>
      </vt:variant>
      <vt:variant>
        <vt:i4>87</vt:i4>
      </vt:variant>
    </vt:vector>
  </HeadingPairs>
  <TitlesOfParts>
    <vt:vector size="100" baseType="lpstr">
      <vt:lpstr>Adobe Caslon Pro</vt:lpstr>
      <vt:lpstr>Arial</vt:lpstr>
      <vt:lpstr>Calibri</vt:lpstr>
      <vt:lpstr>Cambria Math</vt:lpstr>
      <vt:lpstr>Comic Sans MS</vt:lpstr>
      <vt:lpstr>Symbol</vt:lpstr>
      <vt:lpstr>Times New Roman</vt:lpstr>
      <vt:lpstr>Wingdings</vt:lpstr>
      <vt:lpstr>Office Theme</vt:lpstr>
      <vt:lpstr>Equation</vt:lpstr>
      <vt:lpstr>Equazione</vt:lpstr>
      <vt:lpstr>Graph</vt:lpstr>
      <vt:lpstr>Bitmap Image</vt:lpstr>
      <vt:lpstr>Strumenti di misura e  teoria degli errori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INFN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XYZ</dc:creator>
  <cp:lastModifiedBy>Andrea Ventura</cp:lastModifiedBy>
  <cp:revision>46</cp:revision>
  <dcterms:created xsi:type="dcterms:W3CDTF">2014-07-11T11:33:03Z</dcterms:created>
  <dcterms:modified xsi:type="dcterms:W3CDTF">2015-12-16T01:06:19Z</dcterms:modified>
</cp:coreProperties>
</file>