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69" r:id="rId2"/>
    <p:sldId id="257" r:id="rId3"/>
    <p:sldId id="259" r:id="rId4"/>
    <p:sldId id="261" r:id="rId5"/>
    <p:sldId id="262" r:id="rId6"/>
    <p:sldId id="275" r:id="rId7"/>
    <p:sldId id="264" r:id="rId8"/>
    <p:sldId id="268" r:id="rId9"/>
    <p:sldId id="265" r:id="rId10"/>
    <p:sldId id="266" r:id="rId11"/>
    <p:sldId id="278" r:id="rId12"/>
    <p:sldId id="279" r:id="rId13"/>
    <p:sldId id="280" r:id="rId14"/>
    <p:sldId id="283" r:id="rId15"/>
    <p:sldId id="284" r:id="rId16"/>
    <p:sldId id="285" r:id="rId17"/>
    <p:sldId id="286" r:id="rId18"/>
    <p:sldId id="288" r:id="rId19"/>
    <p:sldId id="289" r:id="rId20"/>
    <p:sldId id="292" r:id="rId21"/>
    <p:sldId id="295" r:id="rId22"/>
    <p:sldId id="296" r:id="rId23"/>
    <p:sldId id="297" r:id="rId24"/>
    <p:sldId id="301" r:id="rId25"/>
    <p:sldId id="303" r:id="rId26"/>
    <p:sldId id="305" r:id="rId27"/>
    <p:sldId id="306" r:id="rId28"/>
    <p:sldId id="307" r:id="rId29"/>
    <p:sldId id="308" r:id="rId30"/>
    <p:sldId id="309" r:id="rId31"/>
    <p:sldId id="310" r:id="rId32"/>
    <p:sldId id="312" r:id="rId33"/>
    <p:sldId id="313" r:id="rId34"/>
    <p:sldId id="315" r:id="rId35"/>
    <p:sldId id="317" r:id="rId36"/>
    <p:sldId id="322" r:id="rId37"/>
    <p:sldId id="324" r:id="rId38"/>
    <p:sldId id="326" r:id="rId39"/>
    <p:sldId id="331" r:id="rId40"/>
    <p:sldId id="337" r:id="rId41"/>
    <p:sldId id="338" r:id="rId42"/>
    <p:sldId id="339" r:id="rId43"/>
    <p:sldId id="340" r:id="rId44"/>
    <p:sldId id="34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46" autoAdjust="0"/>
    <p:restoredTop sz="85244" autoAdjust="0"/>
  </p:normalViewPr>
  <p:slideViewPr>
    <p:cSldViewPr>
      <p:cViewPr varScale="1">
        <p:scale>
          <a:sx n="78" d="100"/>
          <a:sy n="78"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png"/><Relationship Id="rId4" Type="http://schemas.openxmlformats.org/officeDocument/2006/relationships/image" Target="../media/image1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E97B08-4A26-4875-9572-9FDFBCEE5554}" type="datetimeFigureOut">
              <a:rPr lang="en-US" smtClean="0"/>
              <a:pPr/>
              <a:t>1/23/2017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178C9-12DD-4747-BF74-9E7B0DD3C620}" type="slidenum">
              <a:rPr lang="en-US" smtClean="0"/>
              <a:pPr/>
              <a:t>‹N›</a:t>
            </a:fld>
            <a:endParaRPr lang="en-US"/>
          </a:p>
        </p:txBody>
      </p:sp>
    </p:spTree>
    <p:extLst>
      <p:ext uri="{BB962C8B-B14F-4D97-AF65-F5344CB8AC3E}">
        <p14:creationId xmlns:p14="http://schemas.microsoft.com/office/powerpoint/2010/main" val="37462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sz="1200" i="1" smtClean="0"/>
              <a:t>G</a:t>
            </a:r>
            <a:r>
              <a:rPr lang="it-IT" sz="1200" smtClean="0"/>
              <a:t>:grandezza</a:t>
            </a:r>
          </a:p>
          <a:p>
            <a:r>
              <a:rPr lang="it-IT" sz="1200" smtClean="0"/>
              <a:t>{</a:t>
            </a:r>
            <a:r>
              <a:rPr lang="it-IT" sz="1200" i="1" smtClean="0"/>
              <a:t>G</a:t>
            </a:r>
            <a:r>
              <a:rPr lang="it-IT" sz="1200" smtClean="0"/>
              <a:t>}: unità di misura</a:t>
            </a:r>
          </a:p>
          <a:p>
            <a:r>
              <a:rPr lang="it-IT" sz="1200" i="1" smtClean="0"/>
              <a:t>Misura di G</a:t>
            </a:r>
            <a:r>
              <a:rPr lang="it-IT" sz="1200" smtClean="0"/>
              <a:t>: è il numero </a:t>
            </a:r>
            <a:r>
              <a:rPr lang="it-IT" sz="1200" i="1" smtClean="0"/>
              <a:t>g=G</a:t>
            </a:r>
            <a:r>
              <a:rPr lang="it-IT" sz="1200" smtClean="0"/>
              <a:t>/{</a:t>
            </a:r>
            <a:r>
              <a:rPr lang="it-IT" sz="1200" i="1" smtClean="0"/>
              <a:t>G</a:t>
            </a:r>
            <a:r>
              <a:rPr lang="it-IT" sz="1200" smtClean="0"/>
              <a:t>}</a:t>
            </a:r>
          </a:p>
          <a:p>
            <a:r>
              <a:rPr lang="it-IT" sz="1200" i="1" smtClean="0"/>
              <a:t>Strumento di misura</a:t>
            </a:r>
            <a:r>
              <a:rPr lang="it-IT" sz="1200" smtClean="0"/>
              <a:t>: dispositivo per misurare </a:t>
            </a:r>
            <a:r>
              <a:rPr lang="it-IT" sz="1200" i="1" smtClean="0"/>
              <a:t>g</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i="1" smtClean="0"/>
              <a:t>NOTA</a:t>
            </a:r>
            <a:r>
              <a:rPr lang="it-IT" sz="1200" smtClean="0"/>
              <a:t>: la definizione di misurazione è del tutto idealizzata; il valore “vero” della grandezza non è perfettamente determinato</a:t>
            </a:r>
            <a:r>
              <a:rPr lang="it-IT" sz="1400" i="1" smtClean="0"/>
              <a:t>.</a:t>
            </a:r>
          </a:p>
          <a:p>
            <a:pPr marL="0" marR="0" indent="0" algn="l" defTabSz="914400" rtl="0" eaLnBrk="1" fontAlgn="auto" latinLnBrk="0" hangingPunct="1">
              <a:lnSpc>
                <a:spcPct val="100000"/>
              </a:lnSpc>
              <a:spcBef>
                <a:spcPts val="0"/>
              </a:spcBef>
              <a:spcAft>
                <a:spcPts val="0"/>
              </a:spcAft>
              <a:buClrTx/>
              <a:buSzTx/>
              <a:buFontTx/>
              <a:buNone/>
              <a:tabLst/>
              <a:defRPr/>
            </a:pPr>
            <a:endParaRPr lang="it-IT" sz="1400" i="1"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400" smtClean="0"/>
              <a:t>Lo strumento di misura è un sistema fisico costruito sulla base di teorie e tecnologie opportune per ottenere informazioni su altri sistemi fisici con i quali si fa interagire con accoppiamento preferibilmente debole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smtClean="0"/>
          </a:p>
          <a:p>
            <a:endParaRPr lang="en-US"/>
          </a:p>
        </p:txBody>
      </p:sp>
      <p:sp>
        <p:nvSpPr>
          <p:cNvPr id="4" name="Slide Number Placeholder 3"/>
          <p:cNvSpPr>
            <a:spLocks noGrp="1"/>
          </p:cNvSpPr>
          <p:nvPr>
            <p:ph type="sldNum" sz="quarter" idx="10"/>
          </p:nvPr>
        </p:nvSpPr>
        <p:spPr/>
        <p:txBody>
          <a:bodyPr/>
          <a:lstStyle/>
          <a:p>
            <a:fld id="{3D3178C9-12DD-4747-BF74-9E7B0DD3C620}" type="slidenum">
              <a:rPr lang="en-US" smtClean="0"/>
              <a:pPr/>
              <a:t>2</a:t>
            </a:fld>
            <a:endParaRPr lang="en-US"/>
          </a:p>
        </p:txBody>
      </p:sp>
    </p:spTree>
    <p:extLst>
      <p:ext uri="{BB962C8B-B14F-4D97-AF65-F5344CB8AC3E}">
        <p14:creationId xmlns:p14="http://schemas.microsoft.com/office/powerpoint/2010/main" val="775255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99"/>
            <a:r>
              <a:rPr lang="it-IT" altLang="en-US" i="1"/>
              <a:t>Più importanti nella trattazione della teoria della misura sono gli errori sistematici e gli errori casuali </a:t>
            </a:r>
          </a:p>
          <a:p>
            <a:endParaRPr lang="en-US"/>
          </a:p>
        </p:txBody>
      </p:sp>
      <p:sp>
        <p:nvSpPr>
          <p:cNvPr id="4" name="Slide Number Placeholder 3"/>
          <p:cNvSpPr>
            <a:spLocks noGrp="1"/>
          </p:cNvSpPr>
          <p:nvPr>
            <p:ph type="sldNum" sz="quarter" idx="10"/>
          </p:nvPr>
        </p:nvSpPr>
        <p:spPr/>
        <p:txBody>
          <a:bodyPr/>
          <a:lstStyle/>
          <a:p>
            <a:fld id="{C8745021-8BE7-4721-A8CE-71DF8E7E7AB2}" type="slidenum">
              <a:rPr lang="en-US" smtClean="0"/>
              <a:pPr/>
              <a:t>15</a:t>
            </a:fld>
            <a:endParaRPr lang="en-US"/>
          </a:p>
        </p:txBody>
      </p:sp>
    </p:spTree>
    <p:extLst>
      <p:ext uri="{BB962C8B-B14F-4D97-AF65-F5344CB8AC3E}">
        <p14:creationId xmlns:p14="http://schemas.microsoft.com/office/powerpoint/2010/main" val="6796495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Individuato l’errore sistematico si interviene modificando la procedura della misura e/o la strumentazione oppure si può quantificare l’errore ed apportare al risultato della misura una correzione sotto forma di un termine addizionabile o di un fattore moltiplicativo.</a:t>
            </a:r>
          </a:p>
          <a:p>
            <a:r>
              <a:rPr lang="it-IT" dirty="0"/>
              <a:t>Pertanto gli errori sistematici possono essere eliminati, mediante anche il confronto con misure analoghe effettuate con metodologie differenti.</a:t>
            </a:r>
          </a:p>
          <a:p>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16</a:t>
            </a:fld>
            <a:endParaRPr lang="en-US"/>
          </a:p>
        </p:txBody>
      </p:sp>
    </p:spTree>
    <p:extLst>
      <p:ext uri="{BB962C8B-B14F-4D97-AF65-F5344CB8AC3E}">
        <p14:creationId xmlns:p14="http://schemas.microsoft.com/office/powerpoint/2010/main" val="3514912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4299">
              <a:defRPr/>
            </a:pPr>
            <a:r>
              <a:rPr lang="it-IT" dirty="0"/>
              <a:t>Ripetendo più volte una stessa misura nelle medesime condizioni sperimentali, i risultati possono fluttuare per l’influenza di cause sconosciute allo sperimentatore oppure note ma che producono effetti che sfuggono singolarmente al suo controllo.</a:t>
            </a:r>
          </a:p>
          <a:p>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18</a:t>
            </a:fld>
            <a:endParaRPr lang="en-US"/>
          </a:p>
        </p:txBody>
      </p:sp>
    </p:spTree>
    <p:extLst>
      <p:ext uri="{BB962C8B-B14F-4D97-AF65-F5344CB8AC3E}">
        <p14:creationId xmlns:p14="http://schemas.microsoft.com/office/powerpoint/2010/main" val="1930459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19</a:t>
            </a:fld>
            <a:endParaRPr lang="en-US"/>
          </a:p>
        </p:txBody>
      </p:sp>
    </p:spTree>
    <p:extLst>
      <p:ext uri="{BB962C8B-B14F-4D97-AF65-F5344CB8AC3E}">
        <p14:creationId xmlns:p14="http://schemas.microsoft.com/office/powerpoint/2010/main" val="140500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4299">
              <a:defRPr/>
            </a:pPr>
            <a:r>
              <a:rPr lang="it-IT" altLang="en-US" dirty="0" smtClean="0"/>
              <a:t>Ogni numero e’ espresso con un determinato numero di cifre</a:t>
            </a:r>
          </a:p>
          <a:p>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21</a:t>
            </a:fld>
            <a:endParaRPr lang="en-US"/>
          </a:p>
        </p:txBody>
      </p:sp>
    </p:spTree>
    <p:extLst>
      <p:ext uri="{BB962C8B-B14F-4D97-AF65-F5344CB8AC3E}">
        <p14:creationId xmlns:p14="http://schemas.microsoft.com/office/powerpoint/2010/main" val="3627183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22</a:t>
            </a:fld>
            <a:endParaRPr lang="en-US"/>
          </a:p>
        </p:txBody>
      </p:sp>
    </p:spTree>
    <p:extLst>
      <p:ext uri="{BB962C8B-B14F-4D97-AF65-F5344CB8AC3E}">
        <p14:creationId xmlns:p14="http://schemas.microsoft.com/office/powerpoint/2010/main" val="3090865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45021-8BE7-4721-A8CE-71DF8E7E7AB2}" type="slidenum">
              <a:rPr lang="en-US" smtClean="0"/>
              <a:pPr/>
              <a:t>25</a:t>
            </a:fld>
            <a:endParaRPr lang="en-US"/>
          </a:p>
        </p:txBody>
      </p:sp>
    </p:spTree>
    <p:extLst>
      <p:ext uri="{BB962C8B-B14F-4D97-AF65-F5344CB8AC3E}">
        <p14:creationId xmlns:p14="http://schemas.microsoft.com/office/powerpoint/2010/main" val="1699680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45021-8BE7-4721-A8CE-71DF8E7E7AB2}" type="slidenum">
              <a:rPr lang="en-US" smtClean="0"/>
              <a:pPr/>
              <a:t>26</a:t>
            </a:fld>
            <a:endParaRPr lang="en-US"/>
          </a:p>
        </p:txBody>
      </p:sp>
    </p:spTree>
    <p:extLst>
      <p:ext uri="{BB962C8B-B14F-4D97-AF65-F5344CB8AC3E}">
        <p14:creationId xmlns:p14="http://schemas.microsoft.com/office/powerpoint/2010/main" val="4324857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8745021-8BE7-4721-A8CE-71DF8E7E7AB2}" type="slidenum">
              <a:rPr lang="en-US" smtClean="0"/>
              <a:pPr/>
              <a:t>27</a:t>
            </a:fld>
            <a:endParaRPr lang="en-US"/>
          </a:p>
        </p:txBody>
      </p:sp>
    </p:spTree>
    <p:extLst>
      <p:ext uri="{BB962C8B-B14F-4D97-AF65-F5344CB8AC3E}">
        <p14:creationId xmlns:p14="http://schemas.microsoft.com/office/powerpoint/2010/main" val="287973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411">
              <a:defRPr/>
            </a:pPr>
            <a:r>
              <a:rPr lang="it-IT">
                <a:solidFill>
                  <a:srgbClr val="FF3300"/>
                </a:solidFill>
              </a:rPr>
              <a:t>A parità di incertezza assoluta una misura puo’ essere piu’ o meno accurata a seconda del valore della grandezza misurata.</a:t>
            </a:r>
          </a:p>
          <a:p>
            <a:pPr defTabSz="990411">
              <a:defRPr/>
            </a:pPr>
            <a:r>
              <a:rPr lang="it-IT" smtClean="0"/>
              <a:t>L’incertezza relativa consente di confrontare la qualità di misure di grandezze non omogenee </a:t>
            </a:r>
            <a:endParaRPr lang="it-IT" u="sng">
              <a:solidFill>
                <a:srgbClr val="FF3300"/>
              </a:solidFill>
              <a:effectLst>
                <a:outerShdw blurRad="38100" dist="38100" dir="2700000" algn="tl">
                  <a:srgbClr val="000000"/>
                </a:outerShdw>
              </a:effectLst>
            </a:endParaRPr>
          </a:p>
          <a:p>
            <a:endParaRPr lang="en-US"/>
          </a:p>
        </p:txBody>
      </p:sp>
      <p:sp>
        <p:nvSpPr>
          <p:cNvPr id="4" name="Slide Number Placeholder 3"/>
          <p:cNvSpPr>
            <a:spLocks noGrp="1"/>
          </p:cNvSpPr>
          <p:nvPr>
            <p:ph type="sldNum" sz="quarter" idx="10"/>
          </p:nvPr>
        </p:nvSpPr>
        <p:spPr/>
        <p:txBody>
          <a:bodyPr/>
          <a:lstStyle/>
          <a:p>
            <a:fld id="{10BF85C0-04DD-4A0B-97A3-484F69F50B04}" type="slidenum">
              <a:rPr lang="en-US" smtClean="0"/>
              <a:pPr/>
              <a:t>32</a:t>
            </a:fld>
            <a:endParaRPr lang="en-US"/>
          </a:p>
        </p:txBody>
      </p:sp>
    </p:spTree>
    <p:extLst>
      <p:ext uri="{BB962C8B-B14F-4D97-AF65-F5344CB8AC3E}">
        <p14:creationId xmlns:p14="http://schemas.microsoft.com/office/powerpoint/2010/main" val="2282382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178C9-12DD-4747-BF74-9E7B0DD3C620}" type="slidenum">
              <a:rPr lang="en-US" smtClean="0"/>
              <a:pPr/>
              <a:t>3</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Più</a:t>
            </a:r>
            <a:r>
              <a:rPr lang="it-IT" baseline="0" dirty="0" smtClean="0"/>
              <a:t> in generale determinare la misura di G a partire dalle misure delle singole Gi</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33</a:t>
            </a:fld>
            <a:endParaRPr lang="en-US"/>
          </a:p>
        </p:txBody>
      </p:sp>
    </p:spTree>
    <p:extLst>
      <p:ext uri="{BB962C8B-B14F-4D97-AF65-F5344CB8AC3E}">
        <p14:creationId xmlns:p14="http://schemas.microsoft.com/office/powerpoint/2010/main" val="931343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Più</a:t>
            </a:r>
            <a:r>
              <a:rPr lang="it-IT" baseline="0" dirty="0" smtClean="0"/>
              <a:t> in generale determinare la misura di G a partire dalle misure delle singole Gi</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34</a:t>
            </a:fld>
            <a:endParaRPr lang="en-US"/>
          </a:p>
        </p:txBody>
      </p:sp>
    </p:spTree>
    <p:extLst>
      <p:ext uri="{BB962C8B-B14F-4D97-AF65-F5344CB8AC3E}">
        <p14:creationId xmlns:p14="http://schemas.microsoft.com/office/powerpoint/2010/main" val="4269695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smtClean="0"/>
              <a:t>Xmin</a:t>
            </a:r>
            <a:r>
              <a:rPr lang="it-IT" dirty="0" smtClean="0"/>
              <a:t> e </a:t>
            </a:r>
            <a:r>
              <a:rPr lang="it-IT" dirty="0" err="1" smtClean="0"/>
              <a:t>xmax</a:t>
            </a:r>
            <a:r>
              <a:rPr lang="it-IT" dirty="0" smtClean="0"/>
              <a:t> sono</a:t>
            </a:r>
            <a:r>
              <a:rPr lang="it-IT" baseline="0" dirty="0" smtClean="0"/>
              <a:t> i valori min e </a:t>
            </a:r>
            <a:r>
              <a:rPr lang="it-IT" baseline="0" dirty="0" err="1" smtClean="0"/>
              <a:t>max</a:t>
            </a:r>
            <a:r>
              <a:rPr lang="it-IT" baseline="0" dirty="0" smtClean="0"/>
              <a:t> che x può assumere</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35</a:t>
            </a:fld>
            <a:endParaRPr lang="en-US"/>
          </a:p>
        </p:txBody>
      </p:sp>
    </p:spTree>
    <p:extLst>
      <p:ext uri="{BB962C8B-B14F-4D97-AF65-F5344CB8AC3E}">
        <p14:creationId xmlns:p14="http://schemas.microsoft.com/office/powerpoint/2010/main" val="1414587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Più</a:t>
            </a:r>
            <a:r>
              <a:rPr lang="it-IT" baseline="0" dirty="0" smtClean="0"/>
              <a:t> in generale determinare la misura di G a partire dalle misure delle singole Gi</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36</a:t>
            </a:fld>
            <a:endParaRPr lang="en-US"/>
          </a:p>
        </p:txBody>
      </p:sp>
    </p:spTree>
    <p:extLst>
      <p:ext uri="{BB962C8B-B14F-4D97-AF65-F5344CB8AC3E}">
        <p14:creationId xmlns:p14="http://schemas.microsoft.com/office/powerpoint/2010/main" val="1277246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Poiché in questo modo </a:t>
            </a:r>
            <a:r>
              <a:rPr lang="it-IT" dirty="0" err="1" smtClean="0"/>
              <a:t>nl</a:t>
            </a:r>
            <a:r>
              <a:rPr lang="it-IT" dirty="0" smtClean="0"/>
              <a:t>’errore non è facilmente sfruttabile</a:t>
            </a:r>
            <a:r>
              <a:rPr lang="it-IT" baseline="0" dirty="0" smtClean="0"/>
              <a:t> si passa all’errore relativo</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37</a:t>
            </a:fld>
            <a:endParaRPr lang="en-US"/>
          </a:p>
        </p:txBody>
      </p:sp>
    </p:spTree>
    <p:extLst>
      <p:ext uri="{BB962C8B-B14F-4D97-AF65-F5344CB8AC3E}">
        <p14:creationId xmlns:p14="http://schemas.microsoft.com/office/powerpoint/2010/main" val="9119232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Poiché in questo modo </a:t>
            </a:r>
            <a:r>
              <a:rPr lang="it-IT" dirty="0" err="1" smtClean="0"/>
              <a:t>nl</a:t>
            </a:r>
            <a:r>
              <a:rPr lang="it-IT" dirty="0" smtClean="0"/>
              <a:t>’errore non è facilmente sfruttabile</a:t>
            </a:r>
            <a:r>
              <a:rPr lang="it-IT" baseline="0" dirty="0" smtClean="0"/>
              <a:t> si passa all’errore relativo</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38</a:t>
            </a:fld>
            <a:endParaRPr lang="en-US"/>
          </a:p>
        </p:txBody>
      </p:sp>
    </p:spTree>
    <p:extLst>
      <p:ext uri="{BB962C8B-B14F-4D97-AF65-F5344CB8AC3E}">
        <p14:creationId xmlns:p14="http://schemas.microsoft.com/office/powerpoint/2010/main" val="3274739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Metodo passo -passo</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39</a:t>
            </a:fld>
            <a:endParaRPr lang="en-US"/>
          </a:p>
        </p:txBody>
      </p:sp>
    </p:spTree>
    <p:extLst>
      <p:ext uri="{BB962C8B-B14F-4D97-AF65-F5344CB8AC3E}">
        <p14:creationId xmlns:p14="http://schemas.microsoft.com/office/powerpoint/2010/main" val="5589808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mtClean="0"/>
              <a:t>L’= vele sono se G dipende da x,y,... Linearmente,</a:t>
            </a:r>
            <a:r>
              <a:rPr lang="it-IT" baseline="0" smtClean="0"/>
              <a:t> altrimenti vale circa =</a:t>
            </a:r>
            <a:endParaRPr lang="it-IT" dirty="0"/>
          </a:p>
        </p:txBody>
      </p:sp>
      <p:sp>
        <p:nvSpPr>
          <p:cNvPr id="4" name="Segnaposto numero diapositiva 3"/>
          <p:cNvSpPr>
            <a:spLocks noGrp="1"/>
          </p:cNvSpPr>
          <p:nvPr>
            <p:ph type="sldNum" sz="quarter" idx="10"/>
          </p:nvPr>
        </p:nvSpPr>
        <p:spPr/>
        <p:txBody>
          <a:bodyPr/>
          <a:lstStyle/>
          <a:p>
            <a:fld id="{10BF85C0-04DD-4A0B-97A3-484F69F50B04}" type="slidenum">
              <a:rPr lang="en-US" smtClean="0"/>
              <a:pPr/>
              <a:t>40</a:t>
            </a:fld>
            <a:endParaRPr lang="en-US"/>
          </a:p>
        </p:txBody>
      </p:sp>
    </p:spTree>
    <p:extLst>
      <p:ext uri="{BB962C8B-B14F-4D97-AF65-F5344CB8AC3E}">
        <p14:creationId xmlns:p14="http://schemas.microsoft.com/office/powerpoint/2010/main" val="27459703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Presi tutti in valore assoluto</a:t>
            </a:r>
            <a:endParaRPr lang="en-US"/>
          </a:p>
        </p:txBody>
      </p:sp>
      <p:sp>
        <p:nvSpPr>
          <p:cNvPr id="4" name="Slide Number Placeholder 3"/>
          <p:cNvSpPr>
            <a:spLocks noGrp="1"/>
          </p:cNvSpPr>
          <p:nvPr>
            <p:ph type="sldNum" sz="quarter" idx="10"/>
          </p:nvPr>
        </p:nvSpPr>
        <p:spPr/>
        <p:txBody>
          <a:bodyPr/>
          <a:lstStyle/>
          <a:p>
            <a:fld id="{10BF85C0-04DD-4A0B-97A3-484F69F50B04}" type="slidenum">
              <a:rPr lang="en-US" smtClean="0"/>
              <a:pPr/>
              <a:t>41</a:t>
            </a:fld>
            <a:endParaRPr lang="en-US"/>
          </a:p>
        </p:txBody>
      </p:sp>
    </p:spTree>
    <p:extLst>
      <p:ext uri="{BB962C8B-B14F-4D97-AF65-F5344CB8AC3E}">
        <p14:creationId xmlns:p14="http://schemas.microsoft.com/office/powerpoint/2010/main" val="11123937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t-IT" smtClean="0"/>
              <a:t>Perché viene mantenuta la stessa incertezza, cioè la prima cifra dopo la virgola, anche se poi diventano quattro cifre significative. Il numero delle cifre significative nel risultato finale può essere superiore o inferiore a quella dei dati originali.</a:t>
            </a:r>
          </a:p>
          <a:p>
            <a:endParaRPr lang="en-US"/>
          </a:p>
        </p:txBody>
      </p:sp>
      <p:sp>
        <p:nvSpPr>
          <p:cNvPr id="4" name="Slide Number Placeholder 3"/>
          <p:cNvSpPr>
            <a:spLocks noGrp="1"/>
          </p:cNvSpPr>
          <p:nvPr>
            <p:ph type="sldNum" sz="quarter" idx="10"/>
          </p:nvPr>
        </p:nvSpPr>
        <p:spPr/>
        <p:txBody>
          <a:bodyPr/>
          <a:lstStyle/>
          <a:p>
            <a:fld id="{10BF85C0-04DD-4A0B-97A3-484F69F50B04}" type="slidenum">
              <a:rPr lang="en-US" smtClean="0"/>
              <a:pPr/>
              <a:t>43</a:t>
            </a:fld>
            <a:endParaRPr lang="en-US"/>
          </a:p>
        </p:txBody>
      </p:sp>
    </p:spTree>
    <p:extLst>
      <p:ext uri="{BB962C8B-B14F-4D97-AF65-F5344CB8AC3E}">
        <p14:creationId xmlns:p14="http://schemas.microsoft.com/office/powerpoint/2010/main" val="2354269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Alcuni strumenti sono dotati di interfaccia per la comunicazione con</a:t>
            </a:r>
            <a:r>
              <a:rPr lang="en-US" baseline="0" smtClean="0"/>
              <a:t> un pc su cui si trasferiscono e poi analizzano i dati.</a:t>
            </a:r>
          </a:p>
          <a:p>
            <a:endParaRPr lang="en-US"/>
          </a:p>
        </p:txBody>
      </p:sp>
      <p:sp>
        <p:nvSpPr>
          <p:cNvPr id="4" name="Slide Number Placeholder 3"/>
          <p:cNvSpPr>
            <a:spLocks noGrp="1"/>
          </p:cNvSpPr>
          <p:nvPr>
            <p:ph type="sldNum" sz="quarter" idx="10"/>
          </p:nvPr>
        </p:nvSpPr>
        <p:spPr/>
        <p:txBody>
          <a:bodyPr/>
          <a:lstStyle/>
          <a:p>
            <a:fld id="{3D3178C9-12DD-4747-BF74-9E7B0DD3C620}" type="slidenum">
              <a:rPr lang="en-US" smtClean="0"/>
              <a:pPr/>
              <a:t>4</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0BF85C0-04DD-4A0B-97A3-484F69F50B04}" type="slidenum">
              <a:rPr lang="en-US" smtClean="0"/>
              <a:pPr/>
              <a:t>44</a:t>
            </a:fld>
            <a:endParaRPr lang="en-US"/>
          </a:p>
        </p:txBody>
      </p:sp>
    </p:spTree>
    <p:extLst>
      <p:ext uri="{BB962C8B-B14F-4D97-AF65-F5344CB8AC3E}">
        <p14:creationId xmlns:p14="http://schemas.microsoft.com/office/powerpoint/2010/main" val="668922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it-IT" altLang="en-US" smtClean="0"/>
              <a:t>Non mettete un termometro clinico in acqua bollente</a:t>
            </a:r>
          </a:p>
          <a:p>
            <a:pPr eaLnBrk="1" hangingPunct="1"/>
            <a:r>
              <a:rPr lang="it-IT" altLang="en-US" smtClean="0"/>
              <a:t>Non pesatevi sulla bilancia da cucina</a:t>
            </a:r>
          </a:p>
        </p:txBody>
      </p:sp>
      <p:sp>
        <p:nvSpPr>
          <p:cNvPr id="4" name="Slide Number Placeholder 3"/>
          <p:cNvSpPr>
            <a:spLocks noGrp="1"/>
          </p:cNvSpPr>
          <p:nvPr>
            <p:ph type="sldNum" sz="quarter" idx="10"/>
          </p:nvPr>
        </p:nvSpPr>
        <p:spPr/>
        <p:txBody>
          <a:bodyPr/>
          <a:lstStyle/>
          <a:p>
            <a:fld id="{3D3178C9-12DD-4747-BF74-9E7B0DD3C620}" type="slidenum">
              <a:rPr lang="en-US" smtClean="0"/>
              <a:pPr/>
              <a:t>5</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it-IT" altLang="en-US" smtClean="0"/>
          </a:p>
        </p:txBody>
      </p:sp>
      <p:sp>
        <p:nvSpPr>
          <p:cNvPr id="4" name="Slide Number Placeholder 3"/>
          <p:cNvSpPr>
            <a:spLocks noGrp="1"/>
          </p:cNvSpPr>
          <p:nvPr>
            <p:ph type="sldNum" sz="quarter" idx="10"/>
          </p:nvPr>
        </p:nvSpPr>
        <p:spPr/>
        <p:txBody>
          <a:bodyPr/>
          <a:lstStyle/>
          <a:p>
            <a:fld id="{3D3178C9-12DD-4747-BF74-9E7B0DD3C620}" type="slidenum">
              <a:rPr lang="en-US" smtClean="0"/>
              <a:pPr/>
              <a:t>6</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178C9-12DD-4747-BF74-9E7B0DD3C620}" type="slidenum">
              <a:rPr lang="en-US" smtClean="0"/>
              <a:pPr/>
              <a:t>7</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3178C9-12DD-4747-BF74-9E7B0DD3C620}" type="slidenum">
              <a:rPr lang="en-US" smtClean="0"/>
              <a:pPr/>
              <a:t>8</a:t>
            </a:fld>
            <a:endParaRPr lang="en-US"/>
          </a:p>
        </p:txBody>
      </p:sp>
    </p:spTree>
    <p:extLst>
      <p:ext uri="{BB962C8B-B14F-4D97-AF65-F5344CB8AC3E}">
        <p14:creationId xmlns:p14="http://schemas.microsoft.com/office/powerpoint/2010/main" val="1305809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99">
              <a:defRPr/>
            </a:pPr>
            <a:r>
              <a:rPr lang="en-US" altLang="en-US">
                <a:latin typeface="Comic Sans MS" pitchFamily="66" charset="0"/>
                <a:cs typeface="Arial" charset="0"/>
              </a:rPr>
              <a:t>I risultati non possono essere assunti come certezze assolute, ma sono sempre caratterizzate da un’indeterminazione </a:t>
            </a:r>
            <a:endParaRPr lang="it-IT" altLang="en-US">
              <a:latin typeface="Comic Sans MS" pitchFamily="66" charset="0"/>
              <a:cs typeface="Arial" charset="0"/>
            </a:endParaRPr>
          </a:p>
          <a:p>
            <a:endParaRPr lang="en-US"/>
          </a:p>
        </p:txBody>
      </p:sp>
      <p:sp>
        <p:nvSpPr>
          <p:cNvPr id="4" name="Slide Number Placeholder 3"/>
          <p:cNvSpPr>
            <a:spLocks noGrp="1"/>
          </p:cNvSpPr>
          <p:nvPr>
            <p:ph type="sldNum" sz="quarter" idx="10"/>
          </p:nvPr>
        </p:nvSpPr>
        <p:spPr/>
        <p:txBody>
          <a:bodyPr/>
          <a:lstStyle/>
          <a:p>
            <a:fld id="{C8745021-8BE7-4721-A8CE-71DF8E7E7AB2}" type="slidenum">
              <a:rPr lang="en-US" smtClean="0"/>
              <a:pPr/>
              <a:t>11</a:t>
            </a:fld>
            <a:endParaRPr lang="en-US"/>
          </a:p>
        </p:txBody>
      </p:sp>
    </p:spTree>
    <p:extLst>
      <p:ext uri="{BB962C8B-B14F-4D97-AF65-F5344CB8AC3E}">
        <p14:creationId xmlns:p14="http://schemas.microsoft.com/office/powerpoint/2010/main" val="3908150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defTabSz="914299">
              <a:defRPr/>
            </a:pPr>
            <a:r>
              <a:rPr lang="it-IT" dirty="0" smtClean="0"/>
              <a:t>Nella misura di lunghezza effettuata con una riga millimetrata, sarà possibile effettuare il confronto con un’incertezza di mezzo millimetro in più o in meno.</a:t>
            </a:r>
            <a:endParaRPr lang="en-US" dirty="0" smtClean="0"/>
          </a:p>
          <a:p>
            <a:r>
              <a:rPr lang="it-IT" dirty="0" smtClean="0"/>
              <a:t>Supponiamo di voler misurare la lunghezza di una barretta con una riga millimetrata …..</a:t>
            </a:r>
            <a:endParaRPr lang="it-IT" dirty="0"/>
          </a:p>
        </p:txBody>
      </p:sp>
      <p:sp>
        <p:nvSpPr>
          <p:cNvPr id="4" name="Segnaposto numero diapositiva 3"/>
          <p:cNvSpPr>
            <a:spLocks noGrp="1"/>
          </p:cNvSpPr>
          <p:nvPr>
            <p:ph type="sldNum" sz="quarter" idx="10"/>
          </p:nvPr>
        </p:nvSpPr>
        <p:spPr/>
        <p:txBody>
          <a:bodyPr/>
          <a:lstStyle/>
          <a:p>
            <a:fld id="{C8745021-8BE7-4721-A8CE-71DF8E7E7AB2}" type="slidenum">
              <a:rPr lang="en-US" smtClean="0"/>
              <a:pPr/>
              <a:t>13</a:t>
            </a:fld>
            <a:endParaRPr lang="en-US"/>
          </a:p>
        </p:txBody>
      </p:sp>
    </p:spTree>
    <p:extLst>
      <p:ext uri="{BB962C8B-B14F-4D97-AF65-F5344CB8AC3E}">
        <p14:creationId xmlns:p14="http://schemas.microsoft.com/office/powerpoint/2010/main" val="149793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3C6BB7-7B38-447A-955F-B1727246CA4A}" type="datetimeFigureOut">
              <a:rPr lang="en-US" smtClean="0"/>
              <a:pPr/>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408877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3C6BB7-7B38-447A-955F-B1727246CA4A}" type="datetimeFigureOut">
              <a:rPr lang="en-US" smtClean="0"/>
              <a:pPr/>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1326040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3C6BB7-7B38-447A-955F-B1727246CA4A}" type="datetimeFigureOut">
              <a:rPr lang="en-US" smtClean="0"/>
              <a:pPr/>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2241061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3C6BB7-7B38-447A-955F-B1727246CA4A}" type="datetimeFigureOut">
              <a:rPr lang="en-US" smtClean="0"/>
              <a:pPr/>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142856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3C6BB7-7B38-447A-955F-B1727246CA4A}" type="datetimeFigureOut">
              <a:rPr lang="en-US" smtClean="0"/>
              <a:pPr/>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3580035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3C6BB7-7B38-447A-955F-B1727246CA4A}" type="datetimeFigureOut">
              <a:rPr lang="en-US" smtClean="0"/>
              <a:pPr/>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67763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3C6BB7-7B38-447A-955F-B1727246CA4A}" type="datetimeFigureOut">
              <a:rPr lang="en-US" smtClean="0"/>
              <a:pPr/>
              <a:t>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215262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3C6BB7-7B38-447A-955F-B1727246CA4A}" type="datetimeFigureOut">
              <a:rPr lang="en-US" smtClean="0"/>
              <a:pPr/>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181716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3C6BB7-7B38-447A-955F-B1727246CA4A}" type="datetimeFigureOut">
              <a:rPr lang="en-US" smtClean="0"/>
              <a:pPr/>
              <a:t>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401075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3C6BB7-7B38-447A-955F-B1727246CA4A}" type="datetimeFigureOut">
              <a:rPr lang="en-US" smtClean="0"/>
              <a:pPr/>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1104225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3C6BB7-7B38-447A-955F-B1727246CA4A}" type="datetimeFigureOut">
              <a:rPr lang="en-US" smtClean="0"/>
              <a:pPr/>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68B0F-F3B9-45EA-ACFD-AF69D18DAC65}" type="slidenum">
              <a:rPr lang="en-US" smtClean="0"/>
              <a:pPr/>
              <a:t>‹N›</a:t>
            </a:fld>
            <a:endParaRPr lang="en-US"/>
          </a:p>
        </p:txBody>
      </p:sp>
    </p:spTree>
    <p:extLst>
      <p:ext uri="{BB962C8B-B14F-4D97-AF65-F5344CB8AC3E}">
        <p14:creationId xmlns:p14="http://schemas.microsoft.com/office/powerpoint/2010/main" val="361653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3C6BB7-7B38-447A-955F-B1727246CA4A}" type="datetimeFigureOut">
              <a:rPr lang="en-US" smtClean="0"/>
              <a:pPr/>
              <a:t>1/23/2017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68B0F-F3B9-45EA-ACFD-AF69D18DAC65}" type="slidenum">
              <a:rPr lang="en-US" smtClean="0"/>
              <a:pPr/>
              <a:t>‹N›</a:t>
            </a:fld>
            <a:endParaRPr lang="en-US"/>
          </a:p>
        </p:txBody>
      </p:sp>
    </p:spTree>
    <p:extLst>
      <p:ext uri="{BB962C8B-B14F-4D97-AF65-F5344CB8AC3E}">
        <p14:creationId xmlns:p14="http://schemas.microsoft.com/office/powerpoint/2010/main" val="2680477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19.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6.wmf"/><Relationship Id="rId5" Type="http://schemas.openxmlformats.org/officeDocument/2006/relationships/image" Target="../media/image13.png"/><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5.wmf"/></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7.w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9.png"/><Relationship Id="rId5" Type="http://schemas.openxmlformats.org/officeDocument/2006/relationships/image" Target="../media/image18.wmf"/><Relationship Id="rId4" Type="http://schemas.openxmlformats.org/officeDocument/2006/relationships/oleObject" Target="../embeddings/oleObject6.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6.xml"/><Relationship Id="rId7" Type="http://schemas.openxmlformats.org/officeDocument/2006/relationships/image" Target="../media/image21.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20.wmf"/><Relationship Id="rId4" Type="http://schemas.openxmlformats.org/officeDocument/2006/relationships/oleObject" Target="../embeddings/oleObject7.bin"/><Relationship Id="rId9" Type="http://schemas.openxmlformats.org/officeDocument/2006/relationships/image" Target="../media/image22.wmf"/></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23.wmf"/><Relationship Id="rId4" Type="http://schemas.openxmlformats.org/officeDocument/2006/relationships/oleObject" Target="../embeddings/oleObject10.bin"/></Relationships>
</file>

<file path=ppt/slides/_rels/slide4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556792"/>
            <a:ext cx="7772400" cy="1470025"/>
          </a:xfrm>
        </p:spPr>
        <p:txBody>
          <a:bodyPr/>
          <a:lstStyle/>
          <a:p>
            <a:r>
              <a:rPr lang="it-IT" b="1" dirty="0" smtClean="0">
                <a:solidFill>
                  <a:srgbClr val="C00000"/>
                </a:solidFill>
              </a:rPr>
              <a:t>Strumenti di misura e </a:t>
            </a:r>
            <a:br>
              <a:rPr lang="it-IT" b="1" dirty="0" smtClean="0">
                <a:solidFill>
                  <a:srgbClr val="C00000"/>
                </a:solidFill>
              </a:rPr>
            </a:br>
            <a:r>
              <a:rPr lang="it-IT" b="1" dirty="0" smtClean="0">
                <a:solidFill>
                  <a:srgbClr val="C00000"/>
                </a:solidFill>
              </a:rPr>
              <a:t>teoria degli errori</a:t>
            </a:r>
            <a:endParaRPr lang="it-IT" b="1" dirty="0">
              <a:solidFill>
                <a:srgbClr val="C00000"/>
              </a:solidFill>
            </a:endParaRPr>
          </a:p>
        </p:txBody>
      </p:sp>
      <p:sp>
        <p:nvSpPr>
          <p:cNvPr id="3" name="Sottotitolo 2"/>
          <p:cNvSpPr>
            <a:spLocks noGrp="1"/>
          </p:cNvSpPr>
          <p:nvPr>
            <p:ph type="subTitle" idx="1"/>
          </p:nvPr>
        </p:nvSpPr>
        <p:spPr>
          <a:xfrm>
            <a:off x="323528" y="3980656"/>
            <a:ext cx="8352928" cy="1752600"/>
          </a:xfrm>
        </p:spPr>
        <p:txBody>
          <a:bodyPr>
            <a:normAutofit fontScale="92500"/>
          </a:bodyPr>
          <a:lstStyle/>
          <a:p>
            <a:r>
              <a:rPr lang="it-IT" b="1" dirty="0" smtClean="0"/>
              <a:t>Piano Lauree Scientifiche</a:t>
            </a:r>
          </a:p>
          <a:p>
            <a:r>
              <a:rPr lang="it-IT" dirty="0" smtClean="0"/>
              <a:t>Dipartimento </a:t>
            </a:r>
            <a:r>
              <a:rPr lang="it-IT" dirty="0" smtClean="0"/>
              <a:t>di Matematica e Fisica «E. De Giorgi»</a:t>
            </a:r>
          </a:p>
          <a:p>
            <a:r>
              <a:rPr lang="it-IT" dirty="0" smtClean="0"/>
              <a:t>Università del Salento</a:t>
            </a:r>
            <a:endParaRPr lang="it-IT" dirty="0"/>
          </a:p>
        </p:txBody>
      </p:sp>
    </p:spTree>
    <p:extLst>
      <p:ext uri="{BB962C8B-B14F-4D97-AF65-F5344CB8AC3E}">
        <p14:creationId xmlns:p14="http://schemas.microsoft.com/office/powerpoint/2010/main" val="3341460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143000"/>
            <a:ext cx="7070008"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24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991913" y="457200"/>
            <a:ext cx="7321813" cy="523220"/>
          </a:xfrm>
          <a:prstGeom prst="rect">
            <a:avLst/>
          </a:prstGeom>
        </p:spPr>
        <p:txBody>
          <a:bodyPr wrap="none">
            <a:spAutoFit/>
          </a:bodyPr>
          <a:lstStyle/>
          <a:p>
            <a:r>
              <a:rPr lang="it-IT" sz="2800" b="1">
                <a:solidFill>
                  <a:srgbClr val="C00000"/>
                </a:solidFill>
              </a:rPr>
              <a:t>Importanza delle incertezze nelle misure fisiche </a:t>
            </a:r>
          </a:p>
        </p:txBody>
      </p:sp>
      <p:sp>
        <p:nvSpPr>
          <p:cNvPr id="6" name="Rectangle 5"/>
          <p:cNvSpPr/>
          <p:nvPr/>
        </p:nvSpPr>
        <p:spPr>
          <a:xfrm>
            <a:off x="533400" y="1066800"/>
            <a:ext cx="8077200" cy="1015663"/>
          </a:xfrm>
          <a:prstGeom prst="rect">
            <a:avLst/>
          </a:prstGeom>
        </p:spPr>
        <p:txBody>
          <a:bodyPr wrap="square">
            <a:spAutoFit/>
          </a:bodyPr>
          <a:lstStyle/>
          <a:p>
            <a:pPr algn="just">
              <a:spcBef>
                <a:spcPct val="50000"/>
              </a:spcBef>
              <a:defRPr/>
            </a:pPr>
            <a:r>
              <a:rPr lang="it-IT" sz="2400">
                <a:cs typeface="Arial" charset="0"/>
              </a:rPr>
              <a:t>La parola “errore” non significa </a:t>
            </a:r>
            <a:r>
              <a:rPr lang="it-IT" sz="2400" b="1" u="sng">
                <a:cs typeface="Arial" charset="0"/>
              </a:rPr>
              <a:t>equivoco</a:t>
            </a:r>
            <a:r>
              <a:rPr lang="it-IT" sz="2400">
                <a:cs typeface="Arial" charset="0"/>
              </a:rPr>
              <a:t> o </a:t>
            </a:r>
            <a:r>
              <a:rPr lang="it-IT" sz="2400" b="1" u="sng">
                <a:cs typeface="Arial" charset="0"/>
              </a:rPr>
              <a:t>sbaglio</a:t>
            </a:r>
            <a:endParaRPr lang="it-IT" sz="2400">
              <a:cs typeface="Arial" charset="0"/>
            </a:endParaRPr>
          </a:p>
          <a:p>
            <a:pPr algn="just">
              <a:spcBef>
                <a:spcPct val="50000"/>
              </a:spcBef>
              <a:defRPr/>
            </a:pPr>
            <a:r>
              <a:rPr lang="it-IT" sz="2400">
                <a:cs typeface="Arial" charset="0"/>
              </a:rPr>
              <a:t>Essa assume il significato di </a:t>
            </a:r>
            <a:r>
              <a:rPr lang="it-IT" sz="2400" b="1">
                <a:solidFill>
                  <a:srgbClr val="C00000"/>
                </a:solidFill>
                <a:cs typeface="Arial" charset="0"/>
              </a:rPr>
              <a:t>incertezza</a:t>
            </a:r>
            <a:r>
              <a:rPr lang="it-IT" sz="2400">
                <a:solidFill>
                  <a:srgbClr val="C00000"/>
                </a:solidFill>
                <a:cs typeface="Arial" charset="0"/>
              </a:rPr>
              <a:t> </a:t>
            </a:r>
            <a:r>
              <a:rPr lang="it-IT" sz="2400">
                <a:cs typeface="Arial" charset="0"/>
              </a:rPr>
              <a:t>da associare alla misura</a:t>
            </a:r>
            <a:endParaRPr lang="it-IT" sz="2400" b="1"/>
          </a:p>
        </p:txBody>
      </p:sp>
      <p:sp>
        <p:nvSpPr>
          <p:cNvPr id="2" name="Rectangle 1"/>
          <p:cNvSpPr/>
          <p:nvPr/>
        </p:nvSpPr>
        <p:spPr>
          <a:xfrm>
            <a:off x="2138219" y="2277284"/>
            <a:ext cx="5029200" cy="1015663"/>
          </a:xfrm>
          <a:prstGeom prst="rect">
            <a:avLst/>
          </a:prstGeom>
          <a:ln w="28575">
            <a:solidFill>
              <a:srgbClr val="00B0F0"/>
            </a:solidFill>
          </a:ln>
        </p:spPr>
        <p:txBody>
          <a:bodyPr wrap="square">
            <a:spAutoFit/>
          </a:bodyPr>
          <a:lstStyle/>
          <a:p>
            <a:pPr algn="ctr">
              <a:spcBef>
                <a:spcPct val="50000"/>
              </a:spcBef>
              <a:defRPr/>
            </a:pPr>
            <a:r>
              <a:rPr lang="en-US" sz="2400" b="1">
                <a:solidFill>
                  <a:srgbClr val="C00000"/>
                </a:solidFill>
                <a:cs typeface="Arial" charset="0"/>
              </a:rPr>
              <a:t>Nessuna </a:t>
            </a:r>
            <a:r>
              <a:rPr lang="en-US" sz="2400" b="1" smtClean="0">
                <a:solidFill>
                  <a:srgbClr val="C00000"/>
                </a:solidFill>
                <a:cs typeface="Arial" charset="0"/>
              </a:rPr>
              <a:t>grandezza </a:t>
            </a:r>
            <a:r>
              <a:rPr lang="en-US" sz="2400" b="1">
                <a:solidFill>
                  <a:srgbClr val="C00000"/>
                </a:solidFill>
                <a:cs typeface="Arial" charset="0"/>
              </a:rPr>
              <a:t>fisica può essere</a:t>
            </a:r>
          </a:p>
          <a:p>
            <a:pPr algn="ctr">
              <a:spcBef>
                <a:spcPct val="50000"/>
              </a:spcBef>
              <a:defRPr/>
            </a:pPr>
            <a:r>
              <a:rPr lang="en-US" sz="2400" b="1">
                <a:solidFill>
                  <a:srgbClr val="C00000"/>
                </a:solidFill>
                <a:cs typeface="Arial" charset="0"/>
              </a:rPr>
              <a:t>misurata con completa certezza</a:t>
            </a:r>
            <a:r>
              <a:rPr lang="it-IT" sz="2400" b="1">
                <a:solidFill>
                  <a:srgbClr val="C00000"/>
                </a:solidFill>
                <a:cs typeface="Arial" charset="0"/>
              </a:rPr>
              <a:t> </a:t>
            </a:r>
          </a:p>
        </p:txBody>
      </p:sp>
      <p:sp>
        <p:nvSpPr>
          <p:cNvPr id="15" name="Rectangle 14"/>
          <p:cNvSpPr/>
          <p:nvPr/>
        </p:nvSpPr>
        <p:spPr>
          <a:xfrm>
            <a:off x="531092" y="3733800"/>
            <a:ext cx="7782634" cy="2616101"/>
          </a:xfrm>
          <a:prstGeom prst="rect">
            <a:avLst/>
          </a:prstGeom>
        </p:spPr>
        <p:txBody>
          <a:bodyPr wrap="square">
            <a:spAutoFit/>
          </a:bodyPr>
          <a:lstStyle/>
          <a:p>
            <a:pPr algn="just">
              <a:spcBef>
                <a:spcPct val="50000"/>
              </a:spcBef>
              <a:defRPr/>
            </a:pPr>
            <a:r>
              <a:rPr lang="en-US" sz="2000" smtClean="0">
                <a:cs typeface="Arial" charset="0"/>
              </a:rPr>
              <a:t>Poichè è inevitabile che in una misura tutte le fonti di incertezza siano eliminate, il </a:t>
            </a:r>
            <a:r>
              <a:rPr lang="en-US" sz="2400" b="1">
                <a:solidFill>
                  <a:srgbClr val="C00000"/>
                </a:solidFill>
                <a:cs typeface="Arial" charset="0"/>
              </a:rPr>
              <a:t>valore vero </a:t>
            </a:r>
            <a:r>
              <a:rPr lang="en-US" sz="2000">
                <a:cs typeface="Arial" charset="0"/>
              </a:rPr>
              <a:t>di una </a:t>
            </a:r>
            <a:r>
              <a:rPr lang="en-US" sz="2000" smtClean="0">
                <a:cs typeface="Arial" charset="0"/>
              </a:rPr>
              <a:t>grandezza, che sarebbe </a:t>
            </a:r>
            <a:r>
              <a:rPr lang="en-US" sz="2000">
                <a:cs typeface="Arial" charset="0"/>
              </a:rPr>
              <a:t>il risultato di un’operazione di misura </a:t>
            </a:r>
            <a:r>
              <a:rPr lang="en-US" sz="2000" smtClean="0">
                <a:cs typeface="Arial" charset="0"/>
              </a:rPr>
              <a:t>ideale, priva </a:t>
            </a:r>
            <a:r>
              <a:rPr lang="en-US" sz="2000">
                <a:cs typeface="Arial" charset="0"/>
              </a:rPr>
              <a:t>di </a:t>
            </a:r>
            <a:r>
              <a:rPr lang="en-US" sz="2000" smtClean="0">
                <a:cs typeface="Arial" charset="0"/>
              </a:rPr>
              <a:t>errore, perde significato.</a:t>
            </a:r>
          </a:p>
          <a:p>
            <a:pPr algn="just">
              <a:spcBef>
                <a:spcPct val="50000"/>
              </a:spcBef>
              <a:defRPr/>
            </a:pPr>
            <a:r>
              <a:rPr lang="en-US" sz="2000" smtClean="0">
                <a:cs typeface="Arial" charset="0"/>
              </a:rPr>
              <a:t>Pertanto, perchè una misura abbia senso </a:t>
            </a:r>
            <a:r>
              <a:rPr lang="en-US" sz="2000" u="sng" smtClean="0">
                <a:cs typeface="Arial" charset="0"/>
              </a:rPr>
              <a:t>è necessario determinare oltre alla “</a:t>
            </a:r>
            <a:r>
              <a:rPr lang="en-US" sz="2000" b="1" u="sng" smtClean="0">
                <a:cs typeface="Arial" charset="0"/>
              </a:rPr>
              <a:t>migliore stima</a:t>
            </a:r>
            <a:r>
              <a:rPr lang="en-US" sz="2000" u="sng" smtClean="0">
                <a:cs typeface="Arial" charset="0"/>
              </a:rPr>
              <a:t>” del valore vero, l’indeterminazione da cui è presumibilmente affetta</a:t>
            </a:r>
            <a:r>
              <a:rPr lang="en-US" sz="2000" smtClean="0">
                <a:cs typeface="Arial" charset="0"/>
              </a:rPr>
              <a:t>.  </a:t>
            </a:r>
            <a:endParaRPr lang="en-US" sz="2000">
              <a:cs typeface="Arial" charset="0"/>
            </a:endParaRPr>
          </a:p>
          <a:p>
            <a:pPr algn="just">
              <a:spcBef>
                <a:spcPct val="50000"/>
              </a:spcBef>
              <a:defRPr/>
            </a:pPr>
            <a:endParaRPr lang="en-US" sz="2000">
              <a:cs typeface="Arial" charset="0"/>
            </a:endParaRPr>
          </a:p>
        </p:txBody>
      </p:sp>
    </p:spTree>
    <p:extLst>
      <p:ext uri="{BB962C8B-B14F-4D97-AF65-F5344CB8AC3E}">
        <p14:creationId xmlns:p14="http://schemas.microsoft.com/office/powerpoint/2010/main" val="2435951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905000" y="181735"/>
            <a:ext cx="5047023" cy="523220"/>
          </a:xfrm>
          <a:prstGeom prst="rect">
            <a:avLst/>
          </a:prstGeom>
        </p:spPr>
        <p:txBody>
          <a:bodyPr wrap="none">
            <a:spAutoFit/>
          </a:bodyPr>
          <a:lstStyle/>
          <a:p>
            <a:r>
              <a:rPr lang="it-IT" sz="2800" b="1" smtClean="0">
                <a:solidFill>
                  <a:srgbClr val="C00000"/>
                </a:solidFill>
              </a:rPr>
              <a:t>Rappresentazione di una </a:t>
            </a:r>
            <a:r>
              <a:rPr lang="it-IT" sz="2800" b="1">
                <a:solidFill>
                  <a:srgbClr val="C00000"/>
                </a:solidFill>
              </a:rPr>
              <a:t>misura</a:t>
            </a:r>
            <a:endParaRPr lang="en-US" sz="2800" b="1">
              <a:solidFill>
                <a:srgbClr val="C00000"/>
              </a:solidFill>
            </a:endParaRPr>
          </a:p>
        </p:txBody>
      </p:sp>
      <p:sp>
        <p:nvSpPr>
          <p:cNvPr id="1024" name="Rectangle 1023"/>
          <p:cNvSpPr/>
          <p:nvPr/>
        </p:nvSpPr>
        <p:spPr>
          <a:xfrm>
            <a:off x="381000" y="704955"/>
            <a:ext cx="8153400" cy="2246769"/>
          </a:xfrm>
          <a:prstGeom prst="rect">
            <a:avLst/>
          </a:prstGeom>
        </p:spPr>
        <p:txBody>
          <a:bodyPr wrap="square">
            <a:spAutoFit/>
          </a:bodyPr>
          <a:lstStyle/>
          <a:p>
            <a:pPr algn="just"/>
            <a:r>
              <a:rPr lang="it-IT" sz="2000" smtClean="0"/>
              <a:t>Il risultato </a:t>
            </a:r>
            <a:r>
              <a:rPr lang="it-IT" sz="2000"/>
              <a:t>di una misura ha due componenti essenziali</a:t>
            </a:r>
            <a:r>
              <a:rPr lang="it-IT" sz="2000" smtClean="0"/>
              <a:t>:</a:t>
            </a:r>
          </a:p>
          <a:p>
            <a:pPr algn="just"/>
            <a:endParaRPr lang="it-IT" sz="2000"/>
          </a:p>
          <a:p>
            <a:pPr marL="285750" indent="-285750" algn="just">
              <a:buFont typeface="Wingdings" panose="05000000000000000000" pitchFamily="2" charset="2"/>
              <a:buChar char="q"/>
            </a:pPr>
            <a:r>
              <a:rPr lang="it-IT" sz="2000" smtClean="0"/>
              <a:t>	un </a:t>
            </a:r>
            <a:r>
              <a:rPr lang="it-IT" sz="2000" b="1" i="1">
                <a:solidFill>
                  <a:srgbClr val="C00000"/>
                </a:solidFill>
              </a:rPr>
              <a:t>valore </a:t>
            </a:r>
            <a:r>
              <a:rPr lang="it-IT" sz="2000" b="1" i="1" smtClean="0">
                <a:solidFill>
                  <a:srgbClr val="C00000"/>
                </a:solidFill>
              </a:rPr>
              <a:t>numerico </a:t>
            </a:r>
            <a:r>
              <a:rPr lang="it-IT" sz="2000" smtClean="0"/>
              <a:t>(</a:t>
            </a:r>
            <a:r>
              <a:rPr lang="it-IT" sz="2000"/>
              <a:t>in un dato sistema di unità) che </a:t>
            </a:r>
            <a:r>
              <a:rPr lang="it-IT" sz="2000" smtClean="0"/>
              <a:t>rappresenta </a:t>
            </a:r>
            <a:r>
              <a:rPr lang="it-IT" sz="2000" b="1" smtClean="0"/>
              <a:t>la </a:t>
            </a:r>
            <a:r>
              <a:rPr lang="it-IT" sz="2000" b="1"/>
              <a:t>migliore stima </a:t>
            </a:r>
            <a:r>
              <a:rPr lang="it-IT" sz="2000" b="1" smtClean="0"/>
              <a:t>possibile </a:t>
            </a:r>
            <a:r>
              <a:rPr lang="it-IT" sz="2000" smtClean="0"/>
              <a:t>del valore vero della </a:t>
            </a:r>
            <a:r>
              <a:rPr lang="it-IT" sz="2000"/>
              <a:t>grandezza </a:t>
            </a:r>
            <a:r>
              <a:rPr lang="it-IT" sz="2000" smtClean="0"/>
              <a:t>misurata,</a:t>
            </a:r>
          </a:p>
          <a:p>
            <a:pPr marL="285750" indent="-285750" algn="just">
              <a:buFont typeface="Wingdings" panose="05000000000000000000" pitchFamily="2" charset="2"/>
              <a:buChar char="q"/>
            </a:pPr>
            <a:endParaRPr lang="it-IT" sz="2000" smtClean="0"/>
          </a:p>
          <a:p>
            <a:pPr marL="285750" indent="-285750" algn="just">
              <a:buFont typeface="Wingdings" panose="05000000000000000000" pitchFamily="2" charset="2"/>
              <a:buChar char="q"/>
            </a:pPr>
            <a:r>
              <a:rPr lang="it-IT" sz="2000"/>
              <a:t>	</a:t>
            </a:r>
            <a:r>
              <a:rPr lang="it-IT" sz="2000" smtClean="0"/>
              <a:t>una </a:t>
            </a:r>
            <a:r>
              <a:rPr lang="it-IT" sz="2000" b="1" i="1" smtClean="0">
                <a:solidFill>
                  <a:srgbClr val="C00000"/>
                </a:solidFill>
              </a:rPr>
              <a:t>incertezza</a:t>
            </a:r>
            <a:r>
              <a:rPr lang="it-IT" sz="2000" b="1" i="1" smtClean="0"/>
              <a:t> </a:t>
            </a:r>
            <a:r>
              <a:rPr lang="it-IT" sz="2000" smtClean="0"/>
              <a:t>associata al </a:t>
            </a:r>
            <a:r>
              <a:rPr lang="it-IT" sz="2000"/>
              <a:t>valore </a:t>
            </a:r>
            <a:r>
              <a:rPr lang="it-IT" sz="2000" smtClean="0"/>
              <a:t>stimato (espressa con le stesse unità di misura della grandezza fisica a cui è associato).</a:t>
            </a:r>
            <a:endParaRPr lang="en-US" sz="2000"/>
          </a:p>
        </p:txBody>
      </p:sp>
      <p:sp>
        <p:nvSpPr>
          <p:cNvPr id="2" name="Rectangle 1"/>
          <p:cNvSpPr/>
          <p:nvPr/>
        </p:nvSpPr>
        <p:spPr>
          <a:xfrm>
            <a:off x="1028700" y="3124200"/>
            <a:ext cx="7010400" cy="1754326"/>
          </a:xfrm>
          <a:prstGeom prst="rect">
            <a:avLst/>
          </a:prstGeom>
          <a:ln>
            <a:solidFill>
              <a:srgbClr val="C00000"/>
            </a:solidFill>
          </a:ln>
        </p:spPr>
        <p:txBody>
          <a:bodyPr wrap="square">
            <a:spAutoFit/>
          </a:bodyPr>
          <a:lstStyle/>
          <a:p>
            <a:pPr algn="ctr"/>
            <a:r>
              <a:rPr lang="it-IT" sz="2000"/>
              <a:t>Il risultato di una misura sarà espresso nella maniera </a:t>
            </a:r>
            <a:r>
              <a:rPr lang="it-IT" sz="2000" smtClean="0"/>
              <a:t>seguente:</a:t>
            </a:r>
          </a:p>
          <a:p>
            <a:pPr algn="ctr"/>
            <a:endParaRPr lang="it-IT" sz="2000"/>
          </a:p>
          <a:p>
            <a:pPr algn="ctr"/>
            <a:r>
              <a:rPr lang="en-US" sz="2400" b="1">
                <a:solidFill>
                  <a:srgbClr val="C00000"/>
                </a:solidFill>
              </a:rPr>
              <a:t>Valore misurato = stima </a:t>
            </a:r>
            <a:r>
              <a:rPr lang="en-US" sz="2400" b="1" smtClean="0">
                <a:solidFill>
                  <a:srgbClr val="C00000"/>
                </a:solidFill>
              </a:rPr>
              <a:t>± incertezza</a:t>
            </a:r>
          </a:p>
          <a:p>
            <a:pPr algn="ctr"/>
            <a:endParaRPr lang="en-US" sz="2000"/>
          </a:p>
          <a:p>
            <a:pPr algn="ctr"/>
            <a:r>
              <a:rPr lang="en-US" sz="2400" b="1" i="1" smtClean="0">
                <a:solidFill>
                  <a:srgbClr val="C00000"/>
                </a:solidFill>
                <a:latin typeface="Times New Roman" panose="02020603050405020304" pitchFamily="18" charset="0"/>
                <a:cs typeface="Times New Roman" panose="02020603050405020304" pitchFamily="18" charset="0"/>
              </a:rPr>
              <a:t>G </a:t>
            </a:r>
            <a:r>
              <a:rPr lang="en-US" sz="2400" b="1" smtClean="0">
                <a:solidFill>
                  <a:srgbClr val="C00000"/>
                </a:solidFill>
                <a:latin typeface="Times New Roman" panose="02020603050405020304" pitchFamily="18" charset="0"/>
                <a:cs typeface="Times New Roman" panose="02020603050405020304" pitchFamily="18" charset="0"/>
              </a:rPr>
              <a:t>= </a:t>
            </a:r>
            <a:r>
              <a:rPr lang="en-US" sz="2400" b="1" i="1">
                <a:solidFill>
                  <a:srgbClr val="C00000"/>
                </a:solidFill>
                <a:latin typeface="Times New Roman" panose="02020603050405020304" pitchFamily="18" charset="0"/>
                <a:cs typeface="Times New Roman" panose="02020603050405020304" pitchFamily="18" charset="0"/>
              </a:rPr>
              <a:t>M</a:t>
            </a:r>
            <a:r>
              <a:rPr lang="en-US" sz="2400" b="1">
                <a:solidFill>
                  <a:srgbClr val="C00000"/>
                </a:solidFill>
                <a:latin typeface="Times New Roman" panose="02020603050405020304" pitchFamily="18" charset="0"/>
                <a:cs typeface="Times New Roman" panose="02020603050405020304" pitchFamily="18" charset="0"/>
              </a:rPr>
              <a:t>(</a:t>
            </a:r>
            <a:r>
              <a:rPr lang="en-US" sz="2400" b="1" i="1">
                <a:solidFill>
                  <a:srgbClr val="C00000"/>
                </a:solidFill>
                <a:latin typeface="Times New Roman" panose="02020603050405020304" pitchFamily="18" charset="0"/>
                <a:cs typeface="Times New Roman" panose="02020603050405020304" pitchFamily="18" charset="0"/>
              </a:rPr>
              <a:t>G</a:t>
            </a:r>
            <a:r>
              <a:rPr lang="en-US" sz="2400" b="1">
                <a:solidFill>
                  <a:srgbClr val="C00000"/>
                </a:solidFill>
                <a:latin typeface="Times New Roman" panose="02020603050405020304" pitchFamily="18" charset="0"/>
                <a:cs typeface="Times New Roman" panose="02020603050405020304" pitchFamily="18" charset="0"/>
              </a:rPr>
              <a:t>) </a:t>
            </a:r>
            <a:r>
              <a:rPr lang="en-US" sz="2400" b="1" smtClean="0">
                <a:solidFill>
                  <a:srgbClr val="C00000"/>
                </a:solidFill>
                <a:latin typeface="Times New Roman" panose="02020603050405020304" pitchFamily="18" charset="0"/>
                <a:cs typeface="Times New Roman" panose="02020603050405020304" pitchFamily="18" charset="0"/>
              </a:rPr>
              <a:t>± </a:t>
            </a:r>
            <a:r>
              <a:rPr lang="el-GR" sz="2400" b="1" smtClean="0">
                <a:solidFill>
                  <a:srgbClr val="C00000"/>
                </a:solidFill>
                <a:latin typeface="Times New Roman" panose="02020603050405020304" pitchFamily="18" charset="0"/>
                <a:cs typeface="Times New Roman" panose="02020603050405020304" pitchFamily="18" charset="0"/>
              </a:rPr>
              <a:t>Δ</a:t>
            </a:r>
            <a:r>
              <a:rPr lang="en-US" sz="2400" b="1" i="1">
                <a:solidFill>
                  <a:srgbClr val="C00000"/>
                </a:solidFill>
                <a:latin typeface="Times New Roman" panose="02020603050405020304" pitchFamily="18" charset="0"/>
                <a:cs typeface="Times New Roman" panose="02020603050405020304" pitchFamily="18" charset="0"/>
              </a:rPr>
              <a:t>G</a:t>
            </a:r>
            <a:endParaRPr lang="en-US" sz="2400" b="1">
              <a:solidFill>
                <a:srgbClr val="C00000"/>
              </a:solidFill>
              <a:latin typeface="Times New Roman" panose="02020603050405020304" pitchFamily="18" charset="0"/>
              <a:cs typeface="Times New Roman" panose="02020603050405020304" pitchFamily="18" charset="0"/>
            </a:endParaRPr>
          </a:p>
        </p:txBody>
      </p:sp>
      <p:sp>
        <p:nvSpPr>
          <p:cNvPr id="13" name="Rectangle 12"/>
          <p:cNvSpPr/>
          <p:nvPr/>
        </p:nvSpPr>
        <p:spPr>
          <a:xfrm>
            <a:off x="304800" y="5029200"/>
            <a:ext cx="8534400" cy="1631216"/>
          </a:xfrm>
          <a:prstGeom prst="rect">
            <a:avLst/>
          </a:prstGeom>
        </p:spPr>
        <p:txBody>
          <a:bodyPr wrap="square">
            <a:spAutoFit/>
          </a:bodyPr>
          <a:lstStyle/>
          <a:p>
            <a:r>
              <a:rPr lang="en-US" sz="2000" smtClean="0"/>
              <a:t>Quest’affermazione significa che:</a:t>
            </a:r>
          </a:p>
          <a:p>
            <a:pPr marL="285750" indent="-285750">
              <a:buFont typeface="Arial" panose="020B0604020202020204" pitchFamily="34" charset="0"/>
              <a:buChar char="•"/>
            </a:pPr>
            <a:r>
              <a:rPr lang="en-US" sz="2000" smtClean="0"/>
              <a:t>la migliore stima della quantità misurata è </a:t>
            </a:r>
            <a:r>
              <a:rPr lang="en-US" sz="2000" i="1" smtClean="0">
                <a:latin typeface="Times New Roman" panose="02020603050405020304" pitchFamily="18" charset="0"/>
                <a:cs typeface="Times New Roman" panose="02020603050405020304" pitchFamily="18" charset="0"/>
              </a:rPr>
              <a:t>M(G)</a:t>
            </a:r>
            <a:r>
              <a:rPr lang="en-US" sz="2000" smtClean="0"/>
              <a:t>;</a:t>
            </a:r>
          </a:p>
          <a:p>
            <a:pPr marL="285750" indent="-285750">
              <a:buFont typeface="Arial" panose="020B0604020202020204" pitchFamily="34" charset="0"/>
              <a:buChar char="•"/>
            </a:pPr>
            <a:r>
              <a:rPr lang="en-US" sz="2000" smtClean="0"/>
              <a:t>lo sperimentatore è confidente che la grandezza abbia un valore compreso tra</a:t>
            </a:r>
          </a:p>
          <a:p>
            <a:pPr marL="285750" indent="-285750">
              <a:buFont typeface="Arial" panose="020B0604020202020204" pitchFamily="34" charset="0"/>
              <a:buChar char="•"/>
            </a:pPr>
            <a:endParaRPr lang="en-US" sz="2000"/>
          </a:p>
          <a:p>
            <a:r>
              <a:rPr lang="en-US" sz="2000" smtClean="0"/>
              <a:t> 		</a:t>
            </a:r>
            <a:r>
              <a:rPr lang="en-US" sz="2000" b="1" i="1" smtClean="0">
                <a:solidFill>
                  <a:srgbClr val="C00000"/>
                </a:solidFill>
                <a:latin typeface="Times New Roman" panose="02020603050405020304" pitchFamily="18" charset="0"/>
                <a:cs typeface="Times New Roman" panose="02020603050405020304" pitchFamily="18" charset="0"/>
              </a:rPr>
              <a:t>M</a:t>
            </a:r>
            <a:r>
              <a:rPr lang="en-US" sz="2000" b="1" smtClean="0">
                <a:solidFill>
                  <a:srgbClr val="C00000"/>
                </a:solidFill>
                <a:latin typeface="Times New Roman" panose="02020603050405020304" pitchFamily="18" charset="0"/>
                <a:cs typeface="Times New Roman" panose="02020603050405020304" pitchFamily="18" charset="0"/>
              </a:rPr>
              <a:t>(</a:t>
            </a:r>
            <a:r>
              <a:rPr lang="en-US" sz="2000" b="1" i="1" smtClean="0">
                <a:solidFill>
                  <a:srgbClr val="C00000"/>
                </a:solidFill>
                <a:latin typeface="Times New Roman" panose="02020603050405020304" pitchFamily="18" charset="0"/>
                <a:cs typeface="Times New Roman" panose="02020603050405020304" pitchFamily="18" charset="0"/>
              </a:rPr>
              <a:t>G</a:t>
            </a:r>
            <a:r>
              <a:rPr lang="en-US" sz="2000" b="1" smtClean="0">
                <a:solidFill>
                  <a:srgbClr val="C00000"/>
                </a:solidFill>
                <a:latin typeface="Times New Roman" panose="02020603050405020304" pitchFamily="18" charset="0"/>
                <a:cs typeface="Times New Roman" panose="02020603050405020304" pitchFamily="18" charset="0"/>
              </a:rPr>
              <a:t>) – </a:t>
            </a:r>
            <a:r>
              <a:rPr lang="el-GR" sz="2000" b="1" smtClean="0">
                <a:solidFill>
                  <a:srgbClr val="C00000"/>
                </a:solidFill>
                <a:latin typeface="Times New Roman" panose="02020603050405020304" pitchFamily="18" charset="0"/>
                <a:cs typeface="Times New Roman" panose="02020603050405020304" pitchFamily="18" charset="0"/>
              </a:rPr>
              <a:t>Δ</a:t>
            </a:r>
            <a:r>
              <a:rPr lang="en-US" sz="2000" b="1" i="1" smtClean="0">
                <a:solidFill>
                  <a:srgbClr val="C00000"/>
                </a:solidFill>
                <a:latin typeface="Times New Roman" panose="02020603050405020304" pitchFamily="18" charset="0"/>
                <a:cs typeface="Times New Roman" panose="02020603050405020304" pitchFamily="18" charset="0"/>
              </a:rPr>
              <a:t>G            </a:t>
            </a:r>
            <a:r>
              <a:rPr lang="en-US" sz="2000" smtClean="0"/>
              <a:t>e              </a:t>
            </a:r>
            <a:r>
              <a:rPr lang="en-US" sz="2000" b="1" i="1">
                <a:solidFill>
                  <a:srgbClr val="C00000"/>
                </a:solidFill>
                <a:latin typeface="Times New Roman" panose="02020603050405020304" pitchFamily="18" charset="0"/>
                <a:cs typeface="Times New Roman" panose="02020603050405020304" pitchFamily="18" charset="0"/>
              </a:rPr>
              <a:t>M(G) + </a:t>
            </a:r>
            <a:r>
              <a:rPr lang="el-GR" sz="2000" b="1" i="1">
                <a:solidFill>
                  <a:srgbClr val="C00000"/>
                </a:solidFill>
                <a:latin typeface="Times New Roman" panose="02020603050405020304" pitchFamily="18" charset="0"/>
                <a:cs typeface="Times New Roman" panose="02020603050405020304" pitchFamily="18" charset="0"/>
              </a:rPr>
              <a:t>Δ</a:t>
            </a:r>
            <a:r>
              <a:rPr lang="en-US" sz="2000" b="1" i="1">
                <a:solidFill>
                  <a:srgbClr val="C00000"/>
                </a:solidFill>
                <a:latin typeface="Times New Roman" panose="02020603050405020304" pitchFamily="18" charset="0"/>
                <a:cs typeface="Times New Roman" panose="02020603050405020304" pitchFamily="18" charset="0"/>
              </a:rPr>
              <a:t>G</a:t>
            </a:r>
          </a:p>
        </p:txBody>
      </p:sp>
    </p:spTree>
    <p:extLst>
      <p:ext uri="{BB962C8B-B14F-4D97-AF65-F5344CB8AC3E}">
        <p14:creationId xmlns:p14="http://schemas.microsoft.com/office/powerpoint/2010/main" val="208099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923473" y="195590"/>
            <a:ext cx="3070712" cy="523220"/>
          </a:xfrm>
          <a:prstGeom prst="rect">
            <a:avLst/>
          </a:prstGeom>
        </p:spPr>
        <p:txBody>
          <a:bodyPr wrap="none">
            <a:spAutoFit/>
          </a:bodyPr>
          <a:lstStyle/>
          <a:p>
            <a:r>
              <a:rPr lang="it-IT" sz="2800" b="1">
                <a:solidFill>
                  <a:srgbClr val="C00000"/>
                </a:solidFill>
              </a:rPr>
              <a:t>Misure e incertezze</a:t>
            </a:r>
            <a:endParaRPr lang="en-US" sz="2800" b="1">
              <a:solidFill>
                <a:srgbClr val="C00000"/>
              </a:solidFill>
            </a:endParaRPr>
          </a:p>
        </p:txBody>
      </p:sp>
      <p:sp>
        <p:nvSpPr>
          <p:cNvPr id="6" name="Rectangle 5"/>
          <p:cNvSpPr/>
          <p:nvPr/>
        </p:nvSpPr>
        <p:spPr>
          <a:xfrm>
            <a:off x="535709" y="838200"/>
            <a:ext cx="8077200" cy="1200329"/>
          </a:xfrm>
          <a:prstGeom prst="rect">
            <a:avLst/>
          </a:prstGeom>
        </p:spPr>
        <p:txBody>
          <a:bodyPr wrap="square">
            <a:spAutoFit/>
          </a:bodyPr>
          <a:lstStyle/>
          <a:p>
            <a:pPr algn="just"/>
            <a:r>
              <a:rPr lang="it-IT" sz="2400" smtClean="0">
                <a:solidFill>
                  <a:srgbClr val="C00000"/>
                </a:solidFill>
              </a:rPr>
              <a:t>Nessuna </a:t>
            </a:r>
            <a:r>
              <a:rPr lang="it-IT" sz="2400">
                <a:solidFill>
                  <a:srgbClr val="C00000"/>
                </a:solidFill>
              </a:rPr>
              <a:t>grandezza fisica può essere determinata con precisione assoluta ma è sempre affetta da una indeterminazione o errore.</a:t>
            </a:r>
            <a:endParaRPr lang="en-US" sz="2400">
              <a:solidFill>
                <a:srgbClr val="C00000"/>
              </a:solidFill>
            </a:endParaRPr>
          </a:p>
        </p:txBody>
      </p:sp>
      <p:sp>
        <p:nvSpPr>
          <p:cNvPr id="1024" name="Rectangle 1023"/>
          <p:cNvSpPr/>
          <p:nvPr/>
        </p:nvSpPr>
        <p:spPr>
          <a:xfrm>
            <a:off x="785786" y="2071678"/>
            <a:ext cx="7429552" cy="369332"/>
          </a:xfrm>
          <a:prstGeom prst="rect">
            <a:avLst/>
          </a:prstGeom>
        </p:spPr>
        <p:txBody>
          <a:bodyPr wrap="square">
            <a:spAutoFit/>
          </a:bodyPr>
          <a:lstStyle/>
          <a:p>
            <a:pPr algn="just"/>
            <a:endParaRPr lang="en-US" dirty="0"/>
          </a:p>
        </p:txBody>
      </p:sp>
      <p:sp>
        <p:nvSpPr>
          <p:cNvPr id="1025" name="Rectangle 1024"/>
          <p:cNvSpPr/>
          <p:nvPr/>
        </p:nvSpPr>
        <p:spPr>
          <a:xfrm>
            <a:off x="609600" y="5029200"/>
            <a:ext cx="4572000" cy="646331"/>
          </a:xfrm>
          <a:prstGeom prst="rect">
            <a:avLst/>
          </a:prstGeom>
        </p:spPr>
        <p:txBody>
          <a:bodyPr>
            <a:spAutoFit/>
          </a:bodyPr>
          <a:lstStyle/>
          <a:p>
            <a:endParaRPr lang="en-US"/>
          </a:p>
          <a:p>
            <a:r>
              <a:rPr lang="en-US"/>
              <a:t> </a:t>
            </a:r>
          </a:p>
        </p:txBody>
      </p:sp>
      <p:sp>
        <p:nvSpPr>
          <p:cNvPr id="1027" name="TextBox 1026"/>
          <p:cNvSpPr txBox="1"/>
          <p:nvPr/>
        </p:nvSpPr>
        <p:spPr>
          <a:xfrm>
            <a:off x="922956" y="5029200"/>
            <a:ext cx="2499402" cy="400110"/>
          </a:xfrm>
          <a:prstGeom prst="rect">
            <a:avLst/>
          </a:prstGeom>
          <a:noFill/>
        </p:spPr>
        <p:txBody>
          <a:bodyPr wrap="none" rtlCol="0">
            <a:spAutoFit/>
          </a:bodyPr>
          <a:lstStyle/>
          <a:p>
            <a:r>
              <a:rPr lang="en-US" sz="2000" i="1" smtClean="0">
                <a:latin typeface="Times New Roman" panose="02020603050405020304" pitchFamily="18" charset="0"/>
                <a:cs typeface="Times New Roman" panose="02020603050405020304" pitchFamily="18" charset="0"/>
              </a:rPr>
              <a:t>463 mm ≤ l ≤ 464 </a:t>
            </a:r>
            <a:r>
              <a:rPr lang="en-US" sz="2000" i="1">
                <a:latin typeface="Times New Roman" panose="02020603050405020304" pitchFamily="18" charset="0"/>
                <a:cs typeface="Times New Roman" panose="02020603050405020304" pitchFamily="18" charset="0"/>
              </a:rPr>
              <a:t>mm</a:t>
            </a:r>
            <a:r>
              <a:rPr lang="en-US" sz="2000" i="1" smtClean="0">
                <a:latin typeface="Times New Roman" panose="02020603050405020304" pitchFamily="18" charset="0"/>
                <a:cs typeface="Times New Roman" panose="02020603050405020304" pitchFamily="18" charset="0"/>
              </a:rPr>
              <a:t> </a:t>
            </a:r>
            <a:endParaRPr lang="en-US" sz="2000" i="1">
              <a:latin typeface="Times New Roman" panose="02020603050405020304" pitchFamily="18" charset="0"/>
              <a:cs typeface="Times New Roman" panose="02020603050405020304" pitchFamily="18" charset="0"/>
            </a:endParaRPr>
          </a:p>
        </p:txBody>
      </p:sp>
      <p:sp>
        <p:nvSpPr>
          <p:cNvPr id="36" name="TextBox 35"/>
          <p:cNvSpPr txBox="1"/>
          <p:nvPr/>
        </p:nvSpPr>
        <p:spPr>
          <a:xfrm>
            <a:off x="5653998" y="5029200"/>
            <a:ext cx="2242922" cy="400110"/>
          </a:xfrm>
          <a:prstGeom prst="rect">
            <a:avLst/>
          </a:prstGeom>
          <a:noFill/>
        </p:spPr>
        <p:txBody>
          <a:bodyPr wrap="none" rtlCol="0">
            <a:spAutoFit/>
          </a:bodyPr>
          <a:lstStyle/>
          <a:p>
            <a:r>
              <a:rPr lang="en-US" sz="2000" i="1" smtClean="0">
                <a:latin typeface="Times New Roman" panose="02020603050405020304" pitchFamily="18" charset="0"/>
                <a:cs typeface="Times New Roman" panose="02020603050405020304" pitchFamily="18" charset="0"/>
              </a:rPr>
              <a:t>35 mm ≤ l ≤ 36 </a:t>
            </a:r>
            <a:r>
              <a:rPr lang="en-US" sz="2000" i="1">
                <a:latin typeface="Times New Roman" panose="02020603050405020304" pitchFamily="18" charset="0"/>
                <a:cs typeface="Times New Roman" panose="02020603050405020304" pitchFamily="18" charset="0"/>
              </a:rPr>
              <a:t>mm</a:t>
            </a:r>
            <a:r>
              <a:rPr lang="en-US" sz="2000" i="1" smtClean="0">
                <a:latin typeface="Times New Roman" panose="02020603050405020304" pitchFamily="18" charset="0"/>
                <a:cs typeface="Times New Roman" panose="02020603050405020304" pitchFamily="18" charset="0"/>
              </a:rPr>
              <a:t> </a:t>
            </a:r>
            <a:endParaRPr lang="en-US" sz="2000" i="1">
              <a:latin typeface="Times New Roman" panose="02020603050405020304" pitchFamily="18" charset="0"/>
              <a:cs typeface="Times New Roman" panose="02020603050405020304" pitchFamily="18" charset="0"/>
            </a:endParaRPr>
          </a:p>
        </p:txBody>
      </p:sp>
      <p:sp>
        <p:nvSpPr>
          <p:cNvPr id="37" name="TextBox 36"/>
          <p:cNvSpPr txBox="1"/>
          <p:nvPr/>
        </p:nvSpPr>
        <p:spPr>
          <a:xfrm>
            <a:off x="914400" y="5543490"/>
            <a:ext cx="2521844" cy="400110"/>
          </a:xfrm>
          <a:prstGeom prst="rect">
            <a:avLst/>
          </a:prstGeom>
          <a:noFill/>
        </p:spPr>
        <p:txBody>
          <a:bodyPr wrap="none" rtlCol="0">
            <a:spAutoFit/>
          </a:bodyPr>
          <a:lstStyle/>
          <a:p>
            <a:r>
              <a:rPr lang="en-US" sz="2000" i="1" smtClean="0">
                <a:latin typeface="Times New Roman" panose="02020603050405020304" pitchFamily="18" charset="0"/>
                <a:cs typeface="Times New Roman" panose="02020603050405020304" pitchFamily="18" charset="0"/>
              </a:rPr>
              <a:t>l = (463.5 ± 0.5) </a:t>
            </a:r>
            <a:r>
              <a:rPr lang="en-US" sz="2000" i="1">
                <a:latin typeface="Times New Roman" panose="02020603050405020304" pitchFamily="18" charset="0"/>
                <a:cs typeface="Times New Roman" panose="02020603050405020304" pitchFamily="18" charset="0"/>
              </a:rPr>
              <a:t>mm </a:t>
            </a:r>
            <a:r>
              <a:rPr lang="en-US" sz="2000" i="1" smtClean="0">
                <a:latin typeface="Times New Roman" panose="02020603050405020304" pitchFamily="18" charset="0"/>
                <a:cs typeface="Times New Roman" panose="02020603050405020304" pitchFamily="18" charset="0"/>
              </a:rPr>
              <a:t>  </a:t>
            </a:r>
            <a:endParaRPr lang="en-US" sz="2000" i="1">
              <a:latin typeface="Times New Roman" panose="02020603050405020304" pitchFamily="18" charset="0"/>
              <a:cs typeface="Times New Roman" panose="02020603050405020304" pitchFamily="18" charset="0"/>
            </a:endParaRPr>
          </a:p>
        </p:txBody>
      </p:sp>
      <p:sp>
        <p:nvSpPr>
          <p:cNvPr id="38" name="TextBox 37"/>
          <p:cNvSpPr txBox="1"/>
          <p:nvPr/>
        </p:nvSpPr>
        <p:spPr>
          <a:xfrm>
            <a:off x="5631556" y="5543490"/>
            <a:ext cx="2393604" cy="400110"/>
          </a:xfrm>
          <a:prstGeom prst="rect">
            <a:avLst/>
          </a:prstGeom>
          <a:noFill/>
        </p:spPr>
        <p:txBody>
          <a:bodyPr wrap="none" rtlCol="0">
            <a:spAutoFit/>
          </a:bodyPr>
          <a:lstStyle/>
          <a:p>
            <a:r>
              <a:rPr lang="en-US" sz="2000" i="1" smtClean="0">
                <a:latin typeface="Times New Roman" panose="02020603050405020304" pitchFamily="18" charset="0"/>
                <a:cs typeface="Times New Roman" panose="02020603050405020304" pitchFamily="18" charset="0"/>
              </a:rPr>
              <a:t>l = (35.5 ± 0.5) </a:t>
            </a:r>
            <a:r>
              <a:rPr lang="en-US" sz="2000" i="1">
                <a:latin typeface="Times New Roman" panose="02020603050405020304" pitchFamily="18" charset="0"/>
                <a:cs typeface="Times New Roman" panose="02020603050405020304" pitchFamily="18" charset="0"/>
              </a:rPr>
              <a:t>mm </a:t>
            </a:r>
            <a:r>
              <a:rPr lang="en-US" sz="2000" i="1" smtClean="0">
                <a:latin typeface="Times New Roman" panose="02020603050405020304" pitchFamily="18" charset="0"/>
                <a:cs typeface="Times New Roman" panose="02020603050405020304" pitchFamily="18" charset="0"/>
              </a:rPr>
              <a:t>  </a:t>
            </a:r>
            <a:endParaRPr lang="en-US" sz="2000" i="1">
              <a:latin typeface="Times New Roman" panose="02020603050405020304" pitchFamily="18" charset="0"/>
              <a:cs typeface="Times New Roman" panose="02020603050405020304" pitchFamily="18" charset="0"/>
            </a:endParaRPr>
          </a:p>
        </p:txBody>
      </p:sp>
      <p:sp>
        <p:nvSpPr>
          <p:cNvPr id="1028" name="Rectangle 1027"/>
          <p:cNvSpPr/>
          <p:nvPr/>
        </p:nvSpPr>
        <p:spPr>
          <a:xfrm>
            <a:off x="496455" y="5985164"/>
            <a:ext cx="8000999" cy="646331"/>
          </a:xfrm>
          <a:prstGeom prst="rect">
            <a:avLst/>
          </a:prstGeom>
        </p:spPr>
        <p:txBody>
          <a:bodyPr wrap="square">
            <a:spAutoFit/>
          </a:bodyPr>
          <a:lstStyle/>
          <a:p>
            <a:r>
              <a:rPr lang="it-IT" i="1" u="sng" dirty="0" smtClean="0"/>
              <a:t>Si </a:t>
            </a:r>
            <a:r>
              <a:rPr lang="it-IT" i="1" u="sng" dirty="0"/>
              <a:t>dice in questo caso che la misura di lunghezza è stata eseguita con una incertezza di “sensibilità” di 0.5 mm. </a:t>
            </a:r>
            <a:endParaRPr lang="en-US" i="1" u="sng" dirty="0"/>
          </a:p>
        </p:txBody>
      </p:sp>
      <p:grpSp>
        <p:nvGrpSpPr>
          <p:cNvPr id="2" name="Group 1"/>
          <p:cNvGrpSpPr/>
          <p:nvPr/>
        </p:nvGrpSpPr>
        <p:grpSpPr>
          <a:xfrm>
            <a:off x="228600" y="2143116"/>
            <a:ext cx="8610600" cy="2581284"/>
            <a:chOff x="228600" y="2143116"/>
            <a:chExt cx="8610600" cy="2581284"/>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877218"/>
              <a:ext cx="8610600" cy="1847182"/>
            </a:xfrm>
            <a:prstGeom prst="rect">
              <a:avLst/>
            </a:prstGeom>
            <a:solidFill>
              <a:schemeClr val="bg1"/>
            </a:solidFill>
            <a:ln>
              <a:noFill/>
            </a:ln>
          </p:spPr>
        </p:pic>
        <p:sp>
          <p:nvSpPr>
            <p:cNvPr id="4" name="Rectangle 3"/>
            <p:cNvSpPr/>
            <p:nvPr/>
          </p:nvSpPr>
          <p:spPr>
            <a:xfrm>
              <a:off x="3048000" y="3371363"/>
              <a:ext cx="152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482596" y="3364435"/>
              <a:ext cx="184404"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893455" y="3364435"/>
              <a:ext cx="15240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56678" y="3516835"/>
              <a:ext cx="245441"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641036" y="3683088"/>
              <a:ext cx="223128"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70735" y="3810088"/>
              <a:ext cx="245441"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08721" y="3029618"/>
              <a:ext cx="2659286"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362200" y="3285258"/>
              <a:ext cx="457200" cy="307777"/>
            </a:xfrm>
            <a:prstGeom prst="rect">
              <a:avLst/>
            </a:prstGeom>
            <a:solidFill>
              <a:schemeClr val="bg1"/>
            </a:solidFill>
            <a:ln>
              <a:solidFill>
                <a:schemeClr val="bg1"/>
              </a:solidFill>
            </a:ln>
          </p:spPr>
          <p:txBody>
            <a:bodyPr wrap="square" rtlCol="0">
              <a:spAutoFit/>
            </a:bodyPr>
            <a:lstStyle/>
            <a:p>
              <a:r>
                <a:rPr lang="en-US" sz="1400" smtClean="0"/>
                <a:t>463</a:t>
              </a:r>
              <a:endParaRPr lang="en-US" sz="1400"/>
            </a:p>
          </p:txBody>
        </p:sp>
        <p:sp>
          <p:nvSpPr>
            <p:cNvPr id="14" name="TextBox 13"/>
            <p:cNvSpPr txBox="1"/>
            <p:nvPr/>
          </p:nvSpPr>
          <p:spPr>
            <a:xfrm>
              <a:off x="3225800" y="3271403"/>
              <a:ext cx="457200" cy="307777"/>
            </a:xfrm>
            <a:prstGeom prst="rect">
              <a:avLst/>
            </a:prstGeom>
            <a:solidFill>
              <a:schemeClr val="bg1"/>
            </a:solidFill>
            <a:ln>
              <a:solidFill>
                <a:schemeClr val="bg1"/>
              </a:solidFill>
            </a:ln>
          </p:spPr>
          <p:txBody>
            <a:bodyPr wrap="square" rtlCol="0">
              <a:spAutoFit/>
            </a:bodyPr>
            <a:lstStyle/>
            <a:p>
              <a:r>
                <a:rPr lang="en-US" sz="1400" smtClean="0"/>
                <a:t>464</a:t>
              </a:r>
              <a:endParaRPr lang="en-US" sz="1400"/>
            </a:p>
          </p:txBody>
        </p:sp>
        <p:sp>
          <p:nvSpPr>
            <p:cNvPr id="18" name="Rectangle 17"/>
            <p:cNvSpPr/>
            <p:nvPr/>
          </p:nvSpPr>
          <p:spPr>
            <a:xfrm>
              <a:off x="5800547" y="3272891"/>
              <a:ext cx="868322" cy="1746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553200" y="3231480"/>
              <a:ext cx="457200" cy="307777"/>
            </a:xfrm>
            <a:prstGeom prst="rect">
              <a:avLst/>
            </a:prstGeom>
            <a:solidFill>
              <a:schemeClr val="bg1"/>
            </a:solidFill>
            <a:ln>
              <a:solidFill>
                <a:schemeClr val="bg1"/>
              </a:solidFill>
            </a:ln>
          </p:spPr>
          <p:txBody>
            <a:bodyPr wrap="square" rtlCol="0">
              <a:spAutoFit/>
            </a:bodyPr>
            <a:lstStyle/>
            <a:p>
              <a:r>
                <a:rPr lang="en-US" sz="1400" smtClean="0"/>
                <a:t>35</a:t>
              </a:r>
              <a:endParaRPr lang="en-US" sz="1400"/>
            </a:p>
          </p:txBody>
        </p:sp>
        <p:sp>
          <p:nvSpPr>
            <p:cNvPr id="20" name="TextBox 19"/>
            <p:cNvSpPr txBox="1"/>
            <p:nvPr/>
          </p:nvSpPr>
          <p:spPr>
            <a:xfrm>
              <a:off x="7632838" y="3255241"/>
              <a:ext cx="736325" cy="307777"/>
            </a:xfrm>
            <a:prstGeom prst="rect">
              <a:avLst/>
            </a:prstGeom>
            <a:solidFill>
              <a:schemeClr val="bg1"/>
            </a:solidFill>
            <a:ln>
              <a:solidFill>
                <a:schemeClr val="bg1"/>
              </a:solidFill>
            </a:ln>
          </p:spPr>
          <p:txBody>
            <a:bodyPr wrap="square" rtlCol="0">
              <a:spAutoFit/>
            </a:bodyPr>
            <a:lstStyle/>
            <a:p>
              <a:r>
                <a:rPr lang="en-US" sz="1400"/>
                <a:t> </a:t>
              </a:r>
              <a:r>
                <a:rPr lang="en-US" sz="1400" smtClean="0"/>
                <a:t>      36</a:t>
              </a:r>
              <a:endParaRPr lang="en-US" sz="1400"/>
            </a:p>
          </p:txBody>
        </p:sp>
        <p:sp>
          <p:nvSpPr>
            <p:cNvPr id="21" name="Rectangle 20"/>
            <p:cNvSpPr/>
            <p:nvPr/>
          </p:nvSpPr>
          <p:spPr>
            <a:xfrm>
              <a:off x="4724400" y="3718879"/>
              <a:ext cx="1778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652820" y="3654711"/>
              <a:ext cx="415636" cy="307777"/>
            </a:xfrm>
            <a:prstGeom prst="rect">
              <a:avLst/>
            </a:prstGeom>
            <a:solidFill>
              <a:schemeClr val="bg1"/>
            </a:solidFill>
            <a:ln>
              <a:solidFill>
                <a:schemeClr val="bg1"/>
              </a:solidFill>
            </a:ln>
          </p:spPr>
          <p:txBody>
            <a:bodyPr wrap="square" rtlCol="0">
              <a:spAutoFit/>
            </a:bodyPr>
            <a:lstStyle/>
            <a:p>
              <a:r>
                <a:rPr lang="en-US" sz="1400"/>
                <a:t>0</a:t>
              </a:r>
            </a:p>
          </p:txBody>
        </p:sp>
        <p:sp>
          <p:nvSpPr>
            <p:cNvPr id="23" name="TextBox 22"/>
            <p:cNvSpPr txBox="1"/>
            <p:nvPr/>
          </p:nvSpPr>
          <p:spPr>
            <a:xfrm>
              <a:off x="5257800" y="3663949"/>
              <a:ext cx="561108" cy="307777"/>
            </a:xfrm>
            <a:prstGeom prst="rect">
              <a:avLst/>
            </a:prstGeom>
            <a:solidFill>
              <a:schemeClr val="bg1"/>
            </a:solidFill>
            <a:ln>
              <a:solidFill>
                <a:schemeClr val="bg1"/>
              </a:solidFill>
            </a:ln>
          </p:spPr>
          <p:txBody>
            <a:bodyPr wrap="square" rtlCol="0">
              <a:spAutoFit/>
            </a:bodyPr>
            <a:lstStyle/>
            <a:p>
              <a:r>
                <a:rPr lang="en-US" sz="1400" smtClean="0"/>
                <a:t>  10</a:t>
              </a:r>
              <a:endParaRPr lang="en-US" sz="1400"/>
            </a:p>
          </p:txBody>
        </p:sp>
        <p:sp>
          <p:nvSpPr>
            <p:cNvPr id="24" name="TextBox 23"/>
            <p:cNvSpPr txBox="1"/>
            <p:nvPr/>
          </p:nvSpPr>
          <p:spPr>
            <a:xfrm>
              <a:off x="5943600" y="3666261"/>
              <a:ext cx="628072" cy="307777"/>
            </a:xfrm>
            <a:prstGeom prst="rect">
              <a:avLst/>
            </a:prstGeom>
            <a:solidFill>
              <a:schemeClr val="bg1"/>
            </a:solidFill>
            <a:ln>
              <a:solidFill>
                <a:schemeClr val="bg1"/>
              </a:solidFill>
            </a:ln>
          </p:spPr>
          <p:txBody>
            <a:bodyPr wrap="square" rtlCol="0">
              <a:spAutoFit/>
            </a:bodyPr>
            <a:lstStyle/>
            <a:p>
              <a:r>
                <a:rPr lang="en-US" sz="1400" smtClean="0"/>
                <a:t>    20</a:t>
              </a:r>
              <a:endParaRPr lang="en-US" sz="1400"/>
            </a:p>
          </p:txBody>
        </p:sp>
        <p:sp>
          <p:nvSpPr>
            <p:cNvPr id="25" name="TextBox 24"/>
            <p:cNvSpPr txBox="1"/>
            <p:nvPr/>
          </p:nvSpPr>
          <p:spPr>
            <a:xfrm>
              <a:off x="6867236" y="3663949"/>
              <a:ext cx="371764" cy="307777"/>
            </a:xfrm>
            <a:prstGeom prst="rect">
              <a:avLst/>
            </a:prstGeom>
            <a:noFill/>
            <a:ln>
              <a:noFill/>
            </a:ln>
          </p:spPr>
          <p:txBody>
            <a:bodyPr wrap="square" rtlCol="0">
              <a:spAutoFit/>
            </a:bodyPr>
            <a:lstStyle/>
            <a:p>
              <a:r>
                <a:rPr lang="en-US" sz="1400" smtClean="0"/>
                <a:t>30</a:t>
              </a:r>
              <a:endParaRPr lang="en-US" sz="1400"/>
            </a:p>
          </p:txBody>
        </p:sp>
        <p:sp>
          <p:nvSpPr>
            <p:cNvPr id="26" name="TextBox 25"/>
            <p:cNvSpPr txBox="1"/>
            <p:nvPr/>
          </p:nvSpPr>
          <p:spPr>
            <a:xfrm>
              <a:off x="6490854" y="3669235"/>
              <a:ext cx="367146" cy="302491"/>
            </a:xfrm>
            <a:prstGeom prst="rect">
              <a:avLst/>
            </a:prstGeom>
            <a:solidFill>
              <a:schemeClr val="bg1"/>
            </a:solidFill>
            <a:ln>
              <a:solidFill>
                <a:schemeClr val="bg1"/>
              </a:solidFill>
            </a:ln>
          </p:spPr>
          <p:txBody>
            <a:bodyPr wrap="square" rtlCol="0">
              <a:spAutoFit/>
            </a:bodyPr>
            <a:lstStyle/>
            <a:p>
              <a:endParaRPr lang="en-US" sz="1400"/>
            </a:p>
          </p:txBody>
        </p:sp>
        <p:sp>
          <p:nvSpPr>
            <p:cNvPr id="27" name="TextBox 26"/>
            <p:cNvSpPr txBox="1"/>
            <p:nvPr/>
          </p:nvSpPr>
          <p:spPr>
            <a:xfrm>
              <a:off x="7415430" y="3599962"/>
              <a:ext cx="223042" cy="246586"/>
            </a:xfrm>
            <a:prstGeom prst="rect">
              <a:avLst/>
            </a:prstGeom>
            <a:solidFill>
              <a:schemeClr val="bg1"/>
            </a:solidFill>
            <a:ln>
              <a:solidFill>
                <a:schemeClr val="bg1"/>
              </a:solidFill>
            </a:ln>
          </p:spPr>
          <p:txBody>
            <a:bodyPr wrap="square" rtlCol="0">
              <a:spAutoFit/>
            </a:bodyPr>
            <a:lstStyle/>
            <a:p>
              <a:endParaRPr lang="en-US" sz="1400"/>
            </a:p>
          </p:txBody>
        </p:sp>
        <p:sp>
          <p:nvSpPr>
            <p:cNvPr id="28" name="TextBox 27"/>
            <p:cNvSpPr txBox="1"/>
            <p:nvPr/>
          </p:nvSpPr>
          <p:spPr>
            <a:xfrm>
              <a:off x="7650020" y="3663949"/>
              <a:ext cx="457200" cy="307777"/>
            </a:xfrm>
            <a:prstGeom prst="rect">
              <a:avLst/>
            </a:prstGeom>
            <a:noFill/>
            <a:ln>
              <a:noFill/>
            </a:ln>
          </p:spPr>
          <p:txBody>
            <a:bodyPr wrap="square" rtlCol="0">
              <a:spAutoFit/>
            </a:bodyPr>
            <a:lstStyle/>
            <a:p>
              <a:r>
                <a:rPr lang="en-US" sz="1400" smtClean="0"/>
                <a:t>40</a:t>
              </a:r>
              <a:endParaRPr lang="en-US" sz="1400"/>
            </a:p>
          </p:txBody>
        </p:sp>
        <p:sp>
          <p:nvSpPr>
            <p:cNvPr id="29" name="TextBox 28"/>
            <p:cNvSpPr txBox="1"/>
            <p:nvPr/>
          </p:nvSpPr>
          <p:spPr>
            <a:xfrm>
              <a:off x="8382000" y="3663949"/>
              <a:ext cx="457200" cy="307777"/>
            </a:xfrm>
            <a:prstGeom prst="rect">
              <a:avLst/>
            </a:prstGeom>
            <a:solidFill>
              <a:schemeClr val="bg1"/>
            </a:solidFill>
            <a:ln>
              <a:solidFill>
                <a:schemeClr val="bg1"/>
              </a:solidFill>
            </a:ln>
          </p:spPr>
          <p:txBody>
            <a:bodyPr wrap="square" rtlCol="0">
              <a:spAutoFit/>
            </a:bodyPr>
            <a:lstStyle/>
            <a:p>
              <a:r>
                <a:rPr lang="en-US" sz="1400"/>
                <a:t>5</a:t>
              </a:r>
              <a:r>
                <a:rPr lang="en-US" sz="1400" smtClean="0"/>
                <a:t>0</a:t>
              </a:r>
              <a:endParaRPr lang="en-US" sz="1400"/>
            </a:p>
          </p:txBody>
        </p:sp>
        <p:sp>
          <p:nvSpPr>
            <p:cNvPr id="30" name="TextBox 29"/>
            <p:cNvSpPr txBox="1"/>
            <p:nvPr/>
          </p:nvSpPr>
          <p:spPr>
            <a:xfrm>
              <a:off x="7981650" y="3663949"/>
              <a:ext cx="343501" cy="307777"/>
            </a:xfrm>
            <a:prstGeom prst="rect">
              <a:avLst/>
            </a:prstGeom>
            <a:solidFill>
              <a:schemeClr val="bg1"/>
            </a:solidFill>
            <a:ln>
              <a:solidFill>
                <a:schemeClr val="bg1"/>
              </a:solidFill>
            </a:ln>
          </p:spPr>
          <p:txBody>
            <a:bodyPr wrap="square" rtlCol="0">
              <a:spAutoFit/>
            </a:bodyPr>
            <a:lstStyle/>
            <a:p>
              <a:endParaRPr lang="en-US" sz="1400"/>
            </a:p>
          </p:txBody>
        </p:sp>
        <p:sp>
          <p:nvSpPr>
            <p:cNvPr id="35" name="Rettangolo 34"/>
            <p:cNvSpPr/>
            <p:nvPr/>
          </p:nvSpPr>
          <p:spPr>
            <a:xfrm>
              <a:off x="1071538" y="2143116"/>
              <a:ext cx="7358114" cy="830997"/>
            </a:xfrm>
            <a:prstGeom prst="rect">
              <a:avLst/>
            </a:prstGeom>
          </p:spPr>
          <p:txBody>
            <a:bodyPr wrap="square">
              <a:spAutoFit/>
            </a:bodyPr>
            <a:lstStyle/>
            <a:p>
              <a:pPr algn="just">
                <a:spcBef>
                  <a:spcPct val="50000"/>
                </a:spcBef>
                <a:defRPr/>
              </a:pPr>
              <a:r>
                <a:rPr lang="it-IT" sz="2400" smtClean="0"/>
                <a:t>La bontà della </a:t>
              </a:r>
              <a:r>
                <a:rPr lang="it-IT" sz="2400" dirty="0" smtClean="0"/>
                <a:t>misura dipende dal modo in cui la grandezza e’ misurata (</a:t>
              </a:r>
              <a:r>
                <a:rPr lang="it-IT" sz="2400" i="1" dirty="0" smtClean="0"/>
                <a:t>tipo di strumento, procedura,...</a:t>
              </a:r>
              <a:r>
                <a:rPr lang="it-IT" sz="2400" dirty="0" smtClean="0"/>
                <a:t>)</a:t>
              </a:r>
              <a:endParaRPr lang="it-IT" sz="2400" u="sng" dirty="0">
                <a:effectLst>
                  <a:outerShdw blurRad="38100" dist="38100" dir="2700000" algn="tl">
                    <a:srgbClr val="000000"/>
                  </a:outerShdw>
                </a:effectLst>
              </a:endParaRPr>
            </a:p>
          </p:txBody>
        </p:sp>
        <p:sp>
          <p:nvSpPr>
            <p:cNvPr id="39" name="TextBox 38"/>
            <p:cNvSpPr txBox="1"/>
            <p:nvPr/>
          </p:nvSpPr>
          <p:spPr>
            <a:xfrm>
              <a:off x="1850653" y="3409255"/>
              <a:ext cx="457200" cy="307777"/>
            </a:xfrm>
            <a:prstGeom prst="rect">
              <a:avLst/>
            </a:prstGeom>
            <a:solidFill>
              <a:schemeClr val="bg1"/>
            </a:solidFill>
            <a:ln>
              <a:solidFill>
                <a:schemeClr val="bg1"/>
              </a:solidFill>
            </a:ln>
          </p:spPr>
          <p:txBody>
            <a:bodyPr wrap="square" rtlCol="0">
              <a:spAutoFit/>
            </a:bodyPr>
            <a:lstStyle/>
            <a:p>
              <a:r>
                <a:rPr lang="en-US" sz="1400" b="1" smtClean="0"/>
                <a:t>450</a:t>
              </a:r>
              <a:endParaRPr lang="en-US" sz="1400" b="1"/>
            </a:p>
          </p:txBody>
        </p:sp>
        <p:sp>
          <p:nvSpPr>
            <p:cNvPr id="40" name="TextBox 39"/>
            <p:cNvSpPr txBox="1"/>
            <p:nvPr/>
          </p:nvSpPr>
          <p:spPr>
            <a:xfrm>
              <a:off x="1083717" y="3429000"/>
              <a:ext cx="457200" cy="307777"/>
            </a:xfrm>
            <a:prstGeom prst="rect">
              <a:avLst/>
            </a:prstGeom>
            <a:solidFill>
              <a:schemeClr val="bg1"/>
            </a:solidFill>
            <a:ln>
              <a:solidFill>
                <a:schemeClr val="bg1"/>
              </a:solidFill>
            </a:ln>
          </p:spPr>
          <p:txBody>
            <a:bodyPr wrap="square" rtlCol="0">
              <a:spAutoFit/>
            </a:bodyPr>
            <a:lstStyle/>
            <a:p>
              <a:r>
                <a:rPr lang="en-US" sz="1400" b="1" smtClean="0"/>
                <a:t>440</a:t>
              </a:r>
              <a:endParaRPr lang="en-US" sz="1400" b="1"/>
            </a:p>
          </p:txBody>
        </p:sp>
        <p:sp>
          <p:nvSpPr>
            <p:cNvPr id="41" name="TextBox 40"/>
            <p:cNvSpPr txBox="1"/>
            <p:nvPr/>
          </p:nvSpPr>
          <p:spPr>
            <a:xfrm>
              <a:off x="4042792" y="3429000"/>
              <a:ext cx="457200" cy="307777"/>
            </a:xfrm>
            <a:prstGeom prst="rect">
              <a:avLst/>
            </a:prstGeom>
            <a:solidFill>
              <a:schemeClr val="bg1"/>
            </a:solidFill>
            <a:ln>
              <a:solidFill>
                <a:schemeClr val="bg1"/>
              </a:solidFill>
            </a:ln>
          </p:spPr>
          <p:txBody>
            <a:bodyPr wrap="square" rtlCol="0">
              <a:spAutoFit/>
            </a:bodyPr>
            <a:lstStyle/>
            <a:p>
              <a:r>
                <a:rPr lang="en-US" sz="1400" b="1" smtClean="0"/>
                <a:t>480</a:t>
              </a:r>
              <a:endParaRPr lang="en-US" sz="1400" b="1"/>
            </a:p>
          </p:txBody>
        </p:sp>
      </p:grpSp>
    </p:spTree>
    <p:extLst>
      <p:ext uri="{BB962C8B-B14F-4D97-AF65-F5344CB8AC3E}">
        <p14:creationId xmlns:p14="http://schemas.microsoft.com/office/powerpoint/2010/main" val="3637018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po 20"/>
          <p:cNvGrpSpPr/>
          <p:nvPr/>
        </p:nvGrpSpPr>
        <p:grpSpPr>
          <a:xfrm>
            <a:off x="1830388" y="4643438"/>
            <a:ext cx="6675437" cy="1571586"/>
            <a:chOff x="1830388" y="4643438"/>
            <a:chExt cx="6675437" cy="1571586"/>
          </a:xfrm>
        </p:grpSpPr>
        <p:sp>
          <p:nvSpPr>
            <p:cNvPr id="18448" name="Text Box 4"/>
            <p:cNvSpPr txBox="1">
              <a:spLocks noChangeArrowheads="1"/>
            </p:cNvSpPr>
            <p:nvPr/>
          </p:nvSpPr>
          <p:spPr bwMode="auto">
            <a:xfrm>
              <a:off x="2333625" y="5661026"/>
              <a:ext cx="6172200" cy="553998"/>
            </a:xfrm>
            <a:prstGeom prst="rect">
              <a:avLst/>
            </a:prstGeom>
            <a:noFill/>
            <a:ln w="9525">
              <a:noFill/>
              <a:miter lim="800000"/>
              <a:headEnd/>
              <a:tailEnd/>
            </a:ln>
            <a:effectLst/>
          </p:spPr>
          <p:txBody>
            <a:bodyPr>
              <a:spAutoFit/>
            </a:bodyPr>
            <a:lstStyle/>
            <a:p>
              <a:pPr algn="just">
                <a:spcBef>
                  <a:spcPct val="50000"/>
                </a:spcBef>
              </a:pPr>
              <a:r>
                <a:rPr lang="it-IT" altLang="en-US" sz="3000"/>
                <a:t>Errori casuali</a:t>
              </a:r>
            </a:p>
          </p:txBody>
        </p:sp>
        <p:sp>
          <p:nvSpPr>
            <p:cNvPr id="18449" name="AutoShape 5"/>
            <p:cNvSpPr>
              <a:spLocks noChangeAspect="1" noChangeArrowheads="1"/>
            </p:cNvSpPr>
            <p:nvPr/>
          </p:nvSpPr>
          <p:spPr bwMode="auto">
            <a:xfrm>
              <a:off x="1830388" y="4643438"/>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solidFill>
                <a:schemeClr val="tx1"/>
              </a:solidFill>
              <a:round/>
              <a:headEnd/>
              <a:tailEnd/>
            </a:ln>
            <a:effectLst/>
          </p:spPr>
          <p:txBody>
            <a:bodyPr wrap="none" anchor="ctr"/>
            <a:lstStyle/>
            <a:p>
              <a:endParaRPr lang="it-IT"/>
            </a:p>
          </p:txBody>
        </p:sp>
      </p:grpSp>
      <p:grpSp>
        <p:nvGrpSpPr>
          <p:cNvPr id="22" name="Gruppo 21"/>
          <p:cNvGrpSpPr/>
          <p:nvPr/>
        </p:nvGrpSpPr>
        <p:grpSpPr>
          <a:xfrm>
            <a:off x="1830388" y="4521200"/>
            <a:ext cx="6681787" cy="1631951"/>
            <a:chOff x="1830388" y="4521200"/>
            <a:chExt cx="6681787" cy="1631951"/>
          </a:xfrm>
        </p:grpSpPr>
        <p:sp>
          <p:nvSpPr>
            <p:cNvPr id="18446" name="Text Box 7"/>
            <p:cNvSpPr txBox="1">
              <a:spLocks noChangeArrowheads="1"/>
            </p:cNvSpPr>
            <p:nvPr/>
          </p:nvSpPr>
          <p:spPr bwMode="auto">
            <a:xfrm>
              <a:off x="2339975" y="4521200"/>
              <a:ext cx="6172200" cy="553998"/>
            </a:xfrm>
            <a:prstGeom prst="rect">
              <a:avLst/>
            </a:prstGeom>
            <a:noFill/>
            <a:ln w="9525">
              <a:noFill/>
              <a:miter lim="800000"/>
              <a:headEnd/>
              <a:tailEnd/>
            </a:ln>
            <a:effectLst/>
          </p:spPr>
          <p:txBody>
            <a:bodyPr>
              <a:spAutoFit/>
            </a:bodyPr>
            <a:lstStyle/>
            <a:p>
              <a:pPr algn="just">
                <a:spcBef>
                  <a:spcPct val="50000"/>
                </a:spcBef>
              </a:pPr>
              <a:r>
                <a:rPr lang="it-IT" altLang="en-US" sz="3000" dirty="0"/>
                <a:t>Errori sistematici</a:t>
              </a:r>
            </a:p>
          </p:txBody>
        </p:sp>
        <p:sp>
          <p:nvSpPr>
            <p:cNvPr id="18447" name="AutoShape 8"/>
            <p:cNvSpPr>
              <a:spLocks noChangeAspect="1" noChangeArrowheads="1"/>
            </p:cNvSpPr>
            <p:nvPr/>
          </p:nvSpPr>
          <p:spPr bwMode="auto">
            <a:xfrm>
              <a:off x="1830388" y="5878513"/>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solidFill>
                <a:schemeClr val="tx1"/>
              </a:solidFill>
              <a:round/>
              <a:headEnd/>
              <a:tailEnd/>
            </a:ln>
            <a:effectLst/>
          </p:spPr>
          <p:txBody>
            <a:bodyPr wrap="none" anchor="ctr"/>
            <a:lstStyle/>
            <a:p>
              <a:endParaRPr lang="it-IT"/>
            </a:p>
          </p:txBody>
        </p:sp>
      </p:grpSp>
      <p:grpSp>
        <p:nvGrpSpPr>
          <p:cNvPr id="23" name="Gruppo 22"/>
          <p:cNvGrpSpPr/>
          <p:nvPr/>
        </p:nvGrpSpPr>
        <p:grpSpPr>
          <a:xfrm>
            <a:off x="1857356" y="2000240"/>
            <a:ext cx="6675437" cy="553998"/>
            <a:chOff x="1857356" y="2000240"/>
            <a:chExt cx="6675437" cy="553998"/>
          </a:xfrm>
        </p:grpSpPr>
        <p:sp>
          <p:nvSpPr>
            <p:cNvPr id="18442" name="Text Box 10"/>
            <p:cNvSpPr txBox="1">
              <a:spLocks noChangeArrowheads="1"/>
            </p:cNvSpPr>
            <p:nvPr/>
          </p:nvSpPr>
          <p:spPr bwMode="auto">
            <a:xfrm>
              <a:off x="2360593" y="2000240"/>
              <a:ext cx="6172200" cy="553998"/>
            </a:xfrm>
            <a:prstGeom prst="rect">
              <a:avLst/>
            </a:prstGeom>
            <a:noFill/>
            <a:ln w="9525">
              <a:noFill/>
              <a:miter lim="800000"/>
              <a:headEnd/>
              <a:tailEnd/>
            </a:ln>
            <a:effectLst/>
          </p:spPr>
          <p:txBody>
            <a:bodyPr>
              <a:spAutoFit/>
            </a:bodyPr>
            <a:lstStyle/>
            <a:p>
              <a:pPr algn="just">
                <a:spcBef>
                  <a:spcPct val="50000"/>
                </a:spcBef>
              </a:pPr>
              <a:r>
                <a:rPr lang="it-IT" altLang="en-US" sz="3000" smtClean="0"/>
                <a:t>Svarioni</a:t>
              </a:r>
              <a:endParaRPr lang="it-IT" altLang="en-US" sz="3000" dirty="0"/>
            </a:p>
          </p:txBody>
        </p:sp>
        <p:sp>
          <p:nvSpPr>
            <p:cNvPr id="18443" name="AutoShape 11"/>
            <p:cNvSpPr>
              <a:spLocks noChangeAspect="1" noChangeArrowheads="1"/>
            </p:cNvSpPr>
            <p:nvPr/>
          </p:nvSpPr>
          <p:spPr bwMode="auto">
            <a:xfrm>
              <a:off x="1857356" y="2105015"/>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solidFill>
                <a:schemeClr val="tx1"/>
              </a:solidFill>
              <a:round/>
              <a:headEnd/>
              <a:tailEnd/>
            </a:ln>
            <a:effectLst/>
          </p:spPr>
          <p:txBody>
            <a:bodyPr wrap="none" anchor="ctr"/>
            <a:lstStyle/>
            <a:p>
              <a:endParaRPr lang="it-IT"/>
            </a:p>
          </p:txBody>
        </p:sp>
      </p:grpSp>
      <p:grpSp>
        <p:nvGrpSpPr>
          <p:cNvPr id="24" name="Gruppo 23"/>
          <p:cNvGrpSpPr/>
          <p:nvPr/>
        </p:nvGrpSpPr>
        <p:grpSpPr>
          <a:xfrm>
            <a:off x="1857356" y="3225790"/>
            <a:ext cx="6675437" cy="553998"/>
            <a:chOff x="1857356" y="3225790"/>
            <a:chExt cx="6675437" cy="553998"/>
          </a:xfrm>
        </p:grpSpPr>
        <p:sp>
          <p:nvSpPr>
            <p:cNvPr id="18440" name="Text Box 13"/>
            <p:cNvSpPr txBox="1">
              <a:spLocks noChangeArrowheads="1"/>
            </p:cNvSpPr>
            <p:nvPr/>
          </p:nvSpPr>
          <p:spPr bwMode="auto">
            <a:xfrm>
              <a:off x="2360593" y="3225790"/>
              <a:ext cx="6172200" cy="553998"/>
            </a:xfrm>
            <a:prstGeom prst="rect">
              <a:avLst/>
            </a:prstGeom>
            <a:noFill/>
            <a:ln w="9525">
              <a:noFill/>
              <a:miter lim="800000"/>
              <a:headEnd/>
              <a:tailEnd/>
            </a:ln>
            <a:effectLst/>
          </p:spPr>
          <p:txBody>
            <a:bodyPr>
              <a:spAutoFit/>
            </a:bodyPr>
            <a:lstStyle/>
            <a:p>
              <a:pPr algn="just">
                <a:spcBef>
                  <a:spcPct val="50000"/>
                </a:spcBef>
              </a:pPr>
              <a:r>
                <a:rPr lang="it-IT" altLang="en-US" sz="3000"/>
                <a:t>Disturbi</a:t>
              </a:r>
              <a:endParaRPr lang="it-IT" altLang="en-US" sz="3000" dirty="0"/>
            </a:p>
          </p:txBody>
        </p:sp>
        <p:sp>
          <p:nvSpPr>
            <p:cNvPr id="18441" name="AutoShape 14"/>
            <p:cNvSpPr>
              <a:spLocks noChangeAspect="1" noChangeArrowheads="1"/>
            </p:cNvSpPr>
            <p:nvPr/>
          </p:nvSpPr>
          <p:spPr bwMode="auto">
            <a:xfrm>
              <a:off x="1857356" y="3321040"/>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solidFill>
                <a:schemeClr val="tx1"/>
              </a:solidFill>
              <a:round/>
              <a:headEnd/>
              <a:tailEnd/>
            </a:ln>
            <a:effectLst/>
          </p:spPr>
          <p:txBody>
            <a:bodyPr wrap="none" anchor="ctr"/>
            <a:lstStyle/>
            <a:p>
              <a:endParaRPr lang="it-IT"/>
            </a:p>
          </p:txBody>
        </p:sp>
      </p:grpSp>
      <p:sp>
        <p:nvSpPr>
          <p:cNvPr id="18" name="Rectangle 30"/>
          <p:cNvSpPr/>
          <p:nvPr/>
        </p:nvSpPr>
        <p:spPr>
          <a:xfrm>
            <a:off x="1905000" y="457200"/>
            <a:ext cx="1702517" cy="584775"/>
          </a:xfrm>
          <a:prstGeom prst="rect">
            <a:avLst/>
          </a:prstGeom>
        </p:spPr>
        <p:txBody>
          <a:bodyPr wrap="none">
            <a:spAutoFit/>
          </a:bodyPr>
          <a:lstStyle/>
          <a:p>
            <a:r>
              <a:rPr lang="it-IT" sz="3200" b="1" dirty="0" smtClean="0">
                <a:solidFill>
                  <a:srgbClr val="C00000"/>
                </a:solidFill>
              </a:rPr>
              <a:t>Gli errori</a:t>
            </a:r>
          </a:p>
        </p:txBody>
      </p:sp>
      <p:sp>
        <p:nvSpPr>
          <p:cNvPr id="19" name="AutoShape 5"/>
          <p:cNvSpPr>
            <a:spLocks noChangeAspect="1" noChangeArrowheads="1"/>
          </p:cNvSpPr>
          <p:nvPr/>
        </p:nvSpPr>
        <p:spPr bwMode="auto">
          <a:xfrm>
            <a:off x="1841175" y="3316618"/>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solidFill>
              <a:schemeClr val="tx1"/>
            </a:solidFill>
            <a:round/>
            <a:headEnd/>
            <a:tailEnd/>
          </a:ln>
          <a:effectLst/>
        </p:spPr>
        <p:txBody>
          <a:bodyPr wrap="none" anchor="ctr"/>
          <a:lstStyle/>
          <a:p>
            <a:endParaRPr lang="it-IT"/>
          </a:p>
        </p:txBody>
      </p:sp>
      <p:sp>
        <p:nvSpPr>
          <p:cNvPr id="20" name="AutoShape 5"/>
          <p:cNvSpPr>
            <a:spLocks noChangeAspect="1" noChangeArrowheads="1"/>
          </p:cNvSpPr>
          <p:nvPr/>
        </p:nvSpPr>
        <p:spPr bwMode="auto">
          <a:xfrm>
            <a:off x="1859956" y="2112622"/>
            <a:ext cx="274637" cy="274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1 w 21600"/>
              <a:gd name="T25" fmla="*/ 3121 h 21600"/>
              <a:gd name="T26" fmla="*/ 18479 w 21600"/>
              <a:gd name="T27" fmla="*/ 1847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hlink"/>
          </a:solidFill>
          <a:ln w="9525">
            <a:solidFill>
              <a:schemeClr val="tx1"/>
            </a:solidFill>
            <a:round/>
            <a:headEnd/>
            <a:tailEnd/>
          </a:ln>
          <a:effectLst/>
        </p:spPr>
        <p:txBody>
          <a:bodyPr wrap="none" anchor="ctr"/>
          <a:lstStyle/>
          <a:p>
            <a:endParaRPr lang="it-IT"/>
          </a:p>
        </p:txBody>
      </p:sp>
    </p:spTree>
    <p:extLst>
      <p:ext uri="{BB962C8B-B14F-4D97-AF65-F5344CB8AC3E}">
        <p14:creationId xmlns:p14="http://schemas.microsoft.com/office/powerpoint/2010/main" val="1687804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2"/>
          <p:cNvSpPr txBox="1">
            <a:spLocks noChangeArrowheads="1"/>
          </p:cNvSpPr>
          <p:nvPr/>
        </p:nvSpPr>
        <p:spPr bwMode="auto">
          <a:xfrm>
            <a:off x="2362200" y="685800"/>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a:solidFill>
                  <a:srgbClr val="C00000"/>
                </a:solidFill>
              </a:rPr>
              <a:t>Gli svarioni</a:t>
            </a:r>
          </a:p>
        </p:txBody>
      </p:sp>
      <p:sp>
        <p:nvSpPr>
          <p:cNvPr id="14339" name="Text Box 3"/>
          <p:cNvSpPr txBox="1">
            <a:spLocks noChangeArrowheads="1"/>
          </p:cNvSpPr>
          <p:nvPr/>
        </p:nvSpPr>
        <p:spPr bwMode="auto">
          <a:xfrm>
            <a:off x="647700" y="1844675"/>
            <a:ext cx="7848600" cy="1200329"/>
          </a:xfrm>
          <a:prstGeom prst="rect">
            <a:avLst/>
          </a:prstGeom>
          <a:noFill/>
          <a:ln w="9525">
            <a:noFill/>
            <a:miter lim="800000"/>
            <a:headEnd/>
            <a:tailEnd/>
          </a:ln>
          <a:effectLst/>
        </p:spPr>
        <p:txBody>
          <a:bodyPr>
            <a:spAutoFit/>
          </a:bodyPr>
          <a:lstStyle/>
          <a:p>
            <a:pPr algn="ctr">
              <a:spcBef>
                <a:spcPct val="50000"/>
              </a:spcBef>
            </a:pPr>
            <a:r>
              <a:rPr lang="it-IT" altLang="en-US" sz="2400" dirty="0"/>
              <a:t>Sono quegli errori madornali dovuti ad esempio ad una distrazione dello sperimentatore (lettura errata dello strumento, trascrizione sbagliata dei dati, …)</a:t>
            </a:r>
          </a:p>
        </p:txBody>
      </p:sp>
      <p:sp>
        <p:nvSpPr>
          <p:cNvPr id="95251" name="Text Box 2"/>
          <p:cNvSpPr txBox="1">
            <a:spLocks noChangeArrowheads="1"/>
          </p:cNvSpPr>
          <p:nvPr/>
        </p:nvSpPr>
        <p:spPr bwMode="auto">
          <a:xfrm>
            <a:off x="2285984" y="3571876"/>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a:solidFill>
                  <a:srgbClr val="C00000"/>
                </a:solidFill>
              </a:rPr>
              <a:t>I</a:t>
            </a:r>
            <a:r>
              <a:rPr lang="it-IT" altLang="en-US" sz="2800" b="1" dirty="0"/>
              <a:t> </a:t>
            </a:r>
            <a:r>
              <a:rPr lang="it-IT" altLang="en-US" sz="3200" b="1" dirty="0">
                <a:solidFill>
                  <a:srgbClr val="C00000"/>
                </a:solidFill>
              </a:rPr>
              <a:t>disturbi</a:t>
            </a:r>
          </a:p>
        </p:txBody>
      </p:sp>
      <p:sp>
        <p:nvSpPr>
          <p:cNvPr id="2" name="Text Box 3"/>
          <p:cNvSpPr txBox="1">
            <a:spLocks noChangeArrowheads="1"/>
          </p:cNvSpPr>
          <p:nvPr/>
        </p:nvSpPr>
        <p:spPr bwMode="auto">
          <a:xfrm>
            <a:off x="611188" y="4437063"/>
            <a:ext cx="7848600" cy="830997"/>
          </a:xfrm>
          <a:prstGeom prst="rect">
            <a:avLst/>
          </a:prstGeom>
          <a:noFill/>
          <a:ln w="9525">
            <a:noFill/>
            <a:miter lim="800000"/>
            <a:headEnd/>
            <a:tailEnd/>
          </a:ln>
          <a:effectLst/>
        </p:spPr>
        <p:txBody>
          <a:bodyPr>
            <a:spAutoFit/>
          </a:bodyPr>
          <a:lstStyle/>
          <a:p>
            <a:pPr algn="ctr">
              <a:spcBef>
                <a:spcPct val="50000"/>
              </a:spcBef>
            </a:pPr>
            <a:r>
              <a:rPr lang="it-IT" altLang="en-US" sz="2400" dirty="0"/>
              <a:t>I disturbi sono errori occasionali</a:t>
            </a:r>
            <a:r>
              <a:rPr lang="it-IT" altLang="en-US" sz="2400"/>
              <a:t>, </a:t>
            </a:r>
            <a:r>
              <a:rPr lang="it-IT" altLang="en-US" sz="2400" smtClean="0"/>
              <a:t>temporanei, </a:t>
            </a:r>
            <a:r>
              <a:rPr lang="it-IT" altLang="en-US" sz="2400" dirty="0"/>
              <a:t>che scompaiono quando la misura viene ripetuta</a:t>
            </a:r>
          </a:p>
        </p:txBody>
      </p:sp>
      <p:sp>
        <p:nvSpPr>
          <p:cNvPr id="3" name="Text Box 3"/>
          <p:cNvSpPr txBox="1">
            <a:spLocks noChangeArrowheads="1"/>
          </p:cNvSpPr>
          <p:nvPr/>
        </p:nvSpPr>
        <p:spPr bwMode="auto">
          <a:xfrm>
            <a:off x="322834" y="5702299"/>
            <a:ext cx="8425308" cy="461665"/>
          </a:xfrm>
          <a:prstGeom prst="rect">
            <a:avLst/>
          </a:prstGeom>
          <a:noFill/>
          <a:ln w="9525">
            <a:noFill/>
            <a:miter lim="800000"/>
            <a:headEnd/>
            <a:tailEnd/>
          </a:ln>
          <a:effectLst/>
        </p:spPr>
        <p:txBody>
          <a:bodyPr wrap="square">
            <a:spAutoFit/>
          </a:bodyPr>
          <a:lstStyle/>
          <a:p>
            <a:r>
              <a:rPr lang="it-IT" altLang="en-US" sz="2400" i="1" dirty="0"/>
              <a:t>Entrambi sono eliminabili da parte di un attento </a:t>
            </a:r>
            <a:r>
              <a:rPr lang="it-IT" altLang="en-US" sz="2400" i="1"/>
              <a:t>sperimentatore</a:t>
            </a:r>
            <a:r>
              <a:rPr lang="it-IT" altLang="en-US" sz="2400" i="1" smtClean="0"/>
              <a:t>.</a:t>
            </a:r>
            <a:endParaRPr lang="it-IT" altLang="en-US" sz="2400" i="1" dirty="0"/>
          </a:p>
        </p:txBody>
      </p:sp>
    </p:spTree>
    <p:extLst>
      <p:ext uri="{BB962C8B-B14F-4D97-AF65-F5344CB8AC3E}">
        <p14:creationId xmlns:p14="http://schemas.microsoft.com/office/powerpoint/2010/main" val="3860873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647700" y="1785926"/>
            <a:ext cx="7848600" cy="830997"/>
          </a:xfrm>
          <a:prstGeom prst="rect">
            <a:avLst/>
          </a:prstGeom>
          <a:noFill/>
          <a:ln w="9525">
            <a:noFill/>
            <a:miter lim="800000"/>
            <a:headEnd/>
            <a:tailEnd/>
          </a:ln>
          <a:effectLst/>
        </p:spPr>
        <p:txBody>
          <a:bodyPr>
            <a:spAutoFit/>
          </a:bodyPr>
          <a:lstStyle/>
          <a:p>
            <a:pPr algn="ctr">
              <a:spcBef>
                <a:spcPct val="50000"/>
              </a:spcBef>
            </a:pPr>
            <a:r>
              <a:rPr lang="it-IT" altLang="en-US" sz="2400" dirty="0"/>
              <a:t>Sono errori che alterano la misura </a:t>
            </a:r>
            <a:r>
              <a:rPr lang="it-IT" altLang="en-US" sz="2400" u="sng" dirty="0"/>
              <a:t>sistematicamente</a:t>
            </a:r>
            <a:r>
              <a:rPr lang="it-IT" altLang="en-US" sz="2400" dirty="0"/>
              <a:t> in eccesso o in difetto</a:t>
            </a:r>
            <a:endParaRPr lang="it-IT" altLang="en-US" sz="2400" u="sng" dirty="0"/>
          </a:p>
        </p:txBody>
      </p:sp>
      <p:sp>
        <p:nvSpPr>
          <p:cNvPr id="14340" name="AutoShape 4"/>
          <p:cNvSpPr>
            <a:spLocks noChangeArrowheads="1"/>
          </p:cNvSpPr>
          <p:nvPr/>
        </p:nvSpPr>
        <p:spPr bwMode="auto">
          <a:xfrm>
            <a:off x="4381500" y="3581400"/>
            <a:ext cx="381000" cy="1143000"/>
          </a:xfrm>
          <a:prstGeom prst="downArrow">
            <a:avLst>
              <a:gd name="adj1" fmla="val 50000"/>
              <a:gd name="adj2" fmla="val 75000"/>
            </a:avLst>
          </a:prstGeom>
          <a:solidFill>
            <a:srgbClr val="C00000"/>
          </a:solidFill>
          <a:ln w="9525">
            <a:solidFill>
              <a:schemeClr val="tx1"/>
            </a:solidFill>
            <a:miter lim="800000"/>
            <a:headEnd/>
            <a:tailEnd/>
          </a:ln>
          <a:effectLst/>
        </p:spPr>
        <p:txBody>
          <a:bodyPr wrap="none" anchor="ctr"/>
          <a:lstStyle/>
          <a:p>
            <a:endParaRPr lang="en-US" altLang="en-US"/>
          </a:p>
        </p:txBody>
      </p:sp>
      <p:sp>
        <p:nvSpPr>
          <p:cNvPr id="14341" name="Text Box 5"/>
          <p:cNvSpPr txBox="1">
            <a:spLocks noChangeArrowheads="1"/>
          </p:cNvSpPr>
          <p:nvPr/>
        </p:nvSpPr>
        <p:spPr bwMode="auto">
          <a:xfrm>
            <a:off x="458788" y="5181600"/>
            <a:ext cx="8228012" cy="1187450"/>
          </a:xfrm>
          <a:prstGeom prst="rect">
            <a:avLst/>
          </a:prstGeom>
          <a:noFill/>
          <a:ln w="9525">
            <a:noFill/>
            <a:miter lim="800000"/>
            <a:headEnd/>
            <a:tailEnd/>
          </a:ln>
          <a:effectLst/>
        </p:spPr>
        <p:txBody>
          <a:bodyPr>
            <a:spAutoFit/>
          </a:bodyPr>
          <a:lstStyle/>
          <a:p>
            <a:pPr algn="ctr">
              <a:spcBef>
                <a:spcPct val="50000"/>
              </a:spcBef>
            </a:pPr>
            <a:r>
              <a:rPr lang="it-IT" altLang="en-US" sz="2400" u="sng"/>
              <a:t>non sono rilevati mediante la ripetizione delle misure, ma confrontando risultati di misure eseguite con strumenti o procedure diverse</a:t>
            </a:r>
          </a:p>
        </p:txBody>
      </p:sp>
      <p:sp>
        <p:nvSpPr>
          <p:cNvPr id="7" name="Text Box 2"/>
          <p:cNvSpPr txBox="1">
            <a:spLocks noChangeArrowheads="1"/>
          </p:cNvSpPr>
          <p:nvPr/>
        </p:nvSpPr>
        <p:spPr bwMode="auto">
          <a:xfrm>
            <a:off x="2285984" y="843961"/>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smtClean="0">
                <a:solidFill>
                  <a:srgbClr val="C00000"/>
                </a:solidFill>
              </a:rPr>
              <a:t>Gli errori sistematici</a:t>
            </a:r>
          </a:p>
        </p:txBody>
      </p:sp>
    </p:spTree>
    <p:extLst>
      <p:ext uri="{BB962C8B-B14F-4D97-AF65-F5344CB8AC3E}">
        <p14:creationId xmlns:p14="http://schemas.microsoft.com/office/powerpoint/2010/main" val="2646334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19"/>
          <p:cNvSpPr>
            <a:spLocks noChangeArrowheads="1"/>
          </p:cNvSpPr>
          <p:nvPr/>
        </p:nvSpPr>
        <p:spPr bwMode="auto">
          <a:xfrm>
            <a:off x="181006" y="1428736"/>
            <a:ext cx="8748712" cy="5078313"/>
          </a:xfrm>
          <a:prstGeom prst="rect">
            <a:avLst/>
          </a:prstGeom>
          <a:noFill/>
          <a:ln w="9525">
            <a:noFill/>
            <a:miter lim="800000"/>
            <a:headEnd/>
            <a:tailEnd/>
          </a:ln>
          <a:effectLst>
            <a:prstShdw prst="shdw13" dist="53882" dir="13500000">
              <a:schemeClr val="bg2">
                <a:alpha val="50000"/>
              </a:schemeClr>
            </a:prstShdw>
          </a:effectLst>
        </p:spPr>
        <p:txBody>
          <a:bodyPr>
            <a:spAutoFit/>
          </a:bodyPr>
          <a:lstStyle/>
          <a:p>
            <a:pPr algn="just">
              <a:spcBef>
                <a:spcPct val="50000"/>
              </a:spcBef>
            </a:pPr>
            <a:r>
              <a:rPr lang="it-IT" altLang="en-US" sz="2400" b="1" dirty="0"/>
              <a:t>Difetti dello strumento</a:t>
            </a:r>
            <a:r>
              <a:rPr lang="it-IT" altLang="en-US" sz="2400" dirty="0"/>
              <a:t> (in uno strumento starato non esiste accordo tra il “valore vero” della grandezza e la risposta dello strumento </a:t>
            </a:r>
            <a:r>
              <a:rPr lang="it-IT" altLang="en-US" sz="2400" dirty="0" smtClean="0"/>
              <a:t>)</a:t>
            </a:r>
          </a:p>
          <a:p>
            <a:pPr algn="just">
              <a:spcBef>
                <a:spcPct val="50000"/>
              </a:spcBef>
            </a:pPr>
            <a:r>
              <a:rPr lang="it-IT" altLang="en-US" sz="2400" b="1" dirty="0" smtClean="0"/>
              <a:t>Interazione </a:t>
            </a:r>
            <a:r>
              <a:rPr lang="it-IT" altLang="en-US" sz="2400" b="1" dirty="0"/>
              <a:t>strumento-sperimentatore</a:t>
            </a:r>
            <a:r>
              <a:rPr lang="it-IT" altLang="en-US" sz="2400" dirty="0"/>
              <a:t> (nell’errore di parallasse l’errore è dovuto ad una sbagliata angolazione dello sperimentatore rispetto alla scala dello strumento</a:t>
            </a:r>
            <a:r>
              <a:rPr lang="it-IT" altLang="en-US" sz="2400" dirty="0" smtClean="0"/>
              <a:t>)</a:t>
            </a:r>
          </a:p>
          <a:p>
            <a:pPr algn="just">
              <a:spcBef>
                <a:spcPct val="50000"/>
              </a:spcBef>
            </a:pPr>
            <a:r>
              <a:rPr lang="it-IT" altLang="en-US" sz="2400" b="1" dirty="0" smtClean="0"/>
              <a:t>Interazione </a:t>
            </a:r>
            <a:r>
              <a:rPr lang="it-IT" altLang="en-US" sz="2400" b="1" dirty="0"/>
              <a:t>strumento-fenomeno</a:t>
            </a:r>
            <a:r>
              <a:rPr lang="it-IT" altLang="en-US" sz="2400" dirty="0"/>
              <a:t> (nella misura della temperatura di un fluido con un termometro ciò che si misura effettivamente è la temperatura del sistema termometro-fluido dopo il raggiungimento dell’equilibrio termodinamico</a:t>
            </a:r>
            <a:r>
              <a:rPr lang="it-IT" altLang="en-US" sz="2400" dirty="0" smtClean="0"/>
              <a:t>)</a:t>
            </a:r>
          </a:p>
          <a:p>
            <a:pPr algn="just">
              <a:spcBef>
                <a:spcPct val="50000"/>
              </a:spcBef>
            </a:pPr>
            <a:r>
              <a:rPr lang="it-IT" altLang="en-US" sz="2400" b="1" dirty="0" smtClean="0"/>
              <a:t>Errate </a:t>
            </a:r>
            <a:r>
              <a:rPr lang="it-IT" altLang="en-US" sz="2400" b="1" dirty="0"/>
              <a:t>condizioni di lavoro</a:t>
            </a:r>
            <a:r>
              <a:rPr lang="it-IT" altLang="en-US" sz="2400" dirty="0"/>
              <a:t> (alcuni strumenti sono tarati per lavorare a determinate temperature e forniscono risposte non veritiere se usati ad altre temperature</a:t>
            </a:r>
            <a:r>
              <a:rPr lang="it-IT" altLang="en-US" sz="2400" dirty="0" smtClean="0"/>
              <a:t>)</a:t>
            </a:r>
            <a:endParaRPr lang="it-IT" altLang="en-US" sz="2400" dirty="0"/>
          </a:p>
        </p:txBody>
      </p:sp>
      <p:sp>
        <p:nvSpPr>
          <p:cNvPr id="5" name="Text Box 2"/>
          <p:cNvSpPr txBox="1">
            <a:spLocks noChangeArrowheads="1"/>
          </p:cNvSpPr>
          <p:nvPr/>
        </p:nvSpPr>
        <p:spPr bwMode="auto">
          <a:xfrm>
            <a:off x="2285984" y="642918"/>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smtClean="0">
                <a:solidFill>
                  <a:srgbClr val="C00000"/>
                </a:solidFill>
              </a:rPr>
              <a:t>Gli errori sistematici</a:t>
            </a:r>
          </a:p>
        </p:txBody>
      </p:sp>
    </p:spTree>
    <p:extLst>
      <p:ext uri="{BB962C8B-B14F-4D97-AF65-F5344CB8AC3E}">
        <p14:creationId xmlns:p14="http://schemas.microsoft.com/office/powerpoint/2010/main" val="4138427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Text Box 15"/>
          <p:cNvSpPr txBox="1">
            <a:spLocks noChangeArrowheads="1"/>
          </p:cNvSpPr>
          <p:nvPr/>
        </p:nvSpPr>
        <p:spPr bwMode="auto">
          <a:xfrm>
            <a:off x="142876" y="1143000"/>
            <a:ext cx="871540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eaLnBrk="1" hangingPunct="1">
              <a:spcBef>
                <a:spcPct val="50000"/>
              </a:spcBef>
              <a:defRPr/>
            </a:pPr>
            <a:r>
              <a:rPr lang="it-IT" sz="2400" dirty="0" smtClean="0">
                <a:latin typeface="+mj-lt"/>
              </a:rPr>
              <a:t>Possono avvenire con uguale </a:t>
            </a:r>
            <a:r>
              <a:rPr lang="it-IT" sz="2400" dirty="0" err="1" smtClean="0">
                <a:latin typeface="+mj-lt"/>
              </a:rPr>
              <a:t>probabilita’</a:t>
            </a:r>
            <a:r>
              <a:rPr lang="it-IT" sz="2400" dirty="0" smtClean="0">
                <a:latin typeface="+mj-lt"/>
              </a:rPr>
              <a:t> sia in difetto che in eccesso rispetto al valore vero: tipicamente si distribuiscono in modo simmetrico intorno alla </a:t>
            </a:r>
            <a:r>
              <a:rPr lang="it-IT" sz="2400" b="1" dirty="0" smtClean="0">
                <a:latin typeface="+mj-lt"/>
              </a:rPr>
              <a:t>media aritmetica</a:t>
            </a:r>
          </a:p>
        </p:txBody>
      </p:sp>
      <p:sp>
        <p:nvSpPr>
          <p:cNvPr id="13328" name="AutoShape 16"/>
          <p:cNvSpPr>
            <a:spLocks noChangeArrowheads="1"/>
          </p:cNvSpPr>
          <p:nvPr/>
        </p:nvSpPr>
        <p:spPr bwMode="auto">
          <a:xfrm>
            <a:off x="4381500" y="2438400"/>
            <a:ext cx="381000" cy="1143000"/>
          </a:xfrm>
          <a:prstGeom prst="downArrow">
            <a:avLst>
              <a:gd name="adj1" fmla="val 50000"/>
              <a:gd name="adj2" fmla="val 75000"/>
            </a:avLst>
          </a:prstGeom>
          <a:solidFill>
            <a:srgbClr val="FF3300"/>
          </a:solidFill>
          <a:ln w="9525">
            <a:solidFill>
              <a:schemeClr val="tx1"/>
            </a:solidFill>
            <a:miter lim="800000"/>
            <a:headEnd/>
            <a:tailEnd/>
          </a:ln>
          <a:effectLst/>
        </p:spPr>
        <p:txBody>
          <a:bodyPr wrap="none" anchor="ctr"/>
          <a:lstStyle/>
          <a:p>
            <a:endParaRPr lang="en-US" altLang="en-US"/>
          </a:p>
        </p:txBody>
      </p:sp>
      <p:sp>
        <p:nvSpPr>
          <p:cNvPr id="13329" name="Text Box 17"/>
          <p:cNvSpPr txBox="1">
            <a:spLocks noChangeArrowheads="1"/>
          </p:cNvSpPr>
          <p:nvPr/>
        </p:nvSpPr>
        <p:spPr bwMode="auto">
          <a:xfrm>
            <a:off x="152400" y="3657600"/>
            <a:ext cx="8839200" cy="1187450"/>
          </a:xfrm>
          <a:prstGeom prst="rect">
            <a:avLst/>
          </a:prstGeom>
          <a:noFill/>
          <a:ln w="9525">
            <a:noFill/>
            <a:miter lim="800000"/>
            <a:headEnd/>
            <a:tailEnd/>
          </a:ln>
          <a:effectLst/>
        </p:spPr>
        <p:txBody>
          <a:bodyPr>
            <a:spAutoFit/>
          </a:bodyPr>
          <a:lstStyle/>
          <a:p>
            <a:pPr algn="ctr">
              <a:spcBef>
                <a:spcPct val="50000"/>
              </a:spcBef>
            </a:pPr>
            <a:r>
              <a:rPr lang="it-IT" altLang="en-US" sz="2400" u="sng"/>
              <a:t>sono rilevati mediante la ripetizione delle misure e sono spiegati con l’impossibilita’ di riprodurre esattamente le stesse condizioni sperimentali</a:t>
            </a:r>
          </a:p>
        </p:txBody>
      </p:sp>
      <p:sp>
        <p:nvSpPr>
          <p:cNvPr id="13330" name="Text Box 18"/>
          <p:cNvSpPr txBox="1">
            <a:spLocks noChangeArrowheads="1"/>
          </p:cNvSpPr>
          <p:nvPr/>
        </p:nvSpPr>
        <p:spPr bwMode="auto">
          <a:xfrm>
            <a:off x="152400" y="5380038"/>
            <a:ext cx="8839200" cy="769441"/>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just" eaLnBrk="1" hangingPunct="1">
              <a:spcBef>
                <a:spcPct val="50000"/>
              </a:spcBef>
              <a:defRPr/>
            </a:pPr>
            <a:r>
              <a:rPr lang="it-IT" sz="2200" b="1" u="sng" dirty="0" smtClean="0">
                <a:latin typeface="+mj-lt"/>
              </a:rPr>
              <a:t>Osservazione</a:t>
            </a:r>
            <a:r>
              <a:rPr lang="it-IT" sz="2200" dirty="0" smtClean="0">
                <a:latin typeface="+mj-lt"/>
              </a:rPr>
              <a:t>: se si adopera per la misura uno strumento di scarsa sensibilità, i valori delle misure ripetute coincidono</a:t>
            </a:r>
            <a:endParaRPr lang="it-IT" sz="2200" u="sng" dirty="0" smtClean="0">
              <a:latin typeface="+mj-lt"/>
            </a:endParaRPr>
          </a:p>
        </p:txBody>
      </p:sp>
      <p:sp>
        <p:nvSpPr>
          <p:cNvPr id="8" name="Text Box 2"/>
          <p:cNvSpPr txBox="1">
            <a:spLocks noChangeArrowheads="1"/>
          </p:cNvSpPr>
          <p:nvPr/>
        </p:nvSpPr>
        <p:spPr bwMode="auto">
          <a:xfrm>
            <a:off x="2285984" y="357166"/>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smtClean="0">
                <a:solidFill>
                  <a:srgbClr val="C00000"/>
                </a:solidFill>
              </a:rPr>
              <a:t>Gli errori casuali</a:t>
            </a:r>
          </a:p>
        </p:txBody>
      </p:sp>
    </p:spTree>
    <p:extLst>
      <p:ext uri="{BB962C8B-B14F-4D97-AF65-F5344CB8AC3E}">
        <p14:creationId xmlns:p14="http://schemas.microsoft.com/office/powerpoint/2010/main" val="1678423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7" name="Text Box 15"/>
          <p:cNvSpPr txBox="1">
            <a:spLocks noChangeArrowheads="1"/>
          </p:cNvSpPr>
          <p:nvPr/>
        </p:nvSpPr>
        <p:spPr bwMode="auto">
          <a:xfrm>
            <a:off x="395536" y="1158949"/>
            <a:ext cx="806489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just" eaLnBrk="1" hangingPunct="1">
              <a:spcBef>
                <a:spcPct val="50000"/>
              </a:spcBef>
              <a:defRPr/>
            </a:pPr>
            <a:r>
              <a:rPr lang="it-IT" sz="2400" dirty="0" smtClean="0">
                <a:latin typeface="+mj-lt"/>
              </a:rPr>
              <a:t>A differenza degli errori sistematici, gli errori casuali sono inevitabili e </a:t>
            </a:r>
            <a:r>
              <a:rPr lang="it-IT" sz="2400" smtClean="0">
                <a:latin typeface="+mj-lt"/>
              </a:rPr>
              <a:t>non eliminabili, </a:t>
            </a:r>
            <a:r>
              <a:rPr lang="it-IT" sz="2400" dirty="0" smtClean="0">
                <a:latin typeface="+mj-lt"/>
              </a:rPr>
              <a:t>ma trattabili in quanto il loro contributo può essere quantificato mediante l’analisi statistica dei risultati.</a:t>
            </a:r>
          </a:p>
        </p:txBody>
      </p:sp>
      <p:sp>
        <p:nvSpPr>
          <p:cNvPr id="8" name="Text Box 2"/>
          <p:cNvSpPr txBox="1">
            <a:spLocks noChangeArrowheads="1"/>
          </p:cNvSpPr>
          <p:nvPr/>
        </p:nvSpPr>
        <p:spPr bwMode="auto">
          <a:xfrm>
            <a:off x="2285984" y="357166"/>
            <a:ext cx="4419600" cy="584775"/>
          </a:xfrm>
          <a:prstGeom prst="rect">
            <a:avLst/>
          </a:prstGeom>
          <a:noFill/>
          <a:ln w="28575">
            <a:noFill/>
            <a:miter lim="800000"/>
            <a:headEnd/>
            <a:tailEnd/>
          </a:ln>
          <a:effectLst>
            <a:prstShdw prst="shdw13" dist="53882" dir="13500000">
              <a:srgbClr val="808080"/>
            </a:prstShdw>
          </a:effectLst>
        </p:spPr>
        <p:txBody>
          <a:bodyPr>
            <a:spAutoFit/>
          </a:bodyPr>
          <a:lstStyle/>
          <a:p>
            <a:pPr algn="ctr">
              <a:spcBef>
                <a:spcPct val="50000"/>
              </a:spcBef>
            </a:pPr>
            <a:r>
              <a:rPr lang="it-IT" altLang="en-US" sz="3200" b="1" dirty="0" smtClean="0">
                <a:solidFill>
                  <a:srgbClr val="C00000"/>
                </a:solidFill>
              </a:rPr>
              <a:t>Gli errori casuali</a:t>
            </a:r>
          </a:p>
        </p:txBody>
      </p:sp>
    </p:spTree>
    <p:extLst>
      <p:ext uri="{BB962C8B-B14F-4D97-AF65-F5344CB8AC3E}">
        <p14:creationId xmlns:p14="http://schemas.microsoft.com/office/powerpoint/2010/main" val="2965596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05000" y="457200"/>
            <a:ext cx="3132589" cy="523220"/>
          </a:xfrm>
          <a:prstGeom prst="rect">
            <a:avLst/>
          </a:prstGeom>
        </p:spPr>
        <p:txBody>
          <a:bodyPr wrap="none">
            <a:spAutoFit/>
          </a:bodyPr>
          <a:lstStyle/>
          <a:p>
            <a:r>
              <a:rPr lang="it-IT" sz="2800" b="1">
                <a:solidFill>
                  <a:srgbClr val="C00000"/>
                </a:solidFill>
              </a:rPr>
              <a:t>S</a:t>
            </a:r>
            <a:r>
              <a:rPr lang="it-IT" sz="2800" b="1" smtClean="0">
                <a:solidFill>
                  <a:srgbClr val="C00000"/>
                </a:solidFill>
              </a:rPr>
              <a:t>trumenti </a:t>
            </a:r>
            <a:r>
              <a:rPr lang="it-IT" sz="2800" b="1">
                <a:solidFill>
                  <a:srgbClr val="C00000"/>
                </a:solidFill>
              </a:rPr>
              <a:t>di misura</a:t>
            </a:r>
            <a:endParaRPr lang="en-US" sz="2800" b="1">
              <a:solidFill>
                <a:srgbClr val="C00000"/>
              </a:solidFill>
            </a:endParaRPr>
          </a:p>
        </p:txBody>
      </p:sp>
      <p:sp>
        <p:nvSpPr>
          <p:cNvPr id="2" name="TextBox 1"/>
          <p:cNvSpPr txBox="1"/>
          <p:nvPr/>
        </p:nvSpPr>
        <p:spPr>
          <a:xfrm>
            <a:off x="457200" y="1205501"/>
            <a:ext cx="8077200" cy="3046988"/>
          </a:xfrm>
          <a:prstGeom prst="rect">
            <a:avLst/>
          </a:prstGeom>
          <a:noFill/>
        </p:spPr>
        <p:txBody>
          <a:bodyPr wrap="square" rtlCol="0">
            <a:spAutoFit/>
          </a:bodyPr>
          <a:lstStyle/>
          <a:p>
            <a:pPr algn="just"/>
            <a:r>
              <a:rPr lang="en-US" sz="2400" smtClean="0"/>
              <a:t>Lo strumento di misura è un sistema fisico costruito sulla base di teorie e tecnologie opportune per ottenere informazioni su altri sistemi fisici con i quali si fa interagire.</a:t>
            </a:r>
          </a:p>
          <a:p>
            <a:pPr algn="just"/>
            <a:endParaRPr lang="en-US" sz="2400"/>
          </a:p>
          <a:p>
            <a:pPr algn="just"/>
            <a:r>
              <a:rPr lang="en-US" sz="2400" smtClean="0"/>
              <a:t>Come già detto una misura può farsi tramite confronto diretto con l’unità di misura oppure tramite un apposito sistema, più o meno complesso, opportunamente </a:t>
            </a:r>
            <a:r>
              <a:rPr lang="en-US" sz="2400" b="1" smtClean="0">
                <a:solidFill>
                  <a:srgbClr val="C00000"/>
                </a:solidFill>
              </a:rPr>
              <a:t>TARATO</a:t>
            </a:r>
            <a:r>
              <a:rPr lang="en-US" sz="2400" smtClean="0"/>
              <a:t>. </a:t>
            </a:r>
          </a:p>
          <a:p>
            <a:pPr algn="just"/>
            <a:endParaRPr lang="en-US" sz="2400"/>
          </a:p>
        </p:txBody>
      </p:sp>
      <p:sp>
        <p:nvSpPr>
          <p:cNvPr id="3" name="Rectangle 2"/>
          <p:cNvSpPr/>
          <p:nvPr/>
        </p:nvSpPr>
        <p:spPr>
          <a:xfrm>
            <a:off x="521412" y="4038600"/>
            <a:ext cx="8165387" cy="1569660"/>
          </a:xfrm>
          <a:prstGeom prst="rect">
            <a:avLst/>
          </a:prstGeom>
        </p:spPr>
        <p:txBody>
          <a:bodyPr wrap="square">
            <a:spAutoFit/>
          </a:bodyPr>
          <a:lstStyle/>
          <a:p>
            <a:pPr algn="just"/>
            <a:r>
              <a:rPr lang="it-IT" sz="2400" dirty="0"/>
              <a:t>Uno strumento si dice </a:t>
            </a:r>
            <a:r>
              <a:rPr lang="it-IT" sz="2400" i="1" dirty="0"/>
              <a:t>tarato </a:t>
            </a:r>
            <a:r>
              <a:rPr lang="it-IT" sz="2400" dirty="0"/>
              <a:t>quando sia stata determinata la </a:t>
            </a:r>
            <a:r>
              <a:rPr lang="it-IT" sz="2400" u="sng" dirty="0"/>
              <a:t>sua risposta in corrispondenza di un certo numero di sollecitazioni note</a:t>
            </a:r>
            <a:r>
              <a:rPr lang="it-IT" sz="2400" dirty="0"/>
              <a:t> apportate da una grandezza omogenea a quella da misurare</a:t>
            </a:r>
            <a:r>
              <a:rPr lang="it-IT" sz="2400" dirty="0" smtClean="0"/>
              <a:t>.</a:t>
            </a:r>
            <a:endParaRPr lang="it-IT" sz="2400" dirty="0"/>
          </a:p>
        </p:txBody>
      </p:sp>
    </p:spTree>
    <p:extLst>
      <p:ext uri="{BB962C8B-B14F-4D97-AF65-F5344CB8AC3E}">
        <p14:creationId xmlns:p14="http://schemas.microsoft.com/office/powerpoint/2010/main" val="4117100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2438400" y="144107"/>
            <a:ext cx="4340034" cy="584775"/>
          </a:xfrm>
          <a:prstGeom prst="rect">
            <a:avLst/>
          </a:prstGeom>
        </p:spPr>
        <p:txBody>
          <a:bodyPr wrap="none">
            <a:spAutoFit/>
          </a:bodyPr>
          <a:lstStyle/>
          <a:p>
            <a:r>
              <a:rPr lang="it-IT" sz="3200" b="1" dirty="0">
                <a:solidFill>
                  <a:srgbClr val="C00000"/>
                </a:solidFill>
              </a:rPr>
              <a:t>Accuratezza e precisione</a:t>
            </a:r>
            <a:endParaRPr lang="en-US" sz="3200" b="1" dirty="0">
              <a:solidFill>
                <a:srgbClr val="C00000"/>
              </a:solidFill>
            </a:endParaRPr>
          </a:p>
        </p:txBody>
      </p:sp>
      <p:sp>
        <p:nvSpPr>
          <p:cNvPr id="2" name="Rectangle 1"/>
          <p:cNvSpPr/>
          <p:nvPr/>
        </p:nvSpPr>
        <p:spPr>
          <a:xfrm>
            <a:off x="628648" y="1066800"/>
            <a:ext cx="4065800" cy="2769989"/>
          </a:xfrm>
          <a:prstGeom prst="rect">
            <a:avLst/>
          </a:prstGeom>
        </p:spPr>
        <p:txBody>
          <a:bodyPr wrap="square">
            <a:spAutoFit/>
          </a:bodyPr>
          <a:lstStyle/>
          <a:p>
            <a:pPr algn="ctr"/>
            <a:r>
              <a:rPr lang="it-IT" sz="2400" b="1" dirty="0" smtClean="0"/>
              <a:t>Accuratezza</a:t>
            </a:r>
          </a:p>
          <a:p>
            <a:r>
              <a:rPr lang="it-IT" dirty="0" smtClean="0"/>
              <a:t>(</a:t>
            </a:r>
            <a:r>
              <a:rPr lang="it-IT" dirty="0"/>
              <a:t>è in relazione all’entità degli errori </a:t>
            </a:r>
            <a:r>
              <a:rPr lang="it-IT" dirty="0" smtClean="0"/>
              <a:t>sistematici)</a:t>
            </a:r>
          </a:p>
          <a:p>
            <a:endParaRPr lang="it-IT" dirty="0" smtClean="0"/>
          </a:p>
          <a:p>
            <a:r>
              <a:rPr lang="it-IT" sz="2400" dirty="0" smtClean="0"/>
              <a:t>Si definisce accurata una misura per la quale sia stato ridotto al minimo il contributo degli errori sistematici</a:t>
            </a:r>
            <a:endParaRPr lang="en-US" sz="2400" dirty="0"/>
          </a:p>
        </p:txBody>
      </p:sp>
      <p:sp>
        <p:nvSpPr>
          <p:cNvPr id="6" name="Rectangle 5"/>
          <p:cNvSpPr/>
          <p:nvPr/>
        </p:nvSpPr>
        <p:spPr>
          <a:xfrm>
            <a:off x="4678208" y="1066800"/>
            <a:ext cx="3894320" cy="2769989"/>
          </a:xfrm>
          <a:prstGeom prst="rect">
            <a:avLst/>
          </a:prstGeom>
        </p:spPr>
        <p:txBody>
          <a:bodyPr wrap="square">
            <a:spAutoFit/>
          </a:bodyPr>
          <a:lstStyle/>
          <a:p>
            <a:pPr algn="ctr"/>
            <a:r>
              <a:rPr lang="it-IT" sz="2400" b="1" dirty="0"/>
              <a:t>Precisione</a:t>
            </a:r>
          </a:p>
          <a:p>
            <a:r>
              <a:rPr lang="it-IT" dirty="0"/>
              <a:t>(ha a che fare con la presenza degli errori casuali)</a:t>
            </a:r>
          </a:p>
          <a:p>
            <a:endParaRPr lang="it-IT" dirty="0" smtClean="0"/>
          </a:p>
          <a:p>
            <a:r>
              <a:rPr lang="en-US" sz="2400" dirty="0" smtClean="0"/>
              <a:t>Si dice </a:t>
            </a:r>
            <a:r>
              <a:rPr lang="en-US" sz="2400" dirty="0" err="1" smtClean="0"/>
              <a:t>precisa</a:t>
            </a:r>
            <a:r>
              <a:rPr lang="en-US" sz="2400" dirty="0" smtClean="0"/>
              <a:t> </a:t>
            </a:r>
            <a:r>
              <a:rPr lang="en-US" sz="2400" dirty="0" err="1" smtClean="0"/>
              <a:t>una</a:t>
            </a:r>
            <a:r>
              <a:rPr lang="en-US" sz="2400" dirty="0" smtClean="0"/>
              <a:t> </a:t>
            </a:r>
            <a:r>
              <a:rPr lang="en-US" sz="2400" dirty="0" err="1" smtClean="0"/>
              <a:t>misura</a:t>
            </a:r>
            <a:r>
              <a:rPr lang="en-US" sz="2400" dirty="0" smtClean="0"/>
              <a:t> per la </a:t>
            </a:r>
            <a:r>
              <a:rPr lang="en-US" sz="2400" dirty="0" err="1" smtClean="0"/>
              <a:t>quale</a:t>
            </a:r>
            <a:r>
              <a:rPr lang="en-US" sz="2400" dirty="0" smtClean="0"/>
              <a:t> </a:t>
            </a:r>
            <a:r>
              <a:rPr lang="en-US" sz="2400" dirty="0" err="1" smtClean="0"/>
              <a:t>sia</a:t>
            </a:r>
            <a:r>
              <a:rPr lang="en-US" sz="2400" dirty="0" smtClean="0"/>
              <a:t> </a:t>
            </a:r>
            <a:r>
              <a:rPr lang="en-US" sz="2400" dirty="0" err="1" smtClean="0"/>
              <a:t>sufficientemente</a:t>
            </a:r>
            <a:r>
              <a:rPr lang="en-US" sz="2400" dirty="0" smtClean="0"/>
              <a:t> </a:t>
            </a:r>
            <a:r>
              <a:rPr lang="en-US" sz="2400" dirty="0" err="1" smtClean="0"/>
              <a:t>piccola</a:t>
            </a:r>
            <a:r>
              <a:rPr lang="en-US" sz="2400" dirty="0" smtClean="0"/>
              <a:t> </a:t>
            </a:r>
            <a:r>
              <a:rPr lang="en-US" sz="2400" dirty="0" err="1" smtClean="0"/>
              <a:t>l’ampiezza</a:t>
            </a:r>
            <a:r>
              <a:rPr lang="en-US" sz="2400" dirty="0" smtClean="0"/>
              <a:t> </a:t>
            </a:r>
            <a:r>
              <a:rPr lang="en-US" sz="2400" dirty="0" err="1" smtClean="0"/>
              <a:t>dei</a:t>
            </a:r>
            <a:r>
              <a:rPr lang="en-US" sz="2400" dirty="0" smtClean="0"/>
              <a:t> </a:t>
            </a:r>
            <a:r>
              <a:rPr lang="en-US" sz="2400" dirty="0" err="1" smtClean="0"/>
              <a:t>valori</a:t>
            </a:r>
            <a:r>
              <a:rPr lang="en-US" sz="2400" dirty="0" smtClean="0"/>
              <a:t> </a:t>
            </a:r>
            <a:r>
              <a:rPr lang="en-US" sz="2400" dirty="0" err="1" smtClean="0"/>
              <a:t>misurati</a:t>
            </a:r>
            <a:r>
              <a:rPr lang="en-US" sz="2400" dirty="0" smtClean="0"/>
              <a:t> </a:t>
            </a:r>
            <a:r>
              <a:rPr lang="en-US" sz="2400" dirty="0" err="1" smtClean="0"/>
              <a:t>attorno</a:t>
            </a:r>
            <a:r>
              <a:rPr lang="en-US" sz="2400" dirty="0" smtClean="0"/>
              <a:t> </a:t>
            </a:r>
            <a:r>
              <a:rPr lang="en-US" sz="2400" dirty="0" err="1" smtClean="0"/>
              <a:t>alla</a:t>
            </a:r>
            <a:r>
              <a:rPr lang="en-US" sz="2400" dirty="0" smtClean="0"/>
              <a:t> media</a:t>
            </a:r>
            <a:endParaRPr lang="en-US" sz="2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083" y="4214818"/>
            <a:ext cx="8790073" cy="19288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5154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357290" y="285728"/>
            <a:ext cx="6142451" cy="584775"/>
          </a:xfrm>
          <a:prstGeom prst="rect">
            <a:avLst/>
          </a:prstGeom>
        </p:spPr>
        <p:txBody>
          <a:bodyPr wrap="none">
            <a:spAutoFit/>
          </a:bodyPr>
          <a:lstStyle/>
          <a:p>
            <a:r>
              <a:rPr lang="it-IT" sz="3200" b="1" dirty="0">
                <a:solidFill>
                  <a:srgbClr val="C00000"/>
                </a:solidFill>
              </a:rPr>
              <a:t>C</a:t>
            </a:r>
            <a:r>
              <a:rPr lang="it-IT" sz="3200" b="1" dirty="0" smtClean="0">
                <a:solidFill>
                  <a:srgbClr val="C00000"/>
                </a:solidFill>
              </a:rPr>
              <a:t>he </a:t>
            </a:r>
            <a:r>
              <a:rPr lang="it-IT" sz="3200" b="1" dirty="0" smtClean="0">
                <a:solidFill>
                  <a:srgbClr val="C00000"/>
                </a:solidFill>
              </a:rPr>
              <a:t>cosa sono le cifre significative?</a:t>
            </a:r>
            <a:endParaRPr lang="en-US" sz="3200" b="1" dirty="0">
              <a:solidFill>
                <a:srgbClr val="C00000"/>
              </a:solidFill>
            </a:endParaRPr>
          </a:p>
        </p:txBody>
      </p:sp>
      <p:sp>
        <p:nvSpPr>
          <p:cNvPr id="3" name="Rectangle 2"/>
          <p:cNvSpPr/>
          <p:nvPr/>
        </p:nvSpPr>
        <p:spPr>
          <a:xfrm>
            <a:off x="500034" y="1216398"/>
            <a:ext cx="7815258" cy="1569660"/>
          </a:xfrm>
          <a:prstGeom prst="rect">
            <a:avLst/>
          </a:prstGeom>
        </p:spPr>
        <p:txBody>
          <a:bodyPr wrap="square">
            <a:spAutoFit/>
          </a:bodyPr>
          <a:lstStyle/>
          <a:p>
            <a:r>
              <a:rPr lang="it-IT" sz="2400" b="1" u="sng" dirty="0" smtClean="0">
                <a:solidFill>
                  <a:srgbClr val="C00000"/>
                </a:solidFill>
              </a:rPr>
              <a:t>Definizione</a:t>
            </a:r>
            <a:r>
              <a:rPr lang="it-IT" sz="2400" b="1" dirty="0" smtClean="0">
                <a:solidFill>
                  <a:srgbClr val="C00000"/>
                </a:solidFill>
              </a:rPr>
              <a:t>:</a:t>
            </a:r>
          </a:p>
          <a:p>
            <a:pPr algn="just"/>
            <a:r>
              <a:rPr lang="it-IT" sz="2400" b="1" dirty="0" smtClean="0">
                <a:solidFill>
                  <a:srgbClr val="C00000"/>
                </a:solidFill>
              </a:rPr>
              <a:t>Per numero di cifre significative si intende il numero di tutte le cifre scritte </a:t>
            </a:r>
            <a:r>
              <a:rPr lang="it-IT" sz="2400" b="1" dirty="0">
                <a:solidFill>
                  <a:srgbClr val="C00000"/>
                </a:solidFill>
              </a:rPr>
              <a:t>a partire da </a:t>
            </a:r>
            <a:r>
              <a:rPr lang="it-IT" sz="2400" b="1" dirty="0" smtClean="0">
                <a:solidFill>
                  <a:srgbClr val="C00000"/>
                </a:solidFill>
              </a:rPr>
              <a:t>destra, compresi gli zeri, fino </a:t>
            </a:r>
            <a:r>
              <a:rPr lang="it-IT" sz="2400" b="1" dirty="0">
                <a:solidFill>
                  <a:srgbClr val="C00000"/>
                </a:solidFill>
              </a:rPr>
              <a:t>all’ultima diversa da zero a sinistra.</a:t>
            </a:r>
            <a:endParaRPr lang="en-US" sz="2400" b="1" dirty="0">
              <a:solidFill>
                <a:srgbClr val="C00000"/>
              </a:solidFill>
            </a:endParaRPr>
          </a:p>
        </p:txBody>
      </p:sp>
      <p:sp>
        <p:nvSpPr>
          <p:cNvPr id="8" name="Rettangolo 7"/>
          <p:cNvSpPr/>
          <p:nvPr/>
        </p:nvSpPr>
        <p:spPr>
          <a:xfrm>
            <a:off x="500034" y="3657431"/>
            <a:ext cx="8001056" cy="1200329"/>
          </a:xfrm>
          <a:prstGeom prst="rect">
            <a:avLst/>
          </a:prstGeom>
        </p:spPr>
        <p:txBody>
          <a:bodyPr wrap="square">
            <a:spAutoFit/>
          </a:bodyPr>
          <a:lstStyle/>
          <a:p>
            <a:pPr algn="just">
              <a:spcBef>
                <a:spcPct val="50000"/>
              </a:spcBef>
            </a:pPr>
            <a:r>
              <a:rPr lang="it-IT" altLang="en-US" sz="2400" dirty="0" smtClean="0"/>
              <a:t>In fisica è importante conoscere il numero di cifre significative del risultato di una misura in quanto è correlato alla bontà della misura e pertanto non può essere scelto arbitrariamente</a:t>
            </a:r>
            <a:endParaRPr lang="it-IT" altLang="en-US" sz="2400" dirty="0"/>
          </a:p>
        </p:txBody>
      </p:sp>
    </p:spTree>
    <p:extLst>
      <p:ext uri="{BB962C8B-B14F-4D97-AF65-F5344CB8AC3E}">
        <p14:creationId xmlns:p14="http://schemas.microsoft.com/office/powerpoint/2010/main" val="35366563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571472" y="1244632"/>
            <a:ext cx="7786742" cy="3970318"/>
          </a:xfrm>
          <a:prstGeom prst="rect">
            <a:avLst/>
          </a:prstGeom>
        </p:spPr>
        <p:txBody>
          <a:bodyPr wrap="square">
            <a:spAutoFit/>
          </a:bodyPr>
          <a:lstStyle/>
          <a:p>
            <a:pPr algn="just">
              <a:spcBef>
                <a:spcPct val="50000"/>
              </a:spcBef>
            </a:pPr>
            <a:r>
              <a:rPr lang="it-IT" altLang="en-US" sz="2400" b="1" dirty="0" smtClean="0">
                <a:solidFill>
                  <a:srgbClr val="C00000"/>
                </a:solidFill>
              </a:rPr>
              <a:t>Regole pratiche per il conteggio del numero di cifre significative:</a:t>
            </a:r>
          </a:p>
          <a:p>
            <a:pPr marL="914400" lvl="1" indent="-457200" algn="just">
              <a:spcBef>
                <a:spcPct val="50000"/>
              </a:spcBef>
              <a:buFont typeface="Wingdings" pitchFamily="2" charset="2"/>
              <a:buChar char="Ø"/>
            </a:pPr>
            <a:r>
              <a:rPr lang="it-IT" altLang="en-US" sz="2400" dirty="0" smtClean="0"/>
              <a:t>Tutte le cifre diverse da zero sono significative</a:t>
            </a:r>
          </a:p>
          <a:p>
            <a:pPr marL="914400" lvl="1" indent="-457200" algn="just">
              <a:spcBef>
                <a:spcPct val="50000"/>
              </a:spcBef>
              <a:buFont typeface="Wingdings" pitchFamily="2" charset="2"/>
              <a:buChar char="Ø"/>
            </a:pPr>
            <a:r>
              <a:rPr lang="it-IT" altLang="en-US" sz="2400" dirty="0" smtClean="0"/>
              <a:t>Tutti gli zeri compresi fra due non-zeri sono cifre significative </a:t>
            </a:r>
          </a:p>
          <a:p>
            <a:pPr marL="914400" lvl="1" indent="-457200" algn="just">
              <a:spcBef>
                <a:spcPct val="50000"/>
              </a:spcBef>
              <a:buFont typeface="Wingdings" pitchFamily="2" charset="2"/>
              <a:buChar char="Ø"/>
            </a:pPr>
            <a:r>
              <a:rPr lang="it-IT" altLang="en-US" sz="2400" dirty="0" smtClean="0"/>
              <a:t>Gli zeri a destra sono cifre significative</a:t>
            </a:r>
          </a:p>
          <a:p>
            <a:pPr marL="914400" lvl="1" indent="-457200" algn="just">
              <a:spcBef>
                <a:spcPct val="50000"/>
              </a:spcBef>
              <a:buFont typeface="Wingdings" pitchFamily="2" charset="2"/>
              <a:buChar char="Ø"/>
            </a:pPr>
            <a:r>
              <a:rPr lang="it-IT" altLang="en-US" sz="2400" dirty="0" smtClean="0"/>
              <a:t>Gli zeri a sinistra non sono cifre significative</a:t>
            </a:r>
          </a:p>
          <a:p>
            <a:pPr algn="just">
              <a:spcBef>
                <a:spcPct val="50000"/>
              </a:spcBef>
            </a:pPr>
            <a:endParaRPr lang="it-IT" altLang="en-US" sz="2400" dirty="0"/>
          </a:p>
        </p:txBody>
      </p:sp>
    </p:spTree>
    <p:extLst>
      <p:ext uri="{BB962C8B-B14F-4D97-AF65-F5344CB8AC3E}">
        <p14:creationId xmlns:p14="http://schemas.microsoft.com/office/powerpoint/2010/main" val="1081179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041"/>
          <p:cNvSpPr txBox="1">
            <a:spLocks noChangeArrowheads="1"/>
          </p:cNvSpPr>
          <p:nvPr/>
        </p:nvSpPr>
        <p:spPr bwMode="auto">
          <a:xfrm>
            <a:off x="1714480" y="642918"/>
            <a:ext cx="5562600" cy="4893647"/>
          </a:xfrm>
          <a:prstGeom prst="rect">
            <a:avLst/>
          </a:prstGeom>
          <a:noFill/>
          <a:ln w="9525">
            <a:solidFill>
              <a:srgbClr val="FF3300"/>
            </a:solidFill>
            <a:miter lim="800000"/>
            <a:headEnd/>
            <a:tailEnd/>
          </a:ln>
          <a:effectLst/>
        </p:spPr>
        <p:txBody>
          <a:bodyPr>
            <a:spAutoFit/>
          </a:bodyPr>
          <a:lstStyle/>
          <a:p>
            <a:pPr>
              <a:spcBef>
                <a:spcPct val="50000"/>
              </a:spcBef>
            </a:pPr>
            <a:r>
              <a:rPr lang="it-IT" altLang="en-US" sz="2400" dirty="0"/>
              <a:t>Numero		cifre significative</a:t>
            </a:r>
          </a:p>
          <a:p>
            <a:pPr>
              <a:spcBef>
                <a:spcPct val="50000"/>
              </a:spcBef>
            </a:pPr>
            <a:r>
              <a:rPr lang="it-IT" altLang="en-US" sz="2400" dirty="0"/>
              <a:t>123,4 				4</a:t>
            </a:r>
          </a:p>
          <a:p>
            <a:pPr>
              <a:spcBef>
                <a:spcPct val="50000"/>
              </a:spcBef>
            </a:pPr>
            <a:r>
              <a:rPr lang="it-IT" altLang="en-US" sz="2400" dirty="0"/>
              <a:t>123,42				5</a:t>
            </a:r>
          </a:p>
          <a:p>
            <a:pPr>
              <a:spcBef>
                <a:spcPct val="50000"/>
              </a:spcBef>
            </a:pPr>
            <a:r>
              <a:rPr lang="it-IT" altLang="en-US" sz="2400" dirty="0"/>
              <a:t>123,420			</a:t>
            </a:r>
            <a:r>
              <a:rPr lang="it-IT" altLang="en-US" sz="2400" dirty="0" smtClean="0"/>
              <a:t>6</a:t>
            </a:r>
            <a:endParaRPr lang="it-IT" altLang="en-US" sz="2400" dirty="0"/>
          </a:p>
          <a:p>
            <a:pPr>
              <a:spcBef>
                <a:spcPct val="50000"/>
              </a:spcBef>
            </a:pPr>
            <a:r>
              <a:rPr lang="it-IT" altLang="en-US" sz="2400" dirty="0"/>
              <a:t>0,04				1</a:t>
            </a:r>
          </a:p>
          <a:p>
            <a:pPr>
              <a:spcBef>
                <a:spcPct val="50000"/>
              </a:spcBef>
            </a:pPr>
            <a:r>
              <a:rPr lang="it-IT" altLang="en-US" sz="2400" dirty="0"/>
              <a:t>0,042				</a:t>
            </a:r>
            <a:r>
              <a:rPr lang="it-IT" altLang="en-US" sz="2400" dirty="0" smtClean="0"/>
              <a:t>2 </a:t>
            </a:r>
            <a:endParaRPr lang="it-IT" altLang="en-US" sz="2400" dirty="0"/>
          </a:p>
          <a:p>
            <a:pPr>
              <a:spcBef>
                <a:spcPct val="50000"/>
              </a:spcBef>
            </a:pPr>
            <a:r>
              <a:rPr lang="it-IT" altLang="en-US" sz="2400" dirty="0"/>
              <a:t>0,0420				</a:t>
            </a:r>
            <a:r>
              <a:rPr lang="it-IT" altLang="en-US" sz="2400" dirty="0" smtClean="0"/>
              <a:t>3</a:t>
            </a:r>
          </a:p>
          <a:p>
            <a:pPr marL="457200" indent="-457200">
              <a:spcBef>
                <a:spcPct val="50000"/>
              </a:spcBef>
              <a:buAutoNum type="arabicPlain" startAt="600"/>
            </a:pPr>
            <a:r>
              <a:rPr lang="it-IT" altLang="en-US" sz="2400" dirty="0" smtClean="0"/>
              <a:t> (600.) 			3</a:t>
            </a:r>
          </a:p>
          <a:p>
            <a:pPr marL="457200" indent="-457200">
              <a:spcBef>
                <a:spcPct val="50000"/>
              </a:spcBef>
            </a:pPr>
            <a:r>
              <a:rPr lang="it-IT" altLang="en-US" sz="2400" dirty="0" smtClean="0"/>
              <a:t>600 = 6 10</a:t>
            </a:r>
            <a:r>
              <a:rPr lang="it-IT" altLang="en-US" sz="2400" baseline="30000" dirty="0" smtClean="0"/>
              <a:t>2</a:t>
            </a:r>
            <a:r>
              <a:rPr lang="it-IT" altLang="en-US" sz="2400" dirty="0" smtClean="0"/>
              <a:t>			1</a:t>
            </a:r>
            <a:endParaRPr lang="it-IT" altLang="en-US" sz="2400" baseline="30000" dirty="0" smtClean="0"/>
          </a:p>
        </p:txBody>
      </p:sp>
    </p:spTree>
    <p:extLst>
      <p:ext uri="{BB962C8B-B14F-4D97-AF65-F5344CB8AC3E}">
        <p14:creationId xmlns:p14="http://schemas.microsoft.com/office/powerpoint/2010/main" val="540739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2928926" y="285728"/>
            <a:ext cx="2941831" cy="584775"/>
          </a:xfrm>
          <a:prstGeom prst="rect">
            <a:avLst/>
          </a:prstGeom>
        </p:spPr>
        <p:txBody>
          <a:bodyPr wrap="none">
            <a:spAutoFit/>
          </a:bodyPr>
          <a:lstStyle/>
          <a:p>
            <a:r>
              <a:rPr lang="it-IT" sz="3200" b="1" dirty="0">
                <a:solidFill>
                  <a:srgbClr val="C00000"/>
                </a:solidFill>
              </a:rPr>
              <a:t>Arrotondamenti</a:t>
            </a:r>
            <a:endParaRPr lang="en-US" sz="3200" b="1" dirty="0">
              <a:solidFill>
                <a:srgbClr val="C00000"/>
              </a:solidFill>
            </a:endParaRPr>
          </a:p>
        </p:txBody>
      </p:sp>
      <p:sp>
        <p:nvSpPr>
          <p:cNvPr id="4" name="Rectangle 3"/>
          <p:cNvSpPr/>
          <p:nvPr/>
        </p:nvSpPr>
        <p:spPr>
          <a:xfrm>
            <a:off x="428596" y="1000108"/>
            <a:ext cx="8458200" cy="6247864"/>
          </a:xfrm>
          <a:prstGeom prst="rect">
            <a:avLst/>
          </a:prstGeom>
        </p:spPr>
        <p:txBody>
          <a:bodyPr wrap="square">
            <a:spAutoFit/>
          </a:bodyPr>
          <a:lstStyle/>
          <a:p>
            <a:r>
              <a:rPr lang="it-IT" sz="2400" dirty="0" smtClean="0"/>
              <a:t>Se la prima cifra che deve essere eliminata è minore di 5, la cifra precedente resta inalterata.</a:t>
            </a:r>
          </a:p>
          <a:p>
            <a:endParaRPr lang="it-IT" sz="2000" dirty="0"/>
          </a:p>
          <a:p>
            <a:r>
              <a:rPr lang="it-IT" sz="2000" i="1" dirty="0" smtClean="0"/>
              <a:t>Esempio:</a:t>
            </a:r>
          </a:p>
          <a:p>
            <a:r>
              <a:rPr lang="it-IT" sz="2000" i="1" dirty="0" smtClean="0"/>
              <a:t>arrotondamento </a:t>
            </a:r>
            <a:r>
              <a:rPr lang="it-IT" sz="2000" i="1" dirty="0"/>
              <a:t>a 3 </a:t>
            </a:r>
            <a:r>
              <a:rPr lang="it-IT" sz="2000" i="1" dirty="0" smtClean="0"/>
              <a:t>cifre</a:t>
            </a:r>
          </a:p>
          <a:p>
            <a:pPr marL="285750" indent="-285750">
              <a:buFont typeface="Wingdings" panose="05000000000000000000" pitchFamily="2" charset="2"/>
              <a:buChar char="Ø"/>
            </a:pPr>
            <a:r>
              <a:rPr lang="it-IT" sz="2000" i="1" dirty="0" smtClean="0">
                <a:solidFill>
                  <a:srgbClr val="C00000"/>
                </a:solidFill>
              </a:rPr>
              <a:t>3.472</a:t>
            </a:r>
            <a:r>
              <a:rPr lang="it-IT" sz="2000" i="1" dirty="0" smtClean="0"/>
              <a:t> viene </a:t>
            </a:r>
            <a:r>
              <a:rPr lang="it-IT" sz="2000" i="1" dirty="0"/>
              <a:t>arrotondato con </a:t>
            </a:r>
            <a:r>
              <a:rPr lang="it-IT" sz="2000" i="1" dirty="0" smtClean="0">
                <a:solidFill>
                  <a:srgbClr val="C00000"/>
                </a:solidFill>
              </a:rPr>
              <a:t>3.47</a:t>
            </a:r>
          </a:p>
          <a:p>
            <a:endParaRPr lang="it-IT" sz="2000" dirty="0" smtClean="0"/>
          </a:p>
          <a:p>
            <a:endParaRPr lang="it-IT" sz="2400" dirty="0"/>
          </a:p>
          <a:p>
            <a:r>
              <a:rPr lang="it-IT" sz="2400" dirty="0" smtClean="0"/>
              <a:t>Se la prima cifra che si deve eliminare è maggiore o uguale a 5, la cifra precedente viene aumentata di una unità. </a:t>
            </a:r>
            <a:r>
              <a:rPr lang="it-IT" sz="2400" i="1" dirty="0" smtClean="0"/>
              <a:t>(quasi sempre!!!)</a:t>
            </a:r>
          </a:p>
          <a:p>
            <a:endParaRPr lang="it-IT" sz="2000" dirty="0"/>
          </a:p>
          <a:p>
            <a:r>
              <a:rPr lang="it-IT" sz="2000" i="1" dirty="0" smtClean="0"/>
              <a:t>Esempio:</a:t>
            </a:r>
          </a:p>
          <a:p>
            <a:r>
              <a:rPr lang="it-IT" sz="2000" i="1" dirty="0" smtClean="0"/>
              <a:t>arrotondamento </a:t>
            </a:r>
            <a:r>
              <a:rPr lang="it-IT" sz="2000" i="1" dirty="0"/>
              <a:t>a 3 </a:t>
            </a:r>
            <a:r>
              <a:rPr lang="it-IT" sz="2000" i="1" dirty="0" smtClean="0"/>
              <a:t>cifre</a:t>
            </a:r>
          </a:p>
          <a:p>
            <a:pPr marL="285750" indent="-285750">
              <a:buFont typeface="Wingdings" panose="05000000000000000000" pitchFamily="2" charset="2"/>
              <a:buChar char="Ø"/>
            </a:pPr>
            <a:r>
              <a:rPr lang="it-IT" sz="2000" i="1" dirty="0" smtClean="0">
                <a:solidFill>
                  <a:srgbClr val="C00000"/>
                </a:solidFill>
              </a:rPr>
              <a:t>5.738</a:t>
            </a:r>
            <a:r>
              <a:rPr lang="it-IT" sz="2000" i="1" dirty="0" smtClean="0"/>
              <a:t> </a:t>
            </a:r>
            <a:r>
              <a:rPr lang="it-IT" sz="2000" i="1" dirty="0"/>
              <a:t>viene arrotondato con </a:t>
            </a:r>
            <a:r>
              <a:rPr lang="it-IT" sz="2000" i="1" dirty="0" smtClean="0">
                <a:solidFill>
                  <a:srgbClr val="C00000"/>
                </a:solidFill>
              </a:rPr>
              <a:t>5.74</a:t>
            </a:r>
          </a:p>
          <a:p>
            <a:pPr marL="285750" indent="-285750">
              <a:buFont typeface="Wingdings" panose="05000000000000000000" pitchFamily="2" charset="2"/>
              <a:buChar char="Ø"/>
            </a:pPr>
            <a:r>
              <a:rPr lang="it-IT" sz="2000" i="1" dirty="0" smtClean="0">
                <a:solidFill>
                  <a:srgbClr val="C00000"/>
                </a:solidFill>
              </a:rPr>
              <a:t>5.798</a:t>
            </a:r>
            <a:r>
              <a:rPr lang="it-IT" sz="2000" i="1" dirty="0" smtClean="0"/>
              <a:t> viene </a:t>
            </a:r>
            <a:r>
              <a:rPr lang="it-IT" sz="2000" i="1" dirty="0"/>
              <a:t>arrotondato con </a:t>
            </a:r>
            <a:r>
              <a:rPr lang="it-IT" sz="2000" i="1" dirty="0" smtClean="0">
                <a:solidFill>
                  <a:srgbClr val="C00000"/>
                </a:solidFill>
              </a:rPr>
              <a:t>5.80</a:t>
            </a:r>
          </a:p>
          <a:p>
            <a:pPr marL="285750" indent="-285750">
              <a:buFont typeface="Wingdings" panose="05000000000000000000" pitchFamily="2" charset="2"/>
              <a:buChar char="Ø"/>
            </a:pPr>
            <a:r>
              <a:rPr lang="it-IT" sz="2000" i="1" dirty="0" smtClean="0">
                <a:solidFill>
                  <a:srgbClr val="C00000"/>
                </a:solidFill>
              </a:rPr>
              <a:t>5.7953</a:t>
            </a:r>
            <a:r>
              <a:rPr lang="it-IT" sz="2000" i="1" dirty="0" smtClean="0"/>
              <a:t> viene </a:t>
            </a:r>
            <a:r>
              <a:rPr lang="it-IT" sz="2000" i="1" dirty="0"/>
              <a:t>arrotondato con </a:t>
            </a:r>
            <a:r>
              <a:rPr lang="it-IT" sz="2000" i="1" dirty="0" smtClean="0">
                <a:solidFill>
                  <a:srgbClr val="C00000"/>
                </a:solidFill>
              </a:rPr>
              <a:t>5.80       </a:t>
            </a:r>
          </a:p>
          <a:p>
            <a:pPr marL="3943350" lvl="8" indent="-285750">
              <a:buFont typeface="Wingdings" panose="05000000000000000000" pitchFamily="2" charset="2"/>
              <a:buChar char="Ø"/>
            </a:pPr>
            <a:r>
              <a:rPr lang="it-IT" sz="2000" i="1" dirty="0" smtClean="0">
                <a:solidFill>
                  <a:srgbClr val="C00000"/>
                </a:solidFill>
              </a:rPr>
              <a:t>5.685 </a:t>
            </a:r>
            <a:r>
              <a:rPr lang="it-IT" sz="2000" i="1" dirty="0" smtClean="0"/>
              <a:t>viene arrotondato con </a:t>
            </a:r>
            <a:r>
              <a:rPr lang="it-IT" sz="2000" i="1" dirty="0" smtClean="0">
                <a:solidFill>
                  <a:srgbClr val="C00000"/>
                </a:solidFill>
              </a:rPr>
              <a:t>5.68  </a:t>
            </a:r>
          </a:p>
          <a:p>
            <a:pPr marL="3943350" lvl="8" indent="-285750">
              <a:buFont typeface="Wingdings" panose="05000000000000000000" pitchFamily="2" charset="2"/>
              <a:buChar char="Ø"/>
            </a:pPr>
            <a:r>
              <a:rPr lang="it-IT" sz="2000" i="1" dirty="0" smtClean="0">
                <a:solidFill>
                  <a:srgbClr val="C00000"/>
                </a:solidFill>
              </a:rPr>
              <a:t>5.675 </a:t>
            </a:r>
            <a:r>
              <a:rPr lang="it-IT" sz="2000" i="1" dirty="0" smtClean="0"/>
              <a:t>viene arrotondato con </a:t>
            </a:r>
            <a:r>
              <a:rPr lang="it-IT" sz="2000" i="1" dirty="0" smtClean="0">
                <a:solidFill>
                  <a:srgbClr val="C00000"/>
                </a:solidFill>
              </a:rPr>
              <a:t>5.68 </a:t>
            </a:r>
          </a:p>
          <a:p>
            <a:pPr marL="285750" indent="-285750">
              <a:buFont typeface="Wingdings" panose="05000000000000000000" pitchFamily="2" charset="2"/>
              <a:buChar char="Ø"/>
            </a:pPr>
            <a:endParaRPr lang="en-US" sz="2000" i="1" dirty="0">
              <a:solidFill>
                <a:srgbClr val="C00000"/>
              </a:solidFill>
            </a:endParaRPr>
          </a:p>
        </p:txBody>
      </p:sp>
      <p:sp>
        <p:nvSpPr>
          <p:cNvPr id="5" name="Freccia in giù 4"/>
          <p:cNvSpPr/>
          <p:nvPr/>
        </p:nvSpPr>
        <p:spPr>
          <a:xfrm rot="1778488">
            <a:off x="6652559" y="4719074"/>
            <a:ext cx="357190"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554108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2291523" y="162580"/>
            <a:ext cx="3243388" cy="523220"/>
          </a:xfrm>
          <a:prstGeom prst="rect">
            <a:avLst/>
          </a:prstGeom>
        </p:spPr>
        <p:txBody>
          <a:bodyPr wrap="none">
            <a:spAutoFit/>
          </a:bodyPr>
          <a:lstStyle/>
          <a:p>
            <a:r>
              <a:rPr lang="it-IT" sz="2800" b="1">
                <a:solidFill>
                  <a:srgbClr val="C00000"/>
                </a:solidFill>
              </a:rPr>
              <a:t>Discrepanza o scarto</a:t>
            </a:r>
            <a:endParaRPr lang="en-US" sz="2800" b="1">
              <a:solidFill>
                <a:srgbClr val="C00000"/>
              </a:solidFill>
            </a:endParaRPr>
          </a:p>
        </p:txBody>
      </p:sp>
      <p:sp>
        <p:nvSpPr>
          <p:cNvPr id="4" name="Rectangle 3"/>
          <p:cNvSpPr/>
          <p:nvPr/>
        </p:nvSpPr>
        <p:spPr>
          <a:xfrm>
            <a:off x="304800" y="990600"/>
            <a:ext cx="8458200" cy="1754326"/>
          </a:xfrm>
          <a:prstGeom prst="rect">
            <a:avLst/>
          </a:prstGeom>
        </p:spPr>
        <p:txBody>
          <a:bodyPr wrap="square">
            <a:spAutoFit/>
          </a:bodyPr>
          <a:lstStyle/>
          <a:p>
            <a:r>
              <a:rPr lang="it-IT"/>
              <a:t>Se due misure della stessa grandezza sono in disaccordo, allora si dice che vi è una </a:t>
            </a:r>
            <a:r>
              <a:rPr lang="it-IT" b="1" i="1">
                <a:solidFill>
                  <a:srgbClr val="C00000"/>
                </a:solidFill>
              </a:rPr>
              <a:t>discrepanza</a:t>
            </a:r>
            <a:r>
              <a:rPr lang="it-IT"/>
              <a:t>. </a:t>
            </a:r>
            <a:endParaRPr lang="it-IT" smtClean="0"/>
          </a:p>
          <a:p>
            <a:r>
              <a:rPr lang="it-IT" smtClean="0"/>
              <a:t>Numericamente </a:t>
            </a:r>
            <a:r>
              <a:rPr lang="it-IT"/>
              <a:t>la discrepanza (o scarto) è definita come segue</a:t>
            </a:r>
            <a:r>
              <a:rPr lang="it-IT" smtClean="0"/>
              <a:t>:</a:t>
            </a:r>
          </a:p>
          <a:p>
            <a:endParaRPr lang="it-IT" i="1"/>
          </a:p>
          <a:p>
            <a:endParaRPr lang="it-IT" i="1" smtClean="0"/>
          </a:p>
          <a:p>
            <a:endParaRPr lang="it-IT" i="1"/>
          </a:p>
        </p:txBody>
      </p:sp>
      <p:sp>
        <p:nvSpPr>
          <p:cNvPr id="2" name="Rectangle 1"/>
          <p:cNvSpPr/>
          <p:nvPr/>
        </p:nvSpPr>
        <p:spPr>
          <a:xfrm>
            <a:off x="1066800" y="2133600"/>
            <a:ext cx="6629400" cy="369332"/>
          </a:xfrm>
          <a:prstGeom prst="rect">
            <a:avLst/>
          </a:prstGeom>
          <a:solidFill>
            <a:srgbClr val="C00000"/>
          </a:solidFill>
        </p:spPr>
        <p:txBody>
          <a:bodyPr wrap="square">
            <a:spAutoFit/>
          </a:bodyPr>
          <a:lstStyle/>
          <a:p>
            <a:r>
              <a:rPr lang="it-IT">
                <a:solidFill>
                  <a:schemeClr val="bg1"/>
                </a:solidFill>
              </a:rPr>
              <a:t>discrepanza = differenza tra due valori misurati della stessa grandezza</a:t>
            </a:r>
            <a:endParaRPr lang="en-US">
              <a:solidFill>
                <a:schemeClr val="bg1"/>
              </a:solidFill>
            </a:endParaRPr>
          </a:p>
        </p:txBody>
      </p:sp>
      <p:sp>
        <p:nvSpPr>
          <p:cNvPr id="5" name="Rectangle 4"/>
          <p:cNvSpPr/>
          <p:nvPr/>
        </p:nvSpPr>
        <p:spPr>
          <a:xfrm>
            <a:off x="488373" y="2889991"/>
            <a:ext cx="8243455" cy="3416320"/>
          </a:xfrm>
          <a:prstGeom prst="rect">
            <a:avLst/>
          </a:prstGeom>
          <a:ln>
            <a:solidFill>
              <a:srgbClr val="C00000"/>
            </a:solidFill>
          </a:ln>
        </p:spPr>
        <p:txBody>
          <a:bodyPr wrap="square">
            <a:spAutoFit/>
          </a:bodyPr>
          <a:lstStyle/>
          <a:p>
            <a:r>
              <a:rPr lang="it-IT"/>
              <a:t>Una discrepanza può essere o non essere significativa</a:t>
            </a:r>
            <a:r>
              <a:rPr lang="it-IT" smtClean="0"/>
              <a:t>.</a:t>
            </a:r>
          </a:p>
          <a:p>
            <a:endParaRPr lang="it-IT"/>
          </a:p>
          <a:p>
            <a:r>
              <a:rPr lang="it-IT" smtClean="0"/>
              <a:t>Se </a:t>
            </a:r>
            <a:r>
              <a:rPr lang="it-IT"/>
              <a:t>nella misura di una velocità si ottengono i </a:t>
            </a:r>
            <a:r>
              <a:rPr lang="it-IT" smtClean="0"/>
              <a:t>risultati</a:t>
            </a:r>
            <a:endParaRPr lang="it-IT"/>
          </a:p>
          <a:p>
            <a:pPr algn="ctr"/>
            <a:r>
              <a:rPr lang="pt-BR" b="1" i="1">
                <a:solidFill>
                  <a:srgbClr val="C00000"/>
                </a:solidFill>
                <a:latin typeface="Times New Roman" panose="02020603050405020304" pitchFamily="18" charset="0"/>
                <a:cs typeface="Times New Roman" panose="02020603050405020304" pitchFamily="18" charset="0"/>
              </a:rPr>
              <a:t>40 </a:t>
            </a:r>
            <a:r>
              <a:rPr lang="pt-BR" b="1" i="1" smtClean="0">
                <a:solidFill>
                  <a:srgbClr val="C00000"/>
                </a:solidFill>
                <a:latin typeface="Times New Roman" panose="02020603050405020304" pitchFamily="18" charset="0"/>
                <a:cs typeface="Times New Roman" panose="02020603050405020304" pitchFamily="18" charset="0"/>
              </a:rPr>
              <a:t>± 5 m/s </a:t>
            </a:r>
            <a:r>
              <a:rPr lang="pt-BR" smtClean="0"/>
              <a:t>	 e 	 </a:t>
            </a:r>
            <a:r>
              <a:rPr lang="pt-BR" b="1" i="1">
                <a:solidFill>
                  <a:srgbClr val="C00000"/>
                </a:solidFill>
                <a:latin typeface="Times New Roman" panose="02020603050405020304" pitchFamily="18" charset="0"/>
                <a:cs typeface="Times New Roman" panose="02020603050405020304" pitchFamily="18" charset="0"/>
              </a:rPr>
              <a:t>42 ± 8 m/s</a:t>
            </a:r>
          </a:p>
          <a:p>
            <a:r>
              <a:rPr lang="it-IT"/>
              <a:t>la discrepanza è minore delle loro incertezze e le due misure sono consistenti.</a:t>
            </a:r>
          </a:p>
          <a:p>
            <a:endParaRPr lang="it-IT" smtClean="0"/>
          </a:p>
          <a:p>
            <a:r>
              <a:rPr lang="it-IT" smtClean="0"/>
              <a:t>Se </a:t>
            </a:r>
            <a:r>
              <a:rPr lang="it-IT"/>
              <a:t>invece i risultati fossero stati</a:t>
            </a:r>
          </a:p>
          <a:p>
            <a:pPr algn="ctr"/>
            <a:r>
              <a:rPr lang="pt-BR" b="1" i="1">
                <a:solidFill>
                  <a:srgbClr val="C00000"/>
                </a:solidFill>
                <a:latin typeface="Times New Roman" panose="02020603050405020304" pitchFamily="18" charset="0"/>
                <a:cs typeface="Times New Roman" panose="02020603050405020304" pitchFamily="18" charset="0"/>
              </a:rPr>
              <a:t>35 ± 2 m/s</a:t>
            </a:r>
            <a:r>
              <a:rPr lang="pt-BR" i="1" smtClean="0">
                <a:latin typeface="Times New Roman" panose="02020603050405020304" pitchFamily="18" charset="0"/>
                <a:cs typeface="Times New Roman" panose="02020603050405020304" pitchFamily="18" charset="0"/>
              </a:rPr>
              <a:t>	</a:t>
            </a:r>
            <a:r>
              <a:rPr lang="pt-BR" smtClean="0"/>
              <a:t>e	</a:t>
            </a:r>
            <a:r>
              <a:rPr lang="pt-BR" b="1" i="1">
                <a:solidFill>
                  <a:srgbClr val="C00000"/>
                </a:solidFill>
                <a:latin typeface="Times New Roman" panose="02020603050405020304" pitchFamily="18" charset="0"/>
                <a:cs typeface="Times New Roman" panose="02020603050405020304" pitchFamily="18" charset="0"/>
              </a:rPr>
              <a:t>45 ± 1 m/s</a:t>
            </a:r>
          </a:p>
          <a:p>
            <a:r>
              <a:rPr lang="it-IT"/>
              <a:t>allora le due misure sarebbero chiaramente inconsistenti e la discrepanza di 10 m/s è significativa. </a:t>
            </a:r>
            <a:endParaRPr lang="it-IT" smtClean="0"/>
          </a:p>
          <a:p>
            <a:endParaRPr lang="it-IT"/>
          </a:p>
          <a:p>
            <a:r>
              <a:rPr lang="it-IT" sz="1600" i="1" smtClean="0"/>
              <a:t>In </a:t>
            </a:r>
            <a:r>
              <a:rPr lang="it-IT" sz="1600" i="1"/>
              <a:t>questo caso sarebbero necessari controlli accurati per capire cosa è stato fatto di sbagliato</a:t>
            </a:r>
            <a:r>
              <a:rPr lang="it-IT" sz="1600"/>
              <a:t>.</a:t>
            </a:r>
            <a:endParaRPr lang="en-US" sz="1600"/>
          </a:p>
        </p:txBody>
      </p:sp>
    </p:spTree>
    <p:extLst>
      <p:ext uri="{BB962C8B-B14F-4D97-AF65-F5344CB8AC3E}">
        <p14:creationId xmlns:p14="http://schemas.microsoft.com/office/powerpoint/2010/main" val="3514028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90600" y="523220"/>
            <a:ext cx="4693914" cy="523220"/>
          </a:xfrm>
          <a:prstGeom prst="rect">
            <a:avLst/>
          </a:prstGeom>
        </p:spPr>
        <p:txBody>
          <a:bodyPr wrap="none">
            <a:spAutoFit/>
          </a:bodyPr>
          <a:lstStyle/>
          <a:p>
            <a:r>
              <a:rPr lang="it-IT" sz="2800" b="1" smtClean="0">
                <a:solidFill>
                  <a:srgbClr val="C00000"/>
                </a:solidFill>
              </a:rPr>
              <a:t>Incertezze nelle misure dirette</a:t>
            </a:r>
            <a:endParaRPr lang="en-US" sz="2800" b="1">
              <a:solidFill>
                <a:srgbClr val="C00000"/>
              </a:solidFill>
            </a:endParaRPr>
          </a:p>
        </p:txBody>
      </p:sp>
      <p:grpSp>
        <p:nvGrpSpPr>
          <p:cNvPr id="5" name="Group 4"/>
          <p:cNvGrpSpPr/>
          <p:nvPr/>
        </p:nvGrpSpPr>
        <p:grpSpPr>
          <a:xfrm>
            <a:off x="-36512" y="1295400"/>
            <a:ext cx="9649072" cy="5047536"/>
            <a:chOff x="-252536" y="1295400"/>
            <a:chExt cx="9649072" cy="5047536"/>
          </a:xfrm>
        </p:grpSpPr>
        <p:sp>
          <p:nvSpPr>
            <p:cNvPr id="6" name="Rectangle 5"/>
            <p:cNvSpPr/>
            <p:nvPr/>
          </p:nvSpPr>
          <p:spPr>
            <a:xfrm>
              <a:off x="228600" y="1295400"/>
              <a:ext cx="8229600" cy="5047536"/>
            </a:xfrm>
            <a:prstGeom prst="rect">
              <a:avLst/>
            </a:prstGeom>
          </p:spPr>
          <p:txBody>
            <a:bodyPr wrap="square">
              <a:spAutoFit/>
            </a:bodyPr>
            <a:lstStyle/>
            <a:p>
              <a:pPr algn="just"/>
              <a:r>
                <a:rPr lang="en-US" sz="2400" smtClean="0"/>
                <a:t> </a:t>
              </a:r>
              <a:r>
                <a:rPr lang="en-US" sz="2400" b="1" i="1" smtClean="0"/>
                <a:t>Incertezza massima</a:t>
              </a:r>
            </a:p>
            <a:p>
              <a:pPr algn="just"/>
              <a:endParaRPr lang="en-US" sz="2400" smtClean="0"/>
            </a:p>
            <a:p>
              <a:pPr algn="just"/>
              <a:r>
                <a:rPr lang="it-IT" sz="2400" b="1" smtClean="0"/>
                <a:t>È l’incertezza che definisce l’intervallo entro il quale si confida debba cadere con sicurezza il valore vero di </a:t>
              </a:r>
              <a:r>
                <a:rPr lang="it-IT" sz="2400" b="1" i="1" smtClean="0"/>
                <a:t>G</a:t>
              </a:r>
              <a:r>
                <a:rPr lang="it-IT" sz="2400" b="1" smtClean="0"/>
                <a:t>.</a:t>
              </a:r>
            </a:p>
            <a:p>
              <a:pPr algn="just"/>
              <a:endParaRPr lang="it-IT" sz="2400" smtClean="0"/>
            </a:p>
            <a:p>
              <a:pPr algn="just"/>
              <a:r>
                <a:rPr lang="it-IT" sz="2400" smtClean="0"/>
                <a:t>La stima è pessimistica: ogni contributo di incertezza è stimato nelle condizioni peggiori.</a:t>
              </a:r>
            </a:p>
            <a:p>
              <a:endParaRPr lang="en-US" sz="2000" b="1" i="1" smtClean="0"/>
            </a:p>
            <a:p>
              <a:endParaRPr lang="en-US" sz="2000" b="1" i="1" smtClean="0"/>
            </a:p>
            <a:p>
              <a:r>
                <a:rPr lang="en-US" sz="2400" b="1" i="1"/>
                <a:t>Incertezza </a:t>
              </a:r>
              <a:r>
                <a:rPr lang="en-US" sz="2400" b="1" i="1" smtClean="0"/>
                <a:t>statistica</a:t>
              </a:r>
              <a:endParaRPr lang="en-US" sz="2000"/>
            </a:p>
            <a:p>
              <a:endParaRPr lang="en-US" sz="2000" b="1" i="1"/>
            </a:p>
            <a:p>
              <a:pPr algn="just"/>
              <a:r>
                <a:rPr lang="it-IT" sz="2400" b="1"/>
                <a:t>È l’incertezza che dà una stima della probabilità che il valore della grandezza misurata sia compreso in un certo intervallo.</a:t>
              </a:r>
            </a:p>
            <a:p>
              <a:pPr algn="just"/>
              <a:endParaRPr lang="it-IT" sz="2200" u="sng" smtClean="0"/>
            </a:p>
          </p:txBody>
        </p:sp>
        <p:sp>
          <p:nvSpPr>
            <p:cNvPr id="4" name="Rectangle 3"/>
            <p:cNvSpPr/>
            <p:nvPr/>
          </p:nvSpPr>
          <p:spPr>
            <a:xfrm>
              <a:off x="-252536" y="4099570"/>
              <a:ext cx="9649072" cy="164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23242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990600" y="523220"/>
            <a:ext cx="4693914" cy="523220"/>
          </a:xfrm>
          <a:prstGeom prst="rect">
            <a:avLst/>
          </a:prstGeom>
        </p:spPr>
        <p:txBody>
          <a:bodyPr wrap="none">
            <a:spAutoFit/>
          </a:bodyPr>
          <a:lstStyle/>
          <a:p>
            <a:r>
              <a:rPr lang="it-IT" sz="2800" b="1" smtClean="0">
                <a:solidFill>
                  <a:srgbClr val="C00000"/>
                </a:solidFill>
              </a:rPr>
              <a:t>Incertezze nelle misure dirette</a:t>
            </a:r>
            <a:endParaRPr lang="en-US" sz="2800" b="1">
              <a:solidFill>
                <a:srgbClr val="C00000"/>
              </a:solidFill>
            </a:endParaRPr>
          </a:p>
        </p:txBody>
      </p:sp>
      <p:sp>
        <p:nvSpPr>
          <p:cNvPr id="3" name="Bent Arrow 2"/>
          <p:cNvSpPr/>
          <p:nvPr/>
        </p:nvSpPr>
        <p:spPr>
          <a:xfrm flipV="1">
            <a:off x="114300" y="1438943"/>
            <a:ext cx="609600" cy="6858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Rectangle 7"/>
          <p:cNvSpPr/>
          <p:nvPr/>
        </p:nvSpPr>
        <p:spPr>
          <a:xfrm>
            <a:off x="899592" y="1781843"/>
            <a:ext cx="7776864" cy="1938992"/>
          </a:xfrm>
          <a:prstGeom prst="rect">
            <a:avLst/>
          </a:prstGeom>
        </p:spPr>
        <p:txBody>
          <a:bodyPr wrap="square">
            <a:spAutoFit/>
          </a:bodyPr>
          <a:lstStyle/>
          <a:p>
            <a:r>
              <a:rPr lang="en-US" sz="2400" smtClean="0">
                <a:solidFill>
                  <a:srgbClr val="C00000"/>
                </a:solidFill>
              </a:rPr>
              <a:t>1° Caso</a:t>
            </a:r>
            <a:endParaRPr lang="en-US" sz="2400">
              <a:solidFill>
                <a:srgbClr val="C00000"/>
              </a:solidFill>
            </a:endParaRPr>
          </a:p>
          <a:p>
            <a:pPr algn="just"/>
            <a:r>
              <a:rPr lang="it-IT" sz="2400"/>
              <a:t>Le incertezze sono </a:t>
            </a:r>
            <a:r>
              <a:rPr lang="it-IT" sz="2400" smtClean="0"/>
              <a:t>legate alla sensibilità </a:t>
            </a:r>
            <a:r>
              <a:rPr lang="it-IT" sz="2400"/>
              <a:t>degli strumenti </a:t>
            </a:r>
            <a:r>
              <a:rPr lang="it-IT" sz="2400" smtClean="0"/>
              <a:t>impiegati</a:t>
            </a:r>
          </a:p>
          <a:p>
            <a:endParaRPr lang="it-IT" sz="2400"/>
          </a:p>
          <a:p>
            <a:pPr algn="ctr"/>
            <a:r>
              <a:rPr lang="it-IT" sz="2400" u="sng" smtClean="0"/>
              <a:t>Incertezza di </a:t>
            </a:r>
            <a:r>
              <a:rPr lang="it-IT" sz="2400" u="sng"/>
              <a:t>sensibilità ≥ fluttuazione intrinseca delle misure.</a:t>
            </a:r>
            <a:endParaRPr lang="it-IT" sz="2200" u="sng" smtClean="0"/>
          </a:p>
        </p:txBody>
      </p:sp>
      <p:sp>
        <p:nvSpPr>
          <p:cNvPr id="9" name="Rectangle 8"/>
          <p:cNvSpPr/>
          <p:nvPr/>
        </p:nvSpPr>
        <p:spPr>
          <a:xfrm>
            <a:off x="2627784" y="4987624"/>
            <a:ext cx="3211648" cy="461665"/>
          </a:xfrm>
          <a:prstGeom prst="rect">
            <a:avLst/>
          </a:prstGeom>
          <a:ln w="28575">
            <a:solidFill>
              <a:schemeClr val="accent1"/>
            </a:solidFill>
          </a:ln>
        </p:spPr>
        <p:txBody>
          <a:bodyPr wrap="none">
            <a:spAutoFit/>
          </a:bodyPr>
          <a:lstStyle/>
          <a:p>
            <a:pPr algn="ctr"/>
            <a:r>
              <a:rPr lang="it-IT" sz="2400" b="1" smtClean="0">
                <a:solidFill>
                  <a:srgbClr val="C00000"/>
                </a:solidFill>
              </a:rPr>
              <a:t>Incertezze di sensibilità</a:t>
            </a:r>
            <a:endParaRPr lang="en-US" sz="2400">
              <a:solidFill>
                <a:srgbClr val="C00000"/>
              </a:solidFill>
            </a:endParaRPr>
          </a:p>
        </p:txBody>
      </p:sp>
      <p:sp>
        <p:nvSpPr>
          <p:cNvPr id="2" name="Down Arrow 1"/>
          <p:cNvSpPr/>
          <p:nvPr/>
        </p:nvSpPr>
        <p:spPr>
          <a:xfrm>
            <a:off x="4017584" y="4005064"/>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210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219200"/>
            <a:ext cx="8077200" cy="2308324"/>
          </a:xfrm>
          <a:prstGeom prst="rect">
            <a:avLst/>
          </a:prstGeom>
        </p:spPr>
        <p:txBody>
          <a:bodyPr wrap="square">
            <a:spAutoFit/>
          </a:bodyPr>
          <a:lstStyle/>
          <a:p>
            <a:pPr algn="just"/>
            <a:r>
              <a:rPr lang="it-IT" sz="2400" smtClean="0"/>
              <a:t>Supponiamo </a:t>
            </a:r>
            <a:r>
              <a:rPr lang="it-IT" sz="2400"/>
              <a:t>di voler eseguire la misura della lunghezza </a:t>
            </a:r>
            <a:r>
              <a:rPr lang="it-IT" sz="2400" i="1">
                <a:latin typeface="Times New Roman" panose="02020603050405020304" pitchFamily="18" charset="0"/>
                <a:cs typeface="Times New Roman" panose="02020603050405020304" pitchFamily="18" charset="0"/>
              </a:rPr>
              <a:t>x</a:t>
            </a:r>
            <a:r>
              <a:rPr lang="it-IT" sz="2400"/>
              <a:t> di un parallelepipedo utilizzando una riga millimetrata e di ripetere la misura </a:t>
            </a:r>
            <a:r>
              <a:rPr lang="it-IT" sz="2400" i="1">
                <a:latin typeface="Times New Roman" panose="02020603050405020304" pitchFamily="18" charset="0"/>
                <a:cs typeface="Times New Roman" panose="02020603050405020304" pitchFamily="18" charset="0"/>
              </a:rPr>
              <a:t>N</a:t>
            </a:r>
            <a:r>
              <a:rPr lang="it-IT" sz="2400"/>
              <a:t> volte. </a:t>
            </a:r>
            <a:endParaRPr lang="it-IT" sz="2400" smtClean="0"/>
          </a:p>
          <a:p>
            <a:pPr algn="just"/>
            <a:r>
              <a:rPr lang="it-IT" sz="2400" smtClean="0"/>
              <a:t>Noteremo </a:t>
            </a:r>
            <a:r>
              <a:rPr lang="it-IT" sz="2400"/>
              <a:t>che tutte le misure danno come risultato lo stesso valore in quanto </a:t>
            </a:r>
            <a:r>
              <a:rPr lang="it-IT" sz="2400" u="sng"/>
              <a:t>lo strumento non è così sensibile da percepire le fluttuazioni intrinseche alla misura</a:t>
            </a:r>
            <a:r>
              <a:rPr lang="it-IT" sz="2400"/>
              <a:t>.</a:t>
            </a:r>
            <a:endParaRPr lang="en-US" sz="2400"/>
          </a:p>
        </p:txBody>
      </p:sp>
      <p:sp>
        <p:nvSpPr>
          <p:cNvPr id="5" name="Rectangle 4"/>
          <p:cNvSpPr/>
          <p:nvPr/>
        </p:nvSpPr>
        <p:spPr>
          <a:xfrm>
            <a:off x="1600200" y="558739"/>
            <a:ext cx="4098751" cy="461665"/>
          </a:xfrm>
          <a:prstGeom prst="rect">
            <a:avLst/>
          </a:prstGeom>
        </p:spPr>
        <p:txBody>
          <a:bodyPr wrap="none">
            <a:spAutoFit/>
          </a:bodyPr>
          <a:lstStyle/>
          <a:p>
            <a:r>
              <a:rPr lang="it-IT" sz="2400" b="1" smtClean="0">
                <a:solidFill>
                  <a:srgbClr val="C00000"/>
                </a:solidFill>
              </a:rPr>
              <a:t>Incertezze (</a:t>
            </a:r>
            <a:r>
              <a:rPr lang="it-IT" sz="2400" i="1" smtClean="0">
                <a:solidFill>
                  <a:srgbClr val="C00000"/>
                </a:solidFill>
              </a:rPr>
              <a:t>Errori</a:t>
            </a:r>
            <a:r>
              <a:rPr lang="it-IT" sz="2400" b="1" smtClean="0">
                <a:solidFill>
                  <a:srgbClr val="C00000"/>
                </a:solidFill>
              </a:rPr>
              <a:t>) di sensibilità</a:t>
            </a:r>
            <a:endParaRPr lang="en-US" sz="2400">
              <a:solidFill>
                <a:srgbClr val="C00000"/>
              </a:solidFill>
            </a:endParaRPr>
          </a:p>
        </p:txBody>
      </p:sp>
      <p:sp>
        <p:nvSpPr>
          <p:cNvPr id="6" name="Rectangle 5"/>
          <p:cNvSpPr/>
          <p:nvPr/>
        </p:nvSpPr>
        <p:spPr>
          <a:xfrm>
            <a:off x="586509" y="4572000"/>
            <a:ext cx="8229600" cy="1200329"/>
          </a:xfrm>
          <a:prstGeom prst="rect">
            <a:avLst/>
          </a:prstGeom>
        </p:spPr>
        <p:txBody>
          <a:bodyPr wrap="square">
            <a:spAutoFit/>
          </a:bodyPr>
          <a:lstStyle/>
          <a:p>
            <a:r>
              <a:rPr lang="it-IT" sz="2400" dirty="0"/>
              <a:t>In tal caso si può solo </a:t>
            </a:r>
            <a:r>
              <a:rPr lang="it-IT" sz="2400" dirty="0" smtClean="0"/>
              <a:t>dire, ad esempio,  </a:t>
            </a:r>
            <a:r>
              <a:rPr lang="it-IT" sz="2400" dirty="0"/>
              <a:t>che </a:t>
            </a:r>
            <a:endParaRPr lang="it-IT" sz="2400" dirty="0" smtClean="0"/>
          </a:p>
          <a:p>
            <a:endParaRPr lang="it-IT" sz="2400" dirty="0"/>
          </a:p>
          <a:p>
            <a:r>
              <a:rPr lang="it-IT" sz="2400" i="1" dirty="0" smtClean="0">
                <a:latin typeface="Times New Roman" panose="02020603050405020304" pitchFamily="18" charset="0"/>
                <a:cs typeface="Times New Roman" panose="02020603050405020304" pitchFamily="18" charset="0"/>
              </a:rPr>
              <a:t>2.5 </a:t>
            </a:r>
            <a:r>
              <a:rPr lang="it-IT" sz="2400" i="1" dirty="0">
                <a:latin typeface="Times New Roman" panose="02020603050405020304" pitchFamily="18" charset="0"/>
                <a:cs typeface="Times New Roman" panose="02020603050405020304" pitchFamily="18" charset="0"/>
              </a:rPr>
              <a:t>cm &lt; x &lt; </a:t>
            </a:r>
            <a:r>
              <a:rPr lang="it-IT" sz="2400" i="1" dirty="0" smtClean="0">
                <a:latin typeface="Times New Roman" panose="02020603050405020304" pitchFamily="18" charset="0"/>
                <a:cs typeface="Times New Roman" panose="02020603050405020304" pitchFamily="18" charset="0"/>
              </a:rPr>
              <a:t>2.6 cm		</a:t>
            </a:r>
            <a:r>
              <a:rPr lang="it-IT" sz="2400" dirty="0" smtClean="0"/>
              <a:t>ovvero </a:t>
            </a:r>
            <a:r>
              <a:rPr lang="en-US" sz="2400" dirty="0" smtClean="0"/>
              <a:t>	</a:t>
            </a:r>
            <a:r>
              <a:rPr lang="it-IT" sz="2400" i="1" dirty="0">
                <a:latin typeface="Times New Roman" panose="02020603050405020304" pitchFamily="18" charset="0"/>
                <a:cs typeface="Times New Roman" panose="02020603050405020304" pitchFamily="18" charset="0"/>
              </a:rPr>
              <a:t>x = (</a:t>
            </a:r>
            <a:r>
              <a:rPr lang="it-IT" sz="2400" i="1" dirty="0" smtClean="0">
                <a:latin typeface="Times New Roman" panose="02020603050405020304" pitchFamily="18" charset="0"/>
                <a:cs typeface="Times New Roman" panose="02020603050405020304" pitchFamily="18" charset="0"/>
              </a:rPr>
              <a:t>2.55 </a:t>
            </a:r>
            <a:r>
              <a:rPr lang="it-IT" sz="2400" i="1" dirty="0">
                <a:latin typeface="Times New Roman" panose="02020603050405020304" pitchFamily="18" charset="0"/>
                <a:cs typeface="Times New Roman" panose="02020603050405020304" pitchFamily="18" charset="0"/>
              </a:rPr>
              <a:t>± 0.05) cm</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8700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3.bp.blogspot.com/-gbuPvPVkN24/T6GyOiXKYBI/AAAAAAAAAA0/A4Fcf4zbheE/s1600/termometro+galio+galinst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2276738"/>
            <a:ext cx="6105525" cy="45812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57909" y="685800"/>
            <a:ext cx="8024091" cy="1938992"/>
          </a:xfrm>
          <a:prstGeom prst="rect">
            <a:avLst/>
          </a:prstGeom>
        </p:spPr>
        <p:txBody>
          <a:bodyPr wrap="square">
            <a:spAutoFit/>
          </a:bodyPr>
          <a:lstStyle/>
          <a:p>
            <a:pPr algn="just"/>
            <a:r>
              <a:rPr lang="it-IT" sz="2400"/>
              <a:t>Analogamente se vogliamo effettuare una misura con il </a:t>
            </a:r>
            <a:r>
              <a:rPr lang="it-IT" sz="2400" smtClean="0"/>
              <a:t>termometro </a:t>
            </a:r>
            <a:r>
              <a:rPr lang="it-IT" sz="2400"/>
              <a:t>clinico allora dalla lettura sulla scala risulta 	</a:t>
            </a:r>
            <a:endParaRPr lang="it-IT" sz="2400" smtClean="0"/>
          </a:p>
          <a:p>
            <a:pPr algn="just"/>
            <a:endParaRPr lang="it-IT" sz="2400"/>
          </a:p>
          <a:p>
            <a:pPr algn="just"/>
            <a:r>
              <a:rPr lang="it-IT" sz="2400"/>
              <a:t>	</a:t>
            </a:r>
            <a:r>
              <a:rPr lang="it-IT" sz="2400" smtClean="0"/>
              <a:t>		</a:t>
            </a:r>
            <a:r>
              <a:rPr lang="it-IT" sz="2400" i="1" smtClean="0">
                <a:latin typeface="Times New Roman" panose="02020603050405020304" pitchFamily="18" charset="0"/>
                <a:cs typeface="Times New Roman" panose="02020603050405020304" pitchFamily="18" charset="0"/>
              </a:rPr>
              <a:t>36.6</a:t>
            </a:r>
            <a:r>
              <a:rPr lang="it-IT" sz="2400" i="1">
                <a:latin typeface="Times New Roman" panose="02020603050405020304" pitchFamily="18" charset="0"/>
                <a:cs typeface="Times New Roman" panose="02020603050405020304" pitchFamily="18" charset="0"/>
              </a:rPr>
              <a:t>° C &lt; x &lt; 36.7° C</a:t>
            </a:r>
            <a:endParaRPr lang="en-US" sz="2400" i="1">
              <a:latin typeface="Times New Roman" panose="02020603050405020304" pitchFamily="18" charset="0"/>
              <a:cs typeface="Times New Roman" panose="02020603050405020304" pitchFamily="18" charset="0"/>
            </a:endParaRPr>
          </a:p>
          <a:p>
            <a:pPr algn="just"/>
            <a:endParaRPr lang="it-IT" sz="2400" smtClean="0"/>
          </a:p>
        </p:txBody>
      </p:sp>
      <p:sp>
        <p:nvSpPr>
          <p:cNvPr id="3" name="Rectangle 2"/>
          <p:cNvSpPr/>
          <p:nvPr/>
        </p:nvSpPr>
        <p:spPr>
          <a:xfrm>
            <a:off x="357909" y="3276600"/>
            <a:ext cx="4572000" cy="1938992"/>
          </a:xfrm>
          <a:prstGeom prst="rect">
            <a:avLst/>
          </a:prstGeom>
        </p:spPr>
        <p:txBody>
          <a:bodyPr>
            <a:spAutoFit/>
          </a:bodyPr>
          <a:lstStyle/>
          <a:p>
            <a:pPr lvl="0" algn="just"/>
            <a:r>
              <a:rPr lang="it-IT" sz="2400" dirty="0">
                <a:solidFill>
                  <a:prstClr val="black"/>
                </a:solidFill>
              </a:rPr>
              <a:t>Siamo cioè in grado di apprezzare </a:t>
            </a:r>
            <a:r>
              <a:rPr lang="it-IT" sz="2400" dirty="0" smtClean="0">
                <a:solidFill>
                  <a:prstClr val="black"/>
                </a:solidFill>
              </a:rPr>
              <a:t>mezzo decimo </a:t>
            </a:r>
            <a:r>
              <a:rPr lang="it-IT" sz="2400" dirty="0">
                <a:solidFill>
                  <a:prstClr val="black"/>
                </a:solidFill>
              </a:rPr>
              <a:t>di grado e il risultato della misura si scrive è </a:t>
            </a:r>
            <a:endParaRPr lang="en-US" sz="2400" dirty="0">
              <a:solidFill>
                <a:prstClr val="black"/>
              </a:solidFill>
            </a:endParaRPr>
          </a:p>
          <a:p>
            <a:pPr lvl="0" algn="just"/>
            <a:endParaRPr lang="it-IT" sz="2400" dirty="0">
              <a:solidFill>
                <a:prstClr val="black"/>
              </a:solidFill>
            </a:endParaRPr>
          </a:p>
          <a:p>
            <a:pPr lvl="0" algn="just"/>
            <a:r>
              <a:rPr lang="it-IT" sz="2400" dirty="0">
                <a:solidFill>
                  <a:prstClr val="black"/>
                </a:solidFill>
              </a:rPr>
              <a:t>	</a:t>
            </a:r>
            <a:r>
              <a:rPr lang="it-IT" sz="2400" i="1" dirty="0" smtClean="0">
                <a:solidFill>
                  <a:prstClr val="black"/>
                </a:solidFill>
                <a:latin typeface="Times New Roman" panose="02020603050405020304" pitchFamily="18" charset="0"/>
                <a:cs typeface="Times New Roman" panose="02020603050405020304" pitchFamily="18" charset="0"/>
              </a:rPr>
              <a:t>T </a:t>
            </a:r>
            <a:r>
              <a:rPr lang="it-IT" sz="2400" i="1" dirty="0">
                <a:solidFill>
                  <a:prstClr val="black"/>
                </a:solidFill>
                <a:latin typeface="Times New Roman" panose="02020603050405020304" pitchFamily="18" charset="0"/>
                <a:cs typeface="Times New Roman" panose="02020603050405020304" pitchFamily="18" charset="0"/>
              </a:rPr>
              <a:t>= (36.65 ± 0.05)° C</a:t>
            </a:r>
            <a:endParaRPr lang="en-US" sz="2400"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5786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0682" y="1219200"/>
            <a:ext cx="8625610" cy="3785652"/>
          </a:xfrm>
          <a:prstGeom prst="rect">
            <a:avLst/>
          </a:prstGeom>
        </p:spPr>
        <p:txBody>
          <a:bodyPr wrap="square">
            <a:spAutoFit/>
          </a:bodyPr>
          <a:lstStyle/>
          <a:p>
            <a:r>
              <a:rPr lang="it-IT" sz="2400" smtClean="0"/>
              <a:t>Sia </a:t>
            </a:r>
          </a:p>
          <a:p>
            <a:endParaRPr lang="it-IT" sz="2400" i="1">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it-IT" sz="2400" b="1" i="1" smtClean="0">
                <a:latin typeface="Times New Roman" panose="02020603050405020304" pitchFamily="18" charset="0"/>
                <a:cs typeface="Times New Roman" panose="02020603050405020304" pitchFamily="18" charset="0"/>
              </a:rPr>
              <a:t>G</a:t>
            </a:r>
            <a:r>
              <a:rPr lang="it-IT" sz="2400" smtClean="0"/>
              <a:t> la grandezze </a:t>
            </a:r>
            <a:r>
              <a:rPr lang="it-IT" sz="2400"/>
              <a:t>fisica </a:t>
            </a:r>
            <a:r>
              <a:rPr lang="it-IT" sz="2400" smtClean="0"/>
              <a:t>che si vuole misurare</a:t>
            </a:r>
          </a:p>
          <a:p>
            <a:pPr marL="342900" indent="-342900">
              <a:buFont typeface="Wingdings" panose="05000000000000000000" pitchFamily="2" charset="2"/>
              <a:buChar char="Ø"/>
            </a:pPr>
            <a:endParaRPr lang="it-IT" sz="2400"/>
          </a:p>
          <a:p>
            <a:pPr marL="800100" lvl="1" indent="-342900">
              <a:buFont typeface="Wingdings" panose="05000000000000000000" pitchFamily="2" charset="2"/>
              <a:buChar char="Ø"/>
            </a:pPr>
            <a:r>
              <a:rPr lang="it-IT" sz="2400" b="1" i="1">
                <a:latin typeface="Times New Roman" panose="02020603050405020304" pitchFamily="18" charset="0"/>
                <a:cs typeface="Times New Roman" panose="02020603050405020304" pitchFamily="18" charset="0"/>
              </a:rPr>
              <a:t>V(G</a:t>
            </a:r>
            <a:r>
              <a:rPr lang="it-IT" sz="2400" b="1" i="1" smtClean="0">
                <a:latin typeface="Times New Roman" panose="02020603050405020304" pitchFamily="18" charset="0"/>
                <a:cs typeface="Times New Roman" panose="02020603050405020304" pitchFamily="18" charset="0"/>
              </a:rPr>
              <a:t>) </a:t>
            </a:r>
            <a:r>
              <a:rPr lang="it-IT" sz="2400"/>
              <a:t>il valore della grandezza che si vuole stimare </a:t>
            </a:r>
            <a:r>
              <a:rPr lang="it-IT" sz="2400" smtClean="0"/>
              <a:t>tramite </a:t>
            </a:r>
            <a:r>
              <a:rPr lang="it-IT" sz="2400"/>
              <a:t>l’operazione di misura	</a:t>
            </a:r>
            <a:endParaRPr lang="it-IT" sz="2400" smtClean="0"/>
          </a:p>
          <a:p>
            <a:pPr marL="800100" lvl="1" indent="-342900">
              <a:buFont typeface="Wingdings" panose="05000000000000000000" pitchFamily="2" charset="2"/>
              <a:buChar char="Ø"/>
            </a:pPr>
            <a:endParaRPr lang="it-IT" sz="2400"/>
          </a:p>
          <a:p>
            <a:pPr marL="800100" lvl="1" indent="-342900">
              <a:buFont typeface="Wingdings" panose="05000000000000000000" pitchFamily="2" charset="2"/>
              <a:buChar char="Ø"/>
            </a:pPr>
            <a:r>
              <a:rPr lang="it-IT" sz="2400" b="1" i="1">
                <a:latin typeface="Times New Roman" panose="02020603050405020304" pitchFamily="18" charset="0"/>
                <a:cs typeface="Times New Roman" panose="02020603050405020304" pitchFamily="18" charset="0"/>
              </a:rPr>
              <a:t>R(G</a:t>
            </a:r>
            <a:r>
              <a:rPr lang="it-IT" sz="2400" b="1" i="1" smtClean="0">
                <a:latin typeface="Times New Roman" panose="02020603050405020304" pitchFamily="18" charset="0"/>
                <a:cs typeface="Times New Roman" panose="02020603050405020304" pitchFamily="18" charset="0"/>
              </a:rPr>
              <a:t>) </a:t>
            </a:r>
            <a:r>
              <a:rPr lang="it-IT" sz="2400"/>
              <a:t>la</a:t>
            </a:r>
            <a:r>
              <a:rPr lang="it-IT" sz="2400" smtClean="0">
                <a:latin typeface="Times New Roman" panose="02020603050405020304" pitchFamily="18" charset="0"/>
                <a:cs typeface="Times New Roman" panose="02020603050405020304" pitchFamily="18" charset="0"/>
              </a:rPr>
              <a:t> </a:t>
            </a:r>
            <a:r>
              <a:rPr lang="it-IT" sz="2400" smtClean="0"/>
              <a:t>risposta </a:t>
            </a:r>
            <a:r>
              <a:rPr lang="it-IT" sz="2400"/>
              <a:t>dello </a:t>
            </a:r>
            <a:r>
              <a:rPr lang="it-IT" sz="2400" smtClean="0"/>
              <a:t>strumento</a:t>
            </a:r>
            <a:r>
              <a:rPr lang="it-IT" sz="2400" i="1">
                <a:latin typeface="Times New Roman" panose="02020603050405020304" pitchFamily="18" charset="0"/>
                <a:cs typeface="Times New Roman" panose="02020603050405020304" pitchFamily="18" charset="0"/>
              </a:rPr>
              <a:t> </a:t>
            </a:r>
            <a:r>
              <a:rPr lang="it-IT" sz="2400"/>
              <a:t>ad una sollecitazione apportata dalla grandezza da misurare</a:t>
            </a:r>
          </a:p>
          <a:p>
            <a:endParaRPr lang="it-IT" sz="2400" smtClean="0"/>
          </a:p>
        </p:txBody>
      </p:sp>
      <p:sp>
        <p:nvSpPr>
          <p:cNvPr id="2" name="Right Arrow 1"/>
          <p:cNvSpPr/>
          <p:nvPr/>
        </p:nvSpPr>
        <p:spPr>
          <a:xfrm>
            <a:off x="5147353" y="5105400"/>
            <a:ext cx="26670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00074" y="457200"/>
            <a:ext cx="4782271" cy="584775"/>
          </a:xfrm>
          <a:prstGeom prst="rect">
            <a:avLst/>
          </a:prstGeom>
        </p:spPr>
        <p:txBody>
          <a:bodyPr wrap="none">
            <a:spAutoFit/>
          </a:bodyPr>
          <a:lstStyle/>
          <a:p>
            <a:r>
              <a:rPr lang="it-IT" sz="3200" b="1" smtClean="0">
                <a:solidFill>
                  <a:srgbClr val="C00000"/>
                </a:solidFill>
              </a:rPr>
              <a:t>Principio di funzionamento</a:t>
            </a:r>
            <a:endParaRPr lang="en-US" sz="3200" b="1">
              <a:solidFill>
                <a:srgbClr val="C00000"/>
              </a:solidFill>
            </a:endParaRPr>
          </a:p>
        </p:txBody>
      </p:sp>
    </p:spTree>
    <p:extLst>
      <p:ext uri="{BB962C8B-B14F-4D97-AF65-F5344CB8AC3E}">
        <p14:creationId xmlns:p14="http://schemas.microsoft.com/office/powerpoint/2010/main" val="2753161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909" y="685800"/>
            <a:ext cx="8024091" cy="6001643"/>
          </a:xfrm>
          <a:prstGeom prst="rect">
            <a:avLst/>
          </a:prstGeom>
        </p:spPr>
        <p:txBody>
          <a:bodyPr wrap="square">
            <a:spAutoFit/>
          </a:bodyPr>
          <a:lstStyle/>
          <a:p>
            <a:r>
              <a:rPr lang="it-IT" sz="2400" dirty="0"/>
              <a:t>Ancora supponiamo di voler misurare l’ampiezza di un angolo con il goniometro </a:t>
            </a:r>
            <a:r>
              <a:rPr lang="it-IT" sz="2400" dirty="0" smtClean="0"/>
              <a:t>in figura. </a:t>
            </a:r>
          </a:p>
          <a:p>
            <a:endParaRPr lang="it-IT" sz="2400" dirty="0"/>
          </a:p>
          <a:p>
            <a:endParaRPr lang="it-IT" sz="2400" dirty="0" smtClean="0"/>
          </a:p>
          <a:p>
            <a:endParaRPr lang="it-IT" sz="2400" dirty="0"/>
          </a:p>
          <a:p>
            <a:endParaRPr lang="it-IT" sz="2400" dirty="0" smtClean="0"/>
          </a:p>
          <a:p>
            <a:endParaRPr lang="it-IT" sz="2400" dirty="0"/>
          </a:p>
          <a:p>
            <a:endParaRPr lang="it-IT" sz="2400" dirty="0" smtClean="0"/>
          </a:p>
          <a:p>
            <a:endParaRPr lang="it-IT" sz="2400" dirty="0"/>
          </a:p>
          <a:p>
            <a:endParaRPr lang="it-IT" sz="2400" dirty="0" smtClean="0"/>
          </a:p>
          <a:p>
            <a:endParaRPr lang="it-IT" sz="2400" dirty="0"/>
          </a:p>
          <a:p>
            <a:r>
              <a:rPr lang="it-IT" sz="2400" dirty="0" smtClean="0"/>
              <a:t>Con </a:t>
            </a:r>
            <a:r>
              <a:rPr lang="it-IT" sz="2400" dirty="0"/>
              <a:t>questo strumento si può apprezzare </a:t>
            </a:r>
            <a:r>
              <a:rPr lang="it-IT" sz="2400" dirty="0" smtClean="0"/>
              <a:t>mezzo grado </a:t>
            </a:r>
          </a:p>
          <a:p>
            <a:r>
              <a:rPr lang="it-IT" sz="2400" dirty="0" smtClean="0"/>
              <a:t>			</a:t>
            </a:r>
            <a:r>
              <a:rPr lang="it-IT" sz="2400" i="1" dirty="0" smtClean="0">
                <a:latin typeface="Times New Roman" panose="02020603050405020304" pitchFamily="18" charset="0"/>
                <a:cs typeface="Times New Roman" panose="02020603050405020304" pitchFamily="18" charset="0"/>
              </a:rPr>
              <a:t>41°  &lt; </a:t>
            </a:r>
            <a:r>
              <a:rPr lang="it-IT" sz="2400" i="1" dirty="0">
                <a:solidFill>
                  <a:prstClr val="black"/>
                </a:solidFill>
                <a:latin typeface="Times New Roman" panose="02020603050405020304" pitchFamily="18" charset="0"/>
                <a:cs typeface="Times New Roman" panose="02020603050405020304" pitchFamily="18" charset="0"/>
                <a:sym typeface="Symbol"/>
              </a:rPr>
              <a:t></a:t>
            </a:r>
            <a:r>
              <a:rPr lang="it-IT" sz="2400" i="1" dirty="0" smtClean="0">
                <a:latin typeface="Times New Roman" panose="02020603050405020304" pitchFamily="18" charset="0"/>
                <a:cs typeface="Times New Roman" panose="02020603050405020304" pitchFamily="18" charset="0"/>
              </a:rPr>
              <a:t> &lt; 42° </a:t>
            </a:r>
          </a:p>
          <a:p>
            <a:endParaRPr lang="en-US" sz="2400" i="1" dirty="0" smtClean="0">
              <a:latin typeface="Times New Roman" panose="02020603050405020304" pitchFamily="18" charset="0"/>
              <a:cs typeface="Times New Roman" panose="02020603050405020304" pitchFamily="18" charset="0"/>
            </a:endParaRPr>
          </a:p>
          <a:p>
            <a:r>
              <a:rPr lang="it-IT" sz="2400" dirty="0" smtClean="0"/>
              <a:t>e </a:t>
            </a:r>
            <a:r>
              <a:rPr lang="it-IT" sz="2400" dirty="0"/>
              <a:t>il risultato di una tipica misura si scrive </a:t>
            </a:r>
            <a:endParaRPr lang="it-IT" sz="2400" dirty="0" smtClean="0"/>
          </a:p>
          <a:p>
            <a:r>
              <a:rPr lang="it-IT" sz="2400" dirty="0"/>
              <a:t>		</a:t>
            </a:r>
            <a:r>
              <a:rPr lang="it-IT" sz="2400" dirty="0" smtClean="0"/>
              <a:t>		</a:t>
            </a:r>
            <a:r>
              <a:rPr lang="it-IT" sz="2400" i="1" dirty="0" smtClean="0">
                <a:solidFill>
                  <a:prstClr val="black"/>
                </a:solidFill>
                <a:latin typeface="Times New Roman" panose="02020603050405020304" pitchFamily="18" charset="0"/>
                <a:cs typeface="Times New Roman" panose="02020603050405020304" pitchFamily="18" charset="0"/>
                <a:sym typeface="Symbol"/>
              </a:rPr>
              <a:t></a:t>
            </a:r>
            <a:r>
              <a:rPr lang="it-IT" sz="2400" i="1" dirty="0" smtClean="0">
                <a:solidFill>
                  <a:prstClr val="black"/>
                </a:solidFill>
                <a:latin typeface="Times New Roman" panose="02020603050405020304" pitchFamily="18" charset="0"/>
                <a:cs typeface="Times New Roman" panose="02020603050405020304" pitchFamily="18" charset="0"/>
              </a:rPr>
              <a:t> </a:t>
            </a:r>
            <a:r>
              <a:rPr lang="it-IT" sz="2400" i="1" dirty="0">
                <a:solidFill>
                  <a:prstClr val="black"/>
                </a:solidFill>
                <a:latin typeface="Times New Roman" panose="02020603050405020304" pitchFamily="18" charset="0"/>
                <a:cs typeface="Times New Roman" panose="02020603050405020304" pitchFamily="18" charset="0"/>
              </a:rPr>
              <a:t>= (</a:t>
            </a:r>
            <a:r>
              <a:rPr lang="it-IT" sz="2400" i="1" dirty="0" smtClean="0">
                <a:solidFill>
                  <a:prstClr val="black"/>
                </a:solidFill>
                <a:latin typeface="Times New Roman" panose="02020603050405020304" pitchFamily="18" charset="0"/>
                <a:cs typeface="Times New Roman" panose="02020603050405020304" pitchFamily="18" charset="0"/>
              </a:rPr>
              <a:t>41.5 </a:t>
            </a:r>
            <a:r>
              <a:rPr lang="it-IT" sz="2400" i="1" dirty="0">
                <a:solidFill>
                  <a:prstClr val="black"/>
                </a:solidFill>
                <a:latin typeface="Times New Roman" panose="02020603050405020304" pitchFamily="18" charset="0"/>
                <a:cs typeface="Times New Roman" panose="02020603050405020304" pitchFamily="18" charset="0"/>
              </a:rPr>
              <a:t>± </a:t>
            </a:r>
            <a:r>
              <a:rPr lang="it-IT" sz="2400" i="1" dirty="0" smtClean="0">
                <a:solidFill>
                  <a:prstClr val="black"/>
                </a:solidFill>
                <a:latin typeface="Times New Roman" panose="02020603050405020304" pitchFamily="18" charset="0"/>
                <a:cs typeface="Times New Roman" panose="02020603050405020304" pitchFamily="18" charset="0"/>
              </a:rPr>
              <a:t>0.5</a:t>
            </a:r>
            <a:r>
              <a:rPr lang="it-IT" sz="2400" i="1" dirty="0">
                <a:solidFill>
                  <a:prstClr val="black"/>
                </a:solidFill>
                <a:latin typeface="Times New Roman" panose="02020603050405020304" pitchFamily="18" charset="0"/>
                <a:cs typeface="Times New Roman" panose="02020603050405020304" pitchFamily="18" charset="0"/>
              </a:rPr>
              <a:t>)° </a:t>
            </a:r>
            <a:r>
              <a:rPr lang="it-IT" sz="2400" dirty="0"/>
              <a:t>	</a:t>
            </a:r>
            <a:endParaRPr lang="it-IT" sz="2400" dirty="0" smtClean="0"/>
          </a:p>
        </p:txBody>
      </p:sp>
      <p:grpSp>
        <p:nvGrpSpPr>
          <p:cNvPr id="12" name="Group 11"/>
          <p:cNvGrpSpPr/>
          <p:nvPr/>
        </p:nvGrpSpPr>
        <p:grpSpPr>
          <a:xfrm>
            <a:off x="2133600" y="1600200"/>
            <a:ext cx="6471949" cy="2987964"/>
            <a:chOff x="2133600" y="1600200"/>
            <a:chExt cx="6471949" cy="2987964"/>
          </a:xfrm>
        </p:grpSpPr>
        <p:pic>
          <p:nvPicPr>
            <p:cNvPr id="2050" name="Picture 2" descr="http://www.applicazioni.me/tuttodisegni/files/2013/07/goniometro.jpg"/>
            <p:cNvPicPr>
              <a:picLocks noChangeAspect="1" noChangeArrowheads="1"/>
            </p:cNvPicPr>
            <p:nvPr/>
          </p:nvPicPr>
          <p:blipFill rotWithShape="1">
            <a:blip r:embed="rId2">
              <a:extLst>
                <a:ext uri="{28A0092B-C50C-407E-A947-70E740481C1C}">
                  <a14:useLocalDpi xmlns:a14="http://schemas.microsoft.com/office/drawing/2010/main" val="0"/>
                </a:ext>
              </a:extLst>
            </a:blip>
            <a:srcRect t="10480" b="19947"/>
            <a:stretch/>
          </p:blipFill>
          <p:spPr bwMode="auto">
            <a:xfrm>
              <a:off x="2881745" y="1600200"/>
              <a:ext cx="5723804" cy="2987964"/>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flipH="1">
              <a:off x="2133600" y="4320792"/>
              <a:ext cx="3671456"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3200400" y="1981200"/>
              <a:ext cx="2604656" cy="234712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17726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909" y="260648"/>
            <a:ext cx="8024091" cy="5170646"/>
          </a:xfrm>
          <a:prstGeom prst="rect">
            <a:avLst/>
          </a:prstGeom>
        </p:spPr>
        <p:txBody>
          <a:bodyPr wrap="square">
            <a:spAutoFit/>
          </a:bodyPr>
          <a:lstStyle/>
          <a:p>
            <a:pPr algn="just"/>
            <a:r>
              <a:rPr lang="it-IT" sz="2200" dirty="0"/>
              <a:t>In tutti i casi che abbiamo considerato, </a:t>
            </a:r>
            <a:r>
              <a:rPr lang="it-IT" sz="2200" u="sng" dirty="0"/>
              <a:t>l’incertezza associata alla misura è legata alla sensibilità dello strumento</a:t>
            </a:r>
            <a:r>
              <a:rPr lang="it-IT" sz="2200" dirty="0"/>
              <a:t>. </a:t>
            </a:r>
            <a:endParaRPr lang="it-IT" sz="2200" dirty="0" smtClean="0"/>
          </a:p>
          <a:p>
            <a:pPr algn="just"/>
            <a:endParaRPr lang="it-IT" sz="2200" dirty="0"/>
          </a:p>
          <a:p>
            <a:pPr algn="just"/>
            <a:r>
              <a:rPr lang="it-IT" sz="2200" i="1" dirty="0" smtClean="0"/>
              <a:t>Se </a:t>
            </a:r>
            <a:r>
              <a:rPr lang="it-IT" sz="2200" i="1" dirty="0"/>
              <a:t>la sensibilità è stata definita come la più piccola variazione della grandezza che lo strumento è in grado di apprezzare</a:t>
            </a:r>
            <a:r>
              <a:rPr lang="it-IT" sz="2200" i="1" u="sng" dirty="0"/>
              <a:t>, essa risulta legata alla più piccola divisione </a:t>
            </a:r>
            <a:r>
              <a:rPr lang="it-IT" sz="2200" i="1" dirty="0" smtClean="0"/>
              <a:t>(tra </a:t>
            </a:r>
            <a:r>
              <a:rPr lang="it-IT" sz="2200" i="1" dirty="0"/>
              <a:t>due tacche consecutive) </a:t>
            </a:r>
            <a:r>
              <a:rPr lang="it-IT" sz="2200" i="1" u="sng" dirty="0"/>
              <a:t>o ad </a:t>
            </a:r>
            <a:r>
              <a:rPr lang="it-IT" sz="2200" i="1" u="sng" dirty="0" smtClean="0"/>
              <a:t>una frazione </a:t>
            </a:r>
            <a:r>
              <a:rPr lang="it-IT" sz="2200" i="1" u="sng" dirty="0"/>
              <a:t>apprezzabile di </a:t>
            </a:r>
            <a:r>
              <a:rPr lang="it-IT" sz="2200" i="1" u="sng" dirty="0" smtClean="0"/>
              <a:t>questa riportata </a:t>
            </a:r>
            <a:r>
              <a:rPr lang="it-IT" sz="2200" i="1" u="sng" dirty="0"/>
              <a:t>sulla scala dello strumento</a:t>
            </a:r>
            <a:r>
              <a:rPr lang="it-IT" sz="2200" i="1" dirty="0"/>
              <a:t>. </a:t>
            </a:r>
            <a:endParaRPr lang="en-US" sz="2200" i="1" dirty="0"/>
          </a:p>
          <a:p>
            <a:pPr algn="just"/>
            <a:endParaRPr lang="it-IT" sz="2200" dirty="0"/>
          </a:p>
          <a:p>
            <a:pPr algn="just"/>
            <a:r>
              <a:rPr lang="it-IT" sz="2200" dirty="0"/>
              <a:t>Nei casi precedenti come incertezza </a:t>
            </a:r>
            <a:r>
              <a:rPr lang="it-IT" sz="2200" i="1" dirty="0">
                <a:latin typeface="Times New Roman" panose="02020603050405020304" pitchFamily="18" charset="0"/>
                <a:cs typeface="Times New Roman" panose="02020603050405020304" pitchFamily="18" charset="0"/>
                <a:sym typeface="Symbol"/>
              </a:rPr>
              <a:t></a:t>
            </a:r>
            <a:r>
              <a:rPr lang="it-IT" sz="2200" i="1" dirty="0">
                <a:latin typeface="Times New Roman" panose="02020603050405020304" pitchFamily="18" charset="0"/>
                <a:cs typeface="Times New Roman" panose="02020603050405020304" pitchFamily="18" charset="0"/>
              </a:rPr>
              <a:t>G</a:t>
            </a:r>
            <a:r>
              <a:rPr lang="it-IT" sz="2200" dirty="0"/>
              <a:t> è stata usata la mezza divisione, in linea più generale, quando visivamente non si è in grado di apprezzare la mezza divisione, si usa come incertezza </a:t>
            </a:r>
            <a:r>
              <a:rPr lang="it-IT" sz="2200" i="1" dirty="0">
                <a:latin typeface="Times New Roman" panose="02020603050405020304" pitchFamily="18" charset="0"/>
                <a:cs typeface="Times New Roman" panose="02020603050405020304" pitchFamily="18" charset="0"/>
                <a:sym typeface="Symbol"/>
              </a:rPr>
              <a:t></a:t>
            </a:r>
            <a:r>
              <a:rPr lang="it-IT" sz="2200" i="1" dirty="0">
                <a:latin typeface="Times New Roman" panose="02020603050405020304" pitchFamily="18" charset="0"/>
                <a:cs typeface="Times New Roman" panose="02020603050405020304" pitchFamily="18" charset="0"/>
              </a:rPr>
              <a:t>G </a:t>
            </a:r>
            <a:r>
              <a:rPr lang="it-IT" sz="2200" dirty="0"/>
              <a:t>una </a:t>
            </a:r>
            <a:r>
              <a:rPr lang="it-IT" sz="2200" u="sng" dirty="0"/>
              <a:t>divisione</a:t>
            </a:r>
            <a:r>
              <a:rPr lang="it-IT" sz="2200" dirty="0"/>
              <a:t>.</a:t>
            </a:r>
            <a:endParaRPr lang="en-US" sz="2200" dirty="0"/>
          </a:p>
          <a:p>
            <a:pPr algn="just"/>
            <a:r>
              <a:rPr lang="it-IT" sz="2200" dirty="0"/>
              <a:t>Negli esempi precedenti allora poiché le più piccole divisioni corrispondono rispettivamente a </a:t>
            </a:r>
            <a:r>
              <a:rPr lang="it-IT" sz="2200" i="1" dirty="0">
                <a:latin typeface="Times New Roman" panose="02020603050405020304" pitchFamily="18" charset="0"/>
                <a:cs typeface="Times New Roman" panose="02020603050405020304" pitchFamily="18" charset="0"/>
              </a:rPr>
              <a:t>1 mm</a:t>
            </a:r>
            <a:r>
              <a:rPr lang="it-IT" sz="2200" dirty="0"/>
              <a:t>, </a:t>
            </a:r>
            <a:r>
              <a:rPr lang="it-IT" sz="2200" i="1" dirty="0">
                <a:latin typeface="Times New Roman" panose="02020603050405020304" pitchFamily="18" charset="0"/>
                <a:cs typeface="Times New Roman" panose="02020603050405020304" pitchFamily="18" charset="0"/>
              </a:rPr>
              <a:t>0.1° C </a:t>
            </a:r>
            <a:r>
              <a:rPr lang="it-IT" sz="2200" dirty="0"/>
              <a:t>e </a:t>
            </a:r>
            <a:r>
              <a:rPr lang="it-IT" sz="2200" i="1" dirty="0" smtClean="0">
                <a:latin typeface="Times New Roman" panose="02020603050405020304" pitchFamily="18" charset="0"/>
                <a:cs typeface="Times New Roman" panose="02020603050405020304" pitchFamily="18" charset="0"/>
              </a:rPr>
              <a:t>1</a:t>
            </a:r>
            <a:r>
              <a:rPr lang="it-IT" sz="2200" i="1" dirty="0">
                <a:latin typeface="Times New Roman" panose="02020603050405020304" pitchFamily="18" charset="0"/>
                <a:cs typeface="Times New Roman" panose="02020603050405020304" pitchFamily="18" charset="0"/>
              </a:rPr>
              <a:t>°</a:t>
            </a:r>
            <a:r>
              <a:rPr lang="it-IT" sz="2200" dirty="0"/>
              <a:t>, è </a:t>
            </a:r>
            <a:r>
              <a:rPr lang="it-IT" sz="2200" dirty="0" smtClean="0"/>
              <a:t>molto </a:t>
            </a:r>
            <a:r>
              <a:rPr lang="it-IT" sz="2200" dirty="0"/>
              <a:t>probabile trovare scritture del tipo</a:t>
            </a:r>
            <a:r>
              <a:rPr lang="it-IT" sz="2200" dirty="0" smtClean="0"/>
              <a:t>:</a:t>
            </a:r>
          </a:p>
        </p:txBody>
      </p:sp>
      <p:sp>
        <p:nvSpPr>
          <p:cNvPr id="5" name="Rectangle 4"/>
          <p:cNvSpPr/>
          <p:nvPr/>
        </p:nvSpPr>
        <p:spPr>
          <a:xfrm>
            <a:off x="2843808" y="5373216"/>
            <a:ext cx="4572000" cy="1477328"/>
          </a:xfrm>
          <a:prstGeom prst="rect">
            <a:avLst/>
          </a:prstGeom>
        </p:spPr>
        <p:txBody>
          <a:bodyPr>
            <a:spAutoFit/>
          </a:bodyPr>
          <a:lstStyle/>
          <a:p>
            <a:pPr algn="just">
              <a:lnSpc>
                <a:spcPct val="150000"/>
              </a:lnSpc>
            </a:pPr>
            <a:r>
              <a:rPr lang="it-IT" sz="2000" i="1" smtClean="0">
                <a:effectLst/>
                <a:latin typeface="Times New Roman"/>
                <a:ea typeface="Times New Roman"/>
              </a:rPr>
              <a:t>x = (2.8 ± 0.1) cm</a:t>
            </a:r>
            <a:endParaRPr lang="en-US" sz="2000" i="1" smtClean="0">
              <a:effectLst/>
              <a:latin typeface="Times New Roman"/>
              <a:ea typeface="Times New Roman"/>
            </a:endParaRPr>
          </a:p>
          <a:p>
            <a:pPr algn="just">
              <a:lnSpc>
                <a:spcPct val="150000"/>
              </a:lnSpc>
            </a:pPr>
            <a:r>
              <a:rPr lang="it-IT" sz="2000" i="1" smtClean="0">
                <a:effectLst/>
                <a:latin typeface="Times New Roman"/>
                <a:ea typeface="Times New Roman"/>
              </a:rPr>
              <a:t>T = (36.6 ± 0.1)° C</a:t>
            </a:r>
            <a:endParaRPr lang="en-US" sz="2000" i="1" smtClean="0">
              <a:effectLst/>
              <a:latin typeface="Times New Roman"/>
              <a:ea typeface="Times New Roman"/>
            </a:endParaRPr>
          </a:p>
          <a:p>
            <a:pPr algn="just">
              <a:lnSpc>
                <a:spcPct val="150000"/>
              </a:lnSpc>
              <a:tabLst>
                <a:tab pos="3060065" algn="ctr"/>
              </a:tabLst>
            </a:pPr>
            <a:r>
              <a:rPr lang="it-IT" sz="2000" i="1" smtClean="0">
                <a:effectLst/>
                <a:latin typeface="Times New Roman"/>
                <a:ea typeface="Times New Roman"/>
                <a:sym typeface="Symbol"/>
              </a:rPr>
              <a:t></a:t>
            </a:r>
            <a:r>
              <a:rPr lang="it-IT" sz="2000" i="1" smtClean="0">
                <a:effectLst/>
                <a:latin typeface="Times New Roman"/>
                <a:ea typeface="Times New Roman"/>
              </a:rPr>
              <a:t> = (41 ± 1)° </a:t>
            </a:r>
            <a:endParaRPr lang="en-US" sz="2000" i="1">
              <a:effectLst/>
              <a:latin typeface="Times New Roman"/>
              <a:ea typeface="Times New Roman"/>
            </a:endParaRPr>
          </a:p>
        </p:txBody>
      </p:sp>
    </p:spTree>
    <p:extLst>
      <p:ext uri="{BB962C8B-B14F-4D97-AF65-F5344CB8AC3E}">
        <p14:creationId xmlns:p14="http://schemas.microsoft.com/office/powerpoint/2010/main" val="11020868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1523" y="162580"/>
            <a:ext cx="4484754" cy="523220"/>
          </a:xfrm>
          <a:prstGeom prst="rect">
            <a:avLst/>
          </a:prstGeom>
        </p:spPr>
        <p:txBody>
          <a:bodyPr wrap="none">
            <a:spAutoFit/>
          </a:bodyPr>
          <a:lstStyle/>
          <a:p>
            <a:r>
              <a:rPr lang="it-IT" sz="2800" b="1">
                <a:solidFill>
                  <a:srgbClr val="C00000"/>
                </a:solidFill>
              </a:rPr>
              <a:t>Incertezze assolute e relative</a:t>
            </a:r>
            <a:endParaRPr lang="en-US" sz="2800" b="1">
              <a:solidFill>
                <a:srgbClr val="C00000"/>
              </a:solidFill>
            </a:endParaRPr>
          </a:p>
        </p:txBody>
      </p:sp>
      <p:sp>
        <p:nvSpPr>
          <p:cNvPr id="3" name="Rectangle 6"/>
          <p:cNvSpPr>
            <a:spLocks noGrp="1" noChangeArrowheads="1"/>
          </p:cNvSpPr>
          <p:nvPr>
            <p:ph type="sldNum" sz="quarter" idx="12"/>
          </p:nvPr>
        </p:nvSpPr>
        <p:spPr>
          <a:xfrm>
            <a:off x="6553200" y="6248400"/>
            <a:ext cx="1905000" cy="457200"/>
          </a:xfrm>
        </p:spPr>
        <p:txBody>
          <a:bodyPr/>
          <a:lstStyle/>
          <a:p>
            <a:pPr>
              <a:defRPr/>
            </a:pPr>
            <a:fld id="{42BBE658-095E-430C-9FB0-8C6579688C48}" type="slidenum">
              <a:rPr lang="it-IT"/>
              <a:pPr>
                <a:defRPr/>
              </a:pPr>
              <a:t>32</a:t>
            </a:fld>
            <a:endParaRPr lang="it-IT"/>
          </a:p>
        </p:txBody>
      </p:sp>
      <p:graphicFrame>
        <p:nvGraphicFramePr>
          <p:cNvPr id="5" name="Object 3"/>
          <p:cNvGraphicFramePr>
            <a:graphicFrameLocks noChangeAspect="1"/>
          </p:cNvGraphicFramePr>
          <p:nvPr>
            <p:extLst/>
          </p:nvPr>
        </p:nvGraphicFramePr>
        <p:xfrm>
          <a:off x="306388" y="762000"/>
          <a:ext cx="5127625" cy="1169987"/>
        </p:xfrm>
        <a:graphic>
          <a:graphicData uri="http://schemas.openxmlformats.org/presentationml/2006/ole">
            <mc:AlternateContent xmlns:mc="http://schemas.openxmlformats.org/markup-compatibility/2006">
              <mc:Choice xmlns:v="urn:schemas-microsoft-com:vml" Requires="v">
                <p:oleObj spid="_x0000_s1054" name="Bitmap Image" r:id="rId4" imgW="3533333" imgH="781159" progId="PBrush">
                  <p:embed/>
                </p:oleObj>
              </mc:Choice>
              <mc:Fallback>
                <p:oleObj name="Bitmap Image" r:id="rId4" imgW="3533333" imgH="781159"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3105"/>
                      <a:stretch>
                        <a:fillRect/>
                      </a:stretch>
                    </p:blipFill>
                    <p:spPr bwMode="auto">
                      <a:xfrm>
                        <a:off x="306388" y="762000"/>
                        <a:ext cx="5127625"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 Box 4"/>
          <p:cNvSpPr txBox="1">
            <a:spLocks noChangeArrowheads="1"/>
          </p:cNvSpPr>
          <p:nvPr/>
        </p:nvSpPr>
        <p:spPr bwMode="auto">
          <a:xfrm>
            <a:off x="5181600" y="1142999"/>
            <a:ext cx="34496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it-IT" altLang="en-US" sz="2400" i="1">
                <a:cs typeface="Times New Roman" panose="02020603050405020304" pitchFamily="18" charset="0"/>
              </a:rPr>
              <a:t>x  =  (16.55 ± 0.05) cm</a:t>
            </a:r>
          </a:p>
        </p:txBody>
      </p:sp>
      <p:sp>
        <p:nvSpPr>
          <p:cNvPr id="8" name="Text Box 6"/>
          <p:cNvSpPr txBox="1">
            <a:spLocks noChangeArrowheads="1"/>
          </p:cNvSpPr>
          <p:nvPr/>
        </p:nvSpPr>
        <p:spPr bwMode="auto">
          <a:xfrm>
            <a:off x="152400" y="18288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eaLnBrk="1" hangingPunct="1">
              <a:spcBef>
                <a:spcPct val="50000"/>
              </a:spcBef>
              <a:defRPr/>
            </a:pPr>
            <a:r>
              <a:rPr lang="it-IT" sz="2400">
                <a:latin typeface="+mn-lt"/>
              </a:rPr>
              <a:t>L’</a:t>
            </a:r>
            <a:r>
              <a:rPr lang="it-IT" sz="2400" b="1">
                <a:solidFill>
                  <a:srgbClr val="C00000"/>
                </a:solidFill>
                <a:latin typeface="+mn-lt"/>
              </a:rPr>
              <a:t>incertezza assoluta </a:t>
            </a:r>
            <a:r>
              <a:rPr lang="it-IT" sz="2400">
                <a:latin typeface="+mn-lt"/>
              </a:rPr>
              <a:t>della misura e’ </a:t>
            </a:r>
            <a:r>
              <a:rPr lang="it-IT" sz="2400" i="1">
                <a:latin typeface="Times New Roman" panose="02020603050405020304" pitchFamily="18" charset="0"/>
                <a:cs typeface="Times New Roman" panose="02020603050405020304" pitchFamily="18" charset="0"/>
              </a:rPr>
              <a:t>0.05 cm </a:t>
            </a:r>
            <a:r>
              <a:rPr lang="it-IT" sz="2400">
                <a:latin typeface="+mn-lt"/>
              </a:rPr>
              <a:t>(ovvero </a:t>
            </a:r>
            <a:r>
              <a:rPr lang="it-IT" sz="2400" i="1">
                <a:latin typeface="Times New Roman" panose="02020603050405020304" pitchFamily="18" charset="0"/>
                <a:cs typeface="Times New Roman" panose="02020603050405020304" pitchFamily="18" charset="0"/>
              </a:rPr>
              <a:t>0.5 mm</a:t>
            </a:r>
            <a:r>
              <a:rPr lang="it-IT" sz="2400">
                <a:latin typeface="+mn-lt"/>
              </a:rPr>
              <a:t>)</a:t>
            </a:r>
          </a:p>
        </p:txBody>
      </p:sp>
      <p:grpSp>
        <p:nvGrpSpPr>
          <p:cNvPr id="10" name="Group 17"/>
          <p:cNvGrpSpPr>
            <a:grpSpLocks/>
          </p:cNvGrpSpPr>
          <p:nvPr/>
        </p:nvGrpSpPr>
        <p:grpSpPr bwMode="auto">
          <a:xfrm>
            <a:off x="838200" y="5181600"/>
            <a:ext cx="7315200" cy="412750"/>
            <a:chOff x="528" y="3264"/>
            <a:chExt cx="4608" cy="260"/>
          </a:xfrm>
        </p:grpSpPr>
        <p:sp>
          <p:nvSpPr>
            <p:cNvPr id="11" name="Text Box 8"/>
            <p:cNvSpPr txBox="1">
              <a:spLocks noChangeArrowheads="1"/>
            </p:cNvSpPr>
            <p:nvPr/>
          </p:nvSpPr>
          <p:spPr bwMode="auto">
            <a:xfrm>
              <a:off x="528" y="3274"/>
              <a:ext cx="19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it-IT" altLang="en-US" sz="2000" i="1">
                  <a:cs typeface="Times New Roman" panose="02020603050405020304" pitchFamily="18" charset="0"/>
                </a:rPr>
                <a:t>x</a:t>
              </a:r>
              <a:r>
                <a:rPr lang="it-IT" altLang="en-US" sz="2000" i="1" baseline="-25000">
                  <a:cs typeface="Times New Roman" panose="02020603050405020304" pitchFamily="18" charset="0"/>
                </a:rPr>
                <a:t>1</a:t>
              </a:r>
              <a:r>
                <a:rPr lang="it-IT" altLang="en-US" sz="2000" i="1">
                  <a:cs typeface="Times New Roman" panose="02020603050405020304" pitchFamily="18" charset="0"/>
                </a:rPr>
                <a:t>  =  (4.55 ± 0.05) cm</a:t>
              </a:r>
            </a:p>
          </p:txBody>
        </p:sp>
        <p:sp>
          <p:nvSpPr>
            <p:cNvPr id="12" name="Text Box 9"/>
            <p:cNvSpPr txBox="1">
              <a:spLocks noChangeArrowheads="1"/>
            </p:cNvSpPr>
            <p:nvPr/>
          </p:nvSpPr>
          <p:spPr bwMode="auto">
            <a:xfrm>
              <a:off x="3168" y="3264"/>
              <a:ext cx="19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it-IT" altLang="en-US" sz="2000" i="1">
                  <a:cs typeface="Times New Roman" panose="02020603050405020304" pitchFamily="18" charset="0"/>
                </a:rPr>
                <a:t>x</a:t>
              </a:r>
              <a:r>
                <a:rPr lang="it-IT" altLang="en-US" sz="2000" i="1" baseline="-25000">
                  <a:cs typeface="Times New Roman" panose="02020603050405020304" pitchFamily="18" charset="0"/>
                </a:rPr>
                <a:t>2</a:t>
              </a:r>
              <a:r>
                <a:rPr lang="it-IT" altLang="en-US" sz="2000" i="1">
                  <a:cs typeface="Times New Roman" panose="02020603050405020304" pitchFamily="18" charset="0"/>
                </a:rPr>
                <a:t>  =  (53.20 ± 0.05) cm</a:t>
              </a:r>
            </a:p>
          </p:txBody>
        </p:sp>
      </p:grpSp>
      <p:graphicFrame>
        <p:nvGraphicFramePr>
          <p:cNvPr id="14" name="Object 11"/>
          <p:cNvGraphicFramePr>
            <a:graphicFrameLocks noChangeAspect="1"/>
          </p:cNvGraphicFramePr>
          <p:nvPr>
            <p:extLst/>
          </p:nvPr>
        </p:nvGraphicFramePr>
        <p:xfrm>
          <a:off x="1174750" y="5876925"/>
          <a:ext cx="2349500" cy="695325"/>
        </p:xfrm>
        <a:graphic>
          <a:graphicData uri="http://schemas.openxmlformats.org/presentationml/2006/ole">
            <mc:AlternateContent xmlns:mc="http://schemas.openxmlformats.org/markup-compatibility/2006">
              <mc:Choice xmlns:v="urn:schemas-microsoft-com:vml" Requires="v">
                <p:oleObj spid="_x0000_s1055" name="Equation" r:id="rId6" imgW="1459866" imgH="431613" progId="Equation.3">
                  <p:embed/>
                </p:oleObj>
              </mc:Choice>
              <mc:Fallback>
                <p:oleObj name="Equation" r:id="rId6" imgW="1459866" imgH="431613"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4750" y="5876925"/>
                        <a:ext cx="23495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2"/>
          <p:cNvGraphicFramePr>
            <a:graphicFrameLocks noChangeAspect="1"/>
          </p:cNvGraphicFramePr>
          <p:nvPr>
            <p:extLst/>
          </p:nvPr>
        </p:nvGraphicFramePr>
        <p:xfrm>
          <a:off x="5229225" y="5876925"/>
          <a:ext cx="2759075" cy="695325"/>
        </p:xfrm>
        <a:graphic>
          <a:graphicData uri="http://schemas.openxmlformats.org/presentationml/2006/ole">
            <mc:AlternateContent xmlns:mc="http://schemas.openxmlformats.org/markup-compatibility/2006">
              <mc:Choice xmlns:v="urn:schemas-microsoft-com:vml" Requires="v">
                <p:oleObj spid="_x0000_s1056" name="Equation" r:id="rId8" imgW="1714500" imgH="431800" progId="Equation.3">
                  <p:embed/>
                </p:oleObj>
              </mc:Choice>
              <mc:Fallback>
                <p:oleObj name="Equation" r:id="rId8" imgW="1714500" imgH="4318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29225" y="5876925"/>
                        <a:ext cx="275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Text Box 13"/>
          <p:cNvSpPr txBox="1">
            <a:spLocks noChangeArrowheads="1"/>
          </p:cNvSpPr>
          <p:nvPr/>
        </p:nvSpPr>
        <p:spPr bwMode="auto">
          <a:xfrm>
            <a:off x="0" y="4343400"/>
            <a:ext cx="7848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eaLnBrk="1" hangingPunct="1">
              <a:spcBef>
                <a:spcPct val="50000"/>
              </a:spcBef>
              <a:defRPr/>
            </a:pPr>
            <a:r>
              <a:rPr lang="it-IT" sz="2400">
                <a:latin typeface="+mn-lt"/>
              </a:rPr>
              <a:t>L’</a:t>
            </a:r>
            <a:r>
              <a:rPr lang="it-IT" sz="2400" b="1">
                <a:solidFill>
                  <a:srgbClr val="C00000"/>
                </a:solidFill>
                <a:latin typeface="+mn-lt"/>
              </a:rPr>
              <a:t>incertezza relativa</a:t>
            </a:r>
            <a:r>
              <a:rPr lang="it-IT" sz="2400">
                <a:latin typeface="+mn-lt"/>
              </a:rPr>
              <a:t> della misura e’ data da </a:t>
            </a:r>
          </a:p>
        </p:txBody>
      </p:sp>
      <p:sp>
        <p:nvSpPr>
          <p:cNvPr id="19" name="Rectangle 18"/>
          <p:cNvSpPr/>
          <p:nvPr/>
        </p:nvSpPr>
        <p:spPr>
          <a:xfrm>
            <a:off x="304800" y="2362200"/>
            <a:ext cx="8610600" cy="1200329"/>
          </a:xfrm>
          <a:prstGeom prst="rect">
            <a:avLst/>
          </a:prstGeom>
        </p:spPr>
        <p:txBody>
          <a:bodyPr wrap="square">
            <a:spAutoFit/>
          </a:bodyPr>
          <a:lstStyle/>
          <a:p>
            <a:r>
              <a:rPr lang="it-IT" sz="2400" smtClean="0"/>
              <a:t>Ma l’incertezza </a:t>
            </a:r>
            <a:r>
              <a:rPr lang="it-IT" sz="2400" i="1">
                <a:latin typeface="Times New Roman" pitchFamily="18" charset="0"/>
                <a:cs typeface="Times New Roman" panose="02020603050405020304" pitchFamily="18" charset="0"/>
              </a:rPr>
              <a:t>ΔG</a:t>
            </a:r>
            <a:r>
              <a:rPr lang="it-IT" sz="2400" i="1"/>
              <a:t> </a:t>
            </a:r>
            <a:r>
              <a:rPr lang="it-IT" sz="2400"/>
              <a:t>da sola può non essere sufficiente a determinare la bontà della misura, che dipende anche dal valore della grandezza misurata.</a:t>
            </a:r>
          </a:p>
        </p:txBody>
      </p:sp>
      <p:sp>
        <p:nvSpPr>
          <p:cNvPr id="20" name="Down Arrow 19"/>
          <p:cNvSpPr/>
          <p:nvPr/>
        </p:nvSpPr>
        <p:spPr>
          <a:xfrm>
            <a:off x="4023741" y="3200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nvPr>
        </p:nvGraphicFramePr>
        <p:xfrm>
          <a:off x="6925469" y="4105561"/>
          <a:ext cx="1350671" cy="932878"/>
        </p:xfrm>
        <a:graphic>
          <a:graphicData uri="http://schemas.openxmlformats.org/presentationml/2006/ole">
            <mc:AlternateContent xmlns:mc="http://schemas.openxmlformats.org/markup-compatibility/2006">
              <mc:Choice xmlns:v="urn:schemas-microsoft-com:vml" Requires="v">
                <p:oleObj spid="_x0000_s1057" name="Equation" r:id="rId10" imgW="698197" imgH="482391" progId="Equation.3">
                  <p:embed/>
                </p:oleObj>
              </mc:Choice>
              <mc:Fallback>
                <p:oleObj name="Equation" r:id="rId10" imgW="698197" imgH="482391"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25469" y="4105561"/>
                        <a:ext cx="1350671" cy="9328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23"/>
          <p:cNvSpPr/>
          <p:nvPr/>
        </p:nvSpPr>
        <p:spPr>
          <a:xfrm>
            <a:off x="152400" y="4866243"/>
            <a:ext cx="2407454" cy="369332"/>
          </a:xfrm>
          <a:prstGeom prst="rect">
            <a:avLst/>
          </a:prstGeom>
        </p:spPr>
        <p:txBody>
          <a:bodyPr wrap="none">
            <a:spAutoFit/>
          </a:bodyPr>
          <a:lstStyle/>
          <a:p>
            <a:r>
              <a:rPr lang="it-IT" i="1">
                <a:latin typeface="Times New Roman" panose="02020603050405020304" pitchFamily="18" charset="0"/>
                <a:cs typeface="Times New Roman" panose="02020603050405020304" pitchFamily="18" charset="0"/>
              </a:rPr>
              <a:t>(misura </a:t>
            </a:r>
            <a:r>
              <a:rPr lang="it-IT" i="1" smtClean="0">
                <a:latin typeface="Times New Roman" panose="02020603050405020304" pitchFamily="18" charset="0"/>
                <a:cs typeface="Times New Roman" panose="02020603050405020304" pitchFamily="18" charset="0"/>
              </a:rPr>
              <a:t>più grossolana</a:t>
            </a:r>
            <a:r>
              <a:rPr lang="it-IT" i="1">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69833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493990"/>
            <a:ext cx="8534400" cy="954107"/>
          </a:xfrm>
          <a:prstGeom prst="rect">
            <a:avLst/>
          </a:prstGeom>
        </p:spPr>
        <p:txBody>
          <a:bodyPr wrap="square">
            <a:spAutoFit/>
          </a:bodyPr>
          <a:lstStyle/>
          <a:p>
            <a:r>
              <a:rPr lang="it-IT" sz="2800" b="1" smtClean="0">
                <a:solidFill>
                  <a:srgbClr val="C00000"/>
                </a:solidFill>
              </a:rPr>
              <a:t>Incertezze nelle misure indirette e propagazione de</a:t>
            </a:r>
            <a:r>
              <a:rPr lang="en-US" sz="2800" b="1" smtClean="0">
                <a:solidFill>
                  <a:srgbClr val="C00000"/>
                </a:solidFill>
              </a:rPr>
              <a:t>gli errori massimi</a:t>
            </a:r>
            <a:endParaRPr lang="it-IT" sz="2800" b="1" smtClean="0">
              <a:solidFill>
                <a:srgbClr val="C00000"/>
              </a:solidFill>
            </a:endParaRPr>
          </a:p>
        </p:txBody>
      </p:sp>
      <p:sp>
        <p:nvSpPr>
          <p:cNvPr id="3" name="Rectangle 2"/>
          <p:cNvSpPr/>
          <p:nvPr/>
        </p:nvSpPr>
        <p:spPr>
          <a:xfrm>
            <a:off x="304800" y="1600200"/>
            <a:ext cx="8229600" cy="1200329"/>
          </a:xfrm>
          <a:prstGeom prst="rect">
            <a:avLst/>
          </a:prstGeom>
        </p:spPr>
        <p:txBody>
          <a:bodyPr wrap="square">
            <a:spAutoFit/>
          </a:bodyPr>
          <a:lstStyle/>
          <a:p>
            <a:pPr algn="just"/>
            <a:r>
              <a:rPr lang="it-IT" sz="2400" smtClean="0"/>
              <a:t>Quando una grandezza fisica </a:t>
            </a:r>
            <a:r>
              <a:rPr lang="it-IT" sz="2400" i="1">
                <a:latin typeface="Times New Roman" panose="02020603050405020304" pitchFamily="18" charset="0"/>
                <a:cs typeface="Times New Roman" panose="02020603050405020304" pitchFamily="18" charset="0"/>
              </a:rPr>
              <a:t>G</a:t>
            </a:r>
            <a:r>
              <a:rPr lang="it-IT" sz="2400" smtClean="0"/>
              <a:t> viene determinata indirettamente attraverso la misura dirette di altre grandezze </a:t>
            </a:r>
            <a:r>
              <a:rPr lang="it-IT" sz="2400" i="1" smtClean="0">
                <a:latin typeface="Times New Roman" panose="02020603050405020304" pitchFamily="18" charset="0"/>
                <a:cs typeface="Times New Roman" panose="02020603050405020304" pitchFamily="18" charset="0"/>
              </a:rPr>
              <a:t>G</a:t>
            </a:r>
            <a:r>
              <a:rPr lang="it-IT" sz="2400" i="1" baseline="-25000" smtClean="0">
                <a:latin typeface="Times New Roman" panose="02020603050405020304" pitchFamily="18" charset="0"/>
                <a:cs typeface="Times New Roman" panose="02020603050405020304" pitchFamily="18" charset="0"/>
              </a:rPr>
              <a:t>i</a:t>
            </a:r>
            <a:r>
              <a:rPr lang="it-IT" sz="2400" smtClean="0"/>
              <a:t> </a:t>
            </a:r>
          </a:p>
          <a:p>
            <a:pPr algn="just"/>
            <a:endParaRPr lang="it-IT" sz="2400"/>
          </a:p>
        </p:txBody>
      </p:sp>
      <p:sp>
        <p:nvSpPr>
          <p:cNvPr id="4" name="TextBox 3"/>
          <p:cNvSpPr txBox="1"/>
          <p:nvPr/>
        </p:nvSpPr>
        <p:spPr>
          <a:xfrm>
            <a:off x="514350" y="3581400"/>
            <a:ext cx="8020050" cy="2492990"/>
          </a:xfrm>
          <a:prstGeom prst="rect">
            <a:avLst/>
          </a:prstGeom>
          <a:noFill/>
        </p:spPr>
        <p:txBody>
          <a:bodyPr wrap="square" rtlCol="0">
            <a:spAutoFit/>
          </a:bodyPr>
          <a:lstStyle/>
          <a:p>
            <a:pPr algn="just"/>
            <a:r>
              <a:rPr lang="en-US" sz="2400" dirty="0" err="1" smtClean="0"/>
              <a:t>occorre</a:t>
            </a:r>
            <a:r>
              <a:rPr lang="en-US" sz="2400" dirty="0" smtClean="0"/>
              <a:t> </a:t>
            </a:r>
            <a:r>
              <a:rPr lang="en-US" sz="2400" dirty="0" err="1" smtClean="0"/>
              <a:t>stabilire</a:t>
            </a:r>
            <a:r>
              <a:rPr lang="en-US" sz="2400" dirty="0" smtClean="0"/>
              <a:t> come le </a:t>
            </a:r>
            <a:r>
              <a:rPr lang="en-US" sz="2400" dirty="0" err="1" smtClean="0"/>
              <a:t>incertezze</a:t>
            </a:r>
            <a:r>
              <a:rPr lang="en-US" sz="2400" dirty="0" smtClean="0"/>
              <a:t> </a:t>
            </a:r>
            <a:r>
              <a:rPr lang="en-US" sz="2400" err="1" smtClean="0"/>
              <a:t>sulle</a:t>
            </a:r>
            <a:r>
              <a:rPr lang="en-US" sz="2400" smtClean="0"/>
              <a:t> </a:t>
            </a:r>
            <a:r>
              <a:rPr lang="it-IT" sz="2400" i="1">
                <a:latin typeface="Times New Roman" panose="02020603050405020304" pitchFamily="18" charset="0"/>
                <a:cs typeface="Times New Roman" panose="02020603050405020304" pitchFamily="18" charset="0"/>
              </a:rPr>
              <a:t>G</a:t>
            </a:r>
            <a:r>
              <a:rPr lang="it-IT" sz="2400" i="1" baseline="-25000">
                <a:latin typeface="Times New Roman" panose="02020603050405020304" pitchFamily="18" charset="0"/>
                <a:cs typeface="Times New Roman" panose="02020603050405020304" pitchFamily="18" charset="0"/>
              </a:rPr>
              <a:t>i</a:t>
            </a:r>
            <a:r>
              <a:rPr lang="en-US" sz="2400" smtClean="0"/>
              <a:t> </a:t>
            </a:r>
            <a:r>
              <a:rPr lang="en-US" sz="2400" dirty="0" err="1" smtClean="0"/>
              <a:t>si</a:t>
            </a:r>
            <a:r>
              <a:rPr lang="en-US" sz="2400" dirty="0" smtClean="0"/>
              <a:t> </a:t>
            </a:r>
            <a:r>
              <a:rPr lang="en-US" sz="2400" dirty="0" err="1" smtClean="0"/>
              <a:t>riflettono</a:t>
            </a:r>
            <a:r>
              <a:rPr lang="en-US" sz="2400" dirty="0" smtClean="0"/>
              <a:t> </a:t>
            </a:r>
            <a:r>
              <a:rPr lang="en-US" sz="2400" dirty="0" err="1" smtClean="0"/>
              <a:t>sull’incertezza</a:t>
            </a:r>
            <a:r>
              <a:rPr lang="en-US" sz="2400" dirty="0" smtClean="0"/>
              <a:t> </a:t>
            </a:r>
            <a:r>
              <a:rPr lang="en-US" sz="2400" dirty="0" err="1" smtClean="0"/>
              <a:t>della</a:t>
            </a:r>
            <a:r>
              <a:rPr lang="en-US" sz="2400" dirty="0" smtClean="0"/>
              <a:t> </a:t>
            </a:r>
            <a:r>
              <a:rPr lang="en-US" sz="2400" dirty="0" err="1" smtClean="0"/>
              <a:t>grandezza</a:t>
            </a:r>
            <a:r>
              <a:rPr lang="en-US" sz="2400" dirty="0" smtClean="0"/>
              <a:t> </a:t>
            </a:r>
            <a:r>
              <a:rPr lang="en-US" sz="2400" err="1" smtClean="0"/>
              <a:t>derivata</a:t>
            </a:r>
            <a:r>
              <a:rPr lang="en-US" sz="2400" smtClean="0"/>
              <a:t> </a:t>
            </a:r>
            <a:r>
              <a:rPr lang="it-IT" sz="2400" i="1" smtClean="0">
                <a:latin typeface="Times New Roman" panose="02020603050405020304" pitchFamily="18" charset="0"/>
                <a:cs typeface="Times New Roman" panose="02020603050405020304" pitchFamily="18" charset="0"/>
              </a:rPr>
              <a:t>G</a:t>
            </a:r>
            <a:r>
              <a:rPr lang="en-US" sz="2400" smtClean="0"/>
              <a:t>.</a:t>
            </a:r>
            <a:endParaRPr lang="en-US" sz="2400" dirty="0" smtClean="0"/>
          </a:p>
          <a:p>
            <a:pPr algn="just"/>
            <a:endParaRPr lang="en-US" sz="2400" dirty="0"/>
          </a:p>
          <a:p>
            <a:pPr algn="just"/>
            <a:endParaRPr lang="en-US" sz="2400" dirty="0" smtClean="0"/>
          </a:p>
          <a:p>
            <a:pPr algn="just"/>
            <a:endParaRPr lang="en-US" sz="2400" dirty="0" smtClean="0"/>
          </a:p>
          <a:p>
            <a:pPr algn="ctr"/>
            <a:r>
              <a:rPr lang="en-US" sz="3600" b="1" i="1" dirty="0" smtClean="0">
                <a:solidFill>
                  <a:srgbClr val="C00000"/>
                </a:solidFill>
                <a:latin typeface="Times New Roman" panose="02020603050405020304" pitchFamily="18" charset="0"/>
                <a:cs typeface="Times New Roman" panose="02020603050405020304" pitchFamily="18" charset="0"/>
              </a:rPr>
              <a:t> </a:t>
            </a:r>
            <a:r>
              <a:rPr lang="el-GR" sz="3600" b="1" i="1" dirty="0" smtClean="0">
                <a:solidFill>
                  <a:srgbClr val="C00000"/>
                </a:solidFill>
                <a:latin typeface="Times New Roman" panose="02020603050405020304" pitchFamily="18" charset="0"/>
                <a:cs typeface="Times New Roman" panose="02020603050405020304" pitchFamily="18" charset="0"/>
              </a:rPr>
              <a:t>Δ</a:t>
            </a:r>
            <a:r>
              <a:rPr lang="en-US" sz="3600" b="1" i="1" dirty="0" err="1" smtClean="0">
                <a:solidFill>
                  <a:srgbClr val="C00000"/>
                </a:solidFill>
                <a:latin typeface="Times New Roman" panose="02020603050405020304" pitchFamily="18" charset="0"/>
                <a:cs typeface="Times New Roman" panose="02020603050405020304" pitchFamily="18" charset="0"/>
              </a:rPr>
              <a:t>G</a:t>
            </a:r>
            <a:r>
              <a:rPr lang="en-US" sz="3600" b="1" i="1" baseline="-25000" dirty="0" err="1" smtClean="0">
                <a:solidFill>
                  <a:srgbClr val="C00000"/>
                </a:solidFill>
                <a:latin typeface="Times New Roman" panose="02020603050405020304" pitchFamily="18" charset="0"/>
                <a:cs typeface="Times New Roman" panose="02020603050405020304" pitchFamily="18" charset="0"/>
              </a:rPr>
              <a:t>i</a:t>
            </a:r>
            <a:r>
              <a:rPr lang="en-US" sz="3600" b="1" i="1" dirty="0" smtClean="0">
                <a:solidFill>
                  <a:srgbClr val="C00000"/>
                </a:solidFill>
                <a:latin typeface="Times New Roman" panose="02020603050405020304" pitchFamily="18" charset="0"/>
                <a:cs typeface="Times New Roman" panose="02020603050405020304" pitchFamily="18" charset="0"/>
              </a:rPr>
              <a:t> </a:t>
            </a:r>
            <a:r>
              <a:rPr lang="en-US" sz="3600" b="1" i="1" dirty="0" smtClean="0">
                <a:solidFill>
                  <a:srgbClr val="C00000"/>
                </a:solidFill>
                <a:latin typeface="Times New Roman" panose="02020603050405020304" pitchFamily="18" charset="0"/>
                <a:cs typeface="Times New Roman" panose="02020603050405020304" pitchFamily="18" charset="0"/>
                <a:sym typeface="Wingdings" panose="05000000000000000000" pitchFamily="2" charset="2"/>
              </a:rPr>
              <a:t></a:t>
            </a:r>
            <a:r>
              <a:rPr lang="el-GR" sz="3600" b="1" i="1" dirty="0">
                <a:solidFill>
                  <a:srgbClr val="C00000"/>
                </a:solidFill>
                <a:latin typeface="Times New Roman" panose="02020603050405020304" pitchFamily="18" charset="0"/>
                <a:cs typeface="Times New Roman" panose="02020603050405020304" pitchFamily="18" charset="0"/>
              </a:rPr>
              <a:t> Δ</a:t>
            </a:r>
            <a:r>
              <a:rPr lang="en-US" sz="3600" b="1" i="1" dirty="0" smtClean="0">
                <a:solidFill>
                  <a:srgbClr val="C00000"/>
                </a:solidFill>
                <a:latin typeface="Times New Roman" panose="02020603050405020304" pitchFamily="18" charset="0"/>
                <a:cs typeface="Times New Roman" panose="02020603050405020304" pitchFamily="18" charset="0"/>
              </a:rPr>
              <a:t>G? </a:t>
            </a:r>
            <a:endParaRPr lang="en-US" sz="3600" b="1" i="1" dirty="0">
              <a:solidFill>
                <a:srgbClr val="C00000"/>
              </a:solidFill>
              <a:latin typeface="Times New Roman" panose="02020603050405020304" pitchFamily="18" charset="0"/>
              <a:cs typeface="Times New Roman" panose="02020603050405020304" pitchFamily="18" charset="0"/>
            </a:endParaRPr>
          </a:p>
        </p:txBody>
      </p:sp>
      <p:graphicFrame>
        <p:nvGraphicFramePr>
          <p:cNvPr id="6" name="Oggetto 5"/>
          <p:cNvGraphicFramePr>
            <a:graphicFrameLocks noChangeAspect="1"/>
          </p:cNvGraphicFramePr>
          <p:nvPr/>
        </p:nvGraphicFramePr>
        <p:xfrm>
          <a:off x="2500298" y="2714620"/>
          <a:ext cx="3929090" cy="714379"/>
        </p:xfrm>
        <a:graphic>
          <a:graphicData uri="http://schemas.openxmlformats.org/presentationml/2006/ole">
            <mc:AlternateContent xmlns:mc="http://schemas.openxmlformats.org/markup-compatibility/2006">
              <mc:Choice xmlns:v="urn:schemas-microsoft-com:vml" Requires="v">
                <p:oleObj spid="_x0000_s2057" name="Equazione" r:id="rId4" imgW="1257300" imgH="228600" progId="Equation.3">
                  <p:embed/>
                </p:oleObj>
              </mc:Choice>
              <mc:Fallback>
                <p:oleObj name="Equazione" r:id="rId4" imgW="12573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0298" y="2714620"/>
                        <a:ext cx="3929090" cy="7143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750957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493990"/>
            <a:ext cx="8534400" cy="523220"/>
          </a:xfrm>
          <a:prstGeom prst="rect">
            <a:avLst/>
          </a:prstGeom>
        </p:spPr>
        <p:txBody>
          <a:bodyPr wrap="square">
            <a:spAutoFit/>
          </a:bodyPr>
          <a:lstStyle/>
          <a:p>
            <a:r>
              <a:rPr lang="it-IT" sz="2800" b="1" dirty="0" smtClean="0">
                <a:solidFill>
                  <a:srgbClr val="C00000"/>
                </a:solidFill>
              </a:rPr>
              <a:t>Somma di grandezze omogenee</a:t>
            </a:r>
          </a:p>
        </p:txBody>
      </p:sp>
      <p:sp>
        <p:nvSpPr>
          <p:cNvPr id="3" name="Rectangle 2"/>
          <p:cNvSpPr/>
          <p:nvPr/>
        </p:nvSpPr>
        <p:spPr>
          <a:xfrm>
            <a:off x="357158" y="1357298"/>
            <a:ext cx="8229600" cy="5324535"/>
          </a:xfrm>
          <a:prstGeom prst="rect">
            <a:avLst/>
          </a:prstGeom>
        </p:spPr>
        <p:txBody>
          <a:bodyPr wrap="square">
            <a:spAutoFit/>
          </a:bodyPr>
          <a:lstStyle/>
          <a:p>
            <a:pPr algn="just"/>
            <a:r>
              <a:rPr lang="it-IT" sz="2400" dirty="0" smtClean="0"/>
              <a:t>Siano</a:t>
            </a:r>
            <a:r>
              <a:rPr lang="it-IT" sz="2400" i="1" dirty="0" smtClean="0">
                <a:latin typeface="Times New Roman" panose="02020603050405020304" pitchFamily="18" charset="0"/>
                <a:cs typeface="Times New Roman" panose="02020603050405020304" pitchFamily="18" charset="0"/>
              </a:rPr>
              <a:t> 	G</a:t>
            </a:r>
            <a:r>
              <a:rPr lang="it-IT" sz="2400" i="1" baseline="-25000" dirty="0" smtClean="0">
                <a:latin typeface="Times New Roman" pitchFamily="18" charset="0"/>
                <a:cs typeface="Times New Roman" pitchFamily="18" charset="0"/>
              </a:rPr>
              <a:t>1 </a:t>
            </a:r>
            <a:r>
              <a:rPr lang="en-US" sz="2400" i="1" dirty="0" smtClean="0">
                <a:latin typeface="Times New Roman" pitchFamily="18" charset="0"/>
                <a:cs typeface="Times New Roman" pitchFamily="18" charset="0"/>
              </a:rPr>
              <a:t>= X</a:t>
            </a:r>
            <a:r>
              <a:rPr lang="en-US" sz="2400" dirty="0" smtClean="0"/>
              <a:t>	e </a:t>
            </a:r>
            <a:r>
              <a:rPr lang="it-IT" sz="2400" i="1" dirty="0" smtClean="0">
                <a:latin typeface="Times New Roman" panose="02020603050405020304" pitchFamily="18" charset="0"/>
                <a:cs typeface="Times New Roman" panose="02020603050405020304" pitchFamily="18" charset="0"/>
              </a:rPr>
              <a:t>G</a:t>
            </a:r>
            <a:r>
              <a:rPr lang="it-IT" sz="2400" i="1" baseline="-25000" dirty="0" smtClean="0">
                <a:latin typeface="Times New Roman" pitchFamily="18" charset="0"/>
                <a:cs typeface="Times New Roman" pitchFamily="18" charset="0"/>
              </a:rPr>
              <a:t>2 </a:t>
            </a:r>
            <a:r>
              <a:rPr lang="en-US" sz="2400" i="1" dirty="0" smtClean="0">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rPr>
              <a:t>Y </a:t>
            </a:r>
            <a:r>
              <a:rPr lang="it-IT" sz="2400" i="1" dirty="0" smtClean="0">
                <a:latin typeface="Times New Roman" panose="02020603050405020304" pitchFamily="18" charset="0"/>
                <a:cs typeface="Times New Roman" panose="02020603050405020304" pitchFamily="18" charset="0"/>
                <a:sym typeface="Wingdings" pitchFamily="2" charset="2"/>
              </a:rPr>
              <a:t> G = f(X, Y) = </a:t>
            </a:r>
            <a:r>
              <a:rPr lang="it-IT" sz="2400" i="1" dirty="0" err="1" smtClean="0">
                <a:latin typeface="Times New Roman" panose="02020603050405020304" pitchFamily="18" charset="0"/>
                <a:cs typeface="Times New Roman" panose="02020603050405020304" pitchFamily="18" charset="0"/>
                <a:sym typeface="Wingdings" pitchFamily="2" charset="2"/>
              </a:rPr>
              <a:t>X+Y</a:t>
            </a:r>
            <a:r>
              <a:rPr lang="en-US" sz="2400" i="1" dirty="0" smtClean="0">
                <a:latin typeface="Times New Roman" pitchFamily="18" charset="0"/>
                <a:cs typeface="Times New Roman" pitchFamily="18" charset="0"/>
              </a:rPr>
              <a:t> </a:t>
            </a:r>
          </a:p>
          <a:p>
            <a:pPr algn="just"/>
            <a:endParaRPr lang="en-US" sz="2400" i="1"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dirty="0" smtClean="0"/>
              <a:t>	</a:t>
            </a:r>
            <a:r>
              <a:rPr lang="en-US" sz="2400" i="1" dirty="0" err="1" smtClean="0"/>
              <a:t>migliore</a:t>
            </a:r>
            <a:r>
              <a:rPr lang="en-US" sz="2400" i="1" dirty="0" smtClean="0"/>
              <a:t> </a:t>
            </a:r>
            <a:r>
              <a:rPr lang="en-US" sz="2400" i="1" dirty="0" err="1" smtClean="0"/>
              <a:t>stima</a:t>
            </a:r>
            <a:r>
              <a:rPr lang="en-US" sz="2400" i="1" dirty="0" smtClean="0"/>
              <a:t> </a:t>
            </a:r>
            <a:r>
              <a:rPr lang="en-US" sz="2400" i="1" dirty="0" err="1" smtClean="0"/>
              <a:t>di</a:t>
            </a:r>
            <a:r>
              <a:rPr lang="en-US" sz="2400" i="1" dirty="0" smtClean="0"/>
              <a:t> </a:t>
            </a:r>
            <a:r>
              <a:rPr lang="en-US" sz="2400" i="1" dirty="0" smtClean="0">
                <a:latin typeface="Times New Roman" pitchFamily="18" charset="0"/>
                <a:cs typeface="Times New Roman" pitchFamily="18" charset="0"/>
              </a:rPr>
              <a:t>X ;</a:t>
            </a:r>
            <a:r>
              <a:rPr lang="en-US" sz="2400" i="1" dirty="0" smtClean="0">
                <a:latin typeface="Times New Roman" pitchFamily="18" charset="0"/>
                <a:cs typeface="Times New Roman" pitchFamily="18" charset="0"/>
                <a:sym typeface="Wingdings" pitchFamily="2" charset="2"/>
              </a:rPr>
              <a:t>	</a:t>
            </a:r>
            <a:r>
              <a:rPr lang="en-US" sz="2400" i="1" dirty="0" smtClean="0">
                <a:latin typeface="Times New Roman" pitchFamily="18" charset="0"/>
                <a:cs typeface="Times New Roman" pitchFamily="18" charset="0"/>
                <a:sym typeface="Symbol"/>
              </a:rPr>
              <a:t>X 	</a:t>
            </a:r>
            <a:r>
              <a:rPr lang="en-US" sz="2400" i="1" dirty="0" err="1" smtClean="0">
                <a:sym typeface="Symbol"/>
              </a:rPr>
              <a:t>incertezza</a:t>
            </a:r>
            <a:r>
              <a:rPr lang="en-US" sz="2400" i="1" dirty="0" smtClean="0">
                <a:sym typeface="Symbol"/>
              </a:rPr>
              <a:t> </a:t>
            </a:r>
            <a:r>
              <a:rPr lang="en-US" sz="2400" i="1" dirty="0" err="1" smtClean="0">
                <a:sym typeface="Symbol"/>
              </a:rPr>
              <a:t>associata</a:t>
            </a:r>
            <a:endParaRPr lang="en-US" sz="2400" i="1" dirty="0" smtClean="0">
              <a:sym typeface="Symbol"/>
            </a:endParaRPr>
          </a:p>
          <a:p>
            <a:pPr algn="just"/>
            <a:r>
              <a:rPr lang="en-US" sz="2400" i="1" dirty="0" smtClean="0">
                <a:sym typeface="Symbol"/>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dirty="0" smtClean="0"/>
              <a:t>	</a:t>
            </a:r>
            <a:r>
              <a:rPr lang="en-US" sz="2400" i="1" dirty="0" err="1" smtClean="0"/>
              <a:t>migliore</a:t>
            </a:r>
            <a:r>
              <a:rPr lang="en-US" sz="2400" i="1" dirty="0" smtClean="0"/>
              <a:t> </a:t>
            </a:r>
            <a:r>
              <a:rPr lang="en-US" sz="2400" i="1" dirty="0" err="1" smtClean="0"/>
              <a:t>stima</a:t>
            </a:r>
            <a:r>
              <a:rPr lang="en-US" sz="2400" i="1" dirty="0" smtClean="0"/>
              <a:t> </a:t>
            </a:r>
            <a:r>
              <a:rPr lang="en-US" sz="2400" i="1" dirty="0" err="1" smtClean="0"/>
              <a:t>di</a:t>
            </a:r>
            <a:r>
              <a:rPr lang="en-US" sz="2400" i="1" dirty="0" smtClean="0"/>
              <a:t> </a:t>
            </a:r>
            <a:r>
              <a:rPr lang="en-US" sz="2400" i="1" dirty="0" smtClean="0">
                <a:latin typeface="Times New Roman" pitchFamily="18" charset="0"/>
                <a:cs typeface="Times New Roman" pitchFamily="18" charset="0"/>
              </a:rPr>
              <a:t>Y ;</a:t>
            </a:r>
            <a:r>
              <a:rPr lang="en-US" sz="2400" i="1" dirty="0" smtClean="0">
                <a:latin typeface="Times New Roman" pitchFamily="18" charset="0"/>
                <a:cs typeface="Times New Roman" pitchFamily="18" charset="0"/>
                <a:sym typeface="Wingdings" pitchFamily="2" charset="2"/>
              </a:rPr>
              <a:t>	</a:t>
            </a:r>
            <a:r>
              <a:rPr lang="en-US" sz="2400" i="1" dirty="0" smtClean="0">
                <a:latin typeface="Times New Roman" pitchFamily="18" charset="0"/>
                <a:cs typeface="Times New Roman" pitchFamily="18" charset="0"/>
                <a:sym typeface="Symbol"/>
              </a:rPr>
              <a:t>Y 	</a:t>
            </a:r>
            <a:r>
              <a:rPr lang="en-US" sz="2400" i="1" dirty="0" err="1" smtClean="0">
                <a:sym typeface="Symbol"/>
              </a:rPr>
              <a:t>incertezza</a:t>
            </a:r>
            <a:r>
              <a:rPr lang="en-US" sz="2400" i="1" dirty="0" smtClean="0">
                <a:sym typeface="Symbol"/>
              </a:rPr>
              <a:t> </a:t>
            </a:r>
            <a:r>
              <a:rPr lang="en-US" sz="2400" i="1" dirty="0" err="1" smtClean="0">
                <a:sym typeface="Symbol"/>
              </a:rPr>
              <a:t>associata</a:t>
            </a:r>
            <a:endParaRPr lang="en-US" sz="2400" i="1" dirty="0" smtClean="0">
              <a:sym typeface="Symbol"/>
            </a:endParaRPr>
          </a:p>
          <a:p>
            <a:pPr algn="just"/>
            <a:endParaRPr lang="en-US" sz="2400" i="1" dirty="0" smtClean="0">
              <a:sym typeface="Symbol"/>
            </a:endParaRPr>
          </a:p>
          <a:p>
            <a:pPr algn="just"/>
            <a:r>
              <a:rPr lang="en-US" sz="2400" dirty="0" err="1" smtClean="0">
                <a:sym typeface="Symbol"/>
              </a:rPr>
              <a:t>Ovvero</a:t>
            </a:r>
            <a:endParaRPr lang="en-US" sz="2400" dirty="0" smtClean="0">
              <a:sym typeface="Symbol"/>
            </a:endParaRPr>
          </a:p>
          <a:p>
            <a:pPr algn="just"/>
            <a:r>
              <a:rPr lang="en-US" sz="2400" i="1" dirty="0" smtClean="0">
                <a:sym typeface="Symbol"/>
              </a:rPr>
              <a:t>	</a:t>
            </a:r>
            <a:r>
              <a:rPr lang="en-US" sz="2400" i="1" dirty="0" smtClean="0">
                <a:latin typeface="Times New Roman" pitchFamily="18" charset="0"/>
                <a:cs typeface="Times New Roman" pitchFamily="18" charset="0"/>
              </a:rPr>
              <a:t> X</a:t>
            </a:r>
            <a:r>
              <a:rPr lang="en-US" sz="2400" i="1" baseline="-250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smtClean="0">
                <a:latin typeface="Times New Roman" pitchFamily="18" charset="0"/>
                <a:cs typeface="Times New Roman" pitchFamily="18" charset="0"/>
                <a:sym typeface="Symbol"/>
              </a:rPr>
              <a:t>X		</a:t>
            </a:r>
            <a:r>
              <a:rPr lang="en-US" sz="2400" i="1" dirty="0" smtClean="0">
                <a:latin typeface="Times New Roman" pitchFamily="18" charset="0"/>
                <a:cs typeface="Times New Roman" pitchFamily="18" charset="0"/>
              </a:rPr>
              <a:t> Y</a:t>
            </a:r>
            <a:r>
              <a:rPr lang="en-US" sz="2400" i="1" baseline="-250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smtClean="0">
                <a:latin typeface="Times New Roman" pitchFamily="18" charset="0"/>
                <a:cs typeface="Times New Roman" pitchFamily="18" charset="0"/>
                <a:sym typeface="Symbol"/>
              </a:rPr>
              <a:t>Y</a:t>
            </a:r>
          </a:p>
          <a:p>
            <a:pPr algn="just"/>
            <a:endParaRPr lang="en-US" sz="2400" i="1" dirty="0" smtClean="0">
              <a:latin typeface="Times New Roman" pitchFamily="18" charset="0"/>
              <a:cs typeface="Times New Roman" pitchFamily="18" charset="0"/>
              <a:sym typeface="Symbol"/>
            </a:endParaRPr>
          </a:p>
          <a:p>
            <a:pPr algn="just"/>
            <a:endParaRPr lang="en-US" sz="2400" i="1" dirty="0" smtClean="0">
              <a:latin typeface="Times New Roman" pitchFamily="18" charset="0"/>
              <a:cs typeface="Times New Roman" pitchFamily="18" charset="0"/>
              <a:sym typeface="Symbol"/>
            </a:endParaRPr>
          </a:p>
          <a:p>
            <a:pPr algn="just"/>
            <a:r>
              <a:rPr lang="en-US" sz="2400" dirty="0" smtClean="0">
                <a:sym typeface="Symbol"/>
              </a:rPr>
              <a:t>La</a:t>
            </a:r>
            <a:r>
              <a:rPr lang="en-US" sz="2400" dirty="0" smtClean="0">
                <a:latin typeface="Times New Roman" pitchFamily="18" charset="0"/>
                <a:cs typeface="Times New Roman" pitchFamily="18" charset="0"/>
                <a:sym typeface="Symbol"/>
              </a:rPr>
              <a:t> </a:t>
            </a:r>
            <a:r>
              <a:rPr lang="en-US" sz="2400" dirty="0" err="1" smtClean="0"/>
              <a:t>migliore</a:t>
            </a:r>
            <a:r>
              <a:rPr lang="en-US" sz="2400" dirty="0" smtClean="0"/>
              <a:t> </a:t>
            </a:r>
            <a:r>
              <a:rPr lang="en-US" sz="2400" dirty="0" err="1" smtClean="0"/>
              <a:t>stima</a:t>
            </a:r>
            <a:r>
              <a:rPr lang="en-US" sz="2400" dirty="0" smtClean="0"/>
              <a:t> </a:t>
            </a:r>
            <a:r>
              <a:rPr lang="en-US" sz="2400" dirty="0" err="1" smtClean="0"/>
              <a:t>di</a:t>
            </a:r>
            <a:r>
              <a:rPr lang="en-US" sz="2400" dirty="0" smtClean="0"/>
              <a:t> </a:t>
            </a:r>
            <a:r>
              <a:rPr lang="en-US" sz="2400" i="1" dirty="0" smtClean="0">
                <a:latin typeface="Times New Roman" pitchFamily="18" charset="0"/>
                <a:cs typeface="Times New Roman" pitchFamily="18" charset="0"/>
              </a:rPr>
              <a:t>G è</a:t>
            </a:r>
          </a:p>
          <a:p>
            <a:pPr algn="just"/>
            <a:endParaRPr lang="en-US" sz="2400" i="1" dirty="0" smtClean="0">
              <a:latin typeface="Times New Roman" pitchFamily="18" charset="0"/>
              <a:cs typeface="Times New Roman" pitchFamily="18" charset="0"/>
            </a:endParaRPr>
          </a:p>
          <a:p>
            <a:pPr algn="ctr"/>
            <a:r>
              <a:rPr lang="en-US" sz="2400" i="1" dirty="0" smtClean="0">
                <a:latin typeface="Times New Roman" pitchFamily="18" charset="0"/>
                <a:cs typeface="Times New Roman" pitchFamily="18" charset="0"/>
              </a:rPr>
              <a:t>G</a:t>
            </a:r>
            <a:r>
              <a:rPr lang="en-US" sz="2400" i="1" baseline="-25000" dirty="0"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i="1" baseline="-250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a:t>
            </a:r>
            <a:endParaRPr lang="it-IT" sz="2400" i="1" dirty="0" smtClean="0"/>
          </a:p>
          <a:p>
            <a:pPr algn="just"/>
            <a:endParaRPr lang="it-IT" sz="2400" dirty="0" smtClean="0"/>
          </a:p>
          <a:p>
            <a:pPr algn="just"/>
            <a:r>
              <a:rPr lang="it-IT" sz="2400" dirty="0" smtClean="0"/>
              <a:t>				</a:t>
            </a:r>
            <a:r>
              <a:rPr lang="it-IT" sz="2800" b="1" dirty="0" smtClean="0">
                <a:solidFill>
                  <a:srgbClr val="C00000"/>
                </a:solidFill>
              </a:rPr>
              <a:t>e </a:t>
            </a:r>
            <a:r>
              <a:rPr lang="en-US" sz="2800" b="1" i="1" dirty="0" smtClean="0">
                <a:solidFill>
                  <a:srgbClr val="C00000"/>
                </a:solidFill>
                <a:latin typeface="Times New Roman" pitchFamily="18" charset="0"/>
                <a:cs typeface="Times New Roman" pitchFamily="18" charset="0"/>
                <a:sym typeface="Symbol"/>
              </a:rPr>
              <a:t>G ?</a:t>
            </a:r>
            <a:endParaRPr lang="it-IT" sz="2400" b="1" dirty="0">
              <a:solidFill>
                <a:srgbClr val="C00000"/>
              </a:solidFill>
            </a:endParaRPr>
          </a:p>
        </p:txBody>
      </p:sp>
    </p:spTree>
    <p:extLst>
      <p:ext uri="{BB962C8B-B14F-4D97-AF65-F5344CB8AC3E}">
        <p14:creationId xmlns:p14="http://schemas.microsoft.com/office/powerpoint/2010/main" val="222740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0" y="428604"/>
            <a:ext cx="9001156" cy="1938992"/>
          </a:xfrm>
          <a:prstGeom prst="rect">
            <a:avLst/>
          </a:prstGeom>
        </p:spPr>
        <p:txBody>
          <a:bodyPr wrap="square">
            <a:spAutoFit/>
          </a:bodyPr>
          <a:lstStyle/>
          <a:p>
            <a:pPr algn="ctr"/>
            <a:r>
              <a:rPr lang="en-US" sz="2400" i="1" dirty="0" err="1" smtClean="0">
                <a:latin typeface="Times New Roman" pitchFamily="18" charset="0"/>
                <a:cs typeface="Times New Roman" pitchFamily="18" charset="0"/>
              </a:rPr>
              <a:t>G</a:t>
            </a:r>
            <a:r>
              <a:rPr lang="en-US" sz="2400" i="1" baseline="-25000" dirty="0" err="1" smtClean="0">
                <a:latin typeface="Times New Roman" pitchFamily="18" charset="0"/>
                <a:cs typeface="Times New Roman" pitchFamily="18" charset="0"/>
              </a:rPr>
              <a:t>min</a:t>
            </a:r>
            <a:r>
              <a:rPr lang="en-US" sz="2400" i="1" dirty="0" smtClean="0">
                <a:latin typeface="Times New Roman" pitchFamily="18" charset="0"/>
                <a:cs typeface="Times New Roman" pitchFamily="18" charset="0"/>
              </a:rPr>
              <a:t> = G</a:t>
            </a:r>
            <a:r>
              <a:rPr lang="en-US" sz="2400" i="1" baseline="-25000" dirty="0"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 (X </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G</a:t>
            </a:r>
            <a:r>
              <a:rPr lang="en-US" sz="2400" i="1" baseline="-25000" dirty="0" err="1" smtClean="0">
                <a:latin typeface="Times New Roman" pitchFamily="18" charset="0"/>
                <a:cs typeface="Times New Roman" pitchFamily="18" charset="0"/>
              </a:rPr>
              <a:t>max</a:t>
            </a:r>
            <a:r>
              <a:rPr lang="en-US" sz="2400" i="1" dirty="0" smtClean="0">
                <a:latin typeface="Times New Roman" pitchFamily="18" charset="0"/>
                <a:cs typeface="Times New Roman" pitchFamily="18" charset="0"/>
              </a:rPr>
              <a:t> = G</a:t>
            </a:r>
            <a:r>
              <a:rPr lang="en-US" sz="2400" i="1" baseline="-25000" dirty="0"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 (X </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p>
          <a:p>
            <a:pPr algn="ctr"/>
            <a:endParaRPr lang="it-IT" sz="2400" i="1" dirty="0" smtClean="0"/>
          </a:p>
          <a:p>
            <a:pPr algn="just"/>
            <a:endParaRPr lang="en-US" sz="2400" i="1" dirty="0" smtClean="0">
              <a:latin typeface="Times New Roman" pitchFamily="18" charset="0"/>
              <a:cs typeface="Times New Roman" pitchFamily="18" charset="0"/>
            </a:endParaRPr>
          </a:p>
          <a:p>
            <a:pPr algn="just"/>
            <a:endParaRPr lang="it-IT" sz="2400" dirty="0" smtClean="0"/>
          </a:p>
          <a:p>
            <a:pPr algn="just"/>
            <a:r>
              <a:rPr lang="it-IT" sz="2400" dirty="0" smtClean="0"/>
              <a:t>			</a:t>
            </a:r>
            <a:endParaRPr lang="it-IT" sz="2400" b="1" dirty="0">
              <a:solidFill>
                <a:srgbClr val="C00000"/>
              </a:solidFill>
            </a:endParaRPr>
          </a:p>
        </p:txBody>
      </p:sp>
      <p:sp>
        <p:nvSpPr>
          <p:cNvPr id="22" name="Freccia in giù 21"/>
          <p:cNvSpPr/>
          <p:nvPr/>
        </p:nvSpPr>
        <p:spPr>
          <a:xfrm>
            <a:off x="4357686" y="1285860"/>
            <a:ext cx="357190" cy="642942"/>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ttangolo 23"/>
          <p:cNvSpPr/>
          <p:nvPr/>
        </p:nvSpPr>
        <p:spPr>
          <a:xfrm>
            <a:off x="1785918" y="2143116"/>
            <a:ext cx="5724644" cy="461665"/>
          </a:xfrm>
          <a:prstGeom prst="rect">
            <a:avLst/>
          </a:prstGeom>
        </p:spPr>
        <p:txBody>
          <a:bodyPr wrap="none">
            <a:spAutoFit/>
          </a:bodyPr>
          <a:lstStyle/>
          <a:p>
            <a:r>
              <a:rPr lang="en-US" sz="2400" i="1" dirty="0" smtClean="0">
                <a:latin typeface="Times New Roman" pitchFamily="18" charset="0"/>
                <a:cs typeface="Times New Roman" pitchFamily="18" charset="0"/>
              </a:rPr>
              <a:t> G</a:t>
            </a:r>
            <a:r>
              <a:rPr lang="en-US" sz="2400" i="1" baseline="-25000" dirty="0"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smtClean="0">
                <a:solidFill>
                  <a:prstClr val="black"/>
                </a:solidFill>
                <a:latin typeface="Times New Roman" pitchFamily="18" charset="0"/>
                <a:cs typeface="Times New Roman" pitchFamily="18" charset="0"/>
                <a:sym typeface="Symbol"/>
              </a:rPr>
              <a:t>(X </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a:t>
            </a:r>
            <a:r>
              <a:rPr lang="en-US" sz="2400" i="1" dirty="0" smtClean="0">
                <a:latin typeface="Times New Roman" pitchFamily="18" charset="0"/>
                <a:cs typeface="Times New Roman" pitchFamily="18" charset="0"/>
                <a:sym typeface="Symbol"/>
              </a:rPr>
              <a:t> ≤ </a:t>
            </a:r>
            <a:r>
              <a:rPr lang="en-US" sz="2400" i="1" dirty="0" smtClean="0">
                <a:solidFill>
                  <a:prstClr val="black"/>
                </a:solidFill>
                <a:latin typeface="Times New Roman" pitchFamily="18" charset="0"/>
                <a:cs typeface="Times New Roman" pitchFamily="18" charset="0"/>
              </a:rPr>
              <a:t>G</a:t>
            </a:r>
            <a:r>
              <a:rPr lang="en-US" sz="2400" i="1" baseline="-25000" dirty="0" smtClean="0">
                <a:solidFill>
                  <a:prstClr val="black"/>
                </a:solidFill>
                <a:latin typeface="Times New Roman" pitchFamily="18" charset="0"/>
                <a:cs typeface="Times New Roman" pitchFamily="18" charset="0"/>
              </a:rPr>
              <a:t> </a:t>
            </a:r>
            <a:r>
              <a:rPr lang="en-US" sz="2400" i="1" dirty="0" smtClean="0">
                <a:latin typeface="Times New Roman" pitchFamily="18" charset="0"/>
                <a:cs typeface="Times New Roman" pitchFamily="18" charset="0"/>
                <a:sym typeface="Symbol"/>
              </a:rPr>
              <a:t> ≤ </a:t>
            </a:r>
            <a:r>
              <a:rPr lang="en-US" sz="2400" i="1" dirty="0" smtClean="0">
                <a:solidFill>
                  <a:prstClr val="black"/>
                </a:solidFill>
                <a:latin typeface="Times New Roman" pitchFamily="18" charset="0"/>
                <a:cs typeface="Times New Roman" pitchFamily="18" charset="0"/>
              </a:rPr>
              <a:t>G</a:t>
            </a:r>
            <a:r>
              <a:rPr lang="en-US" sz="2400" i="1" baseline="-25000" dirty="0" smtClean="0">
                <a:solidFill>
                  <a:prstClr val="black"/>
                </a:solidFill>
                <a:latin typeface="Times New Roman" pitchFamily="18" charset="0"/>
                <a:cs typeface="Times New Roman" pitchFamily="18" charset="0"/>
              </a:rPr>
              <a:t>m</a:t>
            </a:r>
            <a:r>
              <a:rPr lang="en-US" sz="2400" i="1" dirty="0" smtClean="0">
                <a:solidFill>
                  <a:prstClr val="black"/>
                </a:solidFill>
                <a:latin typeface="Times New Roman" pitchFamily="18" charset="0"/>
                <a:cs typeface="Times New Roman" pitchFamily="18" charset="0"/>
              </a:rPr>
              <a:t> + </a:t>
            </a:r>
            <a:r>
              <a:rPr lang="en-US" sz="2400" i="1" dirty="0" smtClean="0">
                <a:solidFill>
                  <a:prstClr val="black"/>
                </a:solidFill>
                <a:latin typeface="Times New Roman" pitchFamily="18" charset="0"/>
                <a:cs typeface="Times New Roman" pitchFamily="18" charset="0"/>
                <a:sym typeface="Symbol"/>
              </a:rPr>
              <a:t>(X </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endParaRPr lang="it-IT" dirty="0"/>
          </a:p>
        </p:txBody>
      </p:sp>
      <p:sp>
        <p:nvSpPr>
          <p:cNvPr id="25" name="CasellaDiTesto 24"/>
          <p:cNvSpPr txBox="1"/>
          <p:nvPr/>
        </p:nvSpPr>
        <p:spPr>
          <a:xfrm>
            <a:off x="500034" y="3571876"/>
            <a:ext cx="8072493" cy="1200329"/>
          </a:xfrm>
          <a:prstGeom prst="rect">
            <a:avLst/>
          </a:prstGeom>
          <a:noFill/>
        </p:spPr>
        <p:txBody>
          <a:bodyPr wrap="square" rtlCol="0">
            <a:spAutoFit/>
          </a:bodyPr>
          <a:lstStyle/>
          <a:p>
            <a:r>
              <a:rPr lang="it-IT" sz="2400" dirty="0" smtClean="0"/>
              <a:t>Pertanto la quantità </a:t>
            </a:r>
            <a:r>
              <a:rPr lang="en-US" sz="2400" i="1" dirty="0" smtClean="0">
                <a:solidFill>
                  <a:prstClr val="black"/>
                </a:solidFill>
                <a:latin typeface="Times New Roman" pitchFamily="18" charset="0"/>
                <a:cs typeface="Times New Roman" pitchFamily="18" charset="0"/>
                <a:sym typeface="Symbol"/>
              </a:rPr>
              <a:t>(X </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r>
              <a:rPr lang="en-US" sz="2400" dirty="0" err="1" smtClean="0">
                <a:sym typeface="Symbol"/>
              </a:rPr>
              <a:t>definisce</a:t>
            </a:r>
            <a:r>
              <a:rPr lang="en-US" sz="2400" dirty="0" smtClean="0">
                <a:sym typeface="Symbol"/>
              </a:rPr>
              <a:t> </a:t>
            </a:r>
            <a:r>
              <a:rPr lang="en-US" sz="2400" dirty="0" err="1" smtClean="0">
                <a:sym typeface="Symbol"/>
              </a:rPr>
              <a:t>l’intervallo</a:t>
            </a:r>
            <a:r>
              <a:rPr lang="en-US" sz="2400" dirty="0" smtClean="0">
                <a:sym typeface="Symbol"/>
              </a:rPr>
              <a:t> </a:t>
            </a:r>
            <a:r>
              <a:rPr lang="en-US" sz="2400" dirty="0" err="1" smtClean="0">
                <a:sym typeface="Symbol"/>
              </a:rPr>
              <a:t>entro</a:t>
            </a:r>
            <a:r>
              <a:rPr lang="en-US" sz="2400" dirty="0" smtClean="0">
                <a:sym typeface="Symbol"/>
              </a:rPr>
              <a:t> </a:t>
            </a:r>
            <a:r>
              <a:rPr lang="en-US" sz="2400" dirty="0" err="1" smtClean="0">
                <a:sym typeface="Symbol"/>
              </a:rPr>
              <a:t>il</a:t>
            </a:r>
            <a:r>
              <a:rPr lang="en-US" sz="2400" dirty="0" smtClean="0">
                <a:sym typeface="Symbol"/>
              </a:rPr>
              <a:t> </a:t>
            </a:r>
            <a:r>
              <a:rPr lang="en-US" sz="2400" dirty="0" err="1" smtClean="0">
                <a:sym typeface="Symbol"/>
              </a:rPr>
              <a:t>quale</a:t>
            </a:r>
            <a:r>
              <a:rPr lang="en-US" sz="2400" dirty="0" smtClean="0">
                <a:sym typeface="Symbol"/>
              </a:rPr>
              <a:t> </a:t>
            </a:r>
            <a:r>
              <a:rPr lang="en-US" sz="2400" dirty="0" err="1" smtClean="0">
                <a:sym typeface="Symbol"/>
              </a:rPr>
              <a:t>deve</a:t>
            </a:r>
            <a:r>
              <a:rPr lang="en-US" sz="2400" dirty="0" smtClean="0">
                <a:sym typeface="Symbol"/>
              </a:rPr>
              <a:t> </a:t>
            </a:r>
            <a:r>
              <a:rPr lang="en-US" sz="2400" dirty="0" err="1" smtClean="0">
                <a:sym typeface="Symbol"/>
              </a:rPr>
              <a:t>cadere</a:t>
            </a:r>
            <a:r>
              <a:rPr lang="en-US" sz="2400" dirty="0" smtClean="0">
                <a:sym typeface="Symbol"/>
              </a:rPr>
              <a:t> </a:t>
            </a:r>
            <a:r>
              <a:rPr lang="en-US" sz="2400" dirty="0" err="1" smtClean="0">
                <a:sym typeface="Symbol"/>
              </a:rPr>
              <a:t>il</a:t>
            </a:r>
            <a:r>
              <a:rPr lang="en-US" sz="2400" dirty="0" smtClean="0">
                <a:sym typeface="Symbol"/>
              </a:rPr>
              <a:t> </a:t>
            </a:r>
            <a:r>
              <a:rPr lang="en-US" sz="2400" dirty="0" err="1" smtClean="0">
                <a:sym typeface="Symbol"/>
              </a:rPr>
              <a:t>valore</a:t>
            </a:r>
            <a:r>
              <a:rPr lang="en-US" sz="2400" dirty="0" smtClean="0">
                <a:sym typeface="Symbol"/>
              </a:rPr>
              <a:t> </a:t>
            </a:r>
            <a:r>
              <a:rPr lang="en-US" sz="2400" dirty="0" err="1" smtClean="0">
                <a:sym typeface="Symbol"/>
              </a:rPr>
              <a:t>di</a:t>
            </a:r>
            <a:r>
              <a:rPr lang="en-US" sz="2400" dirty="0" smtClean="0">
                <a:sym typeface="Symbol"/>
              </a:rPr>
              <a:t> </a:t>
            </a:r>
            <a:r>
              <a:rPr lang="en-US" sz="2400" b="1" i="1" dirty="0" smtClean="0">
                <a:solidFill>
                  <a:srgbClr val="C00000"/>
                </a:solidFill>
                <a:latin typeface="Times New Roman" pitchFamily="18" charset="0"/>
                <a:cs typeface="Times New Roman" pitchFamily="18" charset="0"/>
                <a:sym typeface="Symbol"/>
              </a:rPr>
              <a:t>G </a:t>
            </a:r>
            <a:r>
              <a:rPr lang="en-US" sz="2400" dirty="0" smtClean="0">
                <a:sym typeface="Symbol"/>
              </a:rPr>
              <a:t>e </a:t>
            </a:r>
            <a:r>
              <a:rPr lang="en-US" sz="2400" dirty="0" err="1" smtClean="0">
                <a:sym typeface="Symbol"/>
              </a:rPr>
              <a:t>quindi</a:t>
            </a:r>
            <a:r>
              <a:rPr lang="en-US" sz="2400" dirty="0" smtClean="0">
                <a:sym typeface="Symbol"/>
              </a:rPr>
              <a:t> </a:t>
            </a:r>
            <a:r>
              <a:rPr lang="en-US" sz="2400" dirty="0" err="1" smtClean="0">
                <a:sym typeface="Symbol"/>
              </a:rPr>
              <a:t>rappresenta</a:t>
            </a:r>
            <a:r>
              <a:rPr lang="en-US" sz="2400" dirty="0" smtClean="0">
                <a:sym typeface="Symbol"/>
              </a:rPr>
              <a:t> </a:t>
            </a:r>
            <a:r>
              <a:rPr lang="en-US" sz="2400" dirty="0" err="1" smtClean="0">
                <a:sym typeface="Symbol"/>
              </a:rPr>
              <a:t>l’incertezza</a:t>
            </a:r>
            <a:r>
              <a:rPr lang="en-US" sz="2400" dirty="0" smtClean="0">
                <a:sym typeface="Symbol"/>
              </a:rPr>
              <a:t> </a:t>
            </a:r>
            <a:r>
              <a:rPr lang="en-US" sz="2400" b="1" i="1" dirty="0" smtClean="0">
                <a:solidFill>
                  <a:srgbClr val="C00000"/>
                </a:solidFill>
                <a:latin typeface="Times New Roman" pitchFamily="18" charset="0"/>
                <a:cs typeface="Times New Roman" pitchFamily="18" charset="0"/>
                <a:sym typeface="Symbol"/>
              </a:rPr>
              <a:t>G</a:t>
            </a:r>
            <a:endParaRPr lang="it-IT" sz="2400" dirty="0" smtClean="0"/>
          </a:p>
        </p:txBody>
      </p:sp>
      <p:sp>
        <p:nvSpPr>
          <p:cNvPr id="26" name="Freccia in giù 25"/>
          <p:cNvSpPr/>
          <p:nvPr/>
        </p:nvSpPr>
        <p:spPr>
          <a:xfrm>
            <a:off x="4357686" y="4857760"/>
            <a:ext cx="357190" cy="642942"/>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Rettangolo 26"/>
          <p:cNvSpPr/>
          <p:nvPr/>
        </p:nvSpPr>
        <p:spPr>
          <a:xfrm>
            <a:off x="3571868" y="5857892"/>
            <a:ext cx="2383986" cy="461665"/>
          </a:xfrm>
          <a:prstGeom prst="rect">
            <a:avLst/>
          </a:prstGeom>
          <a:ln>
            <a:solidFill>
              <a:srgbClr val="C00000"/>
            </a:solidFill>
          </a:ln>
        </p:spPr>
        <p:txBody>
          <a:bodyPr wrap="none">
            <a:spAutoFit/>
          </a:bodyPr>
          <a:lstStyle/>
          <a:p>
            <a:r>
              <a:rPr lang="en-US" sz="2400" b="1" i="1" dirty="0" smtClean="0">
                <a:solidFill>
                  <a:srgbClr val="C00000"/>
                </a:solidFill>
                <a:latin typeface="Times New Roman" pitchFamily="18" charset="0"/>
                <a:cs typeface="Times New Roman" pitchFamily="18" charset="0"/>
                <a:sym typeface="Symbol"/>
              </a:rPr>
              <a:t>G  = (X + Y) </a:t>
            </a:r>
            <a:endParaRPr lang="it-IT" sz="2400" b="1" i="1" dirty="0" smtClean="0">
              <a:solidFill>
                <a:srgbClr val="C00000"/>
              </a:solidFill>
              <a:latin typeface="Times New Roman" pitchFamily="18" charset="0"/>
              <a:cs typeface="Times New Roman" pitchFamily="18" charset="0"/>
              <a:sym typeface="Symbol"/>
            </a:endParaRPr>
          </a:p>
        </p:txBody>
      </p:sp>
    </p:spTree>
    <p:extLst>
      <p:ext uri="{BB962C8B-B14F-4D97-AF65-F5344CB8AC3E}">
        <p14:creationId xmlns:p14="http://schemas.microsoft.com/office/powerpoint/2010/main" val="21400675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493990"/>
            <a:ext cx="8534400" cy="523220"/>
          </a:xfrm>
          <a:prstGeom prst="rect">
            <a:avLst/>
          </a:prstGeom>
        </p:spPr>
        <p:txBody>
          <a:bodyPr wrap="square">
            <a:spAutoFit/>
          </a:bodyPr>
          <a:lstStyle/>
          <a:p>
            <a:r>
              <a:rPr lang="it-IT" sz="2800" b="1" dirty="0" smtClean="0">
                <a:solidFill>
                  <a:srgbClr val="C00000"/>
                </a:solidFill>
              </a:rPr>
              <a:t>Propagazione delle incertezze nei prodotti</a:t>
            </a:r>
          </a:p>
        </p:txBody>
      </p:sp>
      <p:sp>
        <p:nvSpPr>
          <p:cNvPr id="3" name="Rectangle 2"/>
          <p:cNvSpPr/>
          <p:nvPr/>
        </p:nvSpPr>
        <p:spPr>
          <a:xfrm>
            <a:off x="357158" y="1214422"/>
            <a:ext cx="8501122" cy="5693866"/>
          </a:xfrm>
          <a:prstGeom prst="rect">
            <a:avLst/>
          </a:prstGeom>
        </p:spPr>
        <p:txBody>
          <a:bodyPr wrap="square">
            <a:spAutoFit/>
          </a:bodyPr>
          <a:lstStyle/>
          <a:p>
            <a:pPr algn="just"/>
            <a:r>
              <a:rPr lang="it-IT" sz="2400" dirty="0" smtClean="0"/>
              <a:t>Siano</a:t>
            </a:r>
            <a:r>
              <a:rPr lang="it-IT" sz="2400" i="1" dirty="0" smtClean="0">
                <a:latin typeface="Times New Roman" panose="02020603050405020304" pitchFamily="18" charset="0"/>
                <a:cs typeface="Times New Roman" panose="02020603050405020304" pitchFamily="18" charset="0"/>
              </a:rPr>
              <a:t> 	G</a:t>
            </a:r>
            <a:r>
              <a:rPr lang="it-IT" sz="2400" i="1" baseline="-25000" dirty="0" smtClean="0">
                <a:latin typeface="Times New Roman" pitchFamily="18" charset="0"/>
                <a:cs typeface="Times New Roman" pitchFamily="18" charset="0"/>
              </a:rPr>
              <a:t>1 </a:t>
            </a:r>
            <a:r>
              <a:rPr lang="en-US" sz="2400" i="1" dirty="0" smtClean="0">
                <a:latin typeface="Times New Roman" pitchFamily="18" charset="0"/>
                <a:cs typeface="Times New Roman" pitchFamily="18" charset="0"/>
              </a:rPr>
              <a:t>= X</a:t>
            </a:r>
            <a:r>
              <a:rPr lang="en-US" sz="2400" dirty="0" smtClean="0"/>
              <a:t>	e </a:t>
            </a:r>
            <a:r>
              <a:rPr lang="it-IT" sz="2400" i="1" dirty="0" smtClean="0">
                <a:latin typeface="Times New Roman" panose="02020603050405020304" pitchFamily="18" charset="0"/>
                <a:cs typeface="Times New Roman" panose="02020603050405020304" pitchFamily="18" charset="0"/>
              </a:rPr>
              <a:t>G</a:t>
            </a:r>
            <a:r>
              <a:rPr lang="it-IT" sz="2400" i="1" baseline="-25000" dirty="0" smtClean="0">
                <a:latin typeface="Times New Roman" pitchFamily="18" charset="0"/>
                <a:cs typeface="Times New Roman" pitchFamily="18" charset="0"/>
              </a:rPr>
              <a:t>2 </a:t>
            </a:r>
            <a:r>
              <a:rPr lang="en-US" sz="2400" i="1" dirty="0" smtClean="0">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rPr>
              <a:t>Y </a:t>
            </a:r>
            <a:r>
              <a:rPr lang="it-IT" sz="2400" i="1" dirty="0" smtClean="0">
                <a:latin typeface="Times New Roman" panose="02020603050405020304" pitchFamily="18" charset="0"/>
                <a:cs typeface="Times New Roman" panose="02020603050405020304" pitchFamily="18" charset="0"/>
                <a:sym typeface="Wingdings" pitchFamily="2" charset="2"/>
              </a:rPr>
              <a:t> G = f(X, Y) = </a:t>
            </a:r>
            <a:r>
              <a:rPr lang="it-IT" sz="2400" i="1" dirty="0" err="1" smtClean="0">
                <a:latin typeface="Times New Roman" panose="02020603050405020304" pitchFamily="18" charset="0"/>
                <a:cs typeface="Times New Roman" panose="02020603050405020304" pitchFamily="18" charset="0"/>
                <a:sym typeface="Wingdings" pitchFamily="2" charset="2"/>
              </a:rPr>
              <a:t>X∙Y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assumiamo</a:t>
            </a:r>
            <a:r>
              <a:rPr lang="en-US" sz="2400" i="1" dirty="0" smtClean="0">
                <a:latin typeface="Times New Roman" pitchFamily="18" charset="0"/>
                <a:cs typeface="Times New Roman" pitchFamily="18" charset="0"/>
              </a:rPr>
              <a:t> per </a:t>
            </a:r>
            <a:r>
              <a:rPr lang="en-US" sz="2400" i="1" dirty="0" err="1" smtClean="0">
                <a:latin typeface="Times New Roman" pitchFamily="18" charset="0"/>
                <a:cs typeface="Times New Roman" pitchFamily="18" charset="0"/>
              </a:rPr>
              <a:t>il</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momento</a:t>
            </a:r>
            <a:r>
              <a:rPr lang="en-US" sz="2400" i="1" dirty="0" smtClean="0">
                <a:latin typeface="Times New Roman" pitchFamily="18" charset="0"/>
                <a:cs typeface="Times New Roman" pitchFamily="18" charset="0"/>
              </a:rPr>
              <a:t> X e Y &gt;0)</a:t>
            </a:r>
          </a:p>
          <a:p>
            <a:pPr algn="just"/>
            <a:endParaRPr lang="en-US" sz="2400" i="1"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dirty="0" smtClean="0"/>
              <a:t>	</a:t>
            </a:r>
            <a:r>
              <a:rPr lang="en-US" sz="2400" i="1" dirty="0" err="1" smtClean="0"/>
              <a:t>migliore</a:t>
            </a:r>
            <a:r>
              <a:rPr lang="en-US" sz="2400" i="1" dirty="0" smtClean="0"/>
              <a:t> </a:t>
            </a:r>
            <a:r>
              <a:rPr lang="en-US" sz="2400" i="1" dirty="0" err="1" smtClean="0"/>
              <a:t>stima</a:t>
            </a:r>
            <a:r>
              <a:rPr lang="en-US" sz="2400" i="1" dirty="0" smtClean="0"/>
              <a:t> </a:t>
            </a:r>
            <a:r>
              <a:rPr lang="en-US" sz="2400" i="1" dirty="0" err="1" smtClean="0"/>
              <a:t>di</a:t>
            </a:r>
            <a:r>
              <a:rPr lang="en-US" sz="2400" i="1" dirty="0" smtClean="0"/>
              <a:t> </a:t>
            </a:r>
            <a:r>
              <a:rPr lang="en-US" sz="2400" i="1" dirty="0" smtClean="0">
                <a:latin typeface="Times New Roman" pitchFamily="18" charset="0"/>
                <a:cs typeface="Times New Roman" pitchFamily="18" charset="0"/>
              </a:rPr>
              <a:t>X ;</a:t>
            </a:r>
            <a:r>
              <a:rPr lang="en-US" sz="2400" i="1" dirty="0" smtClean="0">
                <a:latin typeface="Times New Roman" pitchFamily="18" charset="0"/>
                <a:cs typeface="Times New Roman" pitchFamily="18" charset="0"/>
                <a:sym typeface="Wingdings" pitchFamily="2" charset="2"/>
              </a:rPr>
              <a:t>	</a:t>
            </a:r>
            <a:r>
              <a:rPr lang="en-US" sz="2400" i="1" dirty="0" smtClean="0">
                <a:latin typeface="Times New Roman" pitchFamily="18" charset="0"/>
                <a:cs typeface="Times New Roman" pitchFamily="18" charset="0"/>
                <a:sym typeface="Symbol"/>
              </a:rPr>
              <a:t>X 	</a:t>
            </a:r>
            <a:r>
              <a:rPr lang="en-US" sz="2400" i="1" dirty="0" err="1" smtClean="0">
                <a:sym typeface="Symbol"/>
              </a:rPr>
              <a:t>incertezza</a:t>
            </a:r>
            <a:r>
              <a:rPr lang="en-US" sz="2400" i="1" dirty="0" smtClean="0">
                <a:sym typeface="Symbol"/>
              </a:rPr>
              <a:t> </a:t>
            </a:r>
            <a:r>
              <a:rPr lang="en-US" sz="2400" i="1" dirty="0" err="1" smtClean="0">
                <a:sym typeface="Symbol"/>
              </a:rPr>
              <a:t>associata</a:t>
            </a:r>
            <a:endParaRPr lang="en-US" sz="2400" i="1" dirty="0" smtClean="0">
              <a:sym typeface="Symbol"/>
            </a:endParaRPr>
          </a:p>
          <a:p>
            <a:pPr algn="just"/>
            <a:r>
              <a:rPr lang="en-US" sz="2400" i="1" dirty="0" smtClean="0">
                <a:sym typeface="Symbol"/>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dirty="0" smtClean="0"/>
              <a:t>	</a:t>
            </a:r>
            <a:r>
              <a:rPr lang="en-US" sz="2400" i="1" dirty="0" err="1" smtClean="0"/>
              <a:t>migliore</a:t>
            </a:r>
            <a:r>
              <a:rPr lang="en-US" sz="2400" i="1" dirty="0" smtClean="0"/>
              <a:t> </a:t>
            </a:r>
            <a:r>
              <a:rPr lang="en-US" sz="2400" i="1" dirty="0" err="1" smtClean="0"/>
              <a:t>stima</a:t>
            </a:r>
            <a:r>
              <a:rPr lang="en-US" sz="2400" i="1" dirty="0" smtClean="0"/>
              <a:t> </a:t>
            </a:r>
            <a:r>
              <a:rPr lang="en-US" sz="2400" i="1" dirty="0" err="1" smtClean="0"/>
              <a:t>di</a:t>
            </a:r>
            <a:r>
              <a:rPr lang="en-US" sz="2400" i="1" dirty="0" smtClean="0"/>
              <a:t> </a:t>
            </a:r>
            <a:r>
              <a:rPr lang="en-US" sz="2400" i="1" dirty="0" smtClean="0">
                <a:latin typeface="Times New Roman" pitchFamily="18" charset="0"/>
                <a:cs typeface="Times New Roman" pitchFamily="18" charset="0"/>
              </a:rPr>
              <a:t>Y ;</a:t>
            </a:r>
            <a:r>
              <a:rPr lang="en-US" sz="2400" i="1" dirty="0" smtClean="0">
                <a:latin typeface="Times New Roman" pitchFamily="18" charset="0"/>
                <a:cs typeface="Times New Roman" pitchFamily="18" charset="0"/>
                <a:sym typeface="Wingdings" pitchFamily="2" charset="2"/>
              </a:rPr>
              <a:t>	</a:t>
            </a:r>
            <a:r>
              <a:rPr lang="en-US" sz="2400" i="1" dirty="0" smtClean="0">
                <a:latin typeface="Times New Roman" pitchFamily="18" charset="0"/>
                <a:cs typeface="Times New Roman" pitchFamily="18" charset="0"/>
                <a:sym typeface="Symbol"/>
              </a:rPr>
              <a:t>Y 	</a:t>
            </a:r>
            <a:r>
              <a:rPr lang="en-US" sz="2400" i="1" dirty="0" err="1" smtClean="0">
                <a:sym typeface="Symbol"/>
              </a:rPr>
              <a:t>incertezza</a:t>
            </a:r>
            <a:r>
              <a:rPr lang="en-US" sz="2400" i="1" dirty="0" smtClean="0">
                <a:sym typeface="Symbol"/>
              </a:rPr>
              <a:t> </a:t>
            </a:r>
            <a:r>
              <a:rPr lang="en-US" sz="2400" i="1" dirty="0" err="1" smtClean="0">
                <a:sym typeface="Symbol"/>
              </a:rPr>
              <a:t>associata</a:t>
            </a:r>
            <a:endParaRPr lang="en-US" sz="2400" i="1" dirty="0" smtClean="0">
              <a:sym typeface="Symbol"/>
            </a:endParaRPr>
          </a:p>
          <a:p>
            <a:pPr algn="just"/>
            <a:endParaRPr lang="en-US" sz="2400" i="1" dirty="0" smtClean="0">
              <a:sym typeface="Symbol"/>
            </a:endParaRPr>
          </a:p>
          <a:p>
            <a:pPr algn="just"/>
            <a:r>
              <a:rPr lang="en-US" sz="2400" dirty="0" err="1" smtClean="0">
                <a:sym typeface="Symbol"/>
              </a:rPr>
              <a:t>Ovvero</a:t>
            </a:r>
            <a:endParaRPr lang="en-US" sz="2400" dirty="0" smtClean="0">
              <a:sym typeface="Symbol"/>
            </a:endParaRPr>
          </a:p>
          <a:p>
            <a:pPr algn="just"/>
            <a:r>
              <a:rPr lang="en-US" sz="2400" i="1" dirty="0" smtClean="0">
                <a:sym typeface="Symbol"/>
              </a:rPr>
              <a:t>	</a:t>
            </a:r>
            <a:r>
              <a:rPr lang="en-US" sz="2400" i="1" dirty="0" smtClean="0">
                <a:latin typeface="Times New Roman" pitchFamily="18" charset="0"/>
                <a:cs typeface="Times New Roman" pitchFamily="18" charset="0"/>
              </a:rPr>
              <a:t> X</a:t>
            </a:r>
            <a:r>
              <a:rPr lang="en-US" sz="2400" i="1" baseline="-250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smtClean="0">
                <a:latin typeface="Times New Roman" pitchFamily="18" charset="0"/>
                <a:cs typeface="Times New Roman" pitchFamily="18" charset="0"/>
                <a:sym typeface="Symbol"/>
              </a:rPr>
              <a:t>X		</a:t>
            </a:r>
            <a:r>
              <a:rPr lang="en-US" sz="2400" i="1" dirty="0" smtClean="0">
                <a:latin typeface="Times New Roman" pitchFamily="18" charset="0"/>
                <a:cs typeface="Times New Roman" pitchFamily="18" charset="0"/>
              </a:rPr>
              <a:t> Y</a:t>
            </a:r>
            <a:r>
              <a:rPr lang="en-US" sz="2400" i="1" baseline="-250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smtClean="0">
                <a:latin typeface="Times New Roman" pitchFamily="18" charset="0"/>
                <a:cs typeface="Times New Roman" pitchFamily="18" charset="0"/>
                <a:sym typeface="Symbol"/>
              </a:rPr>
              <a:t>Y</a:t>
            </a:r>
          </a:p>
          <a:p>
            <a:pPr algn="just"/>
            <a:endParaRPr lang="en-US" sz="2400" i="1" dirty="0" smtClean="0">
              <a:latin typeface="Times New Roman" pitchFamily="18" charset="0"/>
              <a:cs typeface="Times New Roman" pitchFamily="18" charset="0"/>
              <a:sym typeface="Symbol"/>
            </a:endParaRPr>
          </a:p>
          <a:p>
            <a:pPr algn="just"/>
            <a:endParaRPr lang="en-US" sz="2400" i="1" dirty="0" smtClean="0">
              <a:latin typeface="Times New Roman" pitchFamily="18" charset="0"/>
              <a:cs typeface="Times New Roman" pitchFamily="18" charset="0"/>
              <a:sym typeface="Symbol"/>
            </a:endParaRPr>
          </a:p>
          <a:p>
            <a:pPr algn="just"/>
            <a:r>
              <a:rPr lang="en-US" sz="2400" dirty="0" smtClean="0">
                <a:sym typeface="Symbol"/>
              </a:rPr>
              <a:t>La</a:t>
            </a:r>
            <a:r>
              <a:rPr lang="en-US" sz="2400" dirty="0" smtClean="0">
                <a:latin typeface="Times New Roman" pitchFamily="18" charset="0"/>
                <a:cs typeface="Times New Roman" pitchFamily="18" charset="0"/>
                <a:sym typeface="Symbol"/>
              </a:rPr>
              <a:t> </a:t>
            </a:r>
            <a:r>
              <a:rPr lang="en-US" sz="2400" dirty="0" err="1" smtClean="0"/>
              <a:t>migliore</a:t>
            </a:r>
            <a:r>
              <a:rPr lang="en-US" sz="2400" dirty="0" smtClean="0"/>
              <a:t> </a:t>
            </a:r>
            <a:r>
              <a:rPr lang="en-US" sz="2400" dirty="0" err="1" smtClean="0"/>
              <a:t>stima</a:t>
            </a:r>
            <a:r>
              <a:rPr lang="en-US" sz="2400" dirty="0" smtClean="0"/>
              <a:t> </a:t>
            </a:r>
            <a:r>
              <a:rPr lang="en-US" sz="2400" dirty="0" err="1" smtClean="0"/>
              <a:t>di</a:t>
            </a:r>
            <a:r>
              <a:rPr lang="en-US" sz="2400" dirty="0" smtClean="0"/>
              <a:t> </a:t>
            </a:r>
            <a:r>
              <a:rPr lang="en-US" sz="2400" i="1" dirty="0" smtClean="0">
                <a:latin typeface="Times New Roman" pitchFamily="18" charset="0"/>
                <a:cs typeface="Times New Roman" pitchFamily="18" charset="0"/>
              </a:rPr>
              <a:t>G è</a:t>
            </a:r>
          </a:p>
          <a:p>
            <a:pPr algn="just"/>
            <a:endParaRPr lang="en-US" sz="2400" i="1" dirty="0" smtClean="0">
              <a:latin typeface="Times New Roman" pitchFamily="18" charset="0"/>
              <a:cs typeface="Times New Roman" pitchFamily="18" charset="0"/>
            </a:endParaRPr>
          </a:p>
          <a:p>
            <a:pPr algn="ctr"/>
            <a:r>
              <a:rPr lang="en-US" sz="2400" i="1" dirty="0" smtClean="0">
                <a:latin typeface="Times New Roman" pitchFamily="18" charset="0"/>
                <a:cs typeface="Times New Roman" pitchFamily="18" charset="0"/>
              </a:rPr>
              <a:t>G</a:t>
            </a:r>
            <a:r>
              <a:rPr lang="en-US" sz="2400" i="1" baseline="-25000" dirty="0"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 </a:t>
            </a:r>
            <a:r>
              <a:rPr lang="en-US" sz="2400" i="1" dirty="0" err="1" smtClean="0">
                <a:latin typeface="Times New Roman" pitchFamily="18" charset="0"/>
                <a:cs typeface="Times New Roman" pitchFamily="18" charset="0"/>
              </a:rPr>
              <a:t>X</a:t>
            </a:r>
            <a:r>
              <a:rPr lang="en-US" sz="2400" i="1" baseline="-25000" dirty="0" err="1" smtClean="0">
                <a:latin typeface="Times New Roman" pitchFamily="18" charset="0"/>
                <a:cs typeface="Times New Roman" pitchFamily="18" charset="0"/>
              </a:rPr>
              <a:t>m</a:t>
            </a:r>
            <a:r>
              <a:rPr lang="en-US" sz="2400" i="1" baseline="-25000" dirty="0" smtClean="0">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sym typeface="Wingdings" pitchFamily="2" charset="2"/>
              </a:rPr>
              <a: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Y</a:t>
            </a:r>
            <a:r>
              <a:rPr lang="en-US" sz="2400" i="1" baseline="-25000" dirty="0" err="1" smtClean="0">
                <a:latin typeface="Times New Roman" pitchFamily="18" charset="0"/>
                <a:cs typeface="Times New Roman" pitchFamily="18" charset="0"/>
              </a:rPr>
              <a:t>m</a:t>
            </a:r>
            <a:r>
              <a:rPr lang="en-US" sz="2400" i="1" dirty="0" smtClean="0">
                <a:latin typeface="Times New Roman" pitchFamily="18" charset="0"/>
                <a:cs typeface="Times New Roman" pitchFamily="18" charset="0"/>
              </a:rPr>
              <a:t> </a:t>
            </a:r>
            <a:endParaRPr lang="it-IT" sz="2400" i="1" dirty="0" smtClean="0"/>
          </a:p>
          <a:p>
            <a:pPr algn="just"/>
            <a:endParaRPr lang="it-IT" sz="2400" dirty="0" smtClean="0"/>
          </a:p>
          <a:p>
            <a:pPr algn="just"/>
            <a:r>
              <a:rPr lang="it-IT" sz="2400" dirty="0" smtClean="0"/>
              <a:t>				</a:t>
            </a:r>
            <a:r>
              <a:rPr lang="it-IT" sz="2800" b="1" dirty="0" smtClean="0">
                <a:solidFill>
                  <a:srgbClr val="C00000"/>
                </a:solidFill>
              </a:rPr>
              <a:t>e </a:t>
            </a:r>
            <a:r>
              <a:rPr lang="en-US" sz="2800" b="1" i="1" dirty="0" smtClean="0">
                <a:solidFill>
                  <a:srgbClr val="C00000"/>
                </a:solidFill>
                <a:latin typeface="Times New Roman" pitchFamily="18" charset="0"/>
                <a:cs typeface="Times New Roman" pitchFamily="18" charset="0"/>
                <a:sym typeface="Symbol"/>
              </a:rPr>
              <a:t>G ?</a:t>
            </a:r>
            <a:endParaRPr lang="it-IT" sz="2400" b="1" dirty="0">
              <a:solidFill>
                <a:srgbClr val="C00000"/>
              </a:solidFill>
            </a:endParaRPr>
          </a:p>
        </p:txBody>
      </p:sp>
    </p:spTree>
    <p:extLst>
      <p:ext uri="{BB962C8B-B14F-4D97-AF65-F5344CB8AC3E}">
        <p14:creationId xmlns:p14="http://schemas.microsoft.com/office/powerpoint/2010/main" val="10990279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42844" y="1000108"/>
            <a:ext cx="9001156" cy="1938992"/>
          </a:xfrm>
          <a:prstGeom prst="rect">
            <a:avLst/>
          </a:prstGeom>
        </p:spPr>
        <p:txBody>
          <a:bodyPr wrap="square">
            <a:spAutoFit/>
          </a:bodyPr>
          <a:lstStyle/>
          <a:p>
            <a:pPr algn="ctr"/>
            <a:r>
              <a:rPr lang="en-US" sz="2400" i="1" dirty="0" smtClean="0">
                <a:solidFill>
                  <a:prstClr val="black"/>
                </a:solidFill>
                <a:latin typeface="Times New Roman" pitchFamily="18" charset="0"/>
                <a:cs typeface="Times New Roman" pitchFamily="18" charset="0"/>
                <a:sym typeface="Symbol"/>
              </a:rPr>
              <a:t> </a:t>
            </a:r>
            <a:r>
              <a:rPr lang="en-US" sz="2400" i="1" dirty="0" smtClean="0">
                <a:solidFill>
                  <a:prstClr val="black"/>
                </a:solidFill>
                <a:latin typeface="Times New Roman" pitchFamily="18" charset="0"/>
                <a:cs typeface="Times New Roman" pitchFamily="18" charset="0"/>
              </a:rPr>
              <a:t>G =</a:t>
            </a:r>
            <a:r>
              <a:rPr lang="en-US" sz="2400" i="1" dirty="0" smtClean="0">
                <a:solidFill>
                  <a:prstClr val="black"/>
                </a:solidFill>
                <a:latin typeface="Times New Roman" pitchFamily="18" charset="0"/>
                <a:cs typeface="Times New Roman" pitchFamily="18" charset="0"/>
                <a:sym typeface="Symbol"/>
              </a:rPr>
              <a:t> (</a:t>
            </a:r>
            <a:r>
              <a:rPr lang="en-US" sz="2400" i="1" dirty="0" smtClean="0">
                <a:solidFill>
                  <a:prstClr val="black"/>
                </a:solidFill>
                <a:latin typeface="Times New Roman" pitchFamily="18" charset="0"/>
                <a:cs typeface="Times New Roman" pitchFamily="18" charset="0"/>
              </a:rPr>
              <a:t> </a:t>
            </a:r>
            <a:r>
              <a:rPr lang="en-US" sz="2400" i="1" dirty="0" err="1" smtClean="0">
                <a:solidFill>
                  <a:prstClr val="black"/>
                </a:solidFill>
                <a:latin typeface="Times New Roman" pitchFamily="18" charset="0"/>
                <a:cs typeface="Times New Roman" pitchFamily="18" charset="0"/>
              </a:rPr>
              <a:t>X</a:t>
            </a:r>
            <a:r>
              <a:rPr lang="en-US" sz="2400" i="1" baseline="-25000" dirty="0" err="1" smtClean="0">
                <a:solidFill>
                  <a:prstClr val="black"/>
                </a:solidFill>
                <a:latin typeface="Times New Roman" pitchFamily="18" charset="0"/>
                <a:cs typeface="Times New Roman" pitchFamily="18" charset="0"/>
              </a:rPr>
              <a:t>m</a:t>
            </a:r>
            <a:r>
              <a:rPr lang="en-US" sz="2400" i="1" dirty="0" smtClean="0">
                <a:solidFill>
                  <a:prstClr val="black"/>
                </a:solidFill>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sym typeface="Wingdings" pitchFamily="2" charset="2"/>
              </a:rPr>
              <a:t>∙</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r>
              <a:rPr lang="en-US" sz="2400" i="1" dirty="0" smtClean="0">
                <a:solidFill>
                  <a:prstClr val="black"/>
                </a:solidFill>
                <a:latin typeface="Times New Roman" pitchFamily="18" charset="0"/>
                <a:cs typeface="Times New Roman" pitchFamily="18" charset="0"/>
              </a:rPr>
              <a:t>+ </a:t>
            </a:r>
            <a:r>
              <a:rPr lang="en-US" sz="2400" i="1" dirty="0" err="1" smtClean="0">
                <a:solidFill>
                  <a:prstClr val="black"/>
                </a:solidFill>
                <a:latin typeface="Times New Roman" pitchFamily="18" charset="0"/>
                <a:cs typeface="Times New Roman" pitchFamily="18" charset="0"/>
              </a:rPr>
              <a:t>Y</a:t>
            </a:r>
            <a:r>
              <a:rPr lang="en-US" sz="2400" i="1" baseline="-25000" dirty="0" err="1" smtClean="0">
                <a:solidFill>
                  <a:prstClr val="black"/>
                </a:solidFill>
                <a:latin typeface="Times New Roman" pitchFamily="18" charset="0"/>
                <a:cs typeface="Times New Roman" pitchFamily="18" charset="0"/>
              </a:rPr>
              <a:t>m</a:t>
            </a:r>
            <a:r>
              <a:rPr lang="en-US" sz="2400" i="1" baseline="-25000" dirty="0" smtClean="0">
                <a:solidFill>
                  <a:prstClr val="black"/>
                </a:solidFill>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sym typeface="Wingdings" pitchFamily="2" charset="2"/>
              </a:rPr>
              <a:t>∙ </a:t>
            </a:r>
            <a:r>
              <a:rPr lang="en-US" sz="2400" i="1" dirty="0" smtClean="0">
                <a:solidFill>
                  <a:prstClr val="black"/>
                </a:solidFill>
                <a:latin typeface="Times New Roman" pitchFamily="18" charset="0"/>
                <a:cs typeface="Times New Roman" pitchFamily="18" charset="0"/>
                <a:sym typeface="Symbol"/>
              </a:rPr>
              <a:t>X )</a:t>
            </a:r>
          </a:p>
          <a:p>
            <a:pPr algn="ctr"/>
            <a:endParaRPr lang="it-IT" sz="2400" i="1" dirty="0" smtClean="0"/>
          </a:p>
          <a:p>
            <a:pPr algn="just"/>
            <a:endParaRPr lang="en-US" sz="2400" i="1" dirty="0" smtClean="0">
              <a:latin typeface="Times New Roman" pitchFamily="18" charset="0"/>
              <a:cs typeface="Times New Roman" pitchFamily="18" charset="0"/>
            </a:endParaRPr>
          </a:p>
          <a:p>
            <a:pPr algn="just"/>
            <a:endParaRPr lang="it-IT" sz="2400" dirty="0" smtClean="0"/>
          </a:p>
          <a:p>
            <a:pPr algn="just"/>
            <a:r>
              <a:rPr lang="it-IT" sz="2400" dirty="0" smtClean="0"/>
              <a:t>			</a:t>
            </a:r>
            <a:endParaRPr lang="it-IT" sz="2400" b="1" dirty="0">
              <a:solidFill>
                <a:srgbClr val="C00000"/>
              </a:solidFill>
            </a:endParaRPr>
          </a:p>
        </p:txBody>
      </p:sp>
      <p:sp>
        <p:nvSpPr>
          <p:cNvPr id="25" name="Freccia in giù 24"/>
          <p:cNvSpPr/>
          <p:nvPr/>
        </p:nvSpPr>
        <p:spPr>
          <a:xfrm>
            <a:off x="4357686" y="285728"/>
            <a:ext cx="357190" cy="642942"/>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504588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p:cNvSpPr/>
          <p:nvPr/>
        </p:nvSpPr>
        <p:spPr>
          <a:xfrm>
            <a:off x="142844" y="1000108"/>
            <a:ext cx="9001156" cy="1938992"/>
          </a:xfrm>
          <a:prstGeom prst="rect">
            <a:avLst/>
          </a:prstGeom>
        </p:spPr>
        <p:txBody>
          <a:bodyPr wrap="square">
            <a:spAutoFit/>
          </a:bodyPr>
          <a:lstStyle/>
          <a:p>
            <a:pPr algn="ctr"/>
            <a:r>
              <a:rPr lang="en-US" sz="2400" i="1" dirty="0" smtClean="0">
                <a:solidFill>
                  <a:prstClr val="black"/>
                </a:solidFill>
                <a:latin typeface="Times New Roman" pitchFamily="18" charset="0"/>
                <a:cs typeface="Times New Roman" pitchFamily="18" charset="0"/>
                <a:sym typeface="Symbol"/>
              </a:rPr>
              <a:t> </a:t>
            </a:r>
            <a:r>
              <a:rPr lang="en-US" sz="2400" i="1" dirty="0" smtClean="0">
                <a:solidFill>
                  <a:prstClr val="black"/>
                </a:solidFill>
                <a:latin typeface="Times New Roman" pitchFamily="18" charset="0"/>
                <a:cs typeface="Times New Roman" pitchFamily="18" charset="0"/>
              </a:rPr>
              <a:t>G =</a:t>
            </a:r>
            <a:r>
              <a:rPr lang="en-US" sz="2400" i="1" dirty="0" smtClean="0">
                <a:solidFill>
                  <a:prstClr val="black"/>
                </a:solidFill>
                <a:latin typeface="Times New Roman" pitchFamily="18" charset="0"/>
                <a:cs typeface="Times New Roman" pitchFamily="18" charset="0"/>
                <a:sym typeface="Symbol"/>
              </a:rPr>
              <a:t> (</a:t>
            </a:r>
            <a:r>
              <a:rPr lang="en-US" sz="2400" i="1" dirty="0" smtClean="0">
                <a:solidFill>
                  <a:prstClr val="black"/>
                </a:solidFill>
                <a:latin typeface="Times New Roman" pitchFamily="18" charset="0"/>
                <a:cs typeface="Times New Roman" pitchFamily="18" charset="0"/>
              </a:rPr>
              <a:t> │</a:t>
            </a:r>
            <a:r>
              <a:rPr lang="en-US" sz="2400" i="1" dirty="0" err="1" smtClean="0">
                <a:solidFill>
                  <a:prstClr val="black"/>
                </a:solidFill>
                <a:latin typeface="Times New Roman" pitchFamily="18" charset="0"/>
                <a:cs typeface="Times New Roman" pitchFamily="18" charset="0"/>
              </a:rPr>
              <a:t>X</a:t>
            </a:r>
            <a:r>
              <a:rPr lang="en-US" sz="2400" i="1" baseline="-25000" dirty="0" err="1" smtClean="0">
                <a:solidFill>
                  <a:prstClr val="black"/>
                </a:solidFill>
                <a:latin typeface="Times New Roman" pitchFamily="18" charset="0"/>
                <a:cs typeface="Times New Roman" pitchFamily="18" charset="0"/>
              </a:rPr>
              <a:t>m</a:t>
            </a:r>
            <a:r>
              <a:rPr lang="en-US" sz="2400" i="1" dirty="0" smtClean="0">
                <a:solidFill>
                  <a:prstClr val="black"/>
                </a:solidFill>
                <a:latin typeface="Times New Roman" pitchFamily="18" charset="0"/>
                <a:cs typeface="Times New Roman" pitchFamily="18" charset="0"/>
              </a:rPr>
              <a:t>│ </a:t>
            </a:r>
            <a:r>
              <a:rPr lang="it-IT" sz="2400" i="1" dirty="0" smtClean="0">
                <a:latin typeface="Times New Roman" panose="02020603050405020304" pitchFamily="18" charset="0"/>
                <a:cs typeface="Times New Roman" panose="02020603050405020304" pitchFamily="18" charset="0"/>
                <a:sym typeface="Wingdings" pitchFamily="2" charset="2"/>
              </a:rPr>
              <a:t>∙</a:t>
            </a:r>
            <a:r>
              <a:rPr lang="en-US" sz="2400" i="1"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sym typeface="Symbol"/>
              </a:rPr>
              <a:t>Y </a:t>
            </a:r>
            <a:r>
              <a:rPr lang="en-US" sz="2400" i="1" dirty="0" smtClean="0">
                <a:solidFill>
                  <a:prstClr val="black"/>
                </a:solidFill>
                <a:latin typeface="Times New Roman" pitchFamily="18" charset="0"/>
                <a:cs typeface="Times New Roman" pitchFamily="18" charset="0"/>
              </a:rPr>
              <a:t>+ │</a:t>
            </a:r>
            <a:r>
              <a:rPr lang="en-US" sz="2400" i="1" dirty="0" err="1" smtClean="0">
                <a:solidFill>
                  <a:prstClr val="black"/>
                </a:solidFill>
                <a:latin typeface="Times New Roman" pitchFamily="18" charset="0"/>
                <a:cs typeface="Times New Roman" pitchFamily="18" charset="0"/>
              </a:rPr>
              <a:t>Y</a:t>
            </a:r>
            <a:r>
              <a:rPr lang="en-US" sz="2400" i="1" baseline="-25000" dirty="0" err="1" smtClean="0">
                <a:solidFill>
                  <a:prstClr val="black"/>
                </a:solidFill>
                <a:latin typeface="Times New Roman" pitchFamily="18" charset="0"/>
                <a:cs typeface="Times New Roman" pitchFamily="18" charset="0"/>
              </a:rPr>
              <a:t>m</a:t>
            </a:r>
            <a:r>
              <a:rPr lang="en-US" sz="2400" i="1" dirty="0" smtClean="0">
                <a:solidFill>
                  <a:prstClr val="black"/>
                </a:solidFill>
                <a:latin typeface="Times New Roman" pitchFamily="18" charset="0"/>
                <a:cs typeface="Times New Roman" pitchFamily="18" charset="0"/>
              </a:rPr>
              <a:t>│</a:t>
            </a:r>
            <a:r>
              <a:rPr lang="it-IT" sz="2400" i="1" dirty="0" smtClean="0">
                <a:latin typeface="Times New Roman" panose="02020603050405020304" pitchFamily="18" charset="0"/>
                <a:cs typeface="Times New Roman" panose="02020603050405020304" pitchFamily="18" charset="0"/>
                <a:sym typeface="Wingdings" pitchFamily="2" charset="2"/>
              </a:rPr>
              <a:t>∙ </a:t>
            </a:r>
            <a:r>
              <a:rPr lang="en-US" sz="2400" i="1" dirty="0" smtClean="0">
                <a:solidFill>
                  <a:prstClr val="black"/>
                </a:solidFill>
                <a:latin typeface="Times New Roman" pitchFamily="18" charset="0"/>
                <a:cs typeface="Times New Roman" pitchFamily="18" charset="0"/>
                <a:sym typeface="Symbol"/>
              </a:rPr>
              <a:t>X )</a:t>
            </a:r>
          </a:p>
          <a:p>
            <a:pPr algn="ctr"/>
            <a:endParaRPr lang="it-IT" sz="2400" i="1" dirty="0" smtClean="0"/>
          </a:p>
          <a:p>
            <a:pPr algn="just"/>
            <a:endParaRPr lang="en-US" sz="2400" i="1" dirty="0" smtClean="0">
              <a:latin typeface="Times New Roman" pitchFamily="18" charset="0"/>
              <a:cs typeface="Times New Roman" pitchFamily="18" charset="0"/>
            </a:endParaRPr>
          </a:p>
          <a:p>
            <a:pPr algn="just"/>
            <a:endParaRPr lang="it-IT" sz="2400" dirty="0" smtClean="0"/>
          </a:p>
          <a:p>
            <a:pPr algn="just"/>
            <a:r>
              <a:rPr lang="it-IT" sz="2400" dirty="0" smtClean="0"/>
              <a:t>			</a:t>
            </a:r>
            <a:endParaRPr lang="it-IT" sz="2400" b="1" dirty="0">
              <a:solidFill>
                <a:srgbClr val="C00000"/>
              </a:solidFill>
            </a:endParaRPr>
          </a:p>
        </p:txBody>
      </p:sp>
      <p:sp>
        <p:nvSpPr>
          <p:cNvPr id="7" name="Freccia in giù 6"/>
          <p:cNvSpPr/>
          <p:nvPr/>
        </p:nvSpPr>
        <p:spPr>
          <a:xfrm>
            <a:off x="4357686" y="1928802"/>
            <a:ext cx="357190" cy="642942"/>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8" name="Oggetto 7"/>
          <p:cNvGraphicFramePr>
            <a:graphicFrameLocks noChangeAspect="1"/>
          </p:cNvGraphicFramePr>
          <p:nvPr>
            <p:extLst/>
          </p:nvPr>
        </p:nvGraphicFramePr>
        <p:xfrm>
          <a:off x="3433763" y="2786063"/>
          <a:ext cx="2197100" cy="882650"/>
        </p:xfrm>
        <a:graphic>
          <a:graphicData uri="http://schemas.openxmlformats.org/presentationml/2006/ole">
            <mc:AlternateContent xmlns:mc="http://schemas.openxmlformats.org/markup-compatibility/2006">
              <mc:Choice xmlns:v="urn:schemas-microsoft-com:vml" Requires="v">
                <p:oleObj spid="_x0000_s4105" name="Equation" r:id="rId4" imgW="1104840" imgH="444240" progId="Equation.3">
                  <p:embed/>
                </p:oleObj>
              </mc:Choice>
              <mc:Fallback>
                <p:oleObj name="Equation" r:id="rId4" imgW="1104840" imgH="4442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33763" y="2786063"/>
                        <a:ext cx="2197100"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asellaDiTesto 8"/>
          <p:cNvSpPr txBox="1"/>
          <p:nvPr/>
        </p:nvSpPr>
        <p:spPr>
          <a:xfrm>
            <a:off x="1071538" y="428604"/>
            <a:ext cx="5072098" cy="461665"/>
          </a:xfrm>
          <a:prstGeom prst="rect">
            <a:avLst/>
          </a:prstGeom>
          <a:noFill/>
        </p:spPr>
        <p:txBody>
          <a:bodyPr wrap="square" rtlCol="0">
            <a:spAutoFit/>
          </a:bodyPr>
          <a:lstStyle/>
          <a:p>
            <a:r>
              <a:rPr lang="it-IT" sz="2400" dirty="0" smtClean="0"/>
              <a:t>Se </a:t>
            </a:r>
            <a:r>
              <a:rPr lang="it-IT" sz="2400" i="1" dirty="0" smtClean="0">
                <a:solidFill>
                  <a:prstClr val="black"/>
                </a:solidFill>
                <a:latin typeface="Times New Roman" pitchFamily="18" charset="0"/>
                <a:cs typeface="Times New Roman" pitchFamily="18" charset="0"/>
              </a:rPr>
              <a:t>X</a:t>
            </a:r>
            <a:r>
              <a:rPr lang="it-IT" sz="2400" dirty="0" smtClean="0"/>
              <a:t> e/o </a:t>
            </a:r>
            <a:r>
              <a:rPr lang="it-IT" sz="2400" i="1" dirty="0" smtClean="0">
                <a:solidFill>
                  <a:prstClr val="black"/>
                </a:solidFill>
                <a:latin typeface="Times New Roman" pitchFamily="18" charset="0"/>
                <a:cs typeface="Times New Roman" pitchFamily="18" charset="0"/>
              </a:rPr>
              <a:t>Y</a:t>
            </a:r>
            <a:r>
              <a:rPr lang="it-IT" sz="2400" dirty="0" smtClean="0"/>
              <a:t> sono </a:t>
            </a:r>
            <a:r>
              <a:rPr lang="it-IT" sz="2400" i="1" dirty="0" smtClean="0">
                <a:solidFill>
                  <a:prstClr val="black"/>
                </a:solidFill>
                <a:latin typeface="Times New Roman" pitchFamily="18" charset="0"/>
                <a:cs typeface="Times New Roman" pitchFamily="18" charset="0"/>
              </a:rPr>
              <a:t>&lt; 0</a:t>
            </a:r>
          </a:p>
        </p:txBody>
      </p:sp>
      <p:sp>
        <p:nvSpPr>
          <p:cNvPr id="6" name="TextBox 1"/>
          <p:cNvSpPr txBox="1"/>
          <p:nvPr/>
        </p:nvSpPr>
        <p:spPr>
          <a:xfrm>
            <a:off x="1187624" y="4817552"/>
            <a:ext cx="2872429" cy="461665"/>
          </a:xfrm>
          <a:prstGeom prst="rect">
            <a:avLst/>
          </a:prstGeom>
          <a:noFill/>
        </p:spPr>
        <p:txBody>
          <a:bodyPr wrap="square" rtlCol="0">
            <a:spAutoFit/>
          </a:bodyPr>
          <a:lstStyle/>
          <a:p>
            <a:r>
              <a:rPr lang="en-US" sz="2400" dirty="0" err="1" smtClean="0"/>
              <a:t>Graficamente</a:t>
            </a:r>
            <a:r>
              <a:rPr lang="en-US" sz="2400" dirty="0" smtClean="0"/>
              <a:t>: </a:t>
            </a:r>
            <a:endParaRPr lang="en-US" sz="2400" dirty="0"/>
          </a:p>
        </p:txBody>
      </p:sp>
      <p:grpSp>
        <p:nvGrpSpPr>
          <p:cNvPr id="10" name="Group 13"/>
          <p:cNvGrpSpPr/>
          <p:nvPr/>
        </p:nvGrpSpPr>
        <p:grpSpPr>
          <a:xfrm>
            <a:off x="3890680" y="4033090"/>
            <a:ext cx="4857784" cy="2492254"/>
            <a:chOff x="539552" y="2428868"/>
            <a:chExt cx="4857784" cy="2492254"/>
          </a:xfrm>
        </p:grpSpPr>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2428868"/>
              <a:ext cx="4857784" cy="2492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3" name="Straight Arrow Connector 2"/>
            <p:cNvCxnSpPr/>
            <p:nvPr/>
          </p:nvCxnSpPr>
          <p:spPr>
            <a:xfrm flipH="1" flipV="1">
              <a:off x="4647237" y="3068960"/>
              <a:ext cx="323751" cy="7200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7"/>
            <p:cNvCxnSpPr/>
            <p:nvPr/>
          </p:nvCxnSpPr>
          <p:spPr>
            <a:xfrm flipH="1">
              <a:off x="4513291" y="2852936"/>
              <a:ext cx="44648" cy="144016"/>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413285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493990"/>
            <a:ext cx="8534400" cy="523220"/>
          </a:xfrm>
          <a:prstGeom prst="rect">
            <a:avLst/>
          </a:prstGeom>
        </p:spPr>
        <p:txBody>
          <a:bodyPr wrap="square">
            <a:spAutoFit/>
          </a:bodyPr>
          <a:lstStyle/>
          <a:p>
            <a:r>
              <a:rPr lang="it-IT" sz="2800" b="1" dirty="0" smtClean="0">
                <a:solidFill>
                  <a:srgbClr val="C00000"/>
                </a:solidFill>
              </a:rPr>
              <a:t>Regola generale </a:t>
            </a:r>
          </a:p>
        </p:txBody>
      </p:sp>
      <p:sp>
        <p:nvSpPr>
          <p:cNvPr id="3" name="Rectangle 2"/>
          <p:cNvSpPr/>
          <p:nvPr/>
        </p:nvSpPr>
        <p:spPr>
          <a:xfrm>
            <a:off x="357158" y="1357298"/>
            <a:ext cx="8229600" cy="2308324"/>
          </a:xfrm>
          <a:prstGeom prst="rect">
            <a:avLst/>
          </a:prstGeom>
        </p:spPr>
        <p:txBody>
          <a:bodyPr wrap="square">
            <a:spAutoFit/>
          </a:bodyPr>
          <a:lstStyle/>
          <a:p>
            <a:pPr algn="just"/>
            <a:r>
              <a:rPr lang="it-IT" sz="2400" dirty="0" smtClean="0"/>
              <a:t>Sia</a:t>
            </a:r>
            <a:r>
              <a:rPr lang="it-IT" sz="2400" i="1" dirty="0" smtClean="0">
                <a:latin typeface="Times New Roman" panose="02020603050405020304" pitchFamily="18" charset="0"/>
                <a:cs typeface="Times New Roman" panose="02020603050405020304" pitchFamily="18" charset="0"/>
              </a:rPr>
              <a:t> 	</a:t>
            </a:r>
            <a:r>
              <a:rPr lang="it-IT" sz="2400" i="1" dirty="0" smtClean="0">
                <a:latin typeface="Times New Roman" panose="02020603050405020304" pitchFamily="18" charset="0"/>
                <a:cs typeface="Times New Roman" panose="02020603050405020304" pitchFamily="18" charset="0"/>
                <a:sym typeface="Wingdings" pitchFamily="2" charset="2"/>
              </a:rPr>
              <a:t>G = f(X, Y, Z, </a:t>
            </a:r>
            <a:r>
              <a:rPr lang="it-IT" sz="2400" i="1" dirty="0" err="1" smtClean="0">
                <a:latin typeface="Times New Roman" panose="02020603050405020304" pitchFamily="18" charset="0"/>
                <a:cs typeface="Times New Roman" panose="02020603050405020304" pitchFamily="18" charset="0"/>
                <a:sym typeface="Wingdings" pitchFamily="2" charset="2"/>
              </a:rPr>
              <a:t>…U</a:t>
            </a:r>
            <a:r>
              <a:rPr lang="it-IT" sz="2400" i="1" dirty="0" smtClean="0">
                <a:latin typeface="Times New Roman" panose="02020603050405020304" pitchFamily="18" charset="0"/>
                <a:cs typeface="Times New Roman" panose="02020603050405020304" pitchFamily="18" charset="0"/>
                <a:sym typeface="Wingdings" pitchFamily="2" charset="2"/>
              </a:rPr>
              <a:t>, V, W,…)  </a:t>
            </a:r>
            <a:endParaRPr lang="en-US" sz="2400" i="1" dirty="0" smtClean="0">
              <a:latin typeface="Times New Roman" pitchFamily="18" charset="0"/>
              <a:cs typeface="Times New Roman" pitchFamily="18" charset="0"/>
            </a:endParaRPr>
          </a:p>
          <a:p>
            <a:pPr algn="just"/>
            <a:endParaRPr lang="en-US" sz="2400" i="1" dirty="0" smtClean="0">
              <a:latin typeface="Times New Roman" pitchFamily="18" charset="0"/>
              <a:cs typeface="Times New Roman" pitchFamily="18" charset="0"/>
            </a:endParaRPr>
          </a:p>
          <a:p>
            <a:pPr algn="just"/>
            <a:r>
              <a:rPr lang="en-US" sz="2400" dirty="0" smtClean="0">
                <a:latin typeface="+mj-lt"/>
                <a:cs typeface="Times New Roman" pitchFamily="18" charset="0"/>
                <a:sym typeface="Wingdings" pitchFamily="2" charset="2"/>
              </a:rPr>
              <a:t>con</a:t>
            </a:r>
            <a:r>
              <a:rPr lang="en-US" sz="2400" i="1" dirty="0" smtClean="0">
                <a:latin typeface="Times New Roman" pitchFamily="18" charset="0"/>
                <a:cs typeface="Times New Roman" pitchFamily="18" charset="0"/>
                <a:sym typeface="Wingdings" pitchFamily="2" charset="2"/>
              </a:rPr>
              <a:t>	</a:t>
            </a:r>
            <a:r>
              <a:rPr lang="en-US" sz="2400" i="1" dirty="0" smtClean="0">
                <a:latin typeface="Times New Roman" pitchFamily="18" charset="0"/>
                <a:cs typeface="Times New Roman" pitchFamily="18" charset="0"/>
                <a:sym typeface="Symbol"/>
              </a:rPr>
              <a:t>X, Y, Z, U, V, W,…. 	</a:t>
            </a:r>
            <a:r>
              <a:rPr lang="en-US" sz="2400" i="1" dirty="0" err="1" smtClean="0">
                <a:sym typeface="Symbol"/>
              </a:rPr>
              <a:t>incertezze</a:t>
            </a:r>
            <a:r>
              <a:rPr lang="en-US" sz="2400" i="1" dirty="0" smtClean="0">
                <a:sym typeface="Symbol"/>
              </a:rPr>
              <a:t> associate</a:t>
            </a:r>
          </a:p>
          <a:p>
            <a:pPr algn="just"/>
            <a:endParaRPr lang="en-US" sz="2400" i="1" dirty="0" smtClean="0">
              <a:sym typeface="Symbol"/>
            </a:endParaRPr>
          </a:p>
          <a:p>
            <a:pPr algn="just"/>
            <a:endParaRPr lang="en-US" sz="2400" i="1" dirty="0" smtClean="0">
              <a:latin typeface="Times New Roman" pitchFamily="18" charset="0"/>
              <a:cs typeface="Times New Roman" pitchFamily="18" charset="0"/>
              <a:sym typeface="Symbol"/>
            </a:endParaRPr>
          </a:p>
          <a:p>
            <a:pPr algn="just"/>
            <a:r>
              <a:rPr lang="en-US" sz="2400" dirty="0" smtClean="0">
                <a:sym typeface="Symbol"/>
              </a:rPr>
              <a:t>La</a:t>
            </a:r>
            <a:r>
              <a:rPr lang="en-US" sz="2400" dirty="0" smtClean="0">
                <a:latin typeface="Times New Roman" pitchFamily="18" charset="0"/>
                <a:cs typeface="Times New Roman" pitchFamily="18" charset="0"/>
                <a:sym typeface="Symbol"/>
              </a:rPr>
              <a:t> </a:t>
            </a:r>
            <a:r>
              <a:rPr lang="en-US" sz="2400" dirty="0" err="1" smtClean="0"/>
              <a:t>migliore</a:t>
            </a:r>
            <a:r>
              <a:rPr lang="en-US" sz="2400" dirty="0" smtClean="0"/>
              <a:t> </a:t>
            </a:r>
            <a:r>
              <a:rPr lang="en-US" sz="2400" dirty="0" err="1" smtClean="0"/>
              <a:t>stima</a:t>
            </a:r>
            <a:r>
              <a:rPr lang="en-US" sz="2400" dirty="0" smtClean="0"/>
              <a:t> </a:t>
            </a:r>
            <a:r>
              <a:rPr lang="en-US" sz="2400" dirty="0" err="1" smtClean="0"/>
              <a:t>di</a:t>
            </a:r>
            <a:r>
              <a:rPr lang="en-US" sz="2400" dirty="0" smtClean="0"/>
              <a:t> </a:t>
            </a:r>
            <a:r>
              <a:rPr lang="en-US" sz="2400" i="1" dirty="0" smtClean="0">
                <a:latin typeface="Times New Roman" pitchFamily="18" charset="0"/>
                <a:cs typeface="Times New Roman" pitchFamily="18" charset="0"/>
              </a:rPr>
              <a:t>G </a:t>
            </a:r>
            <a:r>
              <a:rPr lang="en-US" sz="2400" dirty="0" smtClean="0"/>
              <a:t>è data </a:t>
            </a:r>
            <a:r>
              <a:rPr lang="en-US" sz="2400" dirty="0" err="1" smtClean="0"/>
              <a:t>da</a:t>
            </a:r>
            <a:endParaRPr lang="en-US" sz="2400" dirty="0" smtClean="0"/>
          </a:p>
        </p:txBody>
      </p:sp>
      <p:graphicFrame>
        <p:nvGraphicFramePr>
          <p:cNvPr id="31746" name="Object 2"/>
          <p:cNvGraphicFramePr>
            <a:graphicFrameLocks noChangeAspect="1"/>
          </p:cNvGraphicFramePr>
          <p:nvPr/>
        </p:nvGraphicFramePr>
        <p:xfrm>
          <a:off x="5000628" y="1112490"/>
          <a:ext cx="2090738" cy="950913"/>
        </p:xfrm>
        <a:graphic>
          <a:graphicData uri="http://schemas.openxmlformats.org/presentationml/2006/ole">
            <mc:AlternateContent xmlns:mc="http://schemas.openxmlformats.org/markup-compatibility/2006">
              <mc:Choice xmlns:v="urn:schemas-microsoft-com:vml" Requires="v">
                <p:oleObj spid="_x0000_s8215" name="Equazione" r:id="rId4" imgW="863225" imgH="393529" progId="Equation.3">
                  <p:embed/>
                </p:oleObj>
              </mc:Choice>
              <mc:Fallback>
                <p:oleObj name="Equazione" r:id="rId4" imgW="863225" imgH="39352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0628" y="1112490"/>
                        <a:ext cx="2090738" cy="950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47" name="Object 3"/>
          <p:cNvGraphicFramePr>
            <a:graphicFrameLocks noChangeAspect="1"/>
          </p:cNvGraphicFramePr>
          <p:nvPr/>
        </p:nvGraphicFramePr>
        <p:xfrm>
          <a:off x="3000364" y="3929066"/>
          <a:ext cx="3074988" cy="1042988"/>
        </p:xfrm>
        <a:graphic>
          <a:graphicData uri="http://schemas.openxmlformats.org/presentationml/2006/ole">
            <mc:AlternateContent xmlns:mc="http://schemas.openxmlformats.org/markup-compatibility/2006">
              <mc:Choice xmlns:v="urn:schemas-microsoft-com:vml" Requires="v">
                <p:oleObj spid="_x0000_s8216" name="Equazione" r:id="rId6" imgW="1269449" imgH="431613" progId="Equation.3">
                  <p:embed/>
                </p:oleObj>
              </mc:Choice>
              <mc:Fallback>
                <p:oleObj name="Equazione" r:id="rId6" imgW="1269449" imgH="431613"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00364" y="3929066"/>
                        <a:ext cx="3074988" cy="1042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ttangolo 5"/>
          <p:cNvSpPr/>
          <p:nvPr/>
        </p:nvSpPr>
        <p:spPr>
          <a:xfrm>
            <a:off x="1071538" y="5143512"/>
            <a:ext cx="407484" cy="461665"/>
          </a:xfrm>
          <a:prstGeom prst="rect">
            <a:avLst/>
          </a:prstGeom>
        </p:spPr>
        <p:txBody>
          <a:bodyPr wrap="none">
            <a:spAutoFit/>
          </a:bodyPr>
          <a:lstStyle/>
          <a:p>
            <a:r>
              <a:rPr lang="en-US" sz="2400" dirty="0" smtClean="0">
                <a:solidFill>
                  <a:prstClr val="black"/>
                </a:solidFill>
              </a:rPr>
              <a:t>e </a:t>
            </a:r>
            <a:endParaRPr lang="it-IT" dirty="0"/>
          </a:p>
        </p:txBody>
      </p:sp>
      <p:graphicFrame>
        <p:nvGraphicFramePr>
          <p:cNvPr id="31748" name="Object 2"/>
          <p:cNvGraphicFramePr>
            <a:graphicFrameLocks noChangeAspect="1"/>
          </p:cNvGraphicFramePr>
          <p:nvPr>
            <p:extLst/>
          </p:nvPr>
        </p:nvGraphicFramePr>
        <p:xfrm>
          <a:off x="2036763" y="5429250"/>
          <a:ext cx="6038850" cy="882650"/>
        </p:xfrm>
        <a:graphic>
          <a:graphicData uri="http://schemas.openxmlformats.org/presentationml/2006/ole">
            <mc:AlternateContent xmlns:mc="http://schemas.openxmlformats.org/markup-compatibility/2006">
              <mc:Choice xmlns:v="urn:schemas-microsoft-com:vml" Requires="v">
                <p:oleObj spid="_x0000_s8217" name="Equation" r:id="rId8" imgW="3035160" imgH="444240" progId="Equation.3">
                  <p:embed/>
                </p:oleObj>
              </mc:Choice>
              <mc:Fallback>
                <p:oleObj name="Equation" r:id="rId8" imgW="3035160" imgH="4442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36763" y="5429250"/>
                        <a:ext cx="6038850" cy="882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61144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975" y="982729"/>
            <a:ext cx="8625610" cy="4154984"/>
          </a:xfrm>
          <a:prstGeom prst="rect">
            <a:avLst/>
          </a:prstGeom>
        </p:spPr>
        <p:txBody>
          <a:bodyPr wrap="square">
            <a:spAutoFit/>
          </a:bodyPr>
          <a:lstStyle/>
          <a:p>
            <a:r>
              <a:rPr lang="it-IT" sz="2400" b="1" i="1" smtClean="0"/>
              <a:t>Strumento </a:t>
            </a:r>
            <a:r>
              <a:rPr lang="it-IT" sz="2400" b="1" i="1"/>
              <a:t>analogico</a:t>
            </a:r>
            <a:r>
              <a:rPr lang="it-IT" sz="2400" smtClean="0"/>
              <a:t>: </a:t>
            </a:r>
          </a:p>
          <a:p>
            <a:r>
              <a:rPr lang="it-IT" sz="2400"/>
              <a:t>	</a:t>
            </a:r>
            <a:r>
              <a:rPr lang="it-IT" sz="2400" smtClean="0"/>
              <a:t>la </a:t>
            </a:r>
            <a:r>
              <a:rPr lang="it-IT" sz="2400"/>
              <a:t>risposta viene letta su una scala graduata sulla quale si muove un indice</a:t>
            </a:r>
            <a:r>
              <a:rPr lang="it-IT" sz="2400" smtClean="0"/>
              <a:t>;</a:t>
            </a:r>
          </a:p>
          <a:p>
            <a:endParaRPr lang="it-IT" sz="2400" i="1"/>
          </a:p>
          <a:p>
            <a:endParaRPr lang="it-IT" sz="2400" i="1" smtClean="0"/>
          </a:p>
          <a:p>
            <a:endParaRPr lang="it-IT" sz="2400" i="1"/>
          </a:p>
          <a:p>
            <a:endParaRPr lang="it-IT" sz="2400" i="1" smtClean="0"/>
          </a:p>
          <a:p>
            <a:r>
              <a:rPr lang="it-IT" sz="2400" b="1" i="1" smtClean="0"/>
              <a:t>Strumento </a:t>
            </a:r>
            <a:r>
              <a:rPr lang="it-IT" sz="2400" b="1" i="1"/>
              <a:t>digitale</a:t>
            </a:r>
            <a:r>
              <a:rPr lang="it-IT" sz="2400" smtClean="0"/>
              <a:t>:</a:t>
            </a:r>
          </a:p>
          <a:p>
            <a:r>
              <a:rPr lang="it-IT" sz="2400"/>
              <a:t>	</a:t>
            </a:r>
            <a:r>
              <a:rPr lang="it-IT" sz="2400" smtClean="0"/>
              <a:t>la </a:t>
            </a:r>
            <a:r>
              <a:rPr lang="it-IT" sz="2400"/>
              <a:t>risposta analogica è digitalizzata </a:t>
            </a:r>
            <a:endParaRPr lang="it-IT" sz="2400" smtClean="0"/>
          </a:p>
          <a:p>
            <a:r>
              <a:rPr lang="it-IT" sz="2400" smtClean="0"/>
              <a:t>(</a:t>
            </a:r>
            <a:r>
              <a:rPr lang="it-IT" sz="2400"/>
              <a:t>e rappresentata in cifre su un supporto </a:t>
            </a:r>
            <a:r>
              <a:rPr lang="it-IT" sz="2400" smtClean="0"/>
              <a:t>visivo-</a:t>
            </a:r>
          </a:p>
          <a:p>
            <a:r>
              <a:rPr lang="it-IT" sz="2400" smtClean="0"/>
              <a:t>display).</a:t>
            </a:r>
            <a:endParaRPr lang="it-IT" sz="2200" u="sng" smtClean="0"/>
          </a:p>
        </p:txBody>
      </p:sp>
      <p:sp>
        <p:nvSpPr>
          <p:cNvPr id="5" name="Rectangle 4"/>
          <p:cNvSpPr/>
          <p:nvPr/>
        </p:nvSpPr>
        <p:spPr>
          <a:xfrm>
            <a:off x="2362200" y="457200"/>
            <a:ext cx="2634696" cy="523220"/>
          </a:xfrm>
          <a:prstGeom prst="rect">
            <a:avLst/>
          </a:prstGeom>
        </p:spPr>
        <p:txBody>
          <a:bodyPr wrap="none">
            <a:spAutoFit/>
          </a:bodyPr>
          <a:lstStyle/>
          <a:p>
            <a:r>
              <a:rPr lang="it-IT" sz="2800" b="1" smtClean="0">
                <a:solidFill>
                  <a:srgbClr val="C00000"/>
                </a:solidFill>
              </a:rPr>
              <a:t>Tipi di strumenti</a:t>
            </a:r>
            <a:endParaRPr lang="en-US" sz="2800" b="1">
              <a:solidFill>
                <a:srgbClr val="C00000"/>
              </a:solidFill>
            </a:endParaRPr>
          </a:p>
        </p:txBody>
      </p:sp>
      <p:pic>
        <p:nvPicPr>
          <p:cNvPr id="1026" name="Picture 2" descr="http://www.ezm.it/upl/prodotti_multiimg/041324_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2133600"/>
            <a:ext cx="1828800" cy="14514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wika.com.br/upload/PIC_PR_54TwinTemp_de_de_611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925658"/>
            <a:ext cx="1673226" cy="16732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media.amalditraiettorie.bedita.net/0c/cb/shutt_65059162ddaf856573fae40a00ea8a32/shutterstock_73965463-1_520x_9749a94feb83e4b4dc5765a3951c2ac5.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200000">
            <a:off x="1486833" y="2337073"/>
            <a:ext cx="1070378" cy="1453244"/>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8" descr="data:image/jpeg;base64,/9j/4AAQSkZJRgABAQAAAQABAAD/2wCEAAkGBxAREhAUEBEQEBAQEA8VDxAVDg8QDxQUFRIWFhUUFhYYHCghGBwmHBYUITEhJSkrLjIuFx8zODMsNygtLisBCgoKDg0OGhAQGywkHyAsLSwsLCw1LCwsLCwtMywvLDcsLzc3LC8vLCwsLi00LCw3LCwvLCwvLCwsLyw0LCwyLP/AABEIAJ0BQQMBIgACEQEDEQH/xAAcAAEAAQUBAQAAAAAAAAAAAAAABwEDBQYIAgT/xABEEAABAwIDAwgFCAoBBQAAAAABAAIDBBEFBiESMUEHE1FhcYGR0SIyQqGxFCNDUnKSk8EIFSQzU2KCorLhNDVjc9Lw/8QAGgEBAQADAQEAAAAAAAAAAAAAAAECAwQFBv/EACkRAQADAAEDAwMDBQAAAAAAAAABAhEDBBIhEzFxIlHBBWGRFTJBUoH/2gAMAwEAAhEDEQA/AJxREQEREBERAREQEREBUREBERAVUXl7wAS4gAbyTYDvQVVVp2P8odHTA7BEzhx2g2L7x3911GWPcsE7yRE/ZGukbNn+92pU0T2+RrfWIaOsgL4pscpGetU07eozxg/FctYhnCpmJuXOvxc97/iVi34jO7eR90IOtG5koTuq6b8ePzX2QV8L/Ulif9mRjvgVx0aqXpHgF6jxGZhu1zmnpDi0+5B2Yi5UwnlDxKntsVMhA9h/zjfepBy7y4bm10I4fOx/EtQTUixOA5jpK1u1TTMk6W3s8drTqssqCIiAiIgIiICIiAiIgIiICIiAiIgIiICIiAiIgIiICIiCiIqoKKqotZzxm+LDorkh0zgdhl9APrO6vig+7MeY6eiZtSuu4glkYI2ndfUOtQTnTlOnqXObGfQ4NGkQ/wDc9ZWpZlzLPWyOc97iHHUk6nyHUsQxqirtTUSym8jy49Z08F4awK/SUkkpsxt+k7mjvWxYfla9i8lx6Bo1DNawrjYXHc1x/pKkajy4xu5jW9jRfxWSZgzQi9qKTTvHsP8AuOVtwtv07RZS9+qGdCsTYDG7e0HtAKLiJi0K26LoUh12TYzfYGwf5dB4LV8Ty/PDc222/WA1HaETGLw7Ep6Z4fDI+J7TcOabKbOT/lfbKWQ4hZkh0bUAAMceG0OHaoPIurLm2Ri7UjeHAFpBaQCCDcEdK9Lnfkt5TX0jm09W5z6UmzHkkuiPf7PUuhYZWva1zCHNcAWuBuCDuIVHtERAREQEREBERAREQEREBERAREQEREBERAREQEREFEVVRBic04/FQU75pSNNI2XsXvI0aPj2ArljNOYJq6Z8kjidpxJ6OoDqHBbXyxZvNZVOiid8xTucxljo5w0e/wAdB1DrUdtCg9hZvBcDdLZzwQzg3cXeQXnL2EmZwc4egD6I+sfJSVhuHhoFxqjKIfJhmDNaBoABuAFgs1DTgbgrrGq61qmtkQ8Bi9bCuAL1ZTWUUWtlC1XbJZNXsWCxWJacHeF9pC8FqanY0jMeUWyXfDZknR7Lu3o7VH9RC5jnNeC1zTZwI1U6OatVzdlsVDC+MWmaPRP1h9Uq6wtRFrgpg5FM+GNzaGqf82+3yZ7j6rvqdh0sohkaQSCLEEgg7wRvC8xuLSC0kOaQWkbwRuVanayLTuS3NYxGja5xHPw2jnHG4Gju8fmtxVBERAREQEREBERAREQEREBERAREQEREBERAREQUWqcp+YDQ4fPI02lktFD07TzYu7m7R7ltagj9IjGbz01K06RRmV44bUhLW+5p8QgiCR5cSSvooaYyvawcd56BxXyhbbkig2iXn2jYdg/38FFiNluGBYcGNbpYACw6lnmNVqCOwC17Mmbm0z+bjYJJRbbubMbfhpvKxmXRWutraFcaFG7M+VJ+ii/uX10+dqk/RxD7y1WvEO7h6W158JBDV62Vr2DYpXVJ2YoWPcBcgA3t06lZCt/WcTHPkpg1jRq4jQe9aPXh6P8ATZiYra1Yn7TMb/DI7KbK1IZoqNq2xH4HzWwinxWwPyZtiAQdLfFI5on2W/6b6f8AfMR8zEPrLV4LVrmI47VwuLHxxtc02IsdD4r4pMzVYF+bj+67zSOoqtv0nkzY8tuLVae1avT5oqd74mOaPW2bggLaKedsjGvZq1wuPJbacsW9nD1HQ8nFG2hG3KHgvNuE7BZrzaXqdwd37vBaWVOGM0DZ4ZI3bntIHUeB8VCEjC0ua7e1xa7tBsfguiJeRyVyW98jeYjR4hGxxtDV2ieOAcTZjvHTvXTa4qhkLHNc02cxzXNPQQbhdg5YxIVVJTTj6WFjj221991k1MoiIgIiICIiAiIgIiICIiAiIgIiICIiAiIgIiIC5T5Wa0zYtXEnRsrY29kcbW/EE966sXHecJS6urHHjUz/AOZCDEkqVMn0mzEz7LfhqoraLkdZHxU0YFHaNvYFJZ0ZRoUP5j/5dT/5XKYQopzBQu+WTDi6Rx03Ba5dXGxQ3rMYe31V8kFOC8ssSW73XFlmMMjG3shhJHS70R1rl5YnHv8AQWrF0hUF48LLmEiR1WNktJDhZoBsRu4q7lCpkMsjppS4RwSuAfIXWNtDY8d6xOJU0jaOmfz12SyygRNsGA9I4+Kt4FhpIqvTcx0UDj6J0dcbj1LnyImHbfL8PJOx9Vp8/bzmMa1kO2PTueoGyzEOIlrQ3nXBu4DbdZfPl3CmSzBri0gNe4gDi0aAg7xfevumx6Nu1+yUbi3eNl/mpGY38/Lab9la90x5n2jN+fh9edaFpkhbG4WZTxC1wRuuvnzfT7NPhzS2xbBISbfWc23wK1jE6xzpC50oa420u4ADg0dQWzYXm3m42MlbBOQPRfI0lwbwaNdwV2s7+7VWvLxV44r9U03Y9veJj8vWCQtbhuIO0u50LAeNtoEqzlX/AI/ZJJ8br78ZmbPRGYbEAdMGBkYLY32F7uHE9CxeVH2ic07xK/8AJZ8UfV4c3U8nfwXtbxM39vtkRH4Zhyh7PFJzVZLbdJsvH9Q194UwuUZcqEdp4T9aJ1+53+16NXy/O00LpPkHrTJhTGk3ME87O4v2x/mubAp7/RylvS1reDallu+P/SzcqXUREBERAREQEREBERAREQEREBERAREQEREBERAXHWbY9mtrGneKme/3yfzXYq5R5V6Mw4tXtIsHTCRvZJG1/wCZ8EGpsNiD0EH3qbcGPzbewKECpkynUbdPEeljb9ttVJZVZxpAsTuBBKjDHcRZ8qmJv++dfT2d4HwUoBR1nXLUwmfNE0yRyG7g0Eva7cdOIWEunjnyw0VXGLm5Lnvu7S1he4Cy2H18W2/Uhr2gXtrfitcbRS/wpfw3+S+unp5h9FL+G/yWjkjYev0nJ221KtNiFDPT0sUk3M/JnOueaLi+/HThorM9dSwNqRFM6b5Q0NuGOYWWO/XeLLQonTj6OX8N/kqvdOfo5fw3+S5Ziz1K04f95zd7fGbu/Pv+7b8uY3FFKdsmzmPYZNn1drjYaleqymoiHWrD025hwvbdfRaW1kw+il/Cf5JIJ/4Uv4b/ACU9P/DZa9JtN4vMTPvmec+Yl6xSraS6zna+zYW8VT9YMNvTc2wtbZB4dK+GSknP0Uv4T/JWvkU/8GX8J/ktscUZjkv1cxeZhucmZITRx052rxyOfe2huN3ivuyY8viL/wDuP/JaJTYXVSENbDLcnixzR2klSbl/DPk0DIydp2peeG0Tc26lnxcXbOuPq+pi1O2PHnf+sg5Rtynm81OOiJ/vcPJSQVFefp9urcOEbGN795+IXXV4fLOtXKnn9HGMilrXcHVLLd0Y81BDwujeQOj2MLD/AOPUTuHY13N/FhWbQkhERAREQEREBERAREQEREBERAREQEREBERAREQFAX6ROEFlTTVI9WaLmn9G3GS4d5a4/dCn1abys5eNdh07WC80NpoRxLmaub3t2h22QcrKQ+TbELsfETrGbj7Lv93UeLJZfxM007JPZ3SD+U7/AA3oQm5q9hfNSTB7Q5pBBAIPAhfQFjMNkWegvQXkKqxmG2vJj1dNpeSsBiNXWiqY2NhMBMOvNgsIJPOlz7+iWi1hx61O1n68tg2k2lp8WI19W+odSyQxRU8jo2NdGXOkc3fc301Wz0L5DGwzNDJS0c40G7Q7jY9CvYevL6CqXRUU7SeUJXklVK8uKyxrnk1aqZgxrnONmtBJ7AFDdZKZXySO3yPc4950HhZb5nfEbMEDD6UmsnUwcO8/ArR5mgBZNNp1jJWkkNaLuJAA4knQBdd5RwsUlFSwD6KFgP2rXcfElc6clGXzXYlDcEw0zhPKeHoG7GntdbuBXUarEREQEREBERAREQEREBERAREQEREBERAREQEREBCERBy7yu5SOH1r3MbamqnOkgPBpJu+PuJuOojoWjrrvO+V4sTpXwSWDvWgktrHIAbOHVqQeolco4xhU1LNJBUMLJYnWeOHUQeIO8FBtmQcxbNqeZ2hPzLj/gfyUjMcoCC3/KWcfViqnWO5kx3HoD+g9aipBBXq6sMfdXAUXXolLql1S6GtWfgFZC+cUc0TIal5c4PY4vjc4alhH5rYcNpjFFGxz3SuY0B0jjdzj0r6LpdEVuqEql1QlF0JWPxfEmwMLnak6Mbxc7gFXEsSZENdXEegwes7s81q1S58ri+Q3Pst9lg6B+ZQ1iqjae5z5Dd7zdx+AHUNyweKzeyFmsWqRGLe0dwWzcjWRzWTCtqW/s0DwYWuGksoO+3Frbd5skMUk8j+Ujh9EHSttU1REk3S0W9CPuGp6yVvaoqqgiIgIiICIiAiIgIiICIiAiIgIiICIiAiIgIiICIiAtI5TMgR4pFtR7MdZEDzUltHjfzb+roPBbuiDjDEcPlp5HxTxuiljNnscLEeY61ZAXVmeMjUmKR2lHNztB5qoaBzjeo/Wb1H3LnjN+Sa3DHkTxl0N/QqGAmFw6z7B6j70FnAcz1FNZt+diH0bidPsu4LfMKzXTTW9Pm3n2H2b4HcVFLCCrzQoJsbJdettRBRVcsf7uR7OoOIHhuWZpsfqv4pPa1p/JFSNtqhetGZjVS7fKO6Nl1dE8r/AF5ZT1bWyP7QE0bXV18cY9N7W9AJ1PYN5WLqMXe7SJthb947f3N81jYYmt1AF+J3nxSesYwEucB3qaPfMi5JJc473HUn/wC6FisYxRkQIFi7oXwV+YHyER07XPc7Roa0ueeoAalb1kTkhlmc2oxXaYy920lxzjtdOdI9UfyjXptuVwa5yfZDnxeXnp9qOha7036h0pB/dx/m7h2ro+ipI4Y2RxMbHHG0NYxos1oG4BeqaBkbWsja1jGABjGgBoA3ABXFUFVURBVERAREQEREBERAREQEREBERAREQEREBERAREQEVFVAREQFbnhY9pa9rXscLOa4BzSOsFXEQRfmjkXoZ9p9G40ch12B6dPf7G9vcbKMMa5MsYpSf2f5RGL2khe14t1tNnDw710+iDjiZ8kRtNHJEeh7HMPvCuxYi1dd1FHFILSRxyDiHMa4e8LCz5Gwl/rYfRXO8imiafcEHNEWMsbwuvbsyAbgbro5vJ7g4P8A0+l74gR4FZKhy1QQaw0dLEellNE0+ICmDmujjxSrNqaknffiInNb951h71t2A8jNdOQ/EJm07dLxNcJZrdBI9FviVPTWgaAADoAsFVUa5lbJFBhw/ZoRzntTvPOTH+o7h1CwWxoiCiKq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4" name="Picture 10" descr="http://www.magispeed.it/image/cache/data/Categorie/Road%20Italia/digitali-410x2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4953000"/>
            <a:ext cx="326409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gmc-instruments.fr/src/full/f9c9fd0eda98a84f2fa4afa52508f2cc3.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59690" y="4009352"/>
            <a:ext cx="1540139" cy="2752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1887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8496" y="741214"/>
            <a:ext cx="8134722" cy="830997"/>
          </a:xfrm>
          <a:prstGeom prst="rect">
            <a:avLst/>
          </a:prstGeom>
          <a:noFill/>
        </p:spPr>
        <p:txBody>
          <a:bodyPr wrap="square" rtlCol="0">
            <a:spAutoFit/>
          </a:bodyPr>
          <a:lstStyle/>
          <a:p>
            <a:r>
              <a:rPr lang="en-US" sz="2400" smtClean="0"/>
              <a:t>Poiche’ siamo interessati alla massima variazione di G (valutazione più pessimistica dell’incertezza) </a:t>
            </a:r>
            <a:endParaRPr lang="en-US" sz="2400"/>
          </a:p>
        </p:txBody>
      </p:sp>
      <p:graphicFrame>
        <p:nvGraphicFramePr>
          <p:cNvPr id="6" name="Object 5"/>
          <p:cNvGraphicFramePr>
            <a:graphicFrameLocks noChangeAspect="1"/>
          </p:cNvGraphicFramePr>
          <p:nvPr>
            <p:extLst/>
          </p:nvPr>
        </p:nvGraphicFramePr>
        <p:xfrm>
          <a:off x="1619672" y="1916832"/>
          <a:ext cx="5524096" cy="1031315"/>
        </p:xfrm>
        <a:graphic>
          <a:graphicData uri="http://schemas.openxmlformats.org/presentationml/2006/ole">
            <mc:AlternateContent xmlns:mc="http://schemas.openxmlformats.org/markup-compatibility/2006">
              <mc:Choice xmlns:v="urn:schemas-microsoft-com:vml" Requires="v">
                <p:oleObj spid="_x0000_s14346" name="Equation" r:id="rId4" imgW="2298600" imgH="431640" progId="Equation.3">
                  <p:embed/>
                </p:oleObj>
              </mc:Choice>
              <mc:Fallback>
                <p:oleObj name="Equation" r:id="rId4" imgW="2298600" imgH="4316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9672" y="1916832"/>
                        <a:ext cx="5524096" cy="1031315"/>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p:cNvSpPr/>
          <p:nvPr/>
        </p:nvSpPr>
        <p:spPr>
          <a:xfrm>
            <a:off x="399874" y="3645024"/>
            <a:ext cx="8313344" cy="2677656"/>
          </a:xfrm>
          <a:prstGeom prst="rect">
            <a:avLst/>
          </a:prstGeom>
          <a:ln>
            <a:solidFill>
              <a:srgbClr val="C00000"/>
            </a:solidFill>
          </a:ln>
        </p:spPr>
        <p:txBody>
          <a:bodyPr wrap="square">
            <a:spAutoFit/>
          </a:bodyPr>
          <a:lstStyle/>
          <a:p>
            <a:r>
              <a:rPr lang="it-IT" sz="2400" b="1" smtClean="0">
                <a:solidFill>
                  <a:srgbClr val="C00000"/>
                </a:solidFill>
              </a:rPr>
              <a:t>OSSERVAZIONI</a:t>
            </a:r>
          </a:p>
          <a:p>
            <a:pPr marL="342900" indent="-342900">
              <a:buFont typeface="Arial" panose="020B0604020202020204" pitchFamily="34" charset="0"/>
              <a:buChar char="•"/>
            </a:pPr>
            <a:r>
              <a:rPr lang="it-IT" sz="2400" smtClean="0"/>
              <a:t>È </a:t>
            </a:r>
            <a:r>
              <a:rPr lang="it-IT" sz="2400"/>
              <a:t>rigorosamente valida se </a:t>
            </a:r>
            <a:r>
              <a:rPr lang="it-IT" sz="2400" i="1">
                <a:latin typeface="Times New Roman" panose="02020603050405020304" pitchFamily="18" charset="0"/>
                <a:cs typeface="Times New Roman" panose="02020603050405020304" pitchFamily="18" charset="0"/>
              </a:rPr>
              <a:t>G</a:t>
            </a:r>
            <a:r>
              <a:rPr lang="it-IT" sz="2400" i="1"/>
              <a:t> </a:t>
            </a:r>
            <a:r>
              <a:rPr lang="it-IT" sz="2400"/>
              <a:t>dipende linearmente </a:t>
            </a:r>
            <a:r>
              <a:rPr lang="it-IT" sz="2400" i="1">
                <a:latin typeface="Times New Roman" panose="02020603050405020304" pitchFamily="18" charset="0"/>
                <a:cs typeface="Times New Roman" panose="02020603050405020304" pitchFamily="18" charset="0"/>
              </a:rPr>
              <a:t>X, Y, Z,.... </a:t>
            </a:r>
          </a:p>
          <a:p>
            <a:pPr marL="342900" indent="-342900">
              <a:buFont typeface="Arial" panose="020B0604020202020204" pitchFamily="34" charset="0"/>
              <a:buChar char="•"/>
            </a:pPr>
            <a:endParaRPr lang="it-IT" sz="2400" i="1"/>
          </a:p>
          <a:p>
            <a:pPr marL="342900" indent="-342900">
              <a:buFont typeface="Arial" panose="020B0604020202020204" pitchFamily="34" charset="0"/>
              <a:buChar char="•"/>
            </a:pPr>
            <a:r>
              <a:rPr lang="it-IT" sz="2400"/>
              <a:t>È valida approssimativamente se </a:t>
            </a:r>
            <a:r>
              <a:rPr lang="el-GR" sz="2400" i="1" smtClean="0">
                <a:latin typeface="Times New Roman" panose="02020603050405020304" pitchFamily="18" charset="0"/>
                <a:cs typeface="Times New Roman" panose="02020603050405020304" pitchFamily="18" charset="0"/>
              </a:rPr>
              <a:t>Δ</a:t>
            </a:r>
            <a:r>
              <a:rPr lang="it-IT" sz="2400" i="1" smtClean="0">
                <a:latin typeface="Times New Roman" panose="02020603050405020304" pitchFamily="18" charset="0"/>
                <a:cs typeface="Times New Roman" panose="02020603050405020304" pitchFamily="18" charset="0"/>
              </a:rPr>
              <a:t>X,</a:t>
            </a:r>
            <a:r>
              <a:rPr lang="el-GR" sz="2400" i="1">
                <a:latin typeface="Times New Roman" panose="02020603050405020304" pitchFamily="18" charset="0"/>
                <a:cs typeface="Times New Roman" panose="02020603050405020304" pitchFamily="18" charset="0"/>
              </a:rPr>
              <a:t> </a:t>
            </a:r>
            <a:r>
              <a:rPr lang="el-GR" sz="2400" i="1" smtClean="0">
                <a:latin typeface="Times New Roman" panose="02020603050405020304" pitchFamily="18" charset="0"/>
                <a:cs typeface="Times New Roman" panose="02020603050405020304" pitchFamily="18" charset="0"/>
              </a:rPr>
              <a:t>Δ</a:t>
            </a:r>
            <a:r>
              <a:rPr lang="it-IT" sz="2400" i="1" smtClean="0">
                <a:latin typeface="Times New Roman" panose="02020603050405020304" pitchFamily="18" charset="0"/>
                <a:cs typeface="Times New Roman" panose="02020603050405020304" pitchFamily="18" charset="0"/>
              </a:rPr>
              <a:t>Y,</a:t>
            </a:r>
            <a:r>
              <a:rPr lang="el-GR" sz="2400" i="1" smtClean="0">
                <a:latin typeface="Times New Roman" panose="02020603050405020304" pitchFamily="18" charset="0"/>
                <a:cs typeface="Times New Roman" panose="02020603050405020304" pitchFamily="18" charset="0"/>
              </a:rPr>
              <a:t> Δ</a:t>
            </a:r>
            <a:r>
              <a:rPr lang="it-IT" sz="2400" i="1" smtClean="0">
                <a:latin typeface="Times New Roman" panose="02020603050405020304" pitchFamily="18" charset="0"/>
                <a:cs typeface="Times New Roman" panose="02020603050405020304" pitchFamily="18" charset="0"/>
              </a:rPr>
              <a:t>Z,...  </a:t>
            </a:r>
            <a:r>
              <a:rPr lang="it-IT" sz="2400"/>
              <a:t>sono piccoli rispetto a </a:t>
            </a:r>
            <a:r>
              <a:rPr lang="it-IT" sz="2400" i="1">
                <a:latin typeface="Times New Roman" panose="02020603050405020304" pitchFamily="18" charset="0"/>
                <a:cs typeface="Times New Roman" panose="02020603050405020304" pitchFamily="18" charset="0"/>
              </a:rPr>
              <a:t>G</a:t>
            </a:r>
            <a:r>
              <a:rPr lang="it-IT" sz="2400" i="1"/>
              <a:t>. </a:t>
            </a:r>
          </a:p>
          <a:p>
            <a:pPr marL="342900" indent="-342900">
              <a:buFont typeface="Arial" panose="020B0604020202020204" pitchFamily="34" charset="0"/>
              <a:buChar char="•"/>
            </a:pPr>
            <a:endParaRPr lang="it-IT" sz="2400" i="1"/>
          </a:p>
          <a:p>
            <a:pPr marL="342900" indent="-342900">
              <a:buFont typeface="Arial" panose="020B0604020202020204" pitchFamily="34" charset="0"/>
              <a:buChar char="•"/>
            </a:pPr>
            <a:r>
              <a:rPr lang="it-IT" sz="2400" i="1">
                <a:latin typeface="Times New Roman" panose="02020603050405020304" pitchFamily="18" charset="0"/>
                <a:cs typeface="Times New Roman" panose="02020603050405020304" pitchFamily="18" charset="0"/>
              </a:rPr>
              <a:t>ΔG </a:t>
            </a:r>
            <a:r>
              <a:rPr lang="it-IT" sz="2400"/>
              <a:t>è un errore massimo.</a:t>
            </a:r>
          </a:p>
        </p:txBody>
      </p:sp>
    </p:spTree>
    <p:extLst>
      <p:ext uri="{BB962C8B-B14F-4D97-AF65-F5344CB8AC3E}">
        <p14:creationId xmlns:p14="http://schemas.microsoft.com/office/powerpoint/2010/main" val="29873308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1745"/>
          <a:stretch/>
        </p:blipFill>
        <p:spPr bwMode="auto">
          <a:xfrm>
            <a:off x="611560" y="1150551"/>
            <a:ext cx="7993770" cy="5086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46960" y="313628"/>
            <a:ext cx="8394349" cy="461665"/>
          </a:xfrm>
          <a:prstGeom prst="rect">
            <a:avLst/>
          </a:prstGeom>
        </p:spPr>
        <p:txBody>
          <a:bodyPr wrap="none">
            <a:spAutoFit/>
          </a:bodyPr>
          <a:lstStyle/>
          <a:p>
            <a:r>
              <a:rPr lang="it-IT" sz="2400" b="1" smtClean="0">
                <a:solidFill>
                  <a:srgbClr val="C00000"/>
                </a:solidFill>
              </a:rPr>
              <a:t>Tabella riassuntiva sulla propagazione delle incertezze massime </a:t>
            </a:r>
            <a:endParaRPr lang="en-US" sz="2400" b="1">
              <a:solidFill>
                <a:srgbClr val="C00000"/>
              </a:solidFill>
            </a:endParaRPr>
          </a:p>
        </p:txBody>
      </p:sp>
    </p:spTree>
    <p:extLst>
      <p:ext uri="{BB962C8B-B14F-4D97-AF65-F5344CB8AC3E}">
        <p14:creationId xmlns:p14="http://schemas.microsoft.com/office/powerpoint/2010/main" val="21949455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p:cNvPicPr>
            <a:picLocks noChangeAspect="1" noChangeArrowheads="1"/>
          </p:cNvPicPr>
          <p:nvPr/>
        </p:nvPicPr>
        <p:blipFill>
          <a:blip r:embed="rId2"/>
          <a:srcRect/>
          <a:stretch>
            <a:fillRect/>
          </a:stretch>
        </p:blipFill>
        <p:spPr bwMode="auto">
          <a:xfrm>
            <a:off x="-285784" y="1214422"/>
            <a:ext cx="10001288" cy="4149085"/>
          </a:xfrm>
          <a:prstGeom prst="rect">
            <a:avLst/>
          </a:prstGeom>
          <a:noFill/>
          <a:ln w="9525">
            <a:noFill/>
            <a:miter lim="800000"/>
            <a:headEnd/>
            <a:tailEnd/>
          </a:ln>
          <a:effectLst/>
        </p:spPr>
      </p:pic>
    </p:spTree>
    <p:extLst>
      <p:ext uri="{BB962C8B-B14F-4D97-AF65-F5344CB8AC3E}">
        <p14:creationId xmlns:p14="http://schemas.microsoft.com/office/powerpoint/2010/main" val="41493526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064896" cy="6370975"/>
          </a:xfrm>
          <a:prstGeom prst="rect">
            <a:avLst/>
          </a:prstGeom>
        </p:spPr>
        <p:txBody>
          <a:bodyPr wrap="square">
            <a:spAutoFit/>
          </a:bodyPr>
          <a:lstStyle/>
          <a:p>
            <a:pPr algn="just"/>
            <a:r>
              <a:rPr lang="it-IT" sz="2400"/>
              <a:t>Nell’addizione </a:t>
            </a:r>
            <a:r>
              <a:rPr lang="it-IT" sz="2400" smtClean="0"/>
              <a:t>(e </a:t>
            </a:r>
            <a:r>
              <a:rPr lang="it-IT" sz="2400"/>
              <a:t>nella </a:t>
            </a:r>
            <a:r>
              <a:rPr lang="it-IT" sz="2400" smtClean="0"/>
              <a:t>sottrazione) </a:t>
            </a:r>
            <a:r>
              <a:rPr lang="it-IT" sz="2400"/>
              <a:t>il numero delle cifre significative del risultato è determinato da quella dell’addendo più </a:t>
            </a:r>
            <a:r>
              <a:rPr lang="it-IT" sz="2400" smtClean="0"/>
              <a:t>incerto: </a:t>
            </a:r>
            <a:r>
              <a:rPr lang="it-IT" sz="2400" i="1" smtClean="0"/>
              <a:t>si fermano </a:t>
            </a:r>
            <a:r>
              <a:rPr lang="it-IT" sz="2400" i="1"/>
              <a:t>le cifre significative della somma in corrispondenza della più arretrata (a sinistra)  tra le posizioni delle ultime cifre significative degli </a:t>
            </a:r>
            <a:r>
              <a:rPr lang="it-IT" sz="2400" i="1" smtClean="0"/>
              <a:t>addendi</a:t>
            </a:r>
            <a:r>
              <a:rPr lang="it-IT" sz="2400" smtClean="0"/>
              <a:t>.</a:t>
            </a:r>
            <a:endParaRPr lang="it-IT" sz="2400"/>
          </a:p>
          <a:p>
            <a:pPr algn="just"/>
            <a:r>
              <a:rPr lang="it-IT" sz="2400" smtClean="0"/>
              <a:t>Non e’ importante il numero di cifre significative ma la loro posizione.</a:t>
            </a:r>
          </a:p>
          <a:p>
            <a:pPr algn="just"/>
            <a:endParaRPr lang="it-IT" sz="2400"/>
          </a:p>
          <a:p>
            <a:pPr algn="just"/>
            <a:r>
              <a:rPr lang="it-IT" sz="2400" smtClean="0"/>
              <a:t>Esempio 	</a:t>
            </a:r>
          </a:p>
          <a:p>
            <a:pPr algn="just"/>
            <a:endParaRPr lang="it-IT" sz="2400" smtClean="0"/>
          </a:p>
          <a:p>
            <a:pPr algn="just"/>
            <a:r>
              <a:rPr lang="it-IT" sz="2400"/>
              <a:t>	</a:t>
            </a:r>
            <a:r>
              <a:rPr lang="it-IT" sz="2400" smtClean="0"/>
              <a:t>		  3.3	+</a:t>
            </a:r>
          </a:p>
          <a:p>
            <a:pPr algn="just"/>
            <a:r>
              <a:rPr lang="it-IT" sz="2400"/>
              <a:t>	</a:t>
            </a:r>
            <a:r>
              <a:rPr lang="it-IT" sz="2400" smtClean="0"/>
              <a:t>		23.424	+</a:t>
            </a:r>
          </a:p>
          <a:p>
            <a:pPr algn="just"/>
            <a:r>
              <a:rPr lang="it-IT" sz="2400"/>
              <a:t>	</a:t>
            </a:r>
            <a:r>
              <a:rPr lang="it-IT" sz="2400" smtClean="0"/>
              <a:t>		</a:t>
            </a:r>
            <a:r>
              <a:rPr lang="it-IT" sz="2400" u="sng" smtClean="0"/>
              <a:t>12.21	=</a:t>
            </a:r>
          </a:p>
          <a:p>
            <a:pPr algn="just"/>
            <a:r>
              <a:rPr lang="it-IT" sz="2400" smtClean="0"/>
              <a:t>			38.934</a:t>
            </a:r>
          </a:p>
          <a:p>
            <a:pPr algn="just"/>
            <a:endParaRPr lang="it-IT" sz="2400"/>
          </a:p>
          <a:p>
            <a:pPr algn="just"/>
            <a:r>
              <a:rPr lang="it-IT" sz="2400" smtClean="0"/>
              <a:t>						38.9</a:t>
            </a:r>
            <a:endParaRPr lang="it-IT" sz="2400"/>
          </a:p>
          <a:p>
            <a:pPr algn="just"/>
            <a:endParaRPr lang="it-IT" sz="2400" dirty="0"/>
          </a:p>
        </p:txBody>
      </p:sp>
      <p:sp>
        <p:nvSpPr>
          <p:cNvPr id="10" name="Down Arrow 9"/>
          <p:cNvSpPr/>
          <p:nvPr/>
        </p:nvSpPr>
        <p:spPr>
          <a:xfrm>
            <a:off x="3582731" y="3518143"/>
            <a:ext cx="216024" cy="504056"/>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flipV="1">
            <a:off x="3582731" y="5542603"/>
            <a:ext cx="216024" cy="504056"/>
          </a:xfrm>
          <a:prstGeom prst="down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5017104" y="5812633"/>
            <a:ext cx="720080" cy="4680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1881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97511"/>
            <a:ext cx="8064896" cy="1200329"/>
          </a:xfrm>
          <a:prstGeom prst="rect">
            <a:avLst/>
          </a:prstGeom>
        </p:spPr>
        <p:txBody>
          <a:bodyPr wrap="square">
            <a:spAutoFit/>
          </a:bodyPr>
          <a:lstStyle/>
          <a:p>
            <a:pPr algn="just"/>
            <a:r>
              <a:rPr lang="it-IT" sz="2400"/>
              <a:t>Nella divisione e nella moltiplicazione il risultato </a:t>
            </a:r>
            <a:r>
              <a:rPr lang="it-IT" sz="2400" smtClean="0"/>
              <a:t>ha un </a:t>
            </a:r>
            <a:r>
              <a:rPr lang="it-IT" sz="2400"/>
              <a:t>numero di cifre significative pari a quelle del </a:t>
            </a:r>
            <a:r>
              <a:rPr lang="it-IT" sz="2400" smtClean="0"/>
              <a:t>numero che </a:t>
            </a:r>
            <a:r>
              <a:rPr lang="it-IT" sz="2400"/>
              <a:t>ne possiede meno di tutti. </a:t>
            </a:r>
          </a:p>
        </p:txBody>
      </p:sp>
      <p:sp>
        <p:nvSpPr>
          <p:cNvPr id="5" name="Rectangle 4"/>
          <p:cNvSpPr/>
          <p:nvPr/>
        </p:nvSpPr>
        <p:spPr>
          <a:xfrm>
            <a:off x="611560" y="2952992"/>
            <a:ext cx="6192688" cy="1200329"/>
          </a:xfrm>
          <a:prstGeom prst="rect">
            <a:avLst/>
          </a:prstGeom>
        </p:spPr>
        <p:txBody>
          <a:bodyPr wrap="square">
            <a:spAutoFit/>
          </a:bodyPr>
          <a:lstStyle/>
          <a:p>
            <a:pPr lvl="0" algn="just"/>
            <a:r>
              <a:rPr lang="it-IT" sz="2400">
                <a:solidFill>
                  <a:prstClr val="black"/>
                </a:solidFill>
              </a:rPr>
              <a:t>			</a:t>
            </a:r>
            <a:r>
              <a:rPr lang="it-IT" sz="2400" smtClean="0">
                <a:solidFill>
                  <a:prstClr val="black"/>
                </a:solidFill>
              </a:rPr>
              <a:t>3.40</a:t>
            </a:r>
            <a:r>
              <a:rPr lang="it-IT" sz="2400">
                <a:solidFill>
                  <a:prstClr val="black"/>
                </a:solidFill>
              </a:rPr>
              <a:t>	 </a:t>
            </a:r>
            <a:r>
              <a:rPr lang="it-IT" sz="2400" smtClean="0">
                <a:solidFill>
                  <a:prstClr val="black"/>
                </a:solidFill>
              </a:rPr>
              <a:t>   x</a:t>
            </a:r>
            <a:endParaRPr lang="it-IT" sz="2400">
              <a:solidFill>
                <a:prstClr val="black"/>
              </a:solidFill>
            </a:endParaRPr>
          </a:p>
          <a:p>
            <a:pPr lvl="0" algn="just"/>
            <a:r>
              <a:rPr lang="it-IT" sz="2400">
                <a:solidFill>
                  <a:prstClr val="black"/>
                </a:solidFill>
              </a:rPr>
              <a:t>			</a:t>
            </a:r>
            <a:r>
              <a:rPr lang="it-IT" sz="2400" u="sng" smtClean="0">
                <a:solidFill>
                  <a:prstClr val="black"/>
                </a:solidFill>
              </a:rPr>
              <a:t>12.2321  =</a:t>
            </a:r>
            <a:endParaRPr lang="it-IT" sz="2400" u="sng">
              <a:solidFill>
                <a:prstClr val="black"/>
              </a:solidFill>
            </a:endParaRPr>
          </a:p>
          <a:p>
            <a:pPr lvl="0" algn="just"/>
            <a:r>
              <a:rPr lang="it-IT" sz="2400">
                <a:solidFill>
                  <a:prstClr val="black"/>
                </a:solidFill>
              </a:rPr>
              <a:t>			</a:t>
            </a:r>
            <a:r>
              <a:rPr lang="it-IT" sz="2400" smtClean="0">
                <a:solidFill>
                  <a:prstClr val="black"/>
                </a:solidFill>
              </a:rPr>
              <a:t>41.58914</a:t>
            </a:r>
            <a:endParaRPr lang="it-IT" sz="2400">
              <a:solidFill>
                <a:prstClr val="black"/>
              </a:solidFill>
            </a:endParaRPr>
          </a:p>
        </p:txBody>
      </p:sp>
      <p:sp>
        <p:nvSpPr>
          <p:cNvPr id="7" name="Right Brace 6"/>
          <p:cNvSpPr/>
          <p:nvPr/>
        </p:nvSpPr>
        <p:spPr>
          <a:xfrm rot="16200000">
            <a:off x="3563888" y="2564941"/>
            <a:ext cx="360040" cy="504056"/>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2915816" y="2247855"/>
            <a:ext cx="2160240" cy="369332"/>
          </a:xfrm>
          <a:prstGeom prst="rect">
            <a:avLst/>
          </a:prstGeom>
          <a:noFill/>
        </p:spPr>
        <p:txBody>
          <a:bodyPr wrap="square" rtlCol="0">
            <a:spAutoFit/>
          </a:bodyPr>
          <a:lstStyle/>
          <a:p>
            <a:r>
              <a:rPr lang="en-US" smtClean="0"/>
              <a:t>3 cifre significative</a:t>
            </a:r>
            <a:endParaRPr lang="en-US"/>
          </a:p>
        </p:txBody>
      </p:sp>
      <p:sp>
        <p:nvSpPr>
          <p:cNvPr id="9" name="Right Arrow 8"/>
          <p:cNvSpPr/>
          <p:nvPr/>
        </p:nvSpPr>
        <p:spPr>
          <a:xfrm>
            <a:off x="5108393" y="3685269"/>
            <a:ext cx="720080" cy="4680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323142" y="3700057"/>
            <a:ext cx="728084" cy="461665"/>
          </a:xfrm>
          <a:prstGeom prst="rect">
            <a:avLst/>
          </a:prstGeom>
        </p:spPr>
        <p:txBody>
          <a:bodyPr wrap="none">
            <a:spAutoFit/>
          </a:bodyPr>
          <a:lstStyle/>
          <a:p>
            <a:pPr lvl="0" algn="just"/>
            <a:r>
              <a:rPr lang="it-IT" sz="2400" smtClean="0">
                <a:solidFill>
                  <a:prstClr val="black"/>
                </a:solidFill>
              </a:rPr>
              <a:t>41.6</a:t>
            </a:r>
            <a:endParaRPr lang="it-IT" sz="2400">
              <a:solidFill>
                <a:prstClr val="black"/>
              </a:solidFill>
            </a:endParaRPr>
          </a:p>
        </p:txBody>
      </p:sp>
      <p:sp>
        <p:nvSpPr>
          <p:cNvPr id="12" name="Right Brace 11"/>
          <p:cNvSpPr/>
          <p:nvPr/>
        </p:nvSpPr>
        <p:spPr>
          <a:xfrm rot="16200000">
            <a:off x="6507164" y="3301128"/>
            <a:ext cx="360040" cy="504056"/>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5607064" y="2971554"/>
            <a:ext cx="2160240" cy="369332"/>
          </a:xfrm>
          <a:prstGeom prst="rect">
            <a:avLst/>
          </a:prstGeom>
          <a:noFill/>
        </p:spPr>
        <p:txBody>
          <a:bodyPr wrap="square" rtlCol="0">
            <a:spAutoFit/>
          </a:bodyPr>
          <a:lstStyle/>
          <a:p>
            <a:r>
              <a:rPr lang="en-US" smtClean="0"/>
              <a:t>3 cifre significative</a:t>
            </a:r>
            <a:endParaRPr lang="en-US"/>
          </a:p>
        </p:txBody>
      </p:sp>
    </p:spTree>
    <p:extLst>
      <p:ext uri="{BB962C8B-B14F-4D97-AF65-F5344CB8AC3E}">
        <p14:creationId xmlns:p14="http://schemas.microsoft.com/office/powerpoint/2010/main" val="250195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3339" y="1143000"/>
            <a:ext cx="8625610" cy="4154984"/>
          </a:xfrm>
          <a:prstGeom prst="rect">
            <a:avLst/>
          </a:prstGeom>
        </p:spPr>
        <p:txBody>
          <a:bodyPr wrap="square">
            <a:spAutoFit/>
          </a:bodyPr>
          <a:lstStyle/>
          <a:p>
            <a:endParaRPr lang="en-US" sz="2400"/>
          </a:p>
          <a:p>
            <a:r>
              <a:rPr lang="it-IT" sz="2400" b="1"/>
              <a:t>Intervallo di funzionamento</a:t>
            </a:r>
            <a:r>
              <a:rPr lang="it-IT" sz="2400" b="1" smtClean="0"/>
              <a:t>:</a:t>
            </a:r>
          </a:p>
          <a:p>
            <a:r>
              <a:rPr lang="it-IT" sz="2400" smtClean="0"/>
              <a:t>È</a:t>
            </a:r>
            <a:r>
              <a:rPr lang="it-IT" altLang="en-US" sz="2400" smtClean="0"/>
              <a:t> </a:t>
            </a:r>
            <a:r>
              <a:rPr lang="it-IT" altLang="en-US" sz="2400"/>
              <a:t>dato dal valore minimo – </a:t>
            </a:r>
            <a:r>
              <a:rPr lang="it-IT" altLang="en-US" sz="2400" i="1">
                <a:solidFill>
                  <a:srgbClr val="C00000"/>
                </a:solidFill>
              </a:rPr>
              <a:t>soglia</a:t>
            </a:r>
            <a:r>
              <a:rPr lang="it-IT" altLang="en-US" sz="2400"/>
              <a:t> – e dal valore massimo – </a:t>
            </a:r>
            <a:r>
              <a:rPr lang="it-IT" altLang="en-US" sz="2400" i="1">
                <a:solidFill>
                  <a:srgbClr val="C00000"/>
                </a:solidFill>
              </a:rPr>
              <a:t>portata</a:t>
            </a:r>
            <a:r>
              <a:rPr lang="it-IT" altLang="en-US" sz="2400"/>
              <a:t> – della grandezza in esame che lo strumento </a:t>
            </a:r>
            <a:r>
              <a:rPr lang="it-IT" sz="2400"/>
              <a:t>è </a:t>
            </a:r>
            <a:r>
              <a:rPr lang="it-IT" altLang="en-US" sz="2400"/>
              <a:t>in grado di fornire</a:t>
            </a:r>
          </a:p>
          <a:p>
            <a:pPr lvl="5"/>
            <a:endParaRPr lang="it-IT" altLang="en-US" sz="2400" u="sng" smtClean="0"/>
          </a:p>
          <a:p>
            <a:endParaRPr lang="it-IT" sz="2400" smtClean="0"/>
          </a:p>
          <a:p>
            <a:endParaRPr lang="en-US" sz="2400"/>
          </a:p>
          <a:p>
            <a:r>
              <a:rPr lang="it-IT" sz="2400" smtClean="0"/>
              <a:t>Fuori da questo intervallo la qualità della misura non è garantita ed in alcuni casi è possibile che lo strumento sia danneggiato </a:t>
            </a:r>
            <a:endParaRPr lang="it-IT" sz="2400" i="1" smtClean="0"/>
          </a:p>
          <a:p>
            <a:endParaRPr lang="it-IT" sz="2400" i="1"/>
          </a:p>
          <a:p>
            <a:endParaRPr lang="it-IT" sz="2400" i="1" smtClean="0"/>
          </a:p>
        </p:txBody>
      </p:sp>
      <p:sp>
        <p:nvSpPr>
          <p:cNvPr id="5" name="Rectangle 4"/>
          <p:cNvSpPr/>
          <p:nvPr/>
        </p:nvSpPr>
        <p:spPr>
          <a:xfrm>
            <a:off x="1219200" y="457200"/>
            <a:ext cx="7440307" cy="523220"/>
          </a:xfrm>
          <a:prstGeom prst="rect">
            <a:avLst/>
          </a:prstGeom>
        </p:spPr>
        <p:txBody>
          <a:bodyPr wrap="none">
            <a:spAutoFit/>
          </a:bodyPr>
          <a:lstStyle/>
          <a:p>
            <a:r>
              <a:rPr lang="it-IT" sz="2800" b="1">
                <a:solidFill>
                  <a:srgbClr val="C00000"/>
                </a:solidFill>
              </a:rPr>
              <a:t>Caratteristiche generali degli strumenti di misura</a:t>
            </a:r>
          </a:p>
        </p:txBody>
      </p:sp>
      <p:sp>
        <p:nvSpPr>
          <p:cNvPr id="2" name="AutoShape 8" descr="data:image/jpeg;base64,/9j/4AAQSkZJRgABAQAAAQABAAD/2wCEAAkGBxAREhAUEBEQEBAQEA8VDxAVDg8QDxQUFRIWFhUUFhYYHCghGBwmHBYUITEhJSkrLjIuFx8zODMsNygtLisBCgoKDg0OGhAQGywkHyAsLSwsLCw1LCwsLCwtMywvLDcsLzc3LC8vLCwsLi00LCw3LCwvLCwvLCwsLyw0LCwyLP/AABEIAJ0BQQMBIgACEQEDEQH/xAAcAAEAAQUBAQAAAAAAAAAAAAAABwEDBQYIAgT/xABEEAABAwIDAwgFCAoBBQAAAAABAAIDBBEFBiESMUEHE1FhcYGR0SIyQqGxFCNDUnKSk8EIFSQzU2KCorLhNDVjc9Lw/8QAGgEBAQADAQEAAAAAAAAAAAAAAAECAwQFBv/EACkRAQADAAEDAwMDBQAAAAAAAAABAhEDBBIhEzFxIlHBBWGRFTJBUoH/2gAMAwEAAhEDEQA/AJxREQEREBERAREQEREBUREBERAVUXl7wAS4gAbyTYDvQVVVp2P8odHTA7BEzhx2g2L7x3911GWPcsE7yRE/ZGukbNn+92pU0T2+RrfWIaOsgL4pscpGetU07eozxg/FctYhnCpmJuXOvxc97/iVi34jO7eR90IOtG5koTuq6b8ePzX2QV8L/Ulif9mRjvgVx0aqXpHgF6jxGZhu1zmnpDi0+5B2Yi5UwnlDxKntsVMhA9h/zjfepBy7y4bm10I4fOx/EtQTUixOA5jpK1u1TTMk6W3s8drTqssqCIiAiIgIiICIiAiIgIiICIiAiIgIiICIiAiIgIiICIiCiIqoKKqotZzxm+LDorkh0zgdhl9APrO6vig+7MeY6eiZtSuu4glkYI2ndfUOtQTnTlOnqXObGfQ4NGkQ/wDc9ZWpZlzLPWyOc97iHHUk6nyHUsQxqirtTUSym8jy49Z08F4awK/SUkkpsxt+k7mjvWxYfla9i8lx6Bo1DNawrjYXHc1x/pKkajy4xu5jW9jRfxWSZgzQi9qKTTvHsP8AuOVtwtv07RZS9+qGdCsTYDG7e0HtAKLiJi0K26LoUh12TYzfYGwf5dB4LV8Ty/PDc222/WA1HaETGLw7Ep6Z4fDI+J7TcOabKbOT/lfbKWQ4hZkh0bUAAMceG0OHaoPIurLm2Ri7UjeHAFpBaQCCDcEdK9Lnfkt5TX0jm09W5z6UmzHkkuiPf7PUuhYZWva1zCHNcAWuBuCDuIVHtERAREQEREBERAREQEREBERAREQEREBERAREQEREFEVVRBic04/FQU75pSNNI2XsXvI0aPj2ArljNOYJq6Z8kjidpxJ6OoDqHBbXyxZvNZVOiid8xTucxljo5w0e/wAdB1DrUdtCg9hZvBcDdLZzwQzg3cXeQXnL2EmZwc4egD6I+sfJSVhuHhoFxqjKIfJhmDNaBoABuAFgs1DTgbgrrGq61qmtkQ8Bi9bCuAL1ZTWUUWtlC1XbJZNXsWCxWJacHeF9pC8FqanY0jMeUWyXfDZknR7Lu3o7VH9RC5jnNeC1zTZwI1U6OatVzdlsVDC+MWmaPRP1h9Uq6wtRFrgpg5FM+GNzaGqf82+3yZ7j6rvqdh0sohkaQSCLEEgg7wRvC8xuLSC0kOaQWkbwRuVanayLTuS3NYxGja5xHPw2jnHG4Gju8fmtxVBERAREQEREBERAREQEREBERAREQEREBERAREQUWqcp+YDQ4fPI02lktFD07TzYu7m7R7ltagj9IjGbz01K06RRmV44bUhLW+5p8QgiCR5cSSvooaYyvawcd56BxXyhbbkig2iXn2jYdg/38FFiNluGBYcGNbpYACw6lnmNVqCOwC17Mmbm0z+bjYJJRbbubMbfhpvKxmXRWutraFcaFG7M+VJ+ii/uX10+dqk/RxD7y1WvEO7h6W158JBDV62Vr2DYpXVJ2YoWPcBcgA3t06lZCt/WcTHPkpg1jRq4jQe9aPXh6P8ATZiYra1Yn7TMb/DI7KbK1IZoqNq2xH4HzWwinxWwPyZtiAQdLfFI5on2W/6b6f8AfMR8zEPrLV4LVrmI47VwuLHxxtc02IsdD4r4pMzVYF+bj+67zSOoqtv0nkzY8tuLVae1avT5oqd74mOaPW2bggLaKedsjGvZq1wuPJbacsW9nD1HQ8nFG2hG3KHgvNuE7BZrzaXqdwd37vBaWVOGM0DZ4ZI3bntIHUeB8VCEjC0ua7e1xa7tBsfguiJeRyVyW98jeYjR4hGxxtDV2ieOAcTZjvHTvXTa4qhkLHNc02cxzXNPQQbhdg5YxIVVJTTj6WFjj221991k1MoiIgIiICIiAiIgIiICIiAiIgIiICIiAiIgIiIC5T5Wa0zYtXEnRsrY29kcbW/EE966sXHecJS6urHHjUz/AOZCDEkqVMn0mzEz7LfhqoraLkdZHxU0YFHaNvYFJZ0ZRoUP5j/5dT/5XKYQopzBQu+WTDi6Rx03Ba5dXGxQ3rMYe31V8kFOC8ssSW73XFlmMMjG3shhJHS70R1rl5YnHv8AQWrF0hUF48LLmEiR1WNktJDhZoBsRu4q7lCpkMsjppS4RwSuAfIXWNtDY8d6xOJU0jaOmfz12SyygRNsGA9I4+Kt4FhpIqvTcx0UDj6J0dcbj1LnyImHbfL8PJOx9Vp8/bzmMa1kO2PTueoGyzEOIlrQ3nXBu4DbdZfPl3CmSzBri0gNe4gDi0aAg7xfevumx6Nu1+yUbi3eNl/mpGY38/Lab9la90x5n2jN+fh9edaFpkhbG4WZTxC1wRuuvnzfT7NPhzS2xbBISbfWc23wK1jE6xzpC50oa420u4ADg0dQWzYXm3m42MlbBOQPRfI0lwbwaNdwV2s7+7VWvLxV44r9U03Y9veJj8vWCQtbhuIO0u50LAeNtoEqzlX/AI/ZJJ8br78ZmbPRGYbEAdMGBkYLY32F7uHE9CxeVH2ic07xK/8AJZ8UfV4c3U8nfwXtbxM39vtkRH4Zhyh7PFJzVZLbdJsvH9Q194UwuUZcqEdp4T9aJ1+53+16NXy/O00LpPkHrTJhTGk3ME87O4v2x/mubAp7/RylvS1reDallu+P/SzcqXUREBERAREQEREBERAREQEREBERAREQEREBERAXHWbY9mtrGneKme/3yfzXYq5R5V6Mw4tXtIsHTCRvZJG1/wCZ8EGpsNiD0EH3qbcGPzbewKECpkynUbdPEeljb9ttVJZVZxpAsTuBBKjDHcRZ8qmJv++dfT2d4HwUoBR1nXLUwmfNE0yRyG7g0Eva7cdOIWEunjnyw0VXGLm5Lnvu7S1he4Cy2H18W2/Uhr2gXtrfitcbRS/wpfw3+S+unp5h9FL+G/yWjkjYev0nJ221KtNiFDPT0sUk3M/JnOueaLi+/HThorM9dSwNqRFM6b5Q0NuGOYWWO/XeLLQonTj6OX8N/kqvdOfo5fw3+S5Ziz1K04f95zd7fGbu/Pv+7b8uY3FFKdsmzmPYZNn1drjYaleqymoiHWrD025hwvbdfRaW1kw+il/Cf5JIJ/4Uv4b/ACU9P/DZa9JtN4vMTPvmec+Yl6xSraS6zna+zYW8VT9YMNvTc2wtbZB4dK+GSknP0Uv4T/JWvkU/8GX8J/ktscUZjkv1cxeZhucmZITRx052rxyOfe2huN3ivuyY8viL/wDuP/JaJTYXVSENbDLcnixzR2klSbl/DPk0DIydp2peeG0Tc26lnxcXbOuPq+pi1O2PHnf+sg5Rtynm81OOiJ/vcPJSQVFefp9urcOEbGN795+IXXV4fLOtXKnn9HGMilrXcHVLLd0Y81BDwujeQOj2MLD/AOPUTuHY13N/FhWbQkhERAREQEREBERAREQEREBERAREQEREBERAREQFAX6ROEFlTTVI9WaLmn9G3GS4d5a4/dCn1abys5eNdh07WC80NpoRxLmaub3t2h22QcrKQ+TbELsfETrGbj7Lv93UeLJZfxM007JPZ3SD+U7/AA3oQm5q9hfNSTB7Q5pBBAIPAhfQFjMNkWegvQXkKqxmG2vJj1dNpeSsBiNXWiqY2NhMBMOvNgsIJPOlz7+iWi1hx61O1n68tg2k2lp8WI19W+odSyQxRU8jo2NdGXOkc3fc301Wz0L5DGwzNDJS0c40G7Q7jY9CvYevL6CqXRUU7SeUJXklVK8uKyxrnk1aqZgxrnONmtBJ7AFDdZKZXySO3yPc4950HhZb5nfEbMEDD6UmsnUwcO8/ArR5mgBZNNp1jJWkkNaLuJAA4knQBdd5RwsUlFSwD6KFgP2rXcfElc6clGXzXYlDcEw0zhPKeHoG7GntdbuBXUarEREQEREBERAREQEREBERAREQEREBERAREQEREBCERBy7yu5SOH1r3MbamqnOkgPBpJu+PuJuOojoWjrrvO+V4sTpXwSWDvWgktrHIAbOHVqQeolco4xhU1LNJBUMLJYnWeOHUQeIO8FBtmQcxbNqeZ2hPzLj/gfyUjMcoCC3/KWcfViqnWO5kx3HoD+g9aipBBXq6sMfdXAUXXolLql1S6GtWfgFZC+cUc0TIal5c4PY4vjc4alhH5rYcNpjFFGxz3SuY0B0jjdzj0r6LpdEVuqEql1QlF0JWPxfEmwMLnak6Mbxc7gFXEsSZENdXEegwes7s81q1S58ri+Q3Pst9lg6B+ZQ1iqjae5z5Dd7zdx+AHUNyweKzeyFmsWqRGLe0dwWzcjWRzWTCtqW/s0DwYWuGksoO+3Frbd5skMUk8j+Ujh9EHSttU1REk3S0W9CPuGp6yVvaoqqgiIgIiICIiAiIgIiICIiAiIgIiICIiAiIgIiICIiAtI5TMgR4pFtR7MdZEDzUltHjfzb+roPBbuiDjDEcPlp5HxTxuiljNnscLEeY61ZAXVmeMjUmKR2lHNztB5qoaBzjeo/Wb1H3LnjN+Sa3DHkTxl0N/QqGAmFw6z7B6j70FnAcz1FNZt+diH0bidPsu4LfMKzXTTW9Pm3n2H2b4HcVFLCCrzQoJsbJdettRBRVcsf7uR7OoOIHhuWZpsfqv4pPa1p/JFSNtqhetGZjVS7fKO6Nl1dE8r/AF5ZT1bWyP7QE0bXV18cY9N7W9AJ1PYN5WLqMXe7SJthb947f3N81jYYmt1AF+J3nxSesYwEucB3qaPfMi5JJc473HUn/wC6FisYxRkQIFi7oXwV+YHyER07XPc7Roa0ueeoAalb1kTkhlmc2oxXaYy920lxzjtdOdI9UfyjXptuVwa5yfZDnxeXnp9qOha7036h0pB/dx/m7h2ro+ipI4Y2RxMbHHG0NYxos1oG4BeqaBkbWsja1jGABjGgBoA3ABXFUFVURBVERAREQEREBERAREQEREBERAREQEREBERAREQEVFVAREQFbnhY9pa9rXscLOa4BzSOsFXEQRfmjkXoZ9p9G40ch12B6dPf7G9vcbKMMa5MsYpSf2f5RGL2khe14t1tNnDw710+iDjiZ8kRtNHJEeh7HMPvCuxYi1dd1FHFILSRxyDiHMa4e8LCz5Gwl/rYfRXO8imiafcEHNEWMsbwuvbsyAbgbro5vJ7g4P8A0+l74gR4FZKhy1QQaw0dLEellNE0+ICmDmujjxSrNqaknffiInNb951h71t2A8jNdOQ/EJm07dLxNcJZrdBI9FviVPTWgaAADoAsFVUa5lbJFBhw/ZoRzntTvPOTH+o7h1CwWxoiCiKq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418" y="5410200"/>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379607" y="5758934"/>
            <a:ext cx="3108351" cy="461665"/>
          </a:xfrm>
          <a:prstGeom prst="rect">
            <a:avLst/>
          </a:prstGeom>
        </p:spPr>
        <p:txBody>
          <a:bodyPr wrap="none">
            <a:spAutoFit/>
          </a:bodyPr>
          <a:lstStyle/>
          <a:p>
            <a:pPr algn="ctr">
              <a:spcBef>
                <a:spcPct val="50000"/>
              </a:spcBef>
            </a:pPr>
            <a:r>
              <a:rPr lang="it-IT" altLang="en-US" sz="2400" u="sng"/>
              <a:t>attenzione alla portata!</a:t>
            </a:r>
          </a:p>
        </p:txBody>
      </p:sp>
    </p:spTree>
    <p:extLst>
      <p:ext uri="{BB962C8B-B14F-4D97-AF65-F5344CB8AC3E}">
        <p14:creationId xmlns:p14="http://schemas.microsoft.com/office/powerpoint/2010/main" val="32853083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575" y="381000"/>
            <a:ext cx="8625610" cy="5632311"/>
          </a:xfrm>
          <a:prstGeom prst="rect">
            <a:avLst/>
          </a:prstGeom>
        </p:spPr>
        <p:txBody>
          <a:bodyPr wrap="square">
            <a:spAutoFit/>
          </a:bodyPr>
          <a:lstStyle/>
          <a:p>
            <a:r>
              <a:rPr lang="it-IT" sz="2400" b="1" smtClean="0"/>
              <a:t>Prontezza:</a:t>
            </a:r>
          </a:p>
          <a:p>
            <a:r>
              <a:rPr lang="it-IT" sz="2400" smtClean="0"/>
              <a:t>È </a:t>
            </a:r>
            <a:r>
              <a:rPr lang="it-IT" sz="2400"/>
              <a:t>legata al tempo necessario (</a:t>
            </a:r>
            <a:r>
              <a:rPr lang="it-IT" sz="2400" b="1" i="1"/>
              <a:t>tempo caratteristico </a:t>
            </a:r>
            <a:r>
              <a:rPr lang="it-IT" sz="2400" b="1" i="1">
                <a:latin typeface="Times New Roman" panose="02020603050405020304" pitchFamily="18" charset="0"/>
                <a:cs typeface="Times New Roman" panose="02020603050405020304" pitchFamily="18" charset="0"/>
              </a:rPr>
              <a:t>τ</a:t>
            </a:r>
            <a:r>
              <a:rPr lang="it-IT" sz="2400"/>
              <a:t>) affinché lo strumento risponda ad una variazione della grandezza</a:t>
            </a:r>
            <a:r>
              <a:rPr lang="it-IT" sz="2400" smtClean="0"/>
              <a:t>.</a:t>
            </a:r>
          </a:p>
          <a:p>
            <a:endParaRPr lang="it-IT" sz="2400"/>
          </a:p>
          <a:p>
            <a:endParaRPr lang="it-IT" sz="2400" smtClean="0"/>
          </a:p>
          <a:p>
            <a:endParaRPr lang="it-IT" sz="2400"/>
          </a:p>
          <a:p>
            <a:endParaRPr lang="it-IT" sz="2400" smtClean="0"/>
          </a:p>
          <a:p>
            <a:endParaRPr lang="it-IT" sz="2400"/>
          </a:p>
          <a:p>
            <a:endParaRPr lang="it-IT" sz="2400" smtClean="0"/>
          </a:p>
          <a:p>
            <a:endParaRPr lang="it-IT" sz="2400"/>
          </a:p>
          <a:p>
            <a:endParaRPr lang="it-IT" sz="2400" smtClean="0"/>
          </a:p>
          <a:p>
            <a:r>
              <a:rPr lang="it-IT" sz="2400" smtClean="0"/>
              <a:t>Rappresenta </a:t>
            </a:r>
            <a:r>
              <a:rPr lang="it-IT" sz="2400" i="1">
                <a:solidFill>
                  <a:srgbClr val="C00000"/>
                </a:solidFill>
              </a:rPr>
              <a:t>la rapidità con cui lo strumento è in grado di fornire il risultato di una misura</a:t>
            </a:r>
            <a:r>
              <a:rPr lang="it-IT" sz="2400" i="1" smtClean="0"/>
              <a:t>.</a:t>
            </a:r>
          </a:p>
          <a:p>
            <a:endParaRPr lang="it-IT" sz="2400" i="1"/>
          </a:p>
          <a:p>
            <a:endParaRPr lang="it-IT" sz="2400" i="1" smtClean="0"/>
          </a:p>
        </p:txBody>
      </p:sp>
      <p:sp>
        <p:nvSpPr>
          <p:cNvPr id="2" name="AutoShape 8" descr="data:image/jpeg;base64,/9j/4AAQSkZJRgABAQAAAQABAAD/2wCEAAkGBxAREhAUEBEQEBAQEA8VDxAVDg8QDxQUFRIWFhUUFhYYHCghGBwmHBYUITEhJSkrLjIuFx8zODMsNygtLisBCgoKDg0OGhAQGywkHyAsLSwsLCw1LCwsLCwtMywvLDcsLzc3LC8vLCwsLi00LCw3LCwvLCwvLCwsLyw0LCwyLP/AABEIAJ0BQQMBIgACEQEDEQH/xAAcAAEAAQUBAQAAAAAAAAAAAAAABwEDBQYIAgT/xABEEAABAwIDAwgFCAoBBQAAAAABAAIDBBEFBiESMUEHE1FhcYGR0SIyQqGxFCNDUnKSk8EIFSQzU2KCorLhNDVjc9Lw/8QAGgEBAQADAQEAAAAAAAAAAAAAAAECAwQFBv/EACkRAQADAAEDAwMDBQAAAAAAAAABAhEDBBIhEzFxIlHBBWGRFTJBUoH/2gAMAwEAAhEDEQA/AJxREQEREBERAREQEREBUREBERAVUXl7wAS4gAbyTYDvQVVVp2P8odHTA7BEzhx2g2L7x3911GWPcsE7yRE/ZGukbNn+92pU0T2+RrfWIaOsgL4pscpGetU07eozxg/FctYhnCpmJuXOvxc97/iVi34jO7eR90IOtG5koTuq6b8ePzX2QV8L/Ulif9mRjvgVx0aqXpHgF6jxGZhu1zmnpDi0+5B2Yi5UwnlDxKntsVMhA9h/zjfepBy7y4bm10I4fOx/EtQTUixOA5jpK1u1TTMk6W3s8drTqssqCIiAiIgIiICIiAiIgIiICIiAiIgIiICIiAiIgIiICIiCiIqoKKqotZzxm+LDorkh0zgdhl9APrO6vig+7MeY6eiZtSuu4glkYI2ndfUOtQTnTlOnqXObGfQ4NGkQ/wDc9ZWpZlzLPWyOc97iHHUk6nyHUsQxqirtTUSym8jy49Z08F4awK/SUkkpsxt+k7mjvWxYfla9i8lx6Bo1DNawrjYXHc1x/pKkajy4xu5jW9jRfxWSZgzQi9qKTTvHsP8AuOVtwtv07RZS9+qGdCsTYDG7e0HtAKLiJi0K26LoUh12TYzfYGwf5dB4LV8Ty/PDc222/WA1HaETGLw7Ep6Z4fDI+J7TcOabKbOT/lfbKWQ4hZkh0bUAAMceG0OHaoPIurLm2Ri7UjeHAFpBaQCCDcEdK9Lnfkt5TX0jm09W5z6UmzHkkuiPf7PUuhYZWva1zCHNcAWuBuCDuIVHtERAREQEREBERAREQEREBERAREQEREBERAREQEREFEVVRBic04/FQU75pSNNI2XsXvI0aPj2ArljNOYJq6Z8kjidpxJ6OoDqHBbXyxZvNZVOiid8xTucxljo5w0e/wAdB1DrUdtCg9hZvBcDdLZzwQzg3cXeQXnL2EmZwc4egD6I+sfJSVhuHhoFxqjKIfJhmDNaBoABuAFgs1DTgbgrrGq61qmtkQ8Bi9bCuAL1ZTWUUWtlC1XbJZNXsWCxWJacHeF9pC8FqanY0jMeUWyXfDZknR7Lu3o7VH9RC5jnNeC1zTZwI1U6OatVzdlsVDC+MWmaPRP1h9Uq6wtRFrgpg5FM+GNzaGqf82+3yZ7j6rvqdh0sohkaQSCLEEgg7wRvC8xuLSC0kOaQWkbwRuVanayLTuS3NYxGja5xHPw2jnHG4Gju8fmtxVBERAREQEREBERAREQEREBERAREQEREBERAREQUWqcp+YDQ4fPI02lktFD07TzYu7m7R7ltagj9IjGbz01K06RRmV44bUhLW+5p8QgiCR5cSSvooaYyvawcd56BxXyhbbkig2iXn2jYdg/38FFiNluGBYcGNbpYACw6lnmNVqCOwC17Mmbm0z+bjYJJRbbubMbfhpvKxmXRWutraFcaFG7M+VJ+ii/uX10+dqk/RxD7y1WvEO7h6W158JBDV62Vr2DYpXVJ2YoWPcBcgA3t06lZCt/WcTHPkpg1jRq4jQe9aPXh6P8ATZiYra1Yn7TMb/DI7KbK1IZoqNq2xH4HzWwinxWwPyZtiAQdLfFI5on2W/6b6f8AfMR8zEPrLV4LVrmI47VwuLHxxtc02IsdD4r4pMzVYF+bj+67zSOoqtv0nkzY8tuLVae1avT5oqd74mOaPW2bggLaKedsjGvZq1wuPJbacsW9nD1HQ8nFG2hG3KHgvNuE7BZrzaXqdwd37vBaWVOGM0DZ4ZI3bntIHUeB8VCEjC0ua7e1xa7tBsfguiJeRyVyW98jeYjR4hGxxtDV2ieOAcTZjvHTvXTa4qhkLHNc02cxzXNPQQbhdg5YxIVVJTTj6WFjj221991k1MoiIgIiICIiAiIgIiICIiAiIgIiICIiAiIgIiIC5T5Wa0zYtXEnRsrY29kcbW/EE966sXHecJS6urHHjUz/AOZCDEkqVMn0mzEz7LfhqoraLkdZHxU0YFHaNvYFJZ0ZRoUP5j/5dT/5XKYQopzBQu+WTDi6Rx03Ba5dXGxQ3rMYe31V8kFOC8ssSW73XFlmMMjG3shhJHS70R1rl5YnHv8AQWrF0hUF48LLmEiR1WNktJDhZoBsRu4q7lCpkMsjppS4RwSuAfIXWNtDY8d6xOJU0jaOmfz12SyygRNsGA9I4+Kt4FhpIqvTcx0UDj6J0dcbj1LnyImHbfL8PJOx9Vp8/bzmMa1kO2PTueoGyzEOIlrQ3nXBu4DbdZfPl3CmSzBri0gNe4gDi0aAg7xfevumx6Nu1+yUbi3eNl/mpGY38/Lab9la90x5n2jN+fh9edaFpkhbG4WZTxC1wRuuvnzfT7NPhzS2xbBISbfWc23wK1jE6xzpC50oa420u4ADg0dQWzYXm3m42MlbBOQPRfI0lwbwaNdwV2s7+7VWvLxV44r9U03Y9veJj8vWCQtbhuIO0u50LAeNtoEqzlX/AI/ZJJ8br78ZmbPRGYbEAdMGBkYLY32F7uHE9CxeVH2ic07xK/8AJZ8UfV4c3U8nfwXtbxM39vtkRH4Zhyh7PFJzVZLbdJsvH9Q194UwuUZcqEdp4T9aJ1+53+16NXy/O00LpPkHrTJhTGk3ME87O4v2x/mubAp7/RylvS1reDallu+P/SzcqXUREBERAREQEREBERAREQEREBERAREQEREBERAXHWbY9mtrGneKme/3yfzXYq5R5V6Mw4tXtIsHTCRvZJG1/wCZ8EGpsNiD0EH3qbcGPzbewKECpkynUbdPEeljb9ttVJZVZxpAsTuBBKjDHcRZ8qmJv++dfT2d4HwUoBR1nXLUwmfNE0yRyG7g0Eva7cdOIWEunjnyw0VXGLm5Lnvu7S1he4Cy2H18W2/Uhr2gXtrfitcbRS/wpfw3+S+unp5h9FL+G/yWjkjYev0nJ221KtNiFDPT0sUk3M/JnOueaLi+/HThorM9dSwNqRFM6b5Q0NuGOYWWO/XeLLQonTj6OX8N/kqvdOfo5fw3+S5Ziz1K04f95zd7fGbu/Pv+7b8uY3FFKdsmzmPYZNn1drjYaleqymoiHWrD025hwvbdfRaW1kw+il/Cf5JIJ/4Uv4b/ACU9P/DZa9JtN4vMTPvmec+Yl6xSraS6zna+zYW8VT9YMNvTc2wtbZB4dK+GSknP0Uv4T/JWvkU/8GX8J/ktscUZjkv1cxeZhucmZITRx052rxyOfe2huN3ivuyY8viL/wDuP/JaJTYXVSENbDLcnixzR2klSbl/DPk0DIydp2peeG0Tc26lnxcXbOuPq+pi1O2PHnf+sg5Rtynm81OOiJ/vcPJSQVFefp9urcOEbGN795+IXXV4fLOtXKnn9HGMilrXcHVLLd0Y81BDwujeQOj2MLD/AOPUTuHY13N/FhWbQkhERAREQEREBERAREQEREBERAREQEREBERAREQFAX6ROEFlTTVI9WaLmn9G3GS4d5a4/dCn1abys5eNdh07WC80NpoRxLmaub3t2h22QcrKQ+TbELsfETrGbj7Lv93UeLJZfxM007JPZ3SD+U7/AA3oQm5q9hfNSTB7Q5pBBAIPAhfQFjMNkWegvQXkKqxmG2vJj1dNpeSsBiNXWiqY2NhMBMOvNgsIJPOlz7+iWi1hx61O1n68tg2k2lp8WI19W+odSyQxRU8jo2NdGXOkc3fc301Wz0L5DGwzNDJS0c40G7Q7jY9CvYevL6CqXRUU7SeUJXklVK8uKyxrnk1aqZgxrnONmtBJ7AFDdZKZXySO3yPc4950HhZb5nfEbMEDD6UmsnUwcO8/ArR5mgBZNNp1jJWkkNaLuJAA4knQBdd5RwsUlFSwD6KFgP2rXcfElc6clGXzXYlDcEw0zhPKeHoG7GntdbuBXUarEREQEREBERAREQEREBERAREQEREBERAREQEREBCERBy7yu5SOH1r3MbamqnOkgPBpJu+PuJuOojoWjrrvO+V4sTpXwSWDvWgktrHIAbOHVqQeolco4xhU1LNJBUMLJYnWeOHUQeIO8FBtmQcxbNqeZ2hPzLj/gfyUjMcoCC3/KWcfViqnWO5kx3HoD+g9aipBBXq6sMfdXAUXXolLql1S6GtWfgFZC+cUc0TIal5c4PY4vjc4alhH5rYcNpjFFGxz3SuY0B0jjdzj0r6LpdEVuqEql1QlF0JWPxfEmwMLnak6Mbxc7gFXEsSZENdXEegwes7s81q1S58ri+Q3Pst9lg6B+ZQ1iqjae5z5Dd7zdx+AHUNyweKzeyFmsWqRGLe0dwWzcjWRzWTCtqW/s0DwYWuGksoO+3Frbd5skMUk8j+Ujh9EHSttU1REk3S0W9CPuGp6yVvaoqqgiIgIiICIiAiIgIiICIiAiIgIiICIiAiIgIiICIiAtI5TMgR4pFtR7MdZEDzUltHjfzb+roPBbuiDjDEcPlp5HxTxuiljNnscLEeY61ZAXVmeMjUmKR2lHNztB5qoaBzjeo/Wb1H3LnjN+Sa3DHkTxl0N/QqGAmFw6z7B6j70FnAcz1FNZt+diH0bidPsu4LfMKzXTTW9Pm3n2H2b4HcVFLCCrzQoJsbJdettRBRVcsf7uR7OoOIHhuWZpsfqv4pPa1p/JFSNtqhetGZjVS7fKO6Nl1dE8r/AF5ZT1bWyP7QE0bXV18cY9N7W9AJ1PYN5WLqMXe7SJthb947f3N81jYYmt1AF+J3nxSesYwEucB3qaPfMi5JJc473HUn/wC6FisYxRkQIFi7oXwV+YHyER07XPc7Roa0ueeoAalb1kTkhlmc2oxXaYy920lxzjtdOdI9UfyjXptuVwa5yfZDnxeXnp9qOha7036h0pB/dx/m7h2ro+ipI4Y2RxMbHHG0NYxos1oG4BeqaBkbWsja1jGABjGgBoA3ABXFUFVURBVERAREQEREBERAREQEREBERAREQEREBERAREQEVFVAREQFbnhY9pa9rXscLOa4BzSOsFXEQRfmjkXoZ9p9G40ch12B6dPf7G9vcbKMMa5MsYpSf2f5RGL2khe14t1tNnDw710+iDjiZ8kRtNHJEeh7HMPvCuxYi1dd1FHFILSRxyDiHMa4e8LCz5Gwl/rYfRXO8imiafcEHNEWMsbwuvbsyAbgbro5vJ7g4P8A0+l74gR4FZKhy1QQaw0dLEellNE0+ICmDmujjxSrNqaknffiInNb951h71t2A8jNdOQ/EJm07dLxNcJZrdBI9FviVPTWgaAADoAsFVUa5lbJFBhw/ZoRzntTvPOTH+o7h1CwWxoiCiKq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8" name="Group 7"/>
          <p:cNvGrpSpPr/>
          <p:nvPr/>
        </p:nvGrpSpPr>
        <p:grpSpPr>
          <a:xfrm>
            <a:off x="1295400" y="2743200"/>
            <a:ext cx="5860551" cy="830997"/>
            <a:chOff x="997449" y="4114800"/>
            <a:chExt cx="5860551" cy="830997"/>
          </a:xfrm>
        </p:grpSpPr>
        <p:sp>
          <p:nvSpPr>
            <p:cNvPr id="3" name="Rectangle 2"/>
            <p:cNvSpPr/>
            <p:nvPr/>
          </p:nvSpPr>
          <p:spPr>
            <a:xfrm>
              <a:off x="997449" y="4114800"/>
              <a:ext cx="2438400" cy="830997"/>
            </a:xfrm>
            <a:prstGeom prst="rect">
              <a:avLst/>
            </a:prstGeom>
          </p:spPr>
          <p:txBody>
            <a:bodyPr wrap="square">
              <a:spAutoFit/>
            </a:bodyPr>
            <a:lstStyle/>
            <a:p>
              <a:r>
                <a:rPr lang="it-IT" sz="2400"/>
                <a:t>tempo caratteristico </a:t>
              </a:r>
              <a:r>
                <a:rPr lang="it-IT" sz="2400" i="1">
                  <a:latin typeface="Times New Roman" panose="02020603050405020304" pitchFamily="18" charset="0"/>
                  <a:cs typeface="Times New Roman" panose="02020603050405020304" pitchFamily="18" charset="0"/>
                </a:rPr>
                <a:t>τ</a:t>
              </a:r>
              <a:endParaRPr lang="en-US" sz="2400" i="1">
                <a:latin typeface="Times New Roman" panose="02020603050405020304" pitchFamily="18" charset="0"/>
                <a:cs typeface="Times New Roman" panose="02020603050405020304" pitchFamily="18" charset="0"/>
              </a:endParaRPr>
            </a:p>
          </p:txBody>
        </p:sp>
        <p:sp>
          <p:nvSpPr>
            <p:cNvPr id="6" name="Rectangle 5"/>
            <p:cNvSpPr/>
            <p:nvPr/>
          </p:nvSpPr>
          <p:spPr>
            <a:xfrm>
              <a:off x="4953000" y="4114800"/>
              <a:ext cx="1406091" cy="461665"/>
            </a:xfrm>
            <a:prstGeom prst="rect">
              <a:avLst/>
            </a:prstGeom>
          </p:spPr>
          <p:txBody>
            <a:bodyPr wrap="none">
              <a:spAutoFit/>
            </a:bodyPr>
            <a:lstStyle/>
            <a:p>
              <a:r>
                <a:rPr lang="it-IT" sz="2400" smtClean="0"/>
                <a:t>prontezza</a:t>
              </a:r>
              <a:endParaRPr lang="en-US" sz="2400"/>
            </a:p>
          </p:txBody>
        </p:sp>
        <p:sp>
          <p:nvSpPr>
            <p:cNvPr id="7" name="Down Arrow 6"/>
            <p:cNvSpPr/>
            <p:nvPr/>
          </p:nvSpPr>
          <p:spPr>
            <a:xfrm>
              <a:off x="3435849" y="4114800"/>
              <a:ext cx="297951"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rot="10800000">
              <a:off x="6560049" y="4114800"/>
              <a:ext cx="297951"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942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93" y="533400"/>
            <a:ext cx="8625610" cy="4893647"/>
          </a:xfrm>
          <a:prstGeom prst="rect">
            <a:avLst/>
          </a:prstGeom>
        </p:spPr>
        <p:txBody>
          <a:bodyPr wrap="square">
            <a:spAutoFit/>
          </a:bodyPr>
          <a:lstStyle/>
          <a:p>
            <a:r>
              <a:rPr lang="it-IT" sz="2400" b="1" smtClean="0"/>
              <a:t>Sensibilità</a:t>
            </a:r>
          </a:p>
          <a:p>
            <a:endParaRPr lang="it-IT" sz="2400" b="1"/>
          </a:p>
          <a:p>
            <a:endParaRPr lang="it-IT" sz="2400" b="1" smtClean="0"/>
          </a:p>
          <a:p>
            <a:pPr algn="ctr"/>
            <a:r>
              <a:rPr lang="it-IT" sz="2400" u="sng" smtClean="0"/>
              <a:t>È la più piccola variazione della grandezza apprezzabile dallo strumento</a:t>
            </a:r>
            <a:r>
              <a:rPr lang="it-IT" sz="2400" smtClean="0"/>
              <a:t>, </a:t>
            </a:r>
          </a:p>
          <a:p>
            <a:pPr algn="ctr"/>
            <a:endParaRPr lang="it-IT" sz="2400" i="1"/>
          </a:p>
          <a:p>
            <a:pPr algn="ctr"/>
            <a:r>
              <a:rPr lang="it-IT" sz="2400" i="1" smtClean="0"/>
              <a:t>ovvero</a:t>
            </a:r>
          </a:p>
          <a:p>
            <a:pPr algn="ctr"/>
            <a:endParaRPr lang="it-IT" sz="2400">
              <a:solidFill>
                <a:srgbClr val="C00000"/>
              </a:solidFill>
            </a:endParaRPr>
          </a:p>
          <a:p>
            <a:pPr algn="ctr"/>
            <a:r>
              <a:rPr lang="it-IT" sz="2400" u="sng"/>
              <a:t>È la più piccola variazione della </a:t>
            </a:r>
            <a:r>
              <a:rPr lang="it-IT" sz="2400" u="sng" smtClean="0"/>
              <a:t>sollecitazione che induce una variazione di risposta dallo </a:t>
            </a:r>
            <a:r>
              <a:rPr lang="it-IT" sz="2400" u="sng"/>
              <a:t>strumento</a:t>
            </a:r>
            <a:endParaRPr lang="it-IT" sz="2400" u="sng" smtClean="0"/>
          </a:p>
          <a:p>
            <a:pPr algn="just"/>
            <a:endParaRPr lang="it-IT" sz="2400"/>
          </a:p>
          <a:p>
            <a:endParaRPr lang="it-IT" sz="2400"/>
          </a:p>
          <a:p>
            <a:endParaRPr lang="it-IT" sz="2400" i="1" smtClean="0"/>
          </a:p>
        </p:txBody>
      </p:sp>
      <p:sp>
        <p:nvSpPr>
          <p:cNvPr id="2" name="AutoShape 8" descr="data:image/jpeg;base64,/9j/4AAQSkZJRgABAQAAAQABAAD/2wCEAAkGBxAREhAUEBEQEBAQEA8VDxAVDg8QDxQUFRIWFhUUFhYYHCghGBwmHBYUITEhJSkrLjIuFx8zODMsNygtLisBCgoKDg0OGhAQGywkHyAsLSwsLCw1LCwsLCwtMywvLDcsLzc3LC8vLCwsLi00LCw3LCwvLCwvLCwsLyw0LCwyLP/AABEIAJ0BQQMBIgACEQEDEQH/xAAcAAEAAQUBAQAAAAAAAAAAAAAABwEDBQYIAgT/xABEEAABAwIDAwgFCAoBBQAAAAABAAIDBBEFBiESMUEHE1FhcYGR0SIyQqGxFCNDUnKSk8EIFSQzU2KCorLhNDVjc9Lw/8QAGgEBAQADAQEAAAAAAAAAAAAAAAECAwQFBv/EACkRAQADAAEDAwMDBQAAAAAAAAABAhEDBBIhEzFxIlHBBWGRFTJBUoH/2gAMAwEAAhEDEQA/AJxREQEREBERAREQEREBUREBERAVUXl7wAS4gAbyTYDvQVVVp2P8odHTA7BEzhx2g2L7x3911GWPcsE7yRE/ZGukbNn+92pU0T2+RrfWIaOsgL4pscpGetU07eozxg/FctYhnCpmJuXOvxc97/iVi34jO7eR90IOtG5koTuq6b8ePzX2QV8L/Ulif9mRjvgVx0aqXpHgF6jxGZhu1zmnpDi0+5B2Yi5UwnlDxKntsVMhA9h/zjfepBy7y4bm10I4fOx/EtQTUixOA5jpK1u1TTMk6W3s8drTqssqCIiAiIgIiICIiAiIgIiICIiAiIgIiICIiAiIgIiICIiCiIqoKKqotZzxm+LDorkh0zgdhl9APrO6vig+7MeY6eiZtSuu4glkYI2ndfUOtQTnTlOnqXObGfQ4NGkQ/wDc9ZWpZlzLPWyOc97iHHUk6nyHUsQxqirtTUSym8jy49Z08F4awK/SUkkpsxt+k7mjvWxYfla9i8lx6Bo1DNawrjYXHc1x/pKkajy4xu5jW9jRfxWSZgzQi9qKTTvHsP8AuOVtwtv07RZS9+qGdCsTYDG7e0HtAKLiJi0K26LoUh12TYzfYGwf5dB4LV8Ty/PDc222/WA1HaETGLw7Ep6Z4fDI+J7TcOabKbOT/lfbKWQ4hZkh0bUAAMceG0OHaoPIurLm2Ri7UjeHAFpBaQCCDcEdK9Lnfkt5TX0jm09W5z6UmzHkkuiPf7PUuhYZWva1zCHNcAWuBuCDuIVHtERAREQEREBERAREQEREBERAREQEREBERAREQEREFEVVRBic04/FQU75pSNNI2XsXvI0aPj2ArljNOYJq6Z8kjidpxJ6OoDqHBbXyxZvNZVOiid8xTucxljo5w0e/wAdB1DrUdtCg9hZvBcDdLZzwQzg3cXeQXnL2EmZwc4egD6I+sfJSVhuHhoFxqjKIfJhmDNaBoABuAFgs1DTgbgrrGq61qmtkQ8Bi9bCuAL1ZTWUUWtlC1XbJZNXsWCxWJacHeF9pC8FqanY0jMeUWyXfDZknR7Lu3o7VH9RC5jnNeC1zTZwI1U6OatVzdlsVDC+MWmaPRP1h9Uq6wtRFrgpg5FM+GNzaGqf82+3yZ7j6rvqdh0sohkaQSCLEEgg7wRvC8xuLSC0kOaQWkbwRuVanayLTuS3NYxGja5xHPw2jnHG4Gju8fmtxVBERAREQEREBERAREQEREBERAREQEREBERAREQUWqcp+YDQ4fPI02lktFD07TzYu7m7R7ltagj9IjGbz01K06RRmV44bUhLW+5p8QgiCR5cSSvooaYyvawcd56BxXyhbbkig2iXn2jYdg/38FFiNluGBYcGNbpYACw6lnmNVqCOwC17Mmbm0z+bjYJJRbbubMbfhpvKxmXRWutraFcaFG7M+VJ+ii/uX10+dqk/RxD7y1WvEO7h6W158JBDV62Vr2DYpXVJ2YoWPcBcgA3t06lZCt/WcTHPkpg1jRq4jQe9aPXh6P8ATZiYra1Yn7TMb/DI7KbK1IZoqNq2xH4HzWwinxWwPyZtiAQdLfFI5on2W/6b6f8AfMR8zEPrLV4LVrmI47VwuLHxxtc02IsdD4r4pMzVYF+bj+67zSOoqtv0nkzY8tuLVae1avT5oqd74mOaPW2bggLaKedsjGvZq1wuPJbacsW9nD1HQ8nFG2hG3KHgvNuE7BZrzaXqdwd37vBaWVOGM0DZ4ZI3bntIHUeB8VCEjC0ua7e1xa7tBsfguiJeRyVyW98jeYjR4hGxxtDV2ieOAcTZjvHTvXTa4qhkLHNc02cxzXNPQQbhdg5YxIVVJTTj6WFjj221991k1MoiIgIiICIiAiIgIiICIiAiIgIiICIiAiIgIiIC5T5Wa0zYtXEnRsrY29kcbW/EE966sXHecJS6urHHjUz/AOZCDEkqVMn0mzEz7LfhqoraLkdZHxU0YFHaNvYFJZ0ZRoUP5j/5dT/5XKYQopzBQu+WTDi6Rx03Ba5dXGxQ3rMYe31V8kFOC8ssSW73XFlmMMjG3shhJHS70R1rl5YnHv8AQWrF0hUF48LLmEiR1WNktJDhZoBsRu4q7lCpkMsjppS4RwSuAfIXWNtDY8d6xOJU0jaOmfz12SyygRNsGA9I4+Kt4FhpIqvTcx0UDj6J0dcbj1LnyImHbfL8PJOx9Vp8/bzmMa1kO2PTueoGyzEOIlrQ3nXBu4DbdZfPl3CmSzBri0gNe4gDi0aAg7xfevumx6Nu1+yUbi3eNl/mpGY38/Lab9la90x5n2jN+fh9edaFpkhbG4WZTxC1wRuuvnzfT7NPhzS2xbBISbfWc23wK1jE6xzpC50oa420u4ADg0dQWzYXm3m42MlbBOQPRfI0lwbwaNdwV2s7+7VWvLxV44r9U03Y9veJj8vWCQtbhuIO0u50LAeNtoEqzlX/AI/ZJJ8br78ZmbPRGYbEAdMGBkYLY32F7uHE9CxeVH2ic07xK/8AJZ8UfV4c3U8nfwXtbxM39vtkRH4Zhyh7PFJzVZLbdJsvH9Q194UwuUZcqEdp4T9aJ1+53+16NXy/O00LpPkHrTJhTGk3ME87O4v2x/mubAp7/RylvS1reDallu+P/SzcqXUREBERAREQEREBERAREQEREBERAREQEREBERAXHWbY9mtrGneKme/3yfzXYq5R5V6Mw4tXtIsHTCRvZJG1/wCZ8EGpsNiD0EH3qbcGPzbewKECpkynUbdPEeljb9ttVJZVZxpAsTuBBKjDHcRZ8qmJv++dfT2d4HwUoBR1nXLUwmfNE0yRyG7g0Eva7cdOIWEunjnyw0VXGLm5Lnvu7S1he4Cy2H18W2/Uhr2gXtrfitcbRS/wpfw3+S+unp5h9FL+G/yWjkjYev0nJ221KtNiFDPT0sUk3M/JnOueaLi+/HThorM9dSwNqRFM6b5Q0NuGOYWWO/XeLLQonTj6OX8N/kqvdOfo5fw3+S5Ziz1K04f95zd7fGbu/Pv+7b8uY3FFKdsmzmPYZNn1drjYaleqymoiHWrD025hwvbdfRaW1kw+il/Cf5JIJ/4Uv4b/ACU9P/DZa9JtN4vMTPvmec+Yl6xSraS6zna+zYW8VT9YMNvTc2wtbZB4dK+GSknP0Uv4T/JWvkU/8GX8J/ktscUZjkv1cxeZhucmZITRx052rxyOfe2huN3ivuyY8viL/wDuP/JaJTYXVSENbDLcnixzR2klSbl/DPk0DIydp2peeG0Tc26lnxcXbOuPq+pi1O2PHnf+sg5Rtynm81OOiJ/vcPJSQVFefp9urcOEbGN795+IXXV4fLOtXKnn9HGMilrXcHVLLd0Y81BDwujeQOj2MLD/AOPUTuHY13N/FhWbQkhERAREQEREBERAREQEREBERAREQEREBERAREQFAX6ROEFlTTVI9WaLmn9G3GS4d5a4/dCn1abys5eNdh07WC80NpoRxLmaub3t2h22QcrKQ+TbELsfETrGbj7Lv93UeLJZfxM007JPZ3SD+U7/AA3oQm5q9hfNSTB7Q5pBBAIPAhfQFjMNkWegvQXkKqxmG2vJj1dNpeSsBiNXWiqY2NhMBMOvNgsIJPOlz7+iWi1hx61O1n68tg2k2lp8WI19W+odSyQxRU8jo2NdGXOkc3fc301Wz0L5DGwzNDJS0c40G7Q7jY9CvYevL6CqXRUU7SeUJXklVK8uKyxrnk1aqZgxrnONmtBJ7AFDdZKZXySO3yPc4950HhZb5nfEbMEDD6UmsnUwcO8/ArR5mgBZNNp1jJWkkNaLuJAA4knQBdd5RwsUlFSwD6KFgP2rXcfElc6clGXzXYlDcEw0zhPKeHoG7GntdbuBXUarEREQEREBERAREQEREBERAREQEREBERAREQEREBCERBy7yu5SOH1r3MbamqnOkgPBpJu+PuJuOojoWjrrvO+V4sTpXwSWDvWgktrHIAbOHVqQeolco4xhU1LNJBUMLJYnWeOHUQeIO8FBtmQcxbNqeZ2hPzLj/gfyUjMcoCC3/KWcfViqnWO5kx3HoD+g9aipBBXq6sMfdXAUXXolLql1S6GtWfgFZC+cUc0TIal5c4PY4vjc4alhH5rYcNpjFFGxz3SuY0B0jjdzj0r6LpdEVuqEql1QlF0JWPxfEmwMLnak6Mbxc7gFXEsSZENdXEegwes7s81q1S58ri+Q3Pst9lg6B+ZQ1iqjae5z5Dd7zdx+AHUNyweKzeyFmsWqRGLe0dwWzcjWRzWTCtqW/s0DwYWuGksoO+3Frbd5skMUk8j+Ujh9EHSttU1REk3S0W9CPuGp6yVvaoqqgiIgIiICIiAiIgIiICIiAiIgIiICIiAiIgIiICIiAtI5TMgR4pFtR7MdZEDzUltHjfzb+roPBbuiDjDEcPlp5HxTxuiljNnscLEeY61ZAXVmeMjUmKR2lHNztB5qoaBzjeo/Wb1H3LnjN+Sa3DHkTxl0N/QqGAmFw6z7B6j70FnAcz1FNZt+diH0bidPsu4LfMKzXTTW9Pm3n2H2b4HcVFLCCrzQoJsbJdettRBRVcsf7uR7OoOIHhuWZpsfqv4pPa1p/JFSNtqhetGZjVS7fKO6Nl1dE8r/AF5ZT1bWyP7QE0bXV18cY9N7W9AJ1PYN5WLqMXe7SJthb947f3N81jYYmt1AF+J3nxSesYwEucB3qaPfMi5JJc473HUn/wC6FisYxRkQIFi7oXwV+YHyER07XPc7Roa0ueeoAalb1kTkhlmc2oxXaYy920lxzjtdOdI9UfyjXptuVwa5yfZDnxeXnp9qOha7036h0pB/dx/m7h2ro+ipI4Y2RxMbHHG0NYxos1oG4BeqaBkbWsja1jGABjGgBoA3ABXFUFVURBVERAREQEREBERAREQEREBERAREQEREBERAREQEVFVAREQFbnhY9pa9rXscLOa4BzSOsFXEQRfmjkXoZ9p9G40ch12B6dPf7G9vcbKMMa5MsYpSf2f5RGL2khe14t1tNnDw710+iDjiZ8kRtNHJEeh7HMPvCuxYi1dd1FHFILSRxyDiHMa4e8LCz5Gwl/rYfRXO8imiafcEHNEWMsbwuvbsyAbgbro5vJ7g4P8A0+l74gR4FZKhy1QQaw0dLEellNE0+ICmDmujjxSrNqaknffiInNb951h71t2A8jNdOQ/EJm07dLxNcJZrdBI9FviVPTWgaAADoAsFVUa5lbJFBhw/ZoRzntTvPOTH+o7h1CwWxoiCiKq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32007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5593" y="533400"/>
            <a:ext cx="8625610" cy="6001643"/>
          </a:xfrm>
          <a:prstGeom prst="rect">
            <a:avLst/>
          </a:prstGeom>
        </p:spPr>
        <p:txBody>
          <a:bodyPr wrap="square">
            <a:spAutoFit/>
          </a:bodyPr>
          <a:lstStyle/>
          <a:p>
            <a:pPr algn="just"/>
            <a:r>
              <a:rPr lang="it-IT" sz="2400" b="1" smtClean="0"/>
              <a:t>Precisione:</a:t>
            </a:r>
          </a:p>
          <a:p>
            <a:pPr algn="just"/>
            <a:r>
              <a:rPr lang="it-IT" sz="2400" smtClean="0"/>
              <a:t>Indica </a:t>
            </a:r>
            <a:r>
              <a:rPr lang="it-IT" sz="2400"/>
              <a:t>la capacità di uno strumento di fornire lo stesso valore di </a:t>
            </a:r>
            <a:r>
              <a:rPr lang="it-IT" sz="2400" i="1"/>
              <a:t>R</a:t>
            </a:r>
            <a:r>
              <a:rPr lang="it-IT" sz="2400"/>
              <a:t>(</a:t>
            </a:r>
            <a:r>
              <a:rPr lang="it-IT" sz="2400" i="1"/>
              <a:t>G</a:t>
            </a:r>
            <a:r>
              <a:rPr lang="it-IT" sz="2400"/>
              <a:t>) quando sia sollecitato dallo </a:t>
            </a:r>
            <a:r>
              <a:rPr lang="it-IT" sz="2400" i="1" smtClean="0"/>
              <a:t>stesso </a:t>
            </a:r>
            <a:r>
              <a:rPr lang="it-IT" sz="2400" smtClean="0"/>
              <a:t>valore </a:t>
            </a:r>
            <a:r>
              <a:rPr lang="it-IT" sz="2400"/>
              <a:t>di </a:t>
            </a:r>
            <a:r>
              <a:rPr lang="it-IT" sz="2400" i="1"/>
              <a:t>V</a:t>
            </a:r>
            <a:r>
              <a:rPr lang="it-IT" sz="2400"/>
              <a:t>(</a:t>
            </a:r>
            <a:r>
              <a:rPr lang="it-IT" sz="2400" i="1"/>
              <a:t>G</a:t>
            </a:r>
            <a:r>
              <a:rPr lang="it-IT" sz="2400" smtClean="0"/>
              <a:t>).</a:t>
            </a:r>
          </a:p>
          <a:p>
            <a:pPr algn="just"/>
            <a:endParaRPr lang="it-IT" sz="2400"/>
          </a:p>
          <a:p>
            <a:pPr algn="just"/>
            <a:r>
              <a:rPr lang="it-IT" sz="2400" smtClean="0"/>
              <a:t>In </a:t>
            </a:r>
            <a:r>
              <a:rPr lang="it-IT" sz="2400"/>
              <a:t>una misura, anche eseguita in </a:t>
            </a:r>
            <a:r>
              <a:rPr lang="it-IT" sz="2400" i="1"/>
              <a:t>condizioni di ripetibilità</a:t>
            </a:r>
            <a:r>
              <a:rPr lang="it-IT" sz="2400"/>
              <a:t>, sono sempre presenti perturbazioni (attriti, giochi meccanici, ecc.) che possono produrre fluttuazioni nella risposta</a:t>
            </a:r>
            <a:r>
              <a:rPr lang="it-IT" sz="2400" smtClean="0"/>
              <a:t>.</a:t>
            </a:r>
          </a:p>
          <a:p>
            <a:pPr algn="just"/>
            <a:endParaRPr lang="it-IT" sz="2400"/>
          </a:p>
          <a:p>
            <a:pPr algn="just"/>
            <a:r>
              <a:rPr lang="it-IT" sz="2400" smtClean="0"/>
              <a:t>In </a:t>
            </a:r>
            <a:r>
              <a:rPr lang="it-IT" sz="2400"/>
              <a:t>uno strumento tarato ciò avviene quando l’entità delle fluttuazioni è </a:t>
            </a:r>
            <a:r>
              <a:rPr lang="it-IT" sz="2400" i="1" smtClean="0"/>
              <a:t>maggiore </a:t>
            </a:r>
            <a:r>
              <a:rPr lang="it-IT" sz="2400" smtClean="0"/>
              <a:t>della </a:t>
            </a:r>
            <a:r>
              <a:rPr lang="it-IT" sz="2400"/>
              <a:t>minima variazione di risposta </a:t>
            </a:r>
            <a:r>
              <a:rPr lang="it-IT" sz="2400" smtClean="0"/>
              <a:t>Δ</a:t>
            </a:r>
            <a:r>
              <a:rPr lang="it-IT" sz="2400" i="1" smtClean="0"/>
              <a:t>R </a:t>
            </a:r>
            <a:r>
              <a:rPr lang="it-IT" sz="2400" smtClean="0"/>
              <a:t>apprezzabile</a:t>
            </a:r>
            <a:r>
              <a:rPr lang="it-IT" sz="2400"/>
              <a:t>: si ottiene così una distribuzione di valori di </a:t>
            </a:r>
            <a:r>
              <a:rPr lang="it-IT" sz="2400" i="1"/>
              <a:t>V</a:t>
            </a:r>
            <a:r>
              <a:rPr lang="it-IT" sz="2400"/>
              <a:t>(</a:t>
            </a:r>
            <a:r>
              <a:rPr lang="it-IT" sz="2400" i="1"/>
              <a:t>G</a:t>
            </a:r>
            <a:r>
              <a:rPr lang="it-IT" sz="2400" smtClean="0"/>
              <a:t>).</a:t>
            </a:r>
          </a:p>
          <a:p>
            <a:pPr algn="just"/>
            <a:endParaRPr lang="it-IT" sz="2400"/>
          </a:p>
          <a:p>
            <a:pPr algn="just"/>
            <a:r>
              <a:rPr lang="it-IT" sz="2400" u="sng" smtClean="0">
                <a:solidFill>
                  <a:srgbClr val="C00000"/>
                </a:solidFill>
              </a:rPr>
              <a:t>Quanto </a:t>
            </a:r>
            <a:r>
              <a:rPr lang="it-IT" sz="2400" u="sng">
                <a:solidFill>
                  <a:srgbClr val="C00000"/>
                </a:solidFill>
              </a:rPr>
              <a:t>minore è la larghezza tanto più ripetibile è il funzionamento, migliore la qualità delle misure e tanto maggiore può essere definita la precisione</a:t>
            </a:r>
            <a:r>
              <a:rPr lang="it-IT" sz="2400"/>
              <a:t>.</a:t>
            </a:r>
          </a:p>
          <a:p>
            <a:pPr algn="just"/>
            <a:endParaRPr lang="it-IT" sz="2400"/>
          </a:p>
        </p:txBody>
      </p:sp>
      <p:sp>
        <p:nvSpPr>
          <p:cNvPr id="2" name="AutoShape 8" descr="data:image/jpeg;base64,/9j/4AAQSkZJRgABAQAAAQABAAD/2wCEAAkGBxAREhAUEBEQEBAQEA8VDxAVDg8QDxQUFRIWFhUUFhYYHCghGBwmHBYUITEhJSkrLjIuFx8zODMsNygtLisBCgoKDg0OGhAQGywkHyAsLSwsLCw1LCwsLCwtMywvLDcsLzc3LC8vLCwsLi00LCw3LCwvLCwvLCwsLyw0LCwyLP/AABEIAJ0BQQMBIgACEQEDEQH/xAAcAAEAAQUBAQAAAAAAAAAAAAAABwEDBQYIAgT/xABEEAABAwIDAwgFCAoBBQAAAAABAAIDBBEFBiESMUEHE1FhcYGR0SIyQqGxFCNDUnKSk8EIFSQzU2KCorLhNDVjc9Lw/8QAGgEBAQADAQEAAAAAAAAAAAAAAAECAwQFBv/EACkRAQADAAEDAwMDBQAAAAAAAAABAhEDBBIhEzFxIlHBBWGRFTJBUoH/2gAMAwEAAhEDEQA/AJxREQEREBERAREQEREBUREBERAVUXl7wAS4gAbyTYDvQVVVp2P8odHTA7BEzhx2g2L7x3911GWPcsE7yRE/ZGukbNn+92pU0T2+RrfWIaOsgL4pscpGetU07eozxg/FctYhnCpmJuXOvxc97/iVi34jO7eR90IOtG5koTuq6b8ePzX2QV8L/Ulif9mRjvgVx0aqXpHgF6jxGZhu1zmnpDi0+5B2Yi5UwnlDxKntsVMhA9h/zjfepBy7y4bm10I4fOx/EtQTUixOA5jpK1u1TTMk6W3s8drTqssqCIiAiIgIiICIiAiIgIiICIiAiIgIiICIiAiIgIiICIiCiIqoKKqotZzxm+LDorkh0zgdhl9APrO6vig+7MeY6eiZtSuu4glkYI2ndfUOtQTnTlOnqXObGfQ4NGkQ/wDc9ZWpZlzLPWyOc97iHHUk6nyHUsQxqirtTUSym8jy49Z08F4awK/SUkkpsxt+k7mjvWxYfla9i8lx6Bo1DNawrjYXHc1x/pKkajy4xu5jW9jRfxWSZgzQi9qKTTvHsP8AuOVtwtv07RZS9+qGdCsTYDG7e0HtAKLiJi0K26LoUh12TYzfYGwf5dB4LV8Ty/PDc222/WA1HaETGLw7Ep6Z4fDI+J7TcOabKbOT/lfbKWQ4hZkh0bUAAMceG0OHaoPIurLm2Ri7UjeHAFpBaQCCDcEdK9Lnfkt5TX0jm09W5z6UmzHkkuiPf7PUuhYZWva1zCHNcAWuBuCDuIVHtERAREQEREBERAREQEREBERAREQEREBERAREQEREFEVVRBic04/FQU75pSNNI2XsXvI0aPj2ArljNOYJq6Z8kjidpxJ6OoDqHBbXyxZvNZVOiid8xTucxljo5w0e/wAdB1DrUdtCg9hZvBcDdLZzwQzg3cXeQXnL2EmZwc4egD6I+sfJSVhuHhoFxqjKIfJhmDNaBoABuAFgs1DTgbgrrGq61qmtkQ8Bi9bCuAL1ZTWUUWtlC1XbJZNXsWCxWJacHeF9pC8FqanY0jMeUWyXfDZknR7Lu3o7VH9RC5jnNeC1zTZwI1U6OatVzdlsVDC+MWmaPRP1h9Uq6wtRFrgpg5FM+GNzaGqf82+3yZ7j6rvqdh0sohkaQSCLEEgg7wRvC8xuLSC0kOaQWkbwRuVanayLTuS3NYxGja5xHPw2jnHG4Gju8fmtxVBERAREQEREBERAREQEREBERAREQEREBERAREQUWqcp+YDQ4fPI02lktFD07TzYu7m7R7ltagj9IjGbz01K06RRmV44bUhLW+5p8QgiCR5cSSvooaYyvawcd56BxXyhbbkig2iXn2jYdg/38FFiNluGBYcGNbpYACw6lnmNVqCOwC17Mmbm0z+bjYJJRbbubMbfhpvKxmXRWutraFcaFG7M+VJ+ii/uX10+dqk/RxD7y1WvEO7h6W158JBDV62Vr2DYpXVJ2YoWPcBcgA3t06lZCt/WcTHPkpg1jRq4jQe9aPXh6P8ATZiYra1Yn7TMb/DI7KbK1IZoqNq2xH4HzWwinxWwPyZtiAQdLfFI5on2W/6b6f8AfMR8zEPrLV4LVrmI47VwuLHxxtc02IsdD4r4pMzVYF+bj+67zSOoqtv0nkzY8tuLVae1avT5oqd74mOaPW2bggLaKedsjGvZq1wuPJbacsW9nD1HQ8nFG2hG3KHgvNuE7BZrzaXqdwd37vBaWVOGM0DZ4ZI3bntIHUeB8VCEjC0ua7e1xa7tBsfguiJeRyVyW98jeYjR4hGxxtDV2ieOAcTZjvHTvXTa4qhkLHNc02cxzXNPQQbhdg5YxIVVJTTj6WFjj221991k1MoiIgIiICIiAiIgIiICIiAiIgIiICIiAiIgIiIC5T5Wa0zYtXEnRsrY29kcbW/EE966sXHecJS6urHHjUz/AOZCDEkqVMn0mzEz7LfhqoraLkdZHxU0YFHaNvYFJZ0ZRoUP5j/5dT/5XKYQopzBQu+WTDi6Rx03Ba5dXGxQ3rMYe31V8kFOC8ssSW73XFlmMMjG3shhJHS70R1rl5YnHv8AQWrF0hUF48LLmEiR1WNktJDhZoBsRu4q7lCpkMsjppS4RwSuAfIXWNtDY8d6xOJU0jaOmfz12SyygRNsGA9I4+Kt4FhpIqvTcx0UDj6J0dcbj1LnyImHbfL8PJOx9Vp8/bzmMa1kO2PTueoGyzEOIlrQ3nXBu4DbdZfPl3CmSzBri0gNe4gDi0aAg7xfevumx6Nu1+yUbi3eNl/mpGY38/Lab9la90x5n2jN+fh9edaFpkhbG4WZTxC1wRuuvnzfT7NPhzS2xbBISbfWc23wK1jE6xzpC50oa420u4ADg0dQWzYXm3m42MlbBOQPRfI0lwbwaNdwV2s7+7VWvLxV44r9U03Y9veJj8vWCQtbhuIO0u50LAeNtoEqzlX/AI/ZJJ8br78ZmbPRGYbEAdMGBkYLY32F7uHE9CxeVH2ic07xK/8AJZ8UfV4c3U8nfwXtbxM39vtkRH4Zhyh7PFJzVZLbdJsvH9Q194UwuUZcqEdp4T9aJ1+53+16NXy/O00LpPkHrTJhTGk3ME87O4v2x/mubAp7/RylvS1reDallu+P/SzcqXUREBERAREQEREBERAREQEREBERAREQEREBERAXHWbY9mtrGneKme/3yfzXYq5R5V6Mw4tXtIsHTCRvZJG1/wCZ8EGpsNiD0EH3qbcGPzbewKECpkynUbdPEeljb9ttVJZVZxpAsTuBBKjDHcRZ8qmJv++dfT2d4HwUoBR1nXLUwmfNE0yRyG7g0Eva7cdOIWEunjnyw0VXGLm5Lnvu7S1he4Cy2H18W2/Uhr2gXtrfitcbRS/wpfw3+S+unp5h9FL+G/yWjkjYev0nJ221KtNiFDPT0sUk3M/JnOueaLi+/HThorM9dSwNqRFM6b5Q0NuGOYWWO/XeLLQonTj6OX8N/kqvdOfo5fw3+S5Ziz1K04f95zd7fGbu/Pv+7b8uY3FFKdsmzmPYZNn1drjYaleqymoiHWrD025hwvbdfRaW1kw+il/Cf5JIJ/4Uv4b/ACU9P/DZa9JtN4vMTPvmec+Yl6xSraS6zna+zYW8VT9YMNvTc2wtbZB4dK+GSknP0Uv4T/JWvkU/8GX8J/ktscUZjkv1cxeZhucmZITRx052rxyOfe2huN3ivuyY8viL/wDuP/JaJTYXVSENbDLcnixzR2klSbl/DPk0DIydp2peeG0Tc26lnxcXbOuPq+pi1O2PHnf+sg5Rtynm81OOiJ/vcPJSQVFefp9urcOEbGN795+IXXV4fLOtXKnn9HGMilrXcHVLLd0Y81BDwujeQOj2MLD/AOPUTuHY13N/FhWbQkhERAREQEREBERAREQEREBERAREQEREBERAREQFAX6ROEFlTTVI9WaLmn9G3GS4d5a4/dCn1abys5eNdh07WC80NpoRxLmaub3t2h22QcrKQ+TbELsfETrGbj7Lv93UeLJZfxM007JPZ3SD+U7/AA3oQm5q9hfNSTB7Q5pBBAIPAhfQFjMNkWegvQXkKqxmG2vJj1dNpeSsBiNXWiqY2NhMBMOvNgsIJPOlz7+iWi1hx61O1n68tg2k2lp8WI19W+odSyQxRU8jo2NdGXOkc3fc301Wz0L5DGwzNDJS0c40G7Q7jY9CvYevL6CqXRUU7SeUJXklVK8uKyxrnk1aqZgxrnONmtBJ7AFDdZKZXySO3yPc4950HhZb5nfEbMEDD6UmsnUwcO8/ArR5mgBZNNp1jJWkkNaLuJAA4knQBdd5RwsUlFSwD6KFgP2rXcfElc6clGXzXYlDcEw0zhPKeHoG7GntdbuBXUarEREQEREBERAREQEREBERAREQEREBERAREQEREBCERBy7yu5SOH1r3MbamqnOkgPBpJu+PuJuOojoWjrrvO+V4sTpXwSWDvWgktrHIAbOHVqQeolco4xhU1LNJBUMLJYnWeOHUQeIO8FBtmQcxbNqeZ2hPzLj/gfyUjMcoCC3/KWcfViqnWO5kx3HoD+g9aipBBXq6sMfdXAUXXolLql1S6GtWfgFZC+cUc0TIal5c4PY4vjc4alhH5rYcNpjFFGxz3SuY0B0jjdzj0r6LpdEVuqEql1QlF0JWPxfEmwMLnak6Mbxc7gFXEsSZENdXEegwes7s81q1S58ri+Q3Pst9lg6B+ZQ1iqjae5z5Dd7zdx+AHUNyweKzeyFmsWqRGLe0dwWzcjWRzWTCtqW/s0DwYWuGksoO+3Frbd5skMUk8j+Ujh9EHSttU1REk3S0W9CPuGp6yVvaoqqgiIgIiICIiAiIgIiICIiAiIgIiICIiAiIgIiICIiAtI5TMgR4pFtR7MdZEDzUltHjfzb+roPBbuiDjDEcPlp5HxTxuiljNnscLEeY61ZAXVmeMjUmKR2lHNztB5qoaBzjeo/Wb1H3LnjN+Sa3DHkTxl0N/QqGAmFw6z7B6j70FnAcz1FNZt+diH0bidPsu4LfMKzXTTW9Pm3n2H2b4HcVFLCCrzQoJsbJdettRBRVcsf7uR7OoOIHhuWZpsfqv4pPa1p/JFSNtqhetGZjVS7fKO6Nl1dE8r/AF5ZT1bWyP7QE0bXV18cY9N7W9AJ1PYN5WLqMXe7SJthb947f3N81jYYmt1AF+J3nxSesYwEucB3qaPfMi5JJc473HUn/wC6FisYxRkQIFi7oXwV+YHyER07XPc7Roa0ueeoAalb1kTkhlmc2oxXaYy920lxzjtdOdI9UfyjXptuVwa5yfZDnxeXnp9qOha7036h0pB/dx/m7h2ro+ipI4Y2RxMbHHG0NYxos1oG4BeqaBkbWsja1jGABjGgBoA3ABXFUFVURBVERAREQEREBERAREQEREBERAREQEREBERAREQEVFVAREQFbnhY9pa9rXscLOa4BzSOsFXEQRfmjkXoZ9p9G40ch12B6dPf7G9vcbKMMa5MsYpSf2f5RGL2khe14t1tNnDw710+iDjiZ8kRtNHJEeh7HMPvCuxYi1dd1FHFILSRxyDiHMa4e8LCz5Gwl/rYfRXO8imiafcEHNEWMsbwuvbsyAbgbro5vJ7g4P8A0+l74gR4FZKhy1QQaw0dLEellNE0+ICmDmujjxSrNqaknffiInNb951h71t2A8jNdOQ/EJm07dLxNcJZrdBI9FviVPTWgaAADoAsFVUa5lbJFBhw/ZoRzntTvPOTH+o7h1CwWxoiCiKqICIiAiIgIiICIiAiIgIiICIi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88355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066800"/>
            <a:ext cx="7315200" cy="4058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7826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2589</Words>
  <Application>Microsoft Office PowerPoint</Application>
  <PresentationFormat>Presentazione su schermo (4:3)</PresentationFormat>
  <Paragraphs>410</Paragraphs>
  <Slides>44</Slides>
  <Notes>30</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3</vt:i4>
      </vt:variant>
      <vt:variant>
        <vt:lpstr>Titoli diapositive</vt:lpstr>
      </vt:variant>
      <vt:variant>
        <vt:i4>44</vt:i4>
      </vt:variant>
    </vt:vector>
  </HeadingPairs>
  <TitlesOfParts>
    <vt:vector size="54" baseType="lpstr">
      <vt:lpstr>Arial</vt:lpstr>
      <vt:lpstr>Calibri</vt:lpstr>
      <vt:lpstr>Comic Sans MS</vt:lpstr>
      <vt:lpstr>Symbol</vt:lpstr>
      <vt:lpstr>Times New Roman</vt:lpstr>
      <vt:lpstr>Wingdings</vt:lpstr>
      <vt:lpstr>Office Theme</vt:lpstr>
      <vt:lpstr>Bitmap Image</vt:lpstr>
      <vt:lpstr>Equation</vt:lpstr>
      <vt:lpstr>Equazione</vt:lpstr>
      <vt:lpstr>Strumenti di misura e  teoria degli errori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INFN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XYZ</dc:creator>
  <cp:lastModifiedBy>Andrea Ventura</cp:lastModifiedBy>
  <cp:revision>48</cp:revision>
  <dcterms:created xsi:type="dcterms:W3CDTF">2014-07-11T11:33:03Z</dcterms:created>
  <dcterms:modified xsi:type="dcterms:W3CDTF">2017-01-23T18:36:54Z</dcterms:modified>
</cp:coreProperties>
</file>