
<file path=[Content_Types].xml><?xml version="1.0" encoding="utf-8"?>
<Types xmlns="http://schemas.openxmlformats.org/package/2006/content-types">
  <Default Extension="xml" ContentType="application/xml"/>
  <Default Extension="wmf" ContentType="image/x-wmf"/>
  <Default Extension="wmv" ContentType="video/unknown"/>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4.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5.xml" ContentType="application/vnd.openxmlformats-officedocument.presentationml.notesSlide+xml"/>
  <Override PartName="/ppt/embeddings/oleObject33.bin" ContentType="application/vnd.openxmlformats-officedocument.oleObject"/>
  <Override PartName="/ppt/notesSlides/notesSlide6.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7.xml" ContentType="application/vnd.openxmlformats-officedocument.presentationml.notesSlide+xml"/>
  <Override PartName="/ppt/embeddings/oleObject3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6" r:id="rId2"/>
    <p:sldId id="285" r:id="rId3"/>
    <p:sldId id="333" r:id="rId4"/>
    <p:sldId id="348" r:id="rId5"/>
    <p:sldId id="279" r:id="rId6"/>
    <p:sldId id="338" r:id="rId7"/>
    <p:sldId id="280" r:id="rId8"/>
    <p:sldId id="349" r:id="rId9"/>
    <p:sldId id="281" r:id="rId10"/>
    <p:sldId id="282" r:id="rId11"/>
    <p:sldId id="339" r:id="rId12"/>
    <p:sldId id="295" r:id="rId13"/>
    <p:sldId id="297" r:id="rId14"/>
    <p:sldId id="296" r:id="rId15"/>
    <p:sldId id="298" r:id="rId16"/>
    <p:sldId id="299" r:id="rId17"/>
    <p:sldId id="301" r:id="rId18"/>
    <p:sldId id="302" r:id="rId19"/>
    <p:sldId id="342" r:id="rId20"/>
    <p:sldId id="300" r:id="rId21"/>
    <p:sldId id="304" r:id="rId22"/>
    <p:sldId id="305" r:id="rId23"/>
    <p:sldId id="34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6"/>
    <a:srgbClr val="FFFF66"/>
    <a:srgbClr val="FAFFCD"/>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1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2.emf"/><Relationship Id="rId2" Type="http://schemas.openxmlformats.org/officeDocument/2006/relationships/image" Target="../media/image73.emf"/><Relationship Id="rId3" Type="http://schemas.openxmlformats.org/officeDocument/2006/relationships/image" Target="../media/image7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1" Type="http://schemas.openxmlformats.org/officeDocument/2006/relationships/image" Target="../media/image15.png"/><Relationship Id="rId2"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1" Type="http://schemas.openxmlformats.org/officeDocument/2006/relationships/image" Target="../media/image23.png"/><Relationship Id="rId2"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image" Target="../media/image53.wmf"/><Relationship Id="rId2"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emf"/><Relationship Id="rId1" Type="http://schemas.openxmlformats.org/officeDocument/2006/relationships/image" Target="../media/image63.emf"/><Relationship Id="rId2" Type="http://schemas.openxmlformats.org/officeDocument/2006/relationships/image" Target="../media/image6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592DE0-522F-49FA-9A81-B246D608ACEC}" type="slidenum">
              <a:rPr lang="en-US"/>
              <a:pPr>
                <a:defRPr/>
              </a:pPr>
              <a:t>‹#›</a:t>
            </a:fld>
            <a:endParaRPr lang="en-US"/>
          </a:p>
        </p:txBody>
      </p:sp>
    </p:spTree>
    <p:extLst>
      <p:ext uri="{BB962C8B-B14F-4D97-AF65-F5344CB8AC3E}">
        <p14:creationId xmlns:p14="http://schemas.microsoft.com/office/powerpoint/2010/main" val="4079792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B2A7933-28D2-4DEC-A798-A6D9C6DC55CA}"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z="1600" smtClean="0"/>
              <a:t>Il seminario contiene alcuni elementi introduttivi alla Meccanica Quantistica, con qualche indicazione didattica per l’insegnamento nella scuola secondaria</a:t>
            </a:r>
            <a:br>
              <a:rPr lang="en-US" sz="1600" smtClean="0"/>
            </a:br>
            <a:r>
              <a:rPr lang="en-US" sz="1600" smtClean="0"/>
              <a:t>superiore.</a:t>
            </a:r>
            <a:br>
              <a:rPr lang="en-US" sz="1600" smtClean="0"/>
            </a:br>
            <a:r>
              <a:rPr lang="en-US" sz="1600" smtClean="0"/>
              <a:t>Si fa riferimento soprattutto al comportamento fuori dal comune di due tra I costituenti fondamentali del mondo microscopico: l’elettrone ed il fotone.</a:t>
            </a:r>
            <a:br>
              <a:rPr lang="en-US" sz="1600" smtClean="0"/>
            </a:br>
            <a:r>
              <a:rPr lang="en-US" sz="1600" smtClean="0"/>
              <a:t>Si menzionano gli esperimenti che hanno condotto alla loro scoperta e che evidenziano  il loro comportamento particellare.</a:t>
            </a:r>
            <a:br>
              <a:rPr lang="en-US" sz="1600" smtClean="0"/>
            </a:br>
            <a:r>
              <a:rPr lang="en-US" sz="1600" smtClean="0"/>
              <a:t>Tuttavia essi  manifestano proprietà ondulatorie complementari a quelle particellari. Il legame tra i due aspetti è espresso dalle relazioni di</a:t>
            </a:r>
            <a:br>
              <a:rPr lang="en-US" sz="1600" smtClean="0"/>
            </a:br>
            <a:r>
              <a:rPr lang="en-US" sz="1600" smtClean="0"/>
              <a:t>Planck - Einstein - de Broglie.</a:t>
            </a:r>
            <a:br>
              <a:rPr lang="en-US" sz="1600" smtClean="0"/>
            </a:br>
            <a:r>
              <a:rPr lang="en-US" sz="1600" smtClean="0"/>
              <a:t>Tali relazioni introducono la costante universale di Planck, la quale caratterizza il carattere quantizzato della Natura.</a:t>
            </a:r>
            <a:br>
              <a:rPr lang="en-US" sz="1600" smtClean="0"/>
            </a:br>
            <a:r>
              <a:rPr lang="en-US" sz="1600" smtClean="0"/>
              <a:t>Questa è la nozione attorno alla quale si sviluppa la nostra concezione del mondo fisico. Pertanto si spendera’  qualche dettaglio attorno ad alcune proposte didattiche per una sua misura.</a:t>
            </a:r>
            <a:br>
              <a:rPr lang="en-US" sz="1600" smtClean="0"/>
            </a:br>
            <a:endParaRPr lang="en-US" sz="16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86DD5DC-2E06-4543-830C-4E11FC1542BF}" type="slidenum">
              <a:rPr lang="en-US" smtClean="0"/>
              <a:pPr/>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a:ln/>
        </p:spPr>
      </p:sp>
      <p:sp>
        <p:nvSpPr>
          <p:cNvPr id="110595" name="Segnaposto note 2"/>
          <p:cNvSpPr>
            <a:spLocks noGrp="1"/>
          </p:cNvSpPr>
          <p:nvPr>
            <p:ph type="body" idx="1"/>
          </p:nvPr>
        </p:nvSpPr>
        <p:spPr>
          <a:noFill/>
          <a:ln/>
        </p:spPr>
        <p:txBody>
          <a:bodyPr/>
          <a:lstStyle/>
          <a:p>
            <a:endParaRPr lang="it-IT" smtClean="0">
              <a:latin typeface="Arial" pitchFamily="34" charset="0"/>
            </a:endParaRPr>
          </a:p>
        </p:txBody>
      </p:sp>
      <p:sp>
        <p:nvSpPr>
          <p:cNvPr id="110596" name="Segnaposto numero diapositiva 3"/>
          <p:cNvSpPr>
            <a:spLocks noGrp="1"/>
          </p:cNvSpPr>
          <p:nvPr>
            <p:ph type="sldNum" sz="quarter" idx="5"/>
          </p:nvPr>
        </p:nvSpPr>
        <p:spPr>
          <a:noFill/>
        </p:spPr>
        <p:txBody>
          <a:bodyPr/>
          <a:lstStyle/>
          <a:p>
            <a:fld id="{759FE88C-FBC8-461B-8342-96393AC340E1}" type="slidenum">
              <a:rPr lang="it-IT" smtClean="0">
                <a:latin typeface="Arial" pitchFamily="34" charset="0"/>
              </a:rPr>
              <a:pPr/>
              <a:t>4</a:t>
            </a:fld>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a:ln/>
        </p:spPr>
      </p:sp>
      <p:sp>
        <p:nvSpPr>
          <p:cNvPr id="110595" name="Segnaposto note 2"/>
          <p:cNvSpPr>
            <a:spLocks noGrp="1"/>
          </p:cNvSpPr>
          <p:nvPr>
            <p:ph type="body" idx="1"/>
          </p:nvPr>
        </p:nvSpPr>
        <p:spPr>
          <a:noFill/>
          <a:ln/>
        </p:spPr>
        <p:txBody>
          <a:bodyPr/>
          <a:lstStyle/>
          <a:p>
            <a:endParaRPr lang="it-IT" smtClean="0">
              <a:latin typeface="Arial" pitchFamily="34" charset="0"/>
            </a:endParaRPr>
          </a:p>
        </p:txBody>
      </p:sp>
      <p:sp>
        <p:nvSpPr>
          <p:cNvPr id="110596" name="Segnaposto numero diapositiva 3"/>
          <p:cNvSpPr>
            <a:spLocks noGrp="1"/>
          </p:cNvSpPr>
          <p:nvPr>
            <p:ph type="sldNum" sz="quarter" idx="5"/>
          </p:nvPr>
        </p:nvSpPr>
        <p:spPr>
          <a:noFill/>
        </p:spPr>
        <p:txBody>
          <a:bodyPr/>
          <a:lstStyle/>
          <a:p>
            <a:fld id="{759FE88C-FBC8-461B-8342-96393AC340E1}" type="slidenum">
              <a:rPr lang="it-IT" smtClean="0">
                <a:latin typeface="Arial" pitchFamily="34" charset="0"/>
              </a:rPr>
              <a:pPr/>
              <a:t>6</a:t>
            </a:fld>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p:spPr>
        <p:txBody>
          <a:bodyPr/>
          <a:lstStyle/>
          <a:p>
            <a:pPr eaLnBrk="1" hangingPunct="1"/>
            <a:endParaRPr lang="it-IT" smtClean="0"/>
          </a:p>
        </p:txBody>
      </p:sp>
      <p:sp>
        <p:nvSpPr>
          <p:cNvPr id="41988" name="Segnaposto numero diapositiva 3"/>
          <p:cNvSpPr>
            <a:spLocks noGrp="1"/>
          </p:cNvSpPr>
          <p:nvPr>
            <p:ph type="sldNum" sz="quarter" idx="5"/>
          </p:nvPr>
        </p:nvSpPr>
        <p:spPr>
          <a:noFill/>
        </p:spPr>
        <p:txBody>
          <a:bodyPr/>
          <a:lstStyle/>
          <a:p>
            <a:fld id="{DE69438A-1CDC-47D2-9615-FB10AEDA8853}" type="slidenum">
              <a:rPr lang="en-US"/>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it-IT" smtClean="0"/>
          </a:p>
        </p:txBody>
      </p:sp>
      <p:sp>
        <p:nvSpPr>
          <p:cNvPr id="38916" name="Segnaposto numero diapositiva 3"/>
          <p:cNvSpPr>
            <a:spLocks noGrp="1"/>
          </p:cNvSpPr>
          <p:nvPr>
            <p:ph type="sldNum" sz="quarter" idx="5"/>
          </p:nvPr>
        </p:nvSpPr>
        <p:spPr>
          <a:noFill/>
        </p:spPr>
        <p:txBody>
          <a:bodyPr/>
          <a:lstStyle/>
          <a:p>
            <a:fld id="{A7EE16A7-2214-4EE1-8AA6-48FD3657C2CC}"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it-IT" smtClean="0"/>
          </a:p>
        </p:txBody>
      </p:sp>
      <p:sp>
        <p:nvSpPr>
          <p:cNvPr id="43012" name="Segnaposto numero diapositiva 3"/>
          <p:cNvSpPr>
            <a:spLocks noGrp="1"/>
          </p:cNvSpPr>
          <p:nvPr>
            <p:ph type="sldNum" sz="quarter" idx="5"/>
          </p:nvPr>
        </p:nvSpPr>
        <p:spPr>
          <a:noFill/>
        </p:spPr>
        <p:txBody>
          <a:bodyPr/>
          <a:lstStyle/>
          <a:p>
            <a:fld id="{F1A42DE8-D57F-4190-BFB9-C0F94234DC9B}"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935BB-2344-43FF-BB2A-71C38D387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6F585-B7CC-46BA-ABF2-2ED345A42F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60631D-FE24-4FB4-89C1-1732C25BB1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269D22-557B-4964-8BED-F447D045CC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en-US"/>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FE655E-6ED6-4BDD-8B0A-8038AB9805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4FA51-7A6A-42A6-BC08-1E8FEFD03D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F273FB-008C-45CE-9AB2-A047F617A8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DFA845-B5F2-45F8-AD21-D0D8645255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2C944B-3FF3-4D5A-B600-B6C9C6937D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ED7FB9-3FFC-4312-B896-2F32763620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BEB3BA-8BEA-43A9-B09D-8B0774BD79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9BBDDD-DA14-44A0-BCE3-961DB94B60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281260-6D63-4281-857C-F17E60DCFB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0360DAA-596E-4765-901D-4EB362D8BD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Image:HAtomOrbitals.png"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48.png"/><Relationship Id="rId1" Type="http://schemas.microsoft.com/office/2007/relationships/media" Target="../media/media1.wmv"/><Relationship Id="rId2" Type="http://schemas.openxmlformats.org/officeDocument/2006/relationships/video" Target="../media/media1.wmv"/></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49.png"/><Relationship Id="rId5" Type="http://schemas.openxmlformats.org/officeDocument/2006/relationships/image" Target="../media/image51.png"/><Relationship Id="rId6" Type="http://schemas.openxmlformats.org/officeDocument/2006/relationships/oleObject" Target="../embeddings/oleObject22.bin"/><Relationship Id="rId7" Type="http://schemas.openxmlformats.org/officeDocument/2006/relationships/image" Target="../media/image50.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4.x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oleObject" Target="../embeddings/oleObject26.bin"/><Relationship Id="rId13" Type="http://schemas.openxmlformats.org/officeDocument/2006/relationships/image" Target="../media/image56.emf"/><Relationship Id="rId14" Type="http://schemas.openxmlformats.org/officeDocument/2006/relationships/image" Target="../media/image62.png"/><Relationship Id="rId15" Type="http://schemas.openxmlformats.org/officeDocument/2006/relationships/oleObject" Target="../embeddings/oleObject27.bin"/><Relationship Id="rId16" Type="http://schemas.openxmlformats.org/officeDocument/2006/relationships/image" Target="../media/image57.emf"/><Relationship Id="rId17" Type="http://schemas.openxmlformats.org/officeDocument/2006/relationships/oleObject" Target="../embeddings/oleObject28.bin"/><Relationship Id="rId18" Type="http://schemas.openxmlformats.org/officeDocument/2006/relationships/image" Target="../media/image58.emf"/><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image" Target="../media/image59.jpe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oleObject" Target="../embeddings/oleObject23.bin"/><Relationship Id="rId7" Type="http://schemas.openxmlformats.org/officeDocument/2006/relationships/image" Target="../media/image53.wmf"/><Relationship Id="rId8" Type="http://schemas.openxmlformats.org/officeDocument/2006/relationships/oleObject" Target="../embeddings/oleObject24.bin"/><Relationship Id="rId9" Type="http://schemas.openxmlformats.org/officeDocument/2006/relationships/image" Target="../media/image54.emf"/><Relationship Id="rId10"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11" Type="http://schemas.openxmlformats.org/officeDocument/2006/relationships/image" Target="../media/image69.png"/><Relationship Id="rId12" Type="http://schemas.openxmlformats.org/officeDocument/2006/relationships/image" Target="../media/image70.png"/><Relationship Id="rId13" Type="http://schemas.openxmlformats.org/officeDocument/2006/relationships/oleObject" Target="../embeddings/oleObject32.bin"/><Relationship Id="rId14" Type="http://schemas.openxmlformats.org/officeDocument/2006/relationships/image" Target="../media/image66.emf"/><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oleObject" Target="../embeddings/oleObject29.bin"/><Relationship Id="rId6" Type="http://schemas.openxmlformats.org/officeDocument/2006/relationships/image" Target="../media/image63.emf"/><Relationship Id="rId7" Type="http://schemas.openxmlformats.org/officeDocument/2006/relationships/oleObject" Target="../embeddings/oleObject30.bin"/><Relationship Id="rId8" Type="http://schemas.openxmlformats.org/officeDocument/2006/relationships/image" Target="../media/image64.emf"/><Relationship Id="rId9" Type="http://schemas.openxmlformats.org/officeDocument/2006/relationships/oleObject" Target="../embeddings/oleObject31.bin"/><Relationship Id="rId10" Type="http://schemas.openxmlformats.org/officeDocument/2006/relationships/image" Target="../media/image65.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3.bin"/><Relationship Id="rId5" Type="http://schemas.openxmlformats.org/officeDocument/2006/relationships/image" Target="../media/image7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4.bin"/><Relationship Id="rId5" Type="http://schemas.openxmlformats.org/officeDocument/2006/relationships/image" Target="../media/image72.emf"/><Relationship Id="rId6" Type="http://schemas.openxmlformats.org/officeDocument/2006/relationships/oleObject" Target="../embeddings/oleObject35.bin"/><Relationship Id="rId7" Type="http://schemas.openxmlformats.org/officeDocument/2006/relationships/image" Target="../media/image73.emf"/><Relationship Id="rId8" Type="http://schemas.openxmlformats.org/officeDocument/2006/relationships/oleObject" Target="../embeddings/oleObject36.bin"/><Relationship Id="rId9" Type="http://schemas.openxmlformats.org/officeDocument/2006/relationships/image" Target="../media/image7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oleObject" Target="../embeddings/oleObject37.bin"/><Relationship Id="rId7" Type="http://schemas.openxmlformats.org/officeDocument/2006/relationships/image" Target="../media/image75.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1" Type="http://schemas.openxmlformats.org/officeDocument/2006/relationships/slideLayout" Target="../slideLayouts/slideLayout7.xml"/><Relationship Id="rId2"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2.png"/><Relationship Id="rId6" Type="http://schemas.openxmlformats.org/officeDocument/2006/relationships/oleObject" Target="../embeddings/oleObject2.bin"/><Relationship Id="rId7" Type="http://schemas.openxmlformats.org/officeDocument/2006/relationships/image" Target="../media/image3.png"/><Relationship Id="rId8" Type="http://schemas.openxmlformats.org/officeDocument/2006/relationships/oleObject" Target="../embeddings/oleObject3.bin"/><Relationship Id="rId9"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png"/><Relationship Id="rId3"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1" Type="http://schemas.openxmlformats.org/officeDocument/2006/relationships/slideLayout" Target="../slideLayouts/slideLayout7.xml"/><Relationship Id="rId2"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oleObject" Target="../embeddings/oleObject7.bin"/><Relationship Id="rId13"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13.jpeg"/><Relationship Id="rId5" Type="http://schemas.openxmlformats.org/officeDocument/2006/relationships/oleObject" Target="../embeddings/oleObject4.bin"/><Relationship Id="rId6" Type="http://schemas.openxmlformats.org/officeDocument/2006/relationships/image" Target="../media/image9.wmf"/><Relationship Id="rId7" Type="http://schemas.openxmlformats.org/officeDocument/2006/relationships/image" Target="../media/image14.png"/><Relationship Id="rId8" Type="http://schemas.openxmlformats.org/officeDocument/2006/relationships/oleObject" Target="../embeddings/oleObject5.bin"/><Relationship Id="rId9" Type="http://schemas.openxmlformats.org/officeDocument/2006/relationships/image" Target="../media/image10.wmf"/><Relationship Id="rId10"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1" Type="http://schemas.openxmlformats.org/officeDocument/2006/relationships/image" Target="../media/image18.wmf"/><Relationship Id="rId12" Type="http://schemas.openxmlformats.org/officeDocument/2006/relationships/oleObject" Target="../embeddings/oleObject12.bin"/><Relationship Id="rId13" Type="http://schemas.openxmlformats.org/officeDocument/2006/relationships/image" Target="../media/image19.wmf"/><Relationship Id="rId14" Type="http://schemas.openxmlformats.org/officeDocument/2006/relationships/oleObject" Target="../embeddings/oleObject13.bin"/><Relationship Id="rId15" Type="http://schemas.openxmlformats.org/officeDocument/2006/relationships/image" Target="../media/image20.wmf"/><Relationship Id="rId16" Type="http://schemas.openxmlformats.org/officeDocument/2006/relationships/oleObject" Target="../embeddings/oleObject14.bin"/><Relationship Id="rId17" Type="http://schemas.openxmlformats.org/officeDocument/2006/relationships/image" Target="../media/image21.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5.png"/><Relationship Id="rId5" Type="http://schemas.openxmlformats.org/officeDocument/2006/relationships/oleObject" Target="../embeddings/oleObject9.bin"/><Relationship Id="rId6" Type="http://schemas.openxmlformats.org/officeDocument/2006/relationships/image" Target="../media/image16.png"/><Relationship Id="rId7" Type="http://schemas.openxmlformats.org/officeDocument/2006/relationships/image" Target="../media/image22.png"/><Relationship Id="rId8" Type="http://schemas.openxmlformats.org/officeDocument/2006/relationships/oleObject" Target="../embeddings/oleObject10.bin"/><Relationship Id="rId9" Type="http://schemas.openxmlformats.org/officeDocument/2006/relationships/image" Target="../media/image17.wmf"/><Relationship Id="rId10"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jpeg"/><Relationship Id="rId14" Type="http://schemas.openxmlformats.org/officeDocument/2006/relationships/oleObject" Target="../embeddings/oleObject18.bin"/><Relationship Id="rId15" Type="http://schemas.openxmlformats.org/officeDocument/2006/relationships/image" Target="../media/image26.emf"/><Relationship Id="rId16" Type="http://schemas.openxmlformats.org/officeDocument/2006/relationships/image" Target="../media/image30.jp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image" Target="../media/image13.jpeg"/><Relationship Id="rId5" Type="http://schemas.openxmlformats.org/officeDocument/2006/relationships/oleObject" Target="../embeddings/oleObject15.bin"/><Relationship Id="rId6" Type="http://schemas.openxmlformats.org/officeDocument/2006/relationships/image" Target="../media/image23.png"/><Relationship Id="rId7" Type="http://schemas.openxmlformats.org/officeDocument/2006/relationships/oleObject" Target="../embeddings/oleObject16.bin"/><Relationship Id="rId8" Type="http://schemas.openxmlformats.org/officeDocument/2006/relationships/image" Target="../media/image24.png"/><Relationship Id="rId9" Type="http://schemas.openxmlformats.org/officeDocument/2006/relationships/oleObject" Target="../embeddings/oleObject17.bin"/><Relationship Id="rId10"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oleObject" Target="../embeddings/oleObject19.bin"/><Relationship Id="rId6" Type="http://schemas.openxmlformats.org/officeDocument/2006/relationships/image" Target="../media/image31.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oleObject" Target="../embeddings/oleObject20.bin"/><Relationship Id="rId10" Type="http://schemas.openxmlformats.org/officeDocument/2006/relationships/image" Target="../media/image32.png"/><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Fig. 1: The  of an  in a  possessing definite energy (increasing downward: n=1,2,3,...) and  (increasing across: s, p, d,...). Brighter areas correspond to higher  for a position measurement. The angular momentum and energy are , and only take on discrete values like those shown.">
            <a:hlinkClick r:id="rId3"/>
          </p:cNvPr>
          <p:cNvPicPr>
            <a:picLocks noChangeAspect="1" noChangeArrowheads="1"/>
          </p:cNvPicPr>
          <p:nvPr/>
        </p:nvPicPr>
        <p:blipFill>
          <a:blip r:embed="rId4"/>
          <a:srcRect/>
          <a:stretch>
            <a:fillRect/>
          </a:stretch>
        </p:blipFill>
        <p:spPr bwMode="auto">
          <a:xfrm>
            <a:off x="0" y="-387350"/>
            <a:ext cx="9144000" cy="7321550"/>
          </a:xfrm>
          <a:prstGeom prst="rect">
            <a:avLst/>
          </a:prstGeom>
          <a:noFill/>
          <a:ln w="9525">
            <a:noFill/>
            <a:miter lim="800000"/>
            <a:headEnd/>
            <a:tailEnd/>
          </a:ln>
        </p:spPr>
      </p:pic>
      <p:sp>
        <p:nvSpPr>
          <p:cNvPr id="14339" name="Rectangle 3"/>
          <p:cNvSpPr>
            <a:spLocks noGrp="1" noChangeArrowheads="1"/>
          </p:cNvSpPr>
          <p:nvPr>
            <p:ph type="ctrTitle"/>
          </p:nvPr>
        </p:nvSpPr>
        <p:spPr>
          <a:xfrm>
            <a:off x="685800" y="1412875"/>
            <a:ext cx="8305800" cy="1470025"/>
          </a:xfrm>
        </p:spPr>
        <p:txBody>
          <a:bodyPr/>
          <a:lstStyle/>
          <a:p>
            <a:pPr eaLnBrk="1" hangingPunct="1"/>
            <a:r>
              <a:rPr lang="en-US" sz="4800" dirty="0" err="1" smtClean="0">
                <a:solidFill>
                  <a:schemeClr val="bg1"/>
                </a:solidFill>
              </a:rPr>
              <a:t>Concetti</a:t>
            </a:r>
            <a:r>
              <a:rPr lang="en-US" sz="4800" dirty="0" smtClean="0">
                <a:solidFill>
                  <a:schemeClr val="bg1"/>
                </a:solidFill>
              </a:rPr>
              <a:t> </a:t>
            </a:r>
            <a:r>
              <a:rPr lang="en-US" sz="4800" dirty="0" err="1" smtClean="0">
                <a:solidFill>
                  <a:schemeClr val="bg1"/>
                </a:solidFill>
              </a:rPr>
              <a:t>fondanti</a:t>
            </a:r>
            <a:r>
              <a:rPr lang="en-US" sz="4800" dirty="0" smtClean="0">
                <a:solidFill>
                  <a:schemeClr val="bg1"/>
                </a:solidFill>
              </a:rPr>
              <a:t> </a:t>
            </a:r>
            <a:r>
              <a:rPr lang="en-US" sz="4800" dirty="0" err="1" smtClean="0">
                <a:solidFill>
                  <a:schemeClr val="bg1"/>
                </a:solidFill>
              </a:rPr>
              <a:t>della</a:t>
            </a:r>
            <a:r>
              <a:rPr lang="en-US" sz="4800" dirty="0" smtClean="0">
                <a:solidFill>
                  <a:schemeClr val="bg1"/>
                </a:solidFill>
              </a:rPr>
              <a:t> </a:t>
            </a:r>
            <a:r>
              <a:rPr lang="en-US" sz="4800" dirty="0" err="1" smtClean="0">
                <a:solidFill>
                  <a:schemeClr val="bg1"/>
                </a:solidFill>
              </a:rPr>
              <a:t>Meccanica</a:t>
            </a:r>
            <a:r>
              <a:rPr lang="en-US" sz="4800" dirty="0" smtClean="0">
                <a:solidFill>
                  <a:schemeClr val="bg1"/>
                </a:solidFill>
              </a:rPr>
              <a:t> </a:t>
            </a:r>
            <a:r>
              <a:rPr lang="en-US" sz="4800" dirty="0" err="1" smtClean="0">
                <a:solidFill>
                  <a:schemeClr val="bg1"/>
                </a:solidFill>
              </a:rPr>
              <a:t>Quantistica</a:t>
            </a:r>
            <a:r>
              <a:rPr lang="en-US" sz="4800" dirty="0" smtClean="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(e </a:t>
            </a:r>
            <a:r>
              <a:rPr lang="en-US" dirty="0" err="1" smtClean="0">
                <a:solidFill>
                  <a:schemeClr val="bg1"/>
                </a:solidFill>
              </a:rPr>
              <a:t>alcune</a:t>
            </a:r>
            <a:r>
              <a:rPr lang="en-US" dirty="0" smtClean="0">
                <a:solidFill>
                  <a:schemeClr val="bg1"/>
                </a:solidFill>
              </a:rPr>
              <a:t> sue </a:t>
            </a:r>
            <a:r>
              <a:rPr lang="en-US" dirty="0" err="1" smtClean="0">
                <a:solidFill>
                  <a:schemeClr val="bg1"/>
                </a:solidFill>
              </a:rPr>
              <a:t>applicazioni</a:t>
            </a:r>
            <a:r>
              <a:rPr lang="en-US" dirty="0" smtClean="0">
                <a:solidFill>
                  <a:schemeClr val="bg1"/>
                </a:solidFill>
              </a:rPr>
              <a:t>)</a:t>
            </a:r>
          </a:p>
        </p:txBody>
      </p:sp>
      <p:sp>
        <p:nvSpPr>
          <p:cNvPr id="14340" name="Rectangle 4"/>
          <p:cNvSpPr>
            <a:spLocks noGrp="1" noChangeArrowheads="1"/>
          </p:cNvSpPr>
          <p:nvPr>
            <p:ph type="subTitle" idx="1"/>
          </p:nvPr>
        </p:nvSpPr>
        <p:spPr/>
        <p:txBody>
          <a:bodyPr/>
          <a:lstStyle/>
          <a:p>
            <a:pPr eaLnBrk="1" hangingPunct="1"/>
            <a:r>
              <a:rPr lang="it-IT" sz="2800" dirty="0" smtClean="0">
                <a:solidFill>
                  <a:schemeClr val="bg1"/>
                </a:solidFill>
              </a:rPr>
              <a:t>L. Martina</a:t>
            </a:r>
          </a:p>
          <a:p>
            <a:pPr eaLnBrk="1" hangingPunct="1"/>
            <a:r>
              <a:rPr lang="it-IT" sz="2000" i="1" dirty="0" smtClean="0">
                <a:solidFill>
                  <a:schemeClr val="bg1"/>
                </a:solidFill>
              </a:rPr>
              <a:t>Dipartimento di Matematica e  Fisica “Ennio De Giorgi” Università del Salento</a:t>
            </a:r>
          </a:p>
          <a:p>
            <a:pPr eaLnBrk="1" hangingPunct="1"/>
            <a:r>
              <a:rPr lang="it-IT" sz="2000" i="1" dirty="0" smtClean="0">
                <a:solidFill>
                  <a:schemeClr val="bg1"/>
                </a:solidFill>
              </a:rPr>
              <a:t> Sezione INFN – Lecce</a:t>
            </a:r>
          </a:p>
          <a:p>
            <a:pPr eaLnBrk="1" hangingPunct="1"/>
            <a:r>
              <a:rPr lang="it-IT" sz="2000" i="1" dirty="0" smtClean="0">
                <a:solidFill>
                  <a:schemeClr val="bg1"/>
                </a:solidFill>
              </a:rPr>
              <a:t>PLS 2013-14</a:t>
            </a:r>
          </a:p>
          <a:p>
            <a:pPr eaLnBrk="1" hangingPunct="1"/>
            <a:endParaRPr lang="it-IT" sz="2000" i="1" dirty="0" smtClean="0">
              <a:solidFill>
                <a:schemeClr val="bg1"/>
              </a:solidFill>
            </a:endParaRPr>
          </a:p>
          <a:p>
            <a:pPr eaLnBrk="1" hangingPunct="1"/>
            <a:endParaRPr lang="en-US" dirty="0" smtClean="0">
              <a:solidFill>
                <a:schemeClr val="bg1"/>
              </a:solidFill>
            </a:endParaRPr>
          </a:p>
        </p:txBody>
      </p:sp>
      <p:sp>
        <p:nvSpPr>
          <p:cNvPr id="3" name="Rettangolo 2"/>
          <p:cNvSpPr/>
          <p:nvPr/>
        </p:nvSpPr>
        <p:spPr>
          <a:xfrm>
            <a:off x="304800" y="609600"/>
            <a:ext cx="457200" cy="228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371600" y="-304800"/>
            <a:ext cx="457200" cy="228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4267200" y="-304800"/>
            <a:ext cx="457200" cy="228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304800" y="3124200"/>
            <a:ext cx="457200" cy="228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52400" y="5638800"/>
            <a:ext cx="457200" cy="228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15888"/>
            <a:ext cx="8229600" cy="777875"/>
          </a:xfrm>
        </p:spPr>
        <p:txBody>
          <a:bodyPr/>
          <a:lstStyle/>
          <a:p>
            <a:pPr eaLnBrk="1" hangingPunct="1"/>
            <a:r>
              <a:rPr lang="it-IT" sz="3200" smtClean="0"/>
              <a:t>Elettrone su doppia fenditura</a:t>
            </a:r>
            <a:endParaRPr lang="en-US" sz="3200" smtClean="0"/>
          </a:p>
        </p:txBody>
      </p:sp>
      <p:sp>
        <p:nvSpPr>
          <p:cNvPr id="21507" name="Rectangle 3"/>
          <p:cNvSpPr>
            <a:spLocks noChangeArrowheads="1"/>
          </p:cNvSpPr>
          <p:nvPr/>
        </p:nvSpPr>
        <p:spPr bwMode="auto">
          <a:xfrm>
            <a:off x="4859338" y="6524625"/>
            <a:ext cx="4176712" cy="304800"/>
          </a:xfrm>
          <a:prstGeom prst="rect">
            <a:avLst/>
          </a:prstGeom>
          <a:noFill/>
          <a:ln w="9525">
            <a:noFill/>
            <a:miter lim="800000"/>
            <a:headEnd/>
            <a:tailEnd/>
          </a:ln>
        </p:spPr>
        <p:txBody>
          <a:bodyPr>
            <a:spAutoFit/>
          </a:bodyPr>
          <a:lstStyle/>
          <a:p>
            <a:r>
              <a:rPr lang="en-US" sz="1400"/>
              <a:t>http://physicsweb.org/articles/world/15/9/1/1</a:t>
            </a:r>
          </a:p>
        </p:txBody>
      </p:sp>
      <p:pic>
        <p:nvPicPr>
          <p:cNvPr id="21508" name="Picture 4" descr="bologna-image"/>
          <p:cNvPicPr>
            <a:picLocks noChangeAspect="1" noChangeArrowheads="1"/>
          </p:cNvPicPr>
          <p:nvPr/>
        </p:nvPicPr>
        <p:blipFill>
          <a:blip r:embed="rId2"/>
          <a:srcRect/>
          <a:stretch>
            <a:fillRect/>
          </a:stretch>
        </p:blipFill>
        <p:spPr bwMode="auto">
          <a:xfrm>
            <a:off x="34925" y="2854325"/>
            <a:ext cx="3987800" cy="3527425"/>
          </a:xfrm>
          <a:prstGeom prst="rect">
            <a:avLst/>
          </a:prstGeom>
          <a:noFill/>
          <a:ln w="9525">
            <a:noFill/>
            <a:miter lim="800000"/>
            <a:headEnd/>
            <a:tailEnd/>
          </a:ln>
        </p:spPr>
      </p:pic>
      <p:sp>
        <p:nvSpPr>
          <p:cNvPr id="21509" name="Rectangle 5"/>
          <p:cNvSpPr>
            <a:spLocks noChangeArrowheads="1"/>
          </p:cNvSpPr>
          <p:nvPr/>
        </p:nvSpPr>
        <p:spPr bwMode="auto">
          <a:xfrm>
            <a:off x="323850" y="6165850"/>
            <a:ext cx="3101975" cy="517525"/>
          </a:xfrm>
          <a:prstGeom prst="rect">
            <a:avLst/>
          </a:prstGeom>
          <a:noFill/>
          <a:ln w="9525">
            <a:noFill/>
            <a:miter lim="800000"/>
            <a:headEnd/>
            <a:tailEnd/>
          </a:ln>
        </p:spPr>
        <p:txBody>
          <a:bodyPr wrap="none" anchor="ctr">
            <a:spAutoFit/>
          </a:bodyPr>
          <a:lstStyle/>
          <a:p>
            <a:r>
              <a:rPr lang="en-US" sz="1400" b="1"/>
              <a:t>P.G. Merli, G.F. Missiroli, G. Pozzi</a:t>
            </a:r>
            <a:r>
              <a:rPr lang="en-US" sz="1400" b="1" i="1"/>
              <a:t>, </a:t>
            </a:r>
          </a:p>
          <a:p>
            <a:r>
              <a:rPr lang="en-US" sz="1400" b="1" i="1"/>
              <a:t>Am. J. Phys.</a:t>
            </a:r>
            <a:r>
              <a:rPr lang="en-US" sz="1400" b="1"/>
              <a:t> 44 (1976 ) 306-7. </a:t>
            </a:r>
          </a:p>
        </p:txBody>
      </p:sp>
      <p:pic>
        <p:nvPicPr>
          <p:cNvPr id="21511" name="Picture 7" descr="HitachiElectrInterf"/>
          <p:cNvPicPr>
            <a:picLocks noChangeAspect="1" noChangeArrowheads="1"/>
          </p:cNvPicPr>
          <p:nvPr/>
        </p:nvPicPr>
        <p:blipFill>
          <a:blip r:embed="rId3"/>
          <a:srcRect/>
          <a:stretch>
            <a:fillRect/>
          </a:stretch>
        </p:blipFill>
        <p:spPr bwMode="auto">
          <a:xfrm>
            <a:off x="4500563" y="3284538"/>
            <a:ext cx="4572000" cy="2519362"/>
          </a:xfrm>
          <a:prstGeom prst="rect">
            <a:avLst/>
          </a:prstGeom>
          <a:noFill/>
          <a:ln w="9525">
            <a:noFill/>
            <a:miter lim="800000"/>
            <a:headEnd/>
            <a:tailEnd/>
          </a:ln>
        </p:spPr>
      </p:pic>
      <p:pic>
        <p:nvPicPr>
          <p:cNvPr id="21512" name="Picture 8" descr="biprisma"/>
          <p:cNvPicPr>
            <a:picLocks noChangeAspect="1" noChangeArrowheads="1"/>
          </p:cNvPicPr>
          <p:nvPr/>
        </p:nvPicPr>
        <p:blipFill>
          <a:blip r:embed="rId4"/>
          <a:srcRect/>
          <a:stretch>
            <a:fillRect/>
          </a:stretch>
        </p:blipFill>
        <p:spPr bwMode="auto">
          <a:xfrm>
            <a:off x="2484438" y="914400"/>
            <a:ext cx="3984625" cy="2009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oubleslite-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80446829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olo 13"/>
          <p:cNvSpPr>
            <a:spLocks noGrp="1"/>
          </p:cNvSpPr>
          <p:nvPr>
            <p:ph type="title"/>
          </p:nvPr>
        </p:nvSpPr>
        <p:spPr>
          <a:xfrm>
            <a:off x="0" y="381000"/>
            <a:ext cx="9144000" cy="1143000"/>
          </a:xfrm>
        </p:spPr>
        <p:txBody>
          <a:bodyPr/>
          <a:lstStyle/>
          <a:p>
            <a:r>
              <a:rPr lang="en-US" i="1" smtClean="0"/>
              <a:t>Complementarietà onda-corpuscolo</a:t>
            </a:r>
            <a:br>
              <a:rPr lang="en-US" i="1" smtClean="0"/>
            </a:br>
            <a:endParaRPr lang="en-US" smtClean="0"/>
          </a:p>
        </p:txBody>
      </p:sp>
      <p:sp>
        <p:nvSpPr>
          <p:cNvPr id="11268" name="Rectangle 2"/>
          <p:cNvSpPr>
            <a:spLocks noGrp="1" noChangeArrowheads="1"/>
          </p:cNvSpPr>
          <p:nvPr>
            <p:ph type="body" idx="4294967295"/>
          </p:nvPr>
        </p:nvSpPr>
        <p:spPr>
          <a:xfrm>
            <a:off x="693738" y="1125538"/>
            <a:ext cx="8450262" cy="4360862"/>
          </a:xfrm>
        </p:spPr>
        <p:txBody>
          <a:bodyPr/>
          <a:lstStyle/>
          <a:p>
            <a:pPr lvl="1" eaLnBrk="1" hangingPunct="1">
              <a:lnSpc>
                <a:spcPct val="90000"/>
              </a:lnSpc>
              <a:buFontTx/>
              <a:buChar char="•"/>
            </a:pPr>
            <a:r>
              <a:rPr lang="en-US" sz="2000" dirty="0" err="1" smtClean="0"/>
              <a:t>Relazioni</a:t>
            </a:r>
            <a:r>
              <a:rPr lang="en-US" sz="2000" dirty="0" smtClean="0"/>
              <a:t>  di Planck – Einstein – de Broglie</a:t>
            </a:r>
          </a:p>
          <a:p>
            <a:pPr lvl="1" eaLnBrk="1" hangingPunct="1">
              <a:lnSpc>
                <a:spcPct val="90000"/>
              </a:lnSpc>
            </a:pPr>
            <a:r>
              <a:rPr lang="en-US" sz="2000" dirty="0" err="1" smtClean="0"/>
              <a:t>proporzionalità</a:t>
            </a:r>
            <a:r>
              <a:rPr lang="en-US" sz="2000" dirty="0" smtClean="0"/>
              <a:t> </a:t>
            </a:r>
            <a:r>
              <a:rPr lang="en-US" sz="2000" dirty="0" err="1" smtClean="0"/>
              <a:t>fra</a:t>
            </a:r>
            <a:r>
              <a:rPr lang="en-US" sz="2000" dirty="0" smtClean="0"/>
              <a:t> </a:t>
            </a:r>
            <a:r>
              <a:rPr lang="en-US" sz="2000" dirty="0" err="1" smtClean="0"/>
              <a:t>grandezze</a:t>
            </a:r>
            <a:r>
              <a:rPr lang="en-US" sz="2000" dirty="0" smtClean="0"/>
              <a:t> </a:t>
            </a:r>
            <a:r>
              <a:rPr lang="en-US" sz="2000" dirty="0" err="1" smtClean="0"/>
              <a:t>descrittive</a:t>
            </a:r>
            <a:r>
              <a:rPr lang="en-US" sz="2000" dirty="0" smtClean="0"/>
              <a:t> di un </a:t>
            </a:r>
          </a:p>
          <a:p>
            <a:pPr lvl="1" algn="ctr" eaLnBrk="1" hangingPunct="1">
              <a:lnSpc>
                <a:spcPct val="90000"/>
              </a:lnSpc>
              <a:buFontTx/>
              <a:buNone/>
            </a:pPr>
            <a:r>
              <a:rPr lang="en-US" sz="2000" b="1" dirty="0" smtClean="0">
                <a:solidFill>
                  <a:srgbClr val="FF0000"/>
                </a:solidFill>
              </a:rPr>
              <a:t> </a:t>
            </a:r>
            <a:r>
              <a:rPr lang="en-US" sz="2000" b="1" dirty="0" err="1" smtClean="0">
                <a:solidFill>
                  <a:srgbClr val="FF0000"/>
                </a:solidFill>
              </a:rPr>
              <a:t>oggetto</a:t>
            </a:r>
            <a:r>
              <a:rPr lang="en-US" sz="2000" b="1" dirty="0" smtClean="0">
                <a:solidFill>
                  <a:srgbClr val="FF0000"/>
                </a:solidFill>
              </a:rPr>
              <a:t> </a:t>
            </a:r>
            <a:r>
              <a:rPr lang="en-US" sz="2000" b="1" dirty="0" err="1" smtClean="0">
                <a:solidFill>
                  <a:srgbClr val="FF0000"/>
                </a:solidFill>
              </a:rPr>
              <a:t>quantistico</a:t>
            </a:r>
            <a:endParaRPr lang="en-US" sz="2000" b="1" dirty="0" smtClean="0">
              <a:solidFill>
                <a:srgbClr val="FF0000"/>
              </a:solidFill>
            </a:endParaRPr>
          </a:p>
          <a:p>
            <a:pPr lvl="1" eaLnBrk="1" hangingPunct="1">
              <a:lnSpc>
                <a:spcPct val="90000"/>
              </a:lnSpc>
            </a:pPr>
            <a:endParaRPr lang="en-US" sz="2000" dirty="0" smtClean="0"/>
          </a:p>
          <a:p>
            <a:pPr lvl="1" eaLnBrk="1" hangingPunct="1">
              <a:lnSpc>
                <a:spcPct val="90000"/>
              </a:lnSpc>
              <a:buFontTx/>
              <a:buNone/>
            </a:pPr>
            <a:endParaRPr lang="en-US" sz="2000" dirty="0" smtClean="0"/>
          </a:p>
          <a:p>
            <a:pPr lvl="1" eaLnBrk="1" hangingPunct="1">
              <a:lnSpc>
                <a:spcPct val="90000"/>
              </a:lnSpc>
            </a:pPr>
            <a:endParaRPr lang="en-US" sz="2000" dirty="0" smtClean="0"/>
          </a:p>
          <a:p>
            <a:pPr lvl="1" eaLnBrk="1" hangingPunct="1">
              <a:lnSpc>
                <a:spcPct val="90000"/>
              </a:lnSpc>
              <a:buFontTx/>
              <a:buNone/>
            </a:pPr>
            <a:r>
              <a:rPr lang="en-US" sz="2000" dirty="0" smtClean="0"/>
              <a:t> .</a:t>
            </a:r>
          </a:p>
          <a:p>
            <a:pPr lvl="1" eaLnBrk="1" hangingPunct="1">
              <a:lnSpc>
                <a:spcPct val="90000"/>
              </a:lnSpc>
              <a:buFontTx/>
              <a:buChar char="•"/>
            </a:pPr>
            <a:r>
              <a:rPr lang="en-US" sz="2000" dirty="0" smtClean="0"/>
              <a:t>La </a:t>
            </a:r>
            <a:r>
              <a:rPr lang="en-US" sz="2000" dirty="0" err="1" smtClean="0"/>
              <a:t>Fisica</a:t>
            </a:r>
            <a:r>
              <a:rPr lang="en-US" sz="2000" dirty="0" smtClean="0"/>
              <a:t> </a:t>
            </a:r>
            <a:r>
              <a:rPr lang="en-US" sz="2000" dirty="0" err="1" smtClean="0"/>
              <a:t>possiede</a:t>
            </a:r>
            <a:r>
              <a:rPr lang="en-US" sz="2000" dirty="0" smtClean="0"/>
              <a:t> </a:t>
            </a:r>
            <a:r>
              <a:rPr lang="en-US" sz="2000" dirty="0" err="1" smtClean="0"/>
              <a:t>una</a:t>
            </a:r>
            <a:r>
              <a:rPr lang="en-US" sz="2000" dirty="0" smtClean="0"/>
              <a:t> “</a:t>
            </a:r>
            <a:r>
              <a:rPr lang="en-US" sz="2000" dirty="0" err="1" smtClean="0"/>
              <a:t>costante</a:t>
            </a:r>
            <a:r>
              <a:rPr lang="en-US" sz="2000" dirty="0" smtClean="0"/>
              <a:t> di </a:t>
            </a:r>
            <a:r>
              <a:rPr lang="en-US" sz="2000" dirty="0" err="1" smtClean="0"/>
              <a:t>scala</a:t>
            </a:r>
            <a:r>
              <a:rPr lang="en-US" sz="2000" dirty="0" smtClean="0"/>
              <a:t>”* : </a:t>
            </a:r>
            <a:endParaRPr lang="en-US" sz="2000" i="1" dirty="0" smtClean="0"/>
          </a:p>
          <a:p>
            <a:pPr lvl="1" eaLnBrk="1" hangingPunct="1">
              <a:lnSpc>
                <a:spcPct val="90000"/>
              </a:lnSpc>
            </a:pPr>
            <a:r>
              <a:rPr lang="en-US" sz="2000" dirty="0" err="1" smtClean="0"/>
              <a:t>il</a:t>
            </a:r>
            <a:r>
              <a:rPr lang="en-US" sz="2000" dirty="0" smtClean="0"/>
              <a:t> </a:t>
            </a:r>
            <a:r>
              <a:rPr lang="en-US" sz="2000" dirty="0" err="1" smtClean="0"/>
              <a:t>quanto</a:t>
            </a:r>
            <a:r>
              <a:rPr lang="en-US" sz="2000" dirty="0" smtClean="0"/>
              <a:t> </a:t>
            </a:r>
            <a:r>
              <a:rPr lang="en-US" sz="2000" dirty="0" err="1" smtClean="0"/>
              <a:t>d’azione</a:t>
            </a:r>
            <a:r>
              <a:rPr lang="en-US" sz="2000" dirty="0" smtClean="0"/>
              <a:t> </a:t>
            </a:r>
          </a:p>
          <a:p>
            <a:pPr lvl="1" algn="ctr" eaLnBrk="1" hangingPunct="1">
              <a:lnSpc>
                <a:spcPct val="90000"/>
              </a:lnSpc>
              <a:buFontTx/>
              <a:buNone/>
            </a:pPr>
            <a:r>
              <a:rPr lang="en-US" sz="2000" dirty="0" smtClean="0"/>
              <a:t>h = 6.626068 × 10</a:t>
            </a:r>
            <a:r>
              <a:rPr lang="en-US" sz="2000" baseline="30000" dirty="0" smtClean="0"/>
              <a:t>-34</a:t>
            </a:r>
            <a:r>
              <a:rPr lang="en-US" sz="2000" dirty="0" smtClean="0"/>
              <a:t> m</a:t>
            </a:r>
            <a:r>
              <a:rPr lang="en-US" sz="2000" baseline="30000" dirty="0" smtClean="0"/>
              <a:t>2</a:t>
            </a:r>
            <a:r>
              <a:rPr lang="en-US" sz="2000" dirty="0" smtClean="0"/>
              <a:t> kg / s </a:t>
            </a:r>
          </a:p>
          <a:p>
            <a:pPr lvl="1" eaLnBrk="1" hangingPunct="1">
              <a:lnSpc>
                <a:spcPct val="90000"/>
              </a:lnSpc>
              <a:buFontTx/>
              <a:buNone/>
            </a:pPr>
            <a:r>
              <a:rPr lang="en-US" sz="2000" dirty="0" err="1" smtClean="0"/>
              <a:t>determina</a:t>
            </a:r>
            <a:r>
              <a:rPr lang="en-US" sz="2000" dirty="0" smtClean="0"/>
              <a:t> la </a:t>
            </a:r>
            <a:r>
              <a:rPr lang="en-US" sz="2000" i="1" dirty="0" err="1" smtClean="0">
                <a:solidFill>
                  <a:srgbClr val="FF0000"/>
                </a:solidFill>
              </a:rPr>
              <a:t>granularità</a:t>
            </a:r>
            <a:r>
              <a:rPr lang="en-US" sz="2000" i="1" dirty="0" smtClean="0">
                <a:solidFill>
                  <a:srgbClr val="FF0000"/>
                </a:solidFill>
              </a:rPr>
              <a:t> </a:t>
            </a:r>
            <a:r>
              <a:rPr lang="en-US" sz="2000" i="1" dirty="0" err="1" smtClean="0">
                <a:solidFill>
                  <a:srgbClr val="FF0000"/>
                </a:solidFill>
              </a:rPr>
              <a:t>intrinseca</a:t>
            </a:r>
            <a:r>
              <a:rPr lang="en-US" sz="2000" i="1" dirty="0" smtClean="0"/>
              <a:t> </a:t>
            </a:r>
            <a:r>
              <a:rPr lang="en-US" sz="2000" dirty="0" err="1" smtClean="0"/>
              <a:t>della</a:t>
            </a:r>
            <a:r>
              <a:rPr lang="en-US" sz="2000" dirty="0" smtClean="0"/>
              <a:t> </a:t>
            </a:r>
            <a:r>
              <a:rPr lang="en-US" sz="2000" dirty="0" err="1" smtClean="0"/>
              <a:t>natura</a:t>
            </a:r>
            <a:r>
              <a:rPr lang="en-US" sz="2000" dirty="0" smtClean="0"/>
              <a:t>,</a:t>
            </a:r>
          </a:p>
          <a:p>
            <a:pPr lvl="1" eaLnBrk="1" hangingPunct="1">
              <a:lnSpc>
                <a:spcPct val="90000"/>
              </a:lnSpc>
              <a:buFontTx/>
              <a:buNone/>
            </a:pPr>
            <a:endParaRPr lang="en-US" sz="2000" dirty="0" smtClean="0"/>
          </a:p>
        </p:txBody>
      </p:sp>
      <p:graphicFrame>
        <p:nvGraphicFramePr>
          <p:cNvPr id="11266" name="Object 3"/>
          <p:cNvGraphicFramePr>
            <a:graphicFrameLocks noChangeAspect="1"/>
          </p:cNvGraphicFramePr>
          <p:nvPr/>
        </p:nvGraphicFramePr>
        <p:xfrm>
          <a:off x="8077200" y="1295400"/>
          <a:ext cx="625475" cy="863600"/>
        </p:xfrm>
        <a:graphic>
          <a:graphicData uri="http://schemas.openxmlformats.org/presentationml/2006/ole">
            <mc:AlternateContent xmlns:mc="http://schemas.openxmlformats.org/markup-compatibility/2006">
              <mc:Choice xmlns:v="urn:schemas-microsoft-com:vml" Requires="v">
                <p:oleObj spid="_x0000_s11340" name="Bitmap Image" r:id="rId3" imgW="323981" imgH="447856" progId="Paint.Picture">
                  <p:embed/>
                </p:oleObj>
              </mc:Choice>
              <mc:Fallback>
                <p:oleObj name="Bitmap Image" r:id="rId3" imgW="323981" imgH="44785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295400"/>
                        <a:ext cx="6254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69" name="Text Box 4"/>
          <p:cNvSpPr txBox="1">
            <a:spLocks noChangeArrowheads="1"/>
          </p:cNvSpPr>
          <p:nvPr/>
        </p:nvSpPr>
        <p:spPr bwMode="auto">
          <a:xfrm>
            <a:off x="592138" y="6113463"/>
            <a:ext cx="3843337" cy="366712"/>
          </a:xfrm>
          <a:prstGeom prst="rect">
            <a:avLst/>
          </a:prstGeom>
          <a:noFill/>
          <a:ln w="9525">
            <a:noFill/>
            <a:miter lim="800000"/>
            <a:headEnd/>
            <a:tailEnd/>
          </a:ln>
        </p:spPr>
        <p:txBody>
          <a:bodyPr wrap="none">
            <a:spAutoFit/>
          </a:bodyPr>
          <a:lstStyle/>
          <a:p>
            <a:r>
              <a:rPr lang="it-IT"/>
              <a:t>* Altre scale: </a:t>
            </a:r>
            <a:r>
              <a:rPr lang="it-IT" b="1">
                <a:solidFill>
                  <a:srgbClr val="FF0000"/>
                </a:solidFill>
              </a:rPr>
              <a:t>c =</a:t>
            </a:r>
            <a:r>
              <a:rPr lang="it-IT">
                <a:solidFill>
                  <a:srgbClr val="FF0000"/>
                </a:solidFill>
              </a:rPr>
              <a:t> </a:t>
            </a:r>
            <a:r>
              <a:rPr lang="it-IT" b="1">
                <a:solidFill>
                  <a:srgbClr val="FF0000"/>
                </a:solidFill>
              </a:rPr>
              <a:t>299 792 458 m s</a:t>
            </a:r>
            <a:r>
              <a:rPr lang="it-IT" b="1" baseline="30000">
                <a:solidFill>
                  <a:srgbClr val="FF0000"/>
                </a:solidFill>
              </a:rPr>
              <a:t>-1</a:t>
            </a:r>
            <a:r>
              <a:rPr lang="it-IT"/>
              <a:t> </a:t>
            </a:r>
            <a:endParaRPr lang="en-US"/>
          </a:p>
        </p:txBody>
      </p:sp>
      <p:sp>
        <p:nvSpPr>
          <p:cNvPr id="11270" name="Rectangle 5"/>
          <p:cNvSpPr>
            <a:spLocks noChangeArrowheads="1"/>
          </p:cNvSpPr>
          <p:nvPr/>
        </p:nvSpPr>
        <p:spPr bwMode="auto">
          <a:xfrm>
            <a:off x="3544888" y="3184525"/>
            <a:ext cx="2054225" cy="488950"/>
          </a:xfrm>
          <a:prstGeom prst="rect">
            <a:avLst/>
          </a:prstGeom>
          <a:noFill/>
          <a:ln w="9525">
            <a:noFill/>
            <a:miter lim="800000"/>
            <a:headEnd/>
            <a:tailEnd/>
          </a:ln>
        </p:spPr>
        <p:txBody>
          <a:bodyPr wrap="none" anchor="ctr">
            <a:spAutoFit/>
          </a:bodyPr>
          <a:lstStyle/>
          <a:p>
            <a:r>
              <a:rPr lang="en-US"/>
              <a:t>  </a:t>
            </a:r>
            <a:r>
              <a:rPr lang="en-US" sz="2600"/>
              <a:t> </a:t>
            </a:r>
            <a:r>
              <a:rPr lang="en-US"/>
              <a:t>                         .</a:t>
            </a:r>
          </a:p>
        </p:txBody>
      </p:sp>
      <p:grpSp>
        <p:nvGrpSpPr>
          <p:cNvPr id="11271" name="Group 6"/>
          <p:cNvGrpSpPr>
            <a:grpSpLocks/>
          </p:cNvGrpSpPr>
          <p:nvPr/>
        </p:nvGrpSpPr>
        <p:grpSpPr bwMode="auto">
          <a:xfrm>
            <a:off x="708025" y="2209800"/>
            <a:ext cx="7597775" cy="1152525"/>
            <a:chOff x="373" y="2205"/>
            <a:chExt cx="4786" cy="726"/>
          </a:xfrm>
        </p:grpSpPr>
        <p:pic>
          <p:nvPicPr>
            <p:cNvPr id="11273" name="Picture 7" descr="notes_96"/>
            <p:cNvPicPr>
              <a:picLocks noChangeAspect="1" noChangeArrowheads="1"/>
            </p:cNvPicPr>
            <p:nvPr/>
          </p:nvPicPr>
          <p:blipFill>
            <a:blip r:embed="rId5"/>
            <a:srcRect/>
            <a:stretch>
              <a:fillRect/>
            </a:stretch>
          </p:blipFill>
          <p:spPr bwMode="auto">
            <a:xfrm>
              <a:off x="1837" y="2341"/>
              <a:ext cx="1955" cy="488"/>
            </a:xfrm>
            <a:prstGeom prst="rect">
              <a:avLst/>
            </a:prstGeom>
            <a:noFill/>
            <a:ln w="9525">
              <a:noFill/>
              <a:miter lim="800000"/>
              <a:headEnd/>
              <a:tailEnd/>
            </a:ln>
          </p:spPr>
        </p:pic>
        <p:sp>
          <p:nvSpPr>
            <p:cNvPr id="11274" name="Oval 8"/>
            <p:cNvSpPr>
              <a:spLocks noChangeArrowheads="1"/>
            </p:cNvSpPr>
            <p:nvPr/>
          </p:nvSpPr>
          <p:spPr bwMode="auto">
            <a:xfrm>
              <a:off x="1656" y="2205"/>
              <a:ext cx="408" cy="726"/>
            </a:xfrm>
            <a:prstGeom prst="ellipse">
              <a:avLst/>
            </a:prstGeom>
            <a:noFill/>
            <a:ln w="9525">
              <a:solidFill>
                <a:srgbClr val="FF0000"/>
              </a:solidFill>
              <a:round/>
              <a:headEnd/>
              <a:tailEnd/>
            </a:ln>
          </p:spPr>
          <p:txBody>
            <a:bodyPr wrap="none" anchor="ctr"/>
            <a:lstStyle/>
            <a:p>
              <a:endParaRPr lang="en-US"/>
            </a:p>
          </p:txBody>
        </p:sp>
        <p:sp>
          <p:nvSpPr>
            <p:cNvPr id="11275" name="Oval 9"/>
            <p:cNvSpPr>
              <a:spLocks noChangeArrowheads="1"/>
            </p:cNvSpPr>
            <p:nvPr/>
          </p:nvSpPr>
          <p:spPr bwMode="auto">
            <a:xfrm rot="1224626">
              <a:off x="3016" y="2432"/>
              <a:ext cx="998" cy="272"/>
            </a:xfrm>
            <a:prstGeom prst="ellipse">
              <a:avLst/>
            </a:prstGeom>
            <a:noFill/>
            <a:ln w="9525">
              <a:solidFill>
                <a:srgbClr val="33CC33"/>
              </a:solidFill>
              <a:round/>
              <a:headEnd/>
              <a:tailEnd/>
            </a:ln>
          </p:spPr>
          <p:txBody>
            <a:bodyPr wrap="none" anchor="ctr"/>
            <a:lstStyle/>
            <a:p>
              <a:endParaRPr lang="en-US"/>
            </a:p>
          </p:txBody>
        </p:sp>
        <p:sp>
          <p:nvSpPr>
            <p:cNvPr id="11276" name="Text Box 10"/>
            <p:cNvSpPr txBox="1">
              <a:spLocks noChangeArrowheads="1"/>
            </p:cNvSpPr>
            <p:nvPr/>
          </p:nvSpPr>
          <p:spPr bwMode="auto">
            <a:xfrm>
              <a:off x="373" y="2354"/>
              <a:ext cx="1124" cy="404"/>
            </a:xfrm>
            <a:prstGeom prst="rect">
              <a:avLst/>
            </a:prstGeom>
            <a:noFill/>
            <a:ln w="9525">
              <a:noFill/>
              <a:miter lim="800000"/>
              <a:headEnd/>
              <a:tailEnd/>
            </a:ln>
          </p:spPr>
          <p:txBody>
            <a:bodyPr wrap="none">
              <a:spAutoFit/>
            </a:bodyPr>
            <a:lstStyle/>
            <a:p>
              <a:r>
                <a:rPr lang="it-IT" b="1">
                  <a:solidFill>
                    <a:srgbClr val="FF0000"/>
                  </a:solidFill>
                </a:rPr>
                <a:t>Grandezze</a:t>
              </a:r>
            </a:p>
            <a:p>
              <a:r>
                <a:rPr lang="it-IT" b="1">
                  <a:solidFill>
                    <a:srgbClr val="FF0000"/>
                  </a:solidFill>
                </a:rPr>
                <a:t>“corpuscolari”</a:t>
              </a:r>
              <a:endParaRPr lang="en-US" b="1">
                <a:solidFill>
                  <a:srgbClr val="FF0000"/>
                </a:solidFill>
              </a:endParaRPr>
            </a:p>
          </p:txBody>
        </p:sp>
        <p:sp>
          <p:nvSpPr>
            <p:cNvPr id="11277" name="Text Box 11"/>
            <p:cNvSpPr txBox="1">
              <a:spLocks noChangeArrowheads="1"/>
            </p:cNvSpPr>
            <p:nvPr/>
          </p:nvSpPr>
          <p:spPr bwMode="auto">
            <a:xfrm>
              <a:off x="4115" y="2341"/>
              <a:ext cx="1044" cy="404"/>
            </a:xfrm>
            <a:prstGeom prst="rect">
              <a:avLst/>
            </a:prstGeom>
            <a:noFill/>
            <a:ln w="9525">
              <a:noFill/>
              <a:miter lim="800000"/>
              <a:headEnd/>
              <a:tailEnd/>
            </a:ln>
          </p:spPr>
          <p:txBody>
            <a:bodyPr wrap="none">
              <a:spAutoFit/>
            </a:bodyPr>
            <a:lstStyle/>
            <a:p>
              <a:r>
                <a:rPr lang="it-IT" b="1">
                  <a:solidFill>
                    <a:srgbClr val="33CC33"/>
                  </a:solidFill>
                </a:rPr>
                <a:t>Grandezze</a:t>
              </a:r>
            </a:p>
            <a:p>
              <a:r>
                <a:rPr lang="it-IT" b="1">
                  <a:solidFill>
                    <a:srgbClr val="33CC33"/>
                  </a:solidFill>
                </a:rPr>
                <a:t>“ondulatorie”</a:t>
              </a:r>
              <a:endParaRPr lang="en-US" b="1">
                <a:solidFill>
                  <a:srgbClr val="33CC33"/>
                </a:solidFill>
              </a:endParaRPr>
            </a:p>
          </p:txBody>
        </p:sp>
      </p:grpSp>
      <p:sp>
        <p:nvSpPr>
          <p:cNvPr id="11272" name="Text Box 13"/>
          <p:cNvSpPr txBox="1">
            <a:spLocks noChangeArrowheads="1"/>
          </p:cNvSpPr>
          <p:nvPr/>
        </p:nvSpPr>
        <p:spPr bwMode="auto">
          <a:xfrm>
            <a:off x="2319338" y="6400800"/>
            <a:ext cx="1123950" cy="366713"/>
          </a:xfrm>
          <a:prstGeom prst="rect">
            <a:avLst/>
          </a:prstGeom>
          <a:noFill/>
          <a:ln w="9525">
            <a:noFill/>
            <a:miter lim="800000"/>
            <a:headEnd/>
            <a:tailEnd/>
          </a:ln>
        </p:spPr>
        <p:txBody>
          <a:bodyPr wrap="none">
            <a:spAutoFit/>
          </a:bodyPr>
          <a:lstStyle/>
          <a:p>
            <a:r>
              <a:rPr lang="it-IT"/>
              <a:t>Relatività</a:t>
            </a:r>
            <a:endParaRPr lang="en-US"/>
          </a:p>
        </p:txBody>
      </p:sp>
      <p:graphicFrame>
        <p:nvGraphicFramePr>
          <p:cNvPr id="2" name="Oggetto 1"/>
          <p:cNvGraphicFramePr>
            <a:graphicFrameLocks noChangeAspect="1"/>
          </p:cNvGraphicFramePr>
          <p:nvPr>
            <p:extLst>
              <p:ext uri="{D42A27DB-BD31-4B8C-83A1-F6EECF244321}">
                <p14:modId xmlns:p14="http://schemas.microsoft.com/office/powerpoint/2010/main" val="995547051"/>
              </p:ext>
            </p:extLst>
          </p:nvPr>
        </p:nvGraphicFramePr>
        <p:xfrm>
          <a:off x="762000" y="4419600"/>
          <a:ext cx="545123" cy="393700"/>
        </p:xfrm>
        <a:graphic>
          <a:graphicData uri="http://schemas.openxmlformats.org/presentationml/2006/ole">
            <mc:AlternateContent xmlns:mc="http://schemas.openxmlformats.org/markup-compatibility/2006">
              <mc:Choice xmlns:v="urn:schemas-microsoft-com:vml" Requires="v">
                <p:oleObj spid="_x0000_s11341" name="Equation" r:id="rId6" imgW="127000" imgH="165100" progId="Equation.3">
                  <p:embed/>
                </p:oleObj>
              </mc:Choice>
              <mc:Fallback>
                <p:oleObj name="Equation" r:id="rId6" imgW="127000" imgH="165100" progId="Equation.3">
                  <p:embed/>
                  <p:pic>
                    <p:nvPicPr>
                      <p:cNvPr id="0" name=""/>
                      <p:cNvPicPr/>
                      <p:nvPr/>
                    </p:nvPicPr>
                    <p:blipFill>
                      <a:blip r:embed="rId7"/>
                      <a:stretch>
                        <a:fillRect/>
                      </a:stretch>
                    </p:blipFill>
                    <p:spPr>
                      <a:xfrm>
                        <a:off x="762000" y="4419600"/>
                        <a:ext cx="545123" cy="3937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2143125"/>
            <a:ext cx="8229600" cy="4525963"/>
          </a:xfrm>
          <a:noFill/>
        </p:spPr>
        <p:txBody>
          <a:bodyPr/>
          <a:lstStyle/>
          <a:p>
            <a:pPr eaLnBrk="1" hangingPunct="1">
              <a:lnSpc>
                <a:spcPct val="80000"/>
              </a:lnSpc>
              <a:buFontTx/>
              <a:buNone/>
            </a:pPr>
            <a:r>
              <a:rPr lang="en-US" sz="2000" i="1" smtClean="0"/>
              <a:t>Noi sappiamo quale è il comportamento degli elettroni e della luce. Ma come potrei chiamarlo? Se dico che si comportano come particelle, dò un'impressione errata. Ma anche se dico che si comportano come onde. Essi si comportano nel loro proprio modo inimitabile che tecnicamente potrebbe essere chiamato il</a:t>
            </a:r>
          </a:p>
          <a:p>
            <a:pPr algn="ctr" eaLnBrk="1" hangingPunct="1">
              <a:lnSpc>
                <a:spcPct val="80000"/>
              </a:lnSpc>
              <a:buFontTx/>
              <a:buNone/>
            </a:pPr>
            <a:r>
              <a:rPr lang="en-US" sz="2000" i="1" smtClean="0"/>
              <a:t> "</a:t>
            </a:r>
            <a:r>
              <a:rPr lang="en-US" sz="2000" b="1" i="1" smtClean="0"/>
              <a:t>modo quanto meccanico</a:t>
            </a:r>
            <a:r>
              <a:rPr lang="en-US" sz="2000" i="1" smtClean="0"/>
              <a:t>".</a:t>
            </a:r>
          </a:p>
          <a:p>
            <a:pPr eaLnBrk="1" hangingPunct="1">
              <a:lnSpc>
                <a:spcPct val="80000"/>
              </a:lnSpc>
              <a:buFontTx/>
              <a:buNone/>
            </a:pPr>
            <a:r>
              <a:rPr lang="en-US" sz="2000" i="1" smtClean="0"/>
              <a:t> Si comportano in un modo che non assomiglia a nulla che possiate aver mai visto prima. La vostra esperienza con cose che avete visto prima è incompleta. Il comportamento delle cose su scala molto piccola è</a:t>
            </a:r>
          </a:p>
          <a:p>
            <a:pPr algn="ctr" eaLnBrk="1" hangingPunct="1">
              <a:lnSpc>
                <a:spcPct val="80000"/>
              </a:lnSpc>
              <a:buFontTx/>
              <a:buNone/>
            </a:pPr>
            <a:r>
              <a:rPr lang="en-US" sz="2000" b="1" i="1" smtClean="0"/>
              <a:t>semplicemente diverso</a:t>
            </a:r>
            <a:r>
              <a:rPr lang="en-US" sz="2000" i="1" smtClean="0"/>
              <a:t>.</a:t>
            </a:r>
          </a:p>
          <a:p>
            <a:pPr eaLnBrk="1" hangingPunct="1">
              <a:lnSpc>
                <a:spcPct val="80000"/>
              </a:lnSpc>
              <a:buFontTx/>
              <a:buNone/>
            </a:pPr>
            <a:endParaRPr lang="en-US" sz="2000" smtClean="0"/>
          </a:p>
          <a:p>
            <a:pPr eaLnBrk="1" hangingPunct="1">
              <a:lnSpc>
                <a:spcPct val="80000"/>
              </a:lnSpc>
              <a:buFontTx/>
              <a:buNone/>
            </a:pPr>
            <a:r>
              <a:rPr lang="en-US" sz="2000" smtClean="0"/>
              <a:t>                                                                       (R. P. Feynman)</a:t>
            </a:r>
          </a:p>
          <a:p>
            <a:pPr eaLnBrk="1" hangingPunct="1">
              <a:lnSpc>
                <a:spcPct val="80000"/>
              </a:lnSpc>
              <a:buFontTx/>
              <a:buNone/>
            </a:pPr>
            <a:endParaRPr lang="en-US" sz="2000" smtClean="0"/>
          </a:p>
        </p:txBody>
      </p:sp>
      <p:pic>
        <p:nvPicPr>
          <p:cNvPr id="22531" name="Picture 3" descr="feynman"/>
          <p:cNvPicPr>
            <a:picLocks noChangeAspect="1" noChangeArrowheads="1"/>
          </p:cNvPicPr>
          <p:nvPr/>
        </p:nvPicPr>
        <p:blipFill>
          <a:blip r:embed="rId2"/>
          <a:srcRect/>
          <a:stretch>
            <a:fillRect/>
          </a:stretch>
        </p:blipFill>
        <p:spPr bwMode="auto">
          <a:xfrm>
            <a:off x="34925" y="44450"/>
            <a:ext cx="3429000" cy="1912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5" name="Picture 16" descr="fig6@cap39"/>
          <p:cNvPicPr>
            <a:picLocks noChangeAspect="1" noChangeArrowheads="1"/>
          </p:cNvPicPr>
          <p:nvPr/>
        </p:nvPicPr>
        <p:blipFill>
          <a:blip r:embed="rId3"/>
          <a:srcRect/>
          <a:stretch>
            <a:fillRect/>
          </a:stretch>
        </p:blipFill>
        <p:spPr bwMode="auto">
          <a:xfrm>
            <a:off x="5867400" y="3633788"/>
            <a:ext cx="3048000" cy="3224212"/>
          </a:xfrm>
          <a:prstGeom prst="rect">
            <a:avLst/>
          </a:prstGeom>
          <a:noFill/>
          <a:ln w="9525">
            <a:noFill/>
            <a:miter lim="800000"/>
            <a:headEnd/>
            <a:tailEnd/>
          </a:ln>
        </p:spPr>
      </p:pic>
      <p:sp>
        <p:nvSpPr>
          <p:cNvPr id="12293" name="Titolo 1"/>
          <p:cNvSpPr>
            <a:spLocks noGrp="1"/>
          </p:cNvSpPr>
          <p:nvPr>
            <p:ph type="title"/>
          </p:nvPr>
        </p:nvSpPr>
        <p:spPr/>
        <p:txBody>
          <a:bodyPr/>
          <a:lstStyle/>
          <a:p>
            <a:r>
              <a:rPr lang="en-US" smtClean="0"/>
              <a:t>Onde e Probabilita’</a:t>
            </a:r>
          </a:p>
        </p:txBody>
      </p:sp>
      <p:sp>
        <p:nvSpPr>
          <p:cNvPr id="12294" name="CasellaDiTesto 2"/>
          <p:cNvSpPr txBox="1">
            <a:spLocks noChangeArrowheads="1"/>
          </p:cNvSpPr>
          <p:nvPr/>
        </p:nvSpPr>
        <p:spPr bwMode="auto">
          <a:xfrm>
            <a:off x="990600" y="2438400"/>
            <a:ext cx="936625" cy="461963"/>
          </a:xfrm>
          <a:prstGeom prst="rect">
            <a:avLst/>
          </a:prstGeom>
          <a:noFill/>
          <a:ln w="9525">
            <a:noFill/>
            <a:miter lim="800000"/>
            <a:headEnd/>
            <a:tailEnd/>
          </a:ln>
        </p:spPr>
        <p:txBody>
          <a:bodyPr wrap="none">
            <a:spAutoFit/>
          </a:bodyPr>
          <a:lstStyle/>
          <a:p>
            <a:r>
              <a:rPr lang="en-US" sz="2400"/>
              <a:t>(E, p)</a:t>
            </a:r>
          </a:p>
        </p:txBody>
      </p:sp>
      <p:sp>
        <p:nvSpPr>
          <p:cNvPr id="4" name="Freccia a destra 3"/>
          <p:cNvSpPr/>
          <p:nvPr/>
        </p:nvSpPr>
        <p:spPr>
          <a:xfrm>
            <a:off x="1905000" y="2514600"/>
            <a:ext cx="685800" cy="2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6" name="CasellaDiTesto 4"/>
          <p:cNvSpPr txBox="1">
            <a:spLocks noChangeArrowheads="1"/>
          </p:cNvSpPr>
          <p:nvPr/>
        </p:nvSpPr>
        <p:spPr bwMode="auto">
          <a:xfrm>
            <a:off x="2743200" y="2438400"/>
            <a:ext cx="923925" cy="461963"/>
          </a:xfrm>
          <a:prstGeom prst="rect">
            <a:avLst/>
          </a:prstGeom>
          <a:noFill/>
          <a:ln w="9525">
            <a:noFill/>
            <a:miter lim="800000"/>
            <a:headEnd/>
            <a:tailEnd/>
          </a:ln>
        </p:spPr>
        <p:txBody>
          <a:bodyPr wrap="none">
            <a:spAutoFit/>
          </a:bodyPr>
          <a:lstStyle/>
          <a:p>
            <a:r>
              <a:rPr lang="en-US" sz="2400"/>
              <a:t>(</a:t>
            </a:r>
            <a:r>
              <a:rPr lang="en-US" sz="2400">
                <a:latin typeface="Symbol" pitchFamily="18" charset="2"/>
              </a:rPr>
              <a:t>w, l</a:t>
            </a:r>
            <a:r>
              <a:rPr lang="en-US" sz="2400"/>
              <a:t>)</a:t>
            </a:r>
          </a:p>
        </p:txBody>
      </p:sp>
      <p:pic>
        <p:nvPicPr>
          <p:cNvPr id="12297" name="Picture 3"/>
          <p:cNvPicPr>
            <a:picLocks noChangeAspect="1" noChangeArrowheads="1"/>
          </p:cNvPicPr>
          <p:nvPr/>
        </p:nvPicPr>
        <p:blipFill>
          <a:blip r:embed="rId4"/>
          <a:srcRect/>
          <a:stretch>
            <a:fillRect/>
          </a:stretch>
        </p:blipFill>
        <p:spPr bwMode="auto">
          <a:xfrm>
            <a:off x="4267200" y="1676400"/>
            <a:ext cx="4905375" cy="1876425"/>
          </a:xfrm>
          <a:prstGeom prst="rect">
            <a:avLst/>
          </a:prstGeom>
          <a:noFill/>
          <a:ln w="9525">
            <a:noFill/>
            <a:miter lim="800000"/>
            <a:headEnd/>
            <a:tailEnd/>
          </a:ln>
        </p:spPr>
      </p:pic>
      <p:pic>
        <p:nvPicPr>
          <p:cNvPr id="12298" name="Picture 4"/>
          <p:cNvPicPr>
            <a:picLocks noChangeAspect="1" noChangeArrowheads="1"/>
          </p:cNvPicPr>
          <p:nvPr/>
        </p:nvPicPr>
        <p:blipFill>
          <a:blip r:embed="rId5"/>
          <a:srcRect/>
          <a:stretch>
            <a:fillRect/>
          </a:stretch>
        </p:blipFill>
        <p:spPr bwMode="auto">
          <a:xfrm>
            <a:off x="0" y="1143000"/>
            <a:ext cx="1990725" cy="1133475"/>
          </a:xfrm>
          <a:prstGeom prst="rect">
            <a:avLst/>
          </a:prstGeom>
          <a:noFill/>
          <a:ln w="9525">
            <a:noFill/>
            <a:miter lim="800000"/>
            <a:headEnd/>
            <a:tailEnd/>
          </a:ln>
        </p:spPr>
      </p:pic>
      <p:sp>
        <p:nvSpPr>
          <p:cNvPr id="6" name="Freccia a destra 5"/>
          <p:cNvSpPr/>
          <p:nvPr/>
        </p:nvSpPr>
        <p:spPr>
          <a:xfrm>
            <a:off x="3733800" y="2514600"/>
            <a:ext cx="685800" cy="2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Connettore 2 13"/>
          <p:cNvCxnSpPr/>
          <p:nvPr/>
        </p:nvCxnSpPr>
        <p:spPr>
          <a:xfrm>
            <a:off x="2057400" y="160020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rot="10800000">
            <a:off x="4419600" y="1752600"/>
            <a:ext cx="9144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2" name="CasellaDiTesto 18"/>
          <p:cNvSpPr txBox="1">
            <a:spLocks noChangeArrowheads="1"/>
          </p:cNvSpPr>
          <p:nvPr/>
        </p:nvSpPr>
        <p:spPr bwMode="auto">
          <a:xfrm>
            <a:off x="3733800" y="1295400"/>
            <a:ext cx="762000" cy="646113"/>
          </a:xfrm>
          <a:prstGeom prst="rect">
            <a:avLst/>
          </a:prstGeom>
          <a:noFill/>
          <a:ln w="9525">
            <a:noFill/>
            <a:miter lim="800000"/>
            <a:headEnd/>
            <a:tailEnd/>
          </a:ln>
        </p:spPr>
        <p:txBody>
          <a:bodyPr>
            <a:spAutoFit/>
          </a:bodyPr>
          <a:lstStyle/>
          <a:p>
            <a:r>
              <a:rPr lang="en-US" sz="3600" b="1">
                <a:latin typeface="Symbol" pitchFamily="18" charset="2"/>
              </a:rPr>
              <a:t>Y</a:t>
            </a:r>
          </a:p>
        </p:txBody>
      </p:sp>
      <p:sp>
        <p:nvSpPr>
          <p:cNvPr id="12303" name="CasellaDiTesto 19"/>
          <p:cNvSpPr txBox="1">
            <a:spLocks noChangeArrowheads="1"/>
          </p:cNvSpPr>
          <p:nvPr/>
        </p:nvSpPr>
        <p:spPr bwMode="auto">
          <a:xfrm>
            <a:off x="5867400" y="1447800"/>
            <a:ext cx="1954213" cy="369888"/>
          </a:xfrm>
          <a:prstGeom prst="rect">
            <a:avLst/>
          </a:prstGeom>
          <a:noFill/>
          <a:ln w="9525">
            <a:noFill/>
            <a:miter lim="800000"/>
            <a:headEnd/>
            <a:tailEnd/>
          </a:ln>
        </p:spPr>
        <p:txBody>
          <a:bodyPr wrap="none">
            <a:spAutoFit/>
          </a:bodyPr>
          <a:lstStyle/>
          <a:p>
            <a:r>
              <a:rPr lang="en-US"/>
              <a:t>Stato del sistema</a:t>
            </a:r>
          </a:p>
        </p:txBody>
      </p:sp>
      <p:graphicFrame>
        <p:nvGraphicFramePr>
          <p:cNvPr id="12290" name="Object 5"/>
          <p:cNvGraphicFramePr>
            <a:graphicFrameLocks noChangeAspect="1"/>
          </p:cNvGraphicFramePr>
          <p:nvPr/>
        </p:nvGraphicFramePr>
        <p:xfrm>
          <a:off x="838200" y="3124200"/>
          <a:ext cx="2311400" cy="533400"/>
        </p:xfrm>
        <a:graphic>
          <a:graphicData uri="http://schemas.openxmlformats.org/presentationml/2006/ole">
            <mc:AlternateContent xmlns:mc="http://schemas.openxmlformats.org/markup-compatibility/2006">
              <mc:Choice xmlns:v="urn:schemas-microsoft-com:vml" Requires="v">
                <p:oleObj spid="_x0000_s12613" name="Equation" r:id="rId6" imgW="990360" imgH="228600" progId="Equation.DSMT4">
                  <p:embed/>
                </p:oleObj>
              </mc:Choice>
              <mc:Fallback>
                <p:oleObj name="Equation" r:id="rId6" imgW="99036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124200"/>
                        <a:ext cx="2311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4" name="CasellaDiTesto 21"/>
          <p:cNvSpPr txBox="1">
            <a:spLocks noChangeArrowheads="1"/>
          </p:cNvSpPr>
          <p:nvPr/>
        </p:nvSpPr>
        <p:spPr bwMode="auto">
          <a:xfrm>
            <a:off x="3352800" y="3276600"/>
            <a:ext cx="2300288" cy="369888"/>
          </a:xfrm>
          <a:prstGeom prst="rect">
            <a:avLst/>
          </a:prstGeom>
          <a:noFill/>
          <a:ln w="9525">
            <a:noFill/>
            <a:miter lim="800000"/>
            <a:headEnd/>
            <a:tailEnd/>
          </a:ln>
        </p:spPr>
        <p:txBody>
          <a:bodyPr wrap="none">
            <a:spAutoFit/>
          </a:bodyPr>
          <a:lstStyle/>
          <a:p>
            <a:r>
              <a:rPr lang="en-US"/>
              <a:t>Gli Stati si sommano</a:t>
            </a:r>
          </a:p>
        </p:txBody>
      </p:sp>
      <p:graphicFrame>
        <p:nvGraphicFramePr>
          <p:cNvPr id="12291" name="Object 5"/>
          <p:cNvGraphicFramePr>
            <a:graphicFrameLocks noChangeAspect="1"/>
          </p:cNvGraphicFramePr>
          <p:nvPr>
            <p:extLst>
              <p:ext uri="{D42A27DB-BD31-4B8C-83A1-F6EECF244321}">
                <p14:modId xmlns:p14="http://schemas.microsoft.com/office/powerpoint/2010/main" val="4147110239"/>
              </p:ext>
            </p:extLst>
          </p:nvPr>
        </p:nvGraphicFramePr>
        <p:xfrm>
          <a:off x="1019175" y="3660775"/>
          <a:ext cx="1333500" cy="858838"/>
        </p:xfrm>
        <a:graphic>
          <a:graphicData uri="http://schemas.openxmlformats.org/presentationml/2006/ole">
            <mc:AlternateContent xmlns:mc="http://schemas.openxmlformats.org/markup-compatibility/2006">
              <mc:Choice xmlns:v="urn:schemas-microsoft-com:vml" Requires="v">
                <p:oleObj spid="_x0000_s12614" name="Equation" r:id="rId8" imgW="571500" imgH="368300" progId="Equation.3">
                  <p:embed/>
                </p:oleObj>
              </mc:Choice>
              <mc:Fallback>
                <p:oleObj name="Equation" r:id="rId8" imgW="571500" imgH="368300" progId="Equation.3">
                  <p:embed/>
                  <p:pic>
                    <p:nvPicPr>
                      <p:cNvPr id="0" name="Picture 3"/>
                      <p:cNvPicPr>
                        <a:picLocks noChangeAspect="1" noChangeArrowheads="1"/>
                      </p:cNvPicPr>
                      <p:nvPr/>
                    </p:nvPicPr>
                    <p:blipFill>
                      <a:blip r:embed="rId9"/>
                      <a:srcRect/>
                      <a:stretch>
                        <a:fillRect/>
                      </a:stretch>
                    </p:blipFill>
                    <p:spPr bwMode="auto">
                      <a:xfrm>
                        <a:off x="1019175" y="3660775"/>
                        <a:ext cx="13335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Gruppo 25"/>
          <p:cNvGrpSpPr/>
          <p:nvPr/>
        </p:nvGrpSpPr>
        <p:grpSpPr>
          <a:xfrm>
            <a:off x="3048000" y="3767138"/>
            <a:ext cx="3044825" cy="685800"/>
            <a:chOff x="3048000" y="3767138"/>
            <a:chExt cx="3044825" cy="685800"/>
          </a:xfrm>
        </p:grpSpPr>
        <p:sp>
          <p:nvSpPr>
            <p:cNvPr id="12306" name="CasellaDiTesto 24"/>
            <p:cNvSpPr txBox="1">
              <a:spLocks noChangeArrowheads="1"/>
            </p:cNvSpPr>
            <p:nvPr/>
          </p:nvSpPr>
          <p:spPr bwMode="auto">
            <a:xfrm>
              <a:off x="3048000" y="3767138"/>
              <a:ext cx="3044825" cy="646113"/>
            </a:xfrm>
            <a:prstGeom prst="rect">
              <a:avLst/>
            </a:prstGeom>
            <a:noFill/>
            <a:ln w="9525">
              <a:noFill/>
              <a:miter lim="800000"/>
              <a:headEnd/>
              <a:tailEnd/>
            </a:ln>
          </p:spPr>
          <p:txBody>
            <a:bodyPr>
              <a:spAutoFit/>
            </a:bodyPr>
            <a:lstStyle/>
            <a:p>
              <a:r>
                <a:rPr lang="en-US" dirty="0" err="1"/>
                <a:t>Densita</a:t>
              </a:r>
              <a:r>
                <a:rPr lang="en-US" dirty="0"/>
                <a:t>’ </a:t>
              </a:r>
              <a:r>
                <a:rPr lang="en-US" dirty="0" err="1"/>
                <a:t>di</a:t>
              </a:r>
              <a:r>
                <a:rPr lang="en-US" dirty="0"/>
                <a:t> </a:t>
              </a:r>
              <a:r>
                <a:rPr lang="en-US" b="1" u="sng" dirty="0" err="1">
                  <a:solidFill>
                    <a:srgbClr val="FF0000"/>
                  </a:solidFill>
                </a:rPr>
                <a:t>Probabilita</a:t>
              </a:r>
              <a:r>
                <a:rPr lang="en-US" b="1" u="sng" dirty="0">
                  <a:solidFill>
                    <a:srgbClr val="FF0000"/>
                  </a:solidFill>
                </a:rPr>
                <a:t>’</a:t>
              </a:r>
            </a:p>
            <a:p>
              <a:r>
                <a:rPr lang="en-US" dirty="0"/>
                <a:t> </a:t>
              </a:r>
              <a:r>
                <a:rPr lang="en-US" dirty="0" err="1"/>
                <a:t>di</a:t>
              </a:r>
              <a:r>
                <a:rPr lang="en-US" dirty="0"/>
                <a:t> </a:t>
              </a:r>
              <a:r>
                <a:rPr lang="en-US" dirty="0" err="1"/>
                <a:t>presenza</a:t>
              </a:r>
              <a:r>
                <a:rPr lang="en-US" dirty="0"/>
                <a:t> in </a:t>
              </a:r>
            </a:p>
          </p:txBody>
        </p:sp>
        <p:graphicFrame>
          <p:nvGraphicFramePr>
            <p:cNvPr id="12292" name="Object 7"/>
            <p:cNvGraphicFramePr>
              <a:graphicFrameLocks noChangeAspect="1"/>
            </p:cNvGraphicFramePr>
            <p:nvPr>
              <p:extLst>
                <p:ext uri="{D42A27DB-BD31-4B8C-83A1-F6EECF244321}">
                  <p14:modId xmlns:p14="http://schemas.microsoft.com/office/powerpoint/2010/main" val="922651037"/>
                </p:ext>
              </p:extLst>
            </p:nvPr>
          </p:nvGraphicFramePr>
          <p:xfrm>
            <a:off x="4648200" y="4038600"/>
            <a:ext cx="296863" cy="414338"/>
          </p:xfrm>
          <a:graphic>
            <a:graphicData uri="http://schemas.openxmlformats.org/presentationml/2006/ole">
              <mc:AlternateContent xmlns:mc="http://schemas.openxmlformats.org/markup-compatibility/2006">
                <mc:Choice xmlns:v="urn:schemas-microsoft-com:vml" Requires="v">
                  <p:oleObj spid="_x0000_s12615" name="Equation" r:id="rId10" imgW="127000" imgH="177800" progId="Equation.3">
                    <p:embed/>
                  </p:oleObj>
                </mc:Choice>
                <mc:Fallback>
                  <p:oleObj name="Equation" r:id="rId10" imgW="127000" imgH="177800" progId="Equation.3">
                    <p:embed/>
                    <p:pic>
                      <p:nvPicPr>
                        <p:cNvPr id="0" name="Object 7"/>
                        <p:cNvPicPr>
                          <a:picLocks noChangeAspect="1" noChangeArrowheads="1"/>
                        </p:cNvPicPr>
                        <p:nvPr/>
                      </p:nvPicPr>
                      <p:blipFill>
                        <a:blip r:embed="rId11"/>
                        <a:srcRect/>
                        <a:stretch>
                          <a:fillRect/>
                        </a:stretch>
                      </p:blipFill>
                      <p:spPr bwMode="auto">
                        <a:xfrm>
                          <a:off x="4648200" y="4038600"/>
                          <a:ext cx="296863"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5" name="Object 7"/>
          <p:cNvGraphicFramePr>
            <a:graphicFrameLocks noChangeAspect="1"/>
          </p:cNvGraphicFramePr>
          <p:nvPr>
            <p:extLst>
              <p:ext uri="{D42A27DB-BD31-4B8C-83A1-F6EECF244321}">
                <p14:modId xmlns:p14="http://schemas.microsoft.com/office/powerpoint/2010/main" val="3383601112"/>
              </p:ext>
            </p:extLst>
          </p:nvPr>
        </p:nvGraphicFramePr>
        <p:xfrm>
          <a:off x="3276600" y="6203950"/>
          <a:ext cx="296863" cy="503238"/>
        </p:xfrm>
        <a:graphic>
          <a:graphicData uri="http://schemas.openxmlformats.org/presentationml/2006/ole">
            <mc:AlternateContent xmlns:mc="http://schemas.openxmlformats.org/markup-compatibility/2006">
              <mc:Choice xmlns:v="urn:schemas-microsoft-com:vml" Requires="v">
                <p:oleObj spid="_x0000_s12616" name="Equation" r:id="rId12" imgW="127000" imgH="215900" progId="Equation.3">
                  <p:embed/>
                </p:oleObj>
              </mc:Choice>
              <mc:Fallback>
                <p:oleObj name="Equation" r:id="rId12" imgW="127000" imgH="215900" progId="Equation.3">
                  <p:embed/>
                  <p:pic>
                    <p:nvPicPr>
                      <p:cNvPr id="0" name="Picture 22"/>
                      <p:cNvPicPr>
                        <a:picLocks noChangeAspect="1" noChangeArrowheads="1"/>
                      </p:cNvPicPr>
                      <p:nvPr/>
                    </p:nvPicPr>
                    <p:blipFill>
                      <a:blip r:embed="rId13"/>
                      <a:srcRect/>
                      <a:stretch>
                        <a:fillRect/>
                      </a:stretch>
                    </p:blipFill>
                    <p:spPr bwMode="auto">
                      <a:xfrm>
                        <a:off x="3276600" y="6203950"/>
                        <a:ext cx="296863"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ttangolo 27"/>
          <p:cNvSpPr/>
          <p:nvPr/>
        </p:nvSpPr>
        <p:spPr>
          <a:xfrm>
            <a:off x="7696200" y="3505200"/>
            <a:ext cx="1219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309" name="Picture 8"/>
          <p:cNvPicPr>
            <a:picLocks noChangeAspect="1" noChangeArrowheads="1"/>
          </p:cNvPicPr>
          <p:nvPr/>
        </p:nvPicPr>
        <p:blipFill>
          <a:blip r:embed="rId14"/>
          <a:srcRect/>
          <a:stretch>
            <a:fillRect/>
          </a:stretch>
        </p:blipFill>
        <p:spPr bwMode="auto">
          <a:xfrm>
            <a:off x="152400" y="4371975"/>
            <a:ext cx="2543175" cy="2486025"/>
          </a:xfrm>
          <a:prstGeom prst="rect">
            <a:avLst/>
          </a:prstGeom>
          <a:noFill/>
          <a:ln w="9525">
            <a:noFill/>
            <a:miter lim="800000"/>
            <a:headEnd/>
            <a:tailEnd/>
          </a:ln>
        </p:spPr>
      </p:pic>
      <p:sp>
        <p:nvSpPr>
          <p:cNvPr id="27" name="Rettangolo 26"/>
          <p:cNvSpPr/>
          <p:nvPr/>
        </p:nvSpPr>
        <p:spPr>
          <a:xfrm>
            <a:off x="5715000" y="3733800"/>
            <a:ext cx="2209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solidFill>
                  <a:srgbClr val="FF0000"/>
                </a:solidFill>
              </a:rPr>
              <a:t>osservabile</a:t>
            </a:r>
            <a:r>
              <a:rPr lang="en-US" dirty="0" smtClean="0">
                <a:solidFill>
                  <a:srgbClr val="FF0000"/>
                </a:solidFill>
              </a:rPr>
              <a:t> !!!</a:t>
            </a:r>
            <a:endParaRPr lang="en-US" dirty="0">
              <a:solidFill>
                <a:srgbClr val="FF0000"/>
              </a:solidFill>
            </a:endParaRPr>
          </a:p>
        </p:txBody>
      </p:sp>
      <p:sp>
        <p:nvSpPr>
          <p:cNvPr id="24" name="CasellaDiTesto 23"/>
          <p:cNvSpPr txBox="1"/>
          <p:nvPr/>
        </p:nvSpPr>
        <p:spPr>
          <a:xfrm>
            <a:off x="3048000" y="4724400"/>
            <a:ext cx="3159839" cy="1477328"/>
          </a:xfrm>
          <a:prstGeom prst="rect">
            <a:avLst/>
          </a:prstGeom>
          <a:noFill/>
        </p:spPr>
        <p:txBody>
          <a:bodyPr wrap="none" rtlCol="0">
            <a:spAutoFit/>
          </a:bodyPr>
          <a:lstStyle/>
          <a:p>
            <a:r>
              <a:rPr lang="en-US" dirty="0" smtClean="0"/>
              <a:t>In </a:t>
            </a:r>
            <a:r>
              <a:rPr lang="en-US" dirty="0" err="1" smtClean="0"/>
              <a:t>generale</a:t>
            </a:r>
            <a:r>
              <a:rPr lang="en-US" dirty="0" smtClean="0"/>
              <a:t>:</a:t>
            </a:r>
          </a:p>
          <a:p>
            <a:r>
              <a:rPr lang="en-US" dirty="0" smtClean="0"/>
              <a:t> lo </a:t>
            </a:r>
            <a:r>
              <a:rPr lang="en-US" dirty="0" err="1" smtClean="0"/>
              <a:t>stato</a:t>
            </a:r>
            <a:r>
              <a:rPr lang="en-US" dirty="0" smtClean="0"/>
              <a:t> </a:t>
            </a:r>
            <a:r>
              <a:rPr lang="en-US" dirty="0" err="1" smtClean="0"/>
              <a:t>di</a:t>
            </a:r>
            <a:r>
              <a:rPr lang="en-US" dirty="0" smtClean="0"/>
              <a:t> un </a:t>
            </a:r>
            <a:r>
              <a:rPr lang="en-US" dirty="0" err="1" smtClean="0"/>
              <a:t>sistema</a:t>
            </a:r>
            <a:r>
              <a:rPr lang="en-US" dirty="0" smtClean="0"/>
              <a:t>  e’ </a:t>
            </a:r>
          </a:p>
          <a:p>
            <a:r>
              <a:rPr lang="en-US" dirty="0" err="1" smtClean="0"/>
              <a:t>l’insieme</a:t>
            </a:r>
            <a:r>
              <a:rPr lang="en-US" dirty="0" smtClean="0"/>
              <a:t> </a:t>
            </a:r>
            <a:r>
              <a:rPr lang="en-US" dirty="0" err="1" smtClean="0"/>
              <a:t>di</a:t>
            </a:r>
            <a:r>
              <a:rPr lang="en-US" dirty="0" smtClean="0"/>
              <a:t> </a:t>
            </a:r>
            <a:r>
              <a:rPr lang="en-US" dirty="0" err="1" smtClean="0"/>
              <a:t>delle</a:t>
            </a:r>
            <a:r>
              <a:rPr lang="en-US" dirty="0" smtClean="0"/>
              <a:t> </a:t>
            </a:r>
            <a:r>
              <a:rPr lang="en-US" dirty="0" err="1" smtClean="0"/>
              <a:t>distribuzioni</a:t>
            </a:r>
            <a:endParaRPr lang="en-US" dirty="0" smtClean="0"/>
          </a:p>
          <a:p>
            <a:r>
              <a:rPr lang="en-US" dirty="0" err="1"/>
              <a:t>d</a:t>
            </a:r>
            <a:r>
              <a:rPr lang="en-US" dirty="0" err="1" smtClean="0"/>
              <a:t>i</a:t>
            </a:r>
            <a:r>
              <a:rPr lang="en-US" dirty="0" smtClean="0"/>
              <a:t> </a:t>
            </a:r>
            <a:r>
              <a:rPr lang="en-US" dirty="0" err="1" smtClean="0"/>
              <a:t>probabilita</a:t>
            </a:r>
            <a:r>
              <a:rPr lang="en-US" dirty="0" smtClean="0"/>
              <a:t>’ </a:t>
            </a:r>
            <a:r>
              <a:rPr lang="en-US" dirty="0" err="1" smtClean="0"/>
              <a:t>dei</a:t>
            </a:r>
            <a:r>
              <a:rPr lang="en-US" dirty="0" smtClean="0"/>
              <a:t> </a:t>
            </a:r>
            <a:r>
              <a:rPr lang="en-US" dirty="0" err="1" smtClean="0"/>
              <a:t>possibili</a:t>
            </a:r>
            <a:r>
              <a:rPr lang="en-US" dirty="0" smtClean="0"/>
              <a:t> </a:t>
            </a:r>
          </a:p>
          <a:p>
            <a:r>
              <a:rPr lang="en-US" dirty="0" smtClean="0"/>
              <a:t>OSSERVABILI</a:t>
            </a:r>
            <a:endParaRPr lang="en-US" dirty="0"/>
          </a:p>
        </p:txBody>
      </p:sp>
      <p:graphicFrame>
        <p:nvGraphicFramePr>
          <p:cNvPr id="29" name="Object 7"/>
          <p:cNvGraphicFramePr>
            <a:graphicFrameLocks noChangeAspect="1"/>
          </p:cNvGraphicFramePr>
          <p:nvPr>
            <p:extLst>
              <p:ext uri="{D42A27DB-BD31-4B8C-83A1-F6EECF244321}">
                <p14:modId xmlns:p14="http://schemas.microsoft.com/office/powerpoint/2010/main" val="1461037505"/>
              </p:ext>
            </p:extLst>
          </p:nvPr>
        </p:nvGraphicFramePr>
        <p:xfrm>
          <a:off x="3725863" y="6173788"/>
          <a:ext cx="327025" cy="565150"/>
        </p:xfrm>
        <a:graphic>
          <a:graphicData uri="http://schemas.openxmlformats.org/presentationml/2006/ole">
            <mc:AlternateContent xmlns:mc="http://schemas.openxmlformats.org/markup-compatibility/2006">
              <mc:Choice xmlns:v="urn:schemas-microsoft-com:vml" Requires="v">
                <p:oleObj spid="_x0000_s12617" name="Equation" r:id="rId15" imgW="139700" imgH="241300" progId="Equation.3">
                  <p:embed/>
                </p:oleObj>
              </mc:Choice>
              <mc:Fallback>
                <p:oleObj name="Equation" r:id="rId15" imgW="139700" imgH="241300" progId="Equation.3">
                  <p:embed/>
                  <p:pic>
                    <p:nvPicPr>
                      <p:cNvPr id="0" name="Picture 23"/>
                      <p:cNvPicPr>
                        <a:picLocks noChangeAspect="1" noChangeArrowheads="1"/>
                      </p:cNvPicPr>
                      <p:nvPr/>
                    </p:nvPicPr>
                    <p:blipFill>
                      <a:blip r:embed="rId16"/>
                      <a:srcRect/>
                      <a:stretch>
                        <a:fillRect/>
                      </a:stretch>
                    </p:blipFill>
                    <p:spPr bwMode="auto">
                      <a:xfrm>
                        <a:off x="3725863" y="6173788"/>
                        <a:ext cx="327025"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108508881"/>
              </p:ext>
            </p:extLst>
          </p:nvPr>
        </p:nvGraphicFramePr>
        <p:xfrm>
          <a:off x="4179888" y="6099175"/>
          <a:ext cx="2052637" cy="652463"/>
        </p:xfrm>
        <a:graphic>
          <a:graphicData uri="http://schemas.openxmlformats.org/presentationml/2006/ole">
            <mc:AlternateContent xmlns:mc="http://schemas.openxmlformats.org/markup-compatibility/2006">
              <mc:Choice xmlns:v="urn:schemas-microsoft-com:vml" Requires="v">
                <p:oleObj spid="_x0000_s12618" name="Equation" r:id="rId17" imgW="876300" imgH="279400" progId="Equation.3">
                  <p:embed/>
                </p:oleObj>
              </mc:Choice>
              <mc:Fallback>
                <p:oleObj name="Equation" r:id="rId17" imgW="876300" imgH="279400" progId="Equation.3">
                  <p:embed/>
                  <p:pic>
                    <p:nvPicPr>
                      <p:cNvPr id="0" name="Picture 24"/>
                      <p:cNvPicPr>
                        <a:picLocks noChangeAspect="1" noChangeArrowheads="1"/>
                      </p:cNvPicPr>
                      <p:nvPr/>
                    </p:nvPicPr>
                    <p:blipFill>
                      <a:blip r:embed="rId18"/>
                      <a:srcRect/>
                      <a:stretch>
                        <a:fillRect/>
                      </a:stretch>
                    </p:blipFill>
                    <p:spPr bwMode="auto">
                      <a:xfrm>
                        <a:off x="4179888" y="6099175"/>
                        <a:ext cx="2052637"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p:cNvPicPr>
            <a:picLocks noChangeAspect="1" noChangeArrowheads="1"/>
          </p:cNvPicPr>
          <p:nvPr/>
        </p:nvPicPr>
        <p:blipFill>
          <a:blip r:embed="rId3"/>
          <a:srcRect/>
          <a:stretch>
            <a:fillRect/>
          </a:stretch>
        </p:blipFill>
        <p:spPr bwMode="auto">
          <a:xfrm>
            <a:off x="6248400" y="1905000"/>
            <a:ext cx="2714625" cy="2286000"/>
          </a:xfrm>
          <a:prstGeom prst="rect">
            <a:avLst/>
          </a:prstGeom>
          <a:noFill/>
          <a:ln w="9525">
            <a:noFill/>
            <a:miter lim="800000"/>
            <a:headEnd/>
            <a:tailEnd/>
          </a:ln>
          <a:effectLst/>
        </p:spPr>
      </p:pic>
      <p:pic>
        <p:nvPicPr>
          <p:cNvPr id="41990" name="Picture 6"/>
          <p:cNvPicPr>
            <a:picLocks noChangeAspect="1" noChangeArrowheads="1"/>
          </p:cNvPicPr>
          <p:nvPr/>
        </p:nvPicPr>
        <p:blipFill>
          <a:blip r:embed="rId4"/>
          <a:srcRect/>
          <a:stretch>
            <a:fillRect/>
          </a:stretch>
        </p:blipFill>
        <p:spPr bwMode="auto">
          <a:xfrm>
            <a:off x="3810000" y="3124200"/>
            <a:ext cx="2769810" cy="753771"/>
          </a:xfrm>
          <a:prstGeom prst="rect">
            <a:avLst/>
          </a:prstGeom>
          <a:noFill/>
          <a:ln w="9525">
            <a:noFill/>
            <a:miter lim="800000"/>
            <a:headEnd/>
            <a:tailEnd/>
          </a:ln>
          <a:effectLst/>
        </p:spPr>
      </p:pic>
      <p:sp>
        <p:nvSpPr>
          <p:cNvPr id="2" name="Titolo 1"/>
          <p:cNvSpPr>
            <a:spLocks noGrp="1"/>
          </p:cNvSpPr>
          <p:nvPr>
            <p:ph type="title"/>
          </p:nvPr>
        </p:nvSpPr>
        <p:spPr/>
        <p:txBody>
          <a:bodyPr/>
          <a:lstStyle/>
          <a:p>
            <a:r>
              <a:rPr lang="en-US" dirty="0" err="1" smtClean="0"/>
              <a:t>Osservabili</a:t>
            </a:r>
            <a:r>
              <a:rPr lang="en-US" dirty="0" smtClean="0"/>
              <a:t> </a:t>
            </a:r>
            <a:r>
              <a:rPr lang="en-US" dirty="0" err="1" smtClean="0"/>
              <a:t>incompatibili</a:t>
            </a:r>
            <a:endParaRPr lang="en-US" dirty="0"/>
          </a:p>
        </p:txBody>
      </p:sp>
      <p:sp>
        <p:nvSpPr>
          <p:cNvPr id="3" name="CasellaDiTesto 2"/>
          <p:cNvSpPr txBox="1"/>
          <p:nvPr/>
        </p:nvSpPr>
        <p:spPr>
          <a:xfrm>
            <a:off x="0" y="1371600"/>
            <a:ext cx="9256223" cy="646331"/>
          </a:xfrm>
          <a:prstGeom prst="rect">
            <a:avLst/>
          </a:prstGeom>
          <a:noFill/>
        </p:spPr>
        <p:txBody>
          <a:bodyPr wrap="none" rtlCol="0">
            <a:spAutoFit/>
          </a:bodyPr>
          <a:lstStyle/>
          <a:p>
            <a:r>
              <a:rPr lang="en-US" dirty="0" smtClean="0"/>
              <a:t>Le </a:t>
            </a:r>
            <a:r>
              <a:rPr lang="en-US" dirty="0" err="1" smtClean="0"/>
              <a:t>distribuzioni</a:t>
            </a:r>
            <a:r>
              <a:rPr lang="en-US" dirty="0" smtClean="0"/>
              <a:t> di </a:t>
            </a:r>
            <a:r>
              <a:rPr lang="en-US" dirty="0" err="1" smtClean="0"/>
              <a:t>probabilita</a:t>
            </a:r>
            <a:r>
              <a:rPr lang="en-US" dirty="0" smtClean="0"/>
              <a:t>’ di </a:t>
            </a:r>
            <a:r>
              <a:rPr lang="en-US" dirty="0" err="1" smtClean="0"/>
              <a:t>differenti</a:t>
            </a:r>
            <a:r>
              <a:rPr lang="en-US" dirty="0" smtClean="0"/>
              <a:t> </a:t>
            </a:r>
            <a:r>
              <a:rPr lang="en-US" dirty="0" err="1" smtClean="0"/>
              <a:t>osservabili</a:t>
            </a:r>
            <a:r>
              <a:rPr lang="en-US" dirty="0" smtClean="0"/>
              <a:t> </a:t>
            </a:r>
            <a:r>
              <a:rPr lang="en-US" dirty="0" err="1" smtClean="0"/>
              <a:t>dinamiche</a:t>
            </a:r>
            <a:r>
              <a:rPr lang="en-US" dirty="0" smtClean="0"/>
              <a:t> </a:t>
            </a:r>
            <a:r>
              <a:rPr lang="en-US" u="sng" dirty="0" err="1" smtClean="0">
                <a:solidFill>
                  <a:srgbClr val="FF0000"/>
                </a:solidFill>
              </a:rPr>
              <a:t>possono</a:t>
            </a:r>
            <a:r>
              <a:rPr lang="en-US" u="sng" dirty="0" smtClean="0">
                <a:solidFill>
                  <a:srgbClr val="FF0000"/>
                </a:solidFill>
              </a:rPr>
              <a:t> </a:t>
            </a:r>
            <a:r>
              <a:rPr lang="en-US" u="sng" dirty="0" err="1" smtClean="0">
                <a:solidFill>
                  <a:srgbClr val="FF0000"/>
                </a:solidFill>
              </a:rPr>
              <a:t>essere</a:t>
            </a:r>
            <a:r>
              <a:rPr lang="en-US" u="sng" dirty="0">
                <a:solidFill>
                  <a:srgbClr val="FF0000"/>
                </a:solidFill>
              </a:rPr>
              <a:t> </a:t>
            </a:r>
            <a:r>
              <a:rPr lang="en-US" u="sng" dirty="0" smtClean="0">
                <a:solidFill>
                  <a:srgbClr val="FF0000"/>
                </a:solidFill>
              </a:rPr>
              <a:t>correlate</a:t>
            </a:r>
            <a:r>
              <a:rPr lang="en-US" dirty="0" smtClean="0"/>
              <a:t> </a:t>
            </a:r>
          </a:p>
          <a:p>
            <a:r>
              <a:rPr lang="en-US" dirty="0" smtClean="0"/>
              <a:t>e in </a:t>
            </a:r>
            <a:r>
              <a:rPr lang="en-US" dirty="0" err="1" smtClean="0"/>
              <a:t>generale</a:t>
            </a:r>
            <a:r>
              <a:rPr lang="en-US" dirty="0" smtClean="0"/>
              <a:t> </a:t>
            </a:r>
            <a:r>
              <a:rPr lang="en-US" b="1" dirty="0" smtClean="0">
                <a:solidFill>
                  <a:srgbClr val="FF0000"/>
                </a:solidFill>
              </a:rPr>
              <a:t>non</a:t>
            </a:r>
            <a:r>
              <a:rPr lang="en-US" dirty="0" smtClean="0"/>
              <a:t> </a:t>
            </a:r>
            <a:r>
              <a:rPr lang="en-US" dirty="0" err="1" smtClean="0"/>
              <a:t>possono</a:t>
            </a:r>
            <a:r>
              <a:rPr lang="en-US" dirty="0" smtClean="0"/>
              <a:t> </a:t>
            </a:r>
            <a:r>
              <a:rPr lang="en-US" dirty="0" err="1" smtClean="0"/>
              <a:t>essere</a:t>
            </a:r>
            <a:r>
              <a:rPr lang="en-US" dirty="0" smtClean="0"/>
              <a:t> </a:t>
            </a:r>
            <a:r>
              <a:rPr lang="en-US" dirty="0" err="1" smtClean="0"/>
              <a:t>scelte</a:t>
            </a:r>
            <a:r>
              <a:rPr lang="en-US" dirty="0" smtClean="0"/>
              <a:t> </a:t>
            </a:r>
            <a:r>
              <a:rPr lang="en-US" dirty="0" err="1" smtClean="0"/>
              <a:t>indipendentemente</a:t>
            </a:r>
            <a:r>
              <a:rPr lang="en-US" dirty="0" smtClean="0"/>
              <a:t> le </a:t>
            </a:r>
            <a:r>
              <a:rPr lang="en-US" dirty="0" err="1" smtClean="0"/>
              <a:t>une</a:t>
            </a:r>
            <a:r>
              <a:rPr lang="en-US" dirty="0" smtClean="0"/>
              <a:t> </a:t>
            </a:r>
            <a:r>
              <a:rPr lang="en-US" dirty="0" err="1" smtClean="0"/>
              <a:t>dalle</a:t>
            </a:r>
            <a:r>
              <a:rPr lang="en-US" dirty="0" smtClean="0"/>
              <a:t> </a:t>
            </a:r>
            <a:r>
              <a:rPr lang="en-US" dirty="0" err="1" smtClean="0"/>
              <a:t>altre</a:t>
            </a:r>
            <a:endParaRPr lang="en-US" dirty="0"/>
          </a:p>
        </p:txBody>
      </p:sp>
      <p:graphicFrame>
        <p:nvGraphicFramePr>
          <p:cNvPr id="41986" name="Object 2"/>
          <p:cNvGraphicFramePr>
            <a:graphicFrameLocks noChangeAspect="1"/>
          </p:cNvGraphicFramePr>
          <p:nvPr>
            <p:extLst>
              <p:ext uri="{D42A27DB-BD31-4B8C-83A1-F6EECF244321}">
                <p14:modId xmlns:p14="http://schemas.microsoft.com/office/powerpoint/2010/main" val="779573025"/>
              </p:ext>
            </p:extLst>
          </p:nvPr>
        </p:nvGraphicFramePr>
        <p:xfrm>
          <a:off x="114300" y="3155950"/>
          <a:ext cx="1042988" cy="565150"/>
        </p:xfrm>
        <a:graphic>
          <a:graphicData uri="http://schemas.openxmlformats.org/presentationml/2006/ole">
            <mc:AlternateContent xmlns:mc="http://schemas.openxmlformats.org/markup-compatibility/2006">
              <mc:Choice xmlns:v="urn:schemas-microsoft-com:vml" Requires="v">
                <p:oleObj spid="_x0000_s42191" name="Equation" r:id="rId5" imgW="444500" imgH="241300" progId="Equation.3">
                  <p:embed/>
                </p:oleObj>
              </mc:Choice>
              <mc:Fallback>
                <p:oleObj name="Equation" r:id="rId5" imgW="444500" imgH="241300" progId="Equation.3">
                  <p:embed/>
                  <p:pic>
                    <p:nvPicPr>
                      <p:cNvPr id="0" name="Picture 2"/>
                      <p:cNvPicPr>
                        <a:picLocks noChangeAspect="1" noChangeArrowheads="1"/>
                      </p:cNvPicPr>
                      <p:nvPr/>
                    </p:nvPicPr>
                    <p:blipFill>
                      <a:blip r:embed="rId6"/>
                      <a:srcRect/>
                      <a:stretch>
                        <a:fillRect/>
                      </a:stretch>
                    </p:blipFill>
                    <p:spPr bwMode="auto">
                      <a:xfrm>
                        <a:off x="114300" y="3155950"/>
                        <a:ext cx="104298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004442091"/>
              </p:ext>
            </p:extLst>
          </p:nvPr>
        </p:nvGraphicFramePr>
        <p:xfrm>
          <a:off x="2286000" y="3294063"/>
          <a:ext cx="1668463" cy="506412"/>
        </p:xfrm>
        <a:graphic>
          <a:graphicData uri="http://schemas.openxmlformats.org/presentationml/2006/ole">
            <mc:AlternateContent xmlns:mc="http://schemas.openxmlformats.org/markup-compatibility/2006">
              <mc:Choice xmlns:v="urn:schemas-microsoft-com:vml" Requires="v">
                <p:oleObj spid="_x0000_s42192" name="Equation" r:id="rId7" imgW="711200" imgH="215900" progId="Equation.3">
                  <p:embed/>
                </p:oleObj>
              </mc:Choice>
              <mc:Fallback>
                <p:oleObj name="Equation" r:id="rId7" imgW="711200" imgH="215900" progId="Equation.3">
                  <p:embed/>
                  <p:pic>
                    <p:nvPicPr>
                      <p:cNvPr id="0" name="Object 2"/>
                      <p:cNvPicPr>
                        <a:picLocks noChangeAspect="1" noChangeArrowheads="1"/>
                      </p:cNvPicPr>
                      <p:nvPr/>
                    </p:nvPicPr>
                    <p:blipFill>
                      <a:blip r:embed="rId8"/>
                      <a:srcRect/>
                      <a:stretch>
                        <a:fillRect/>
                      </a:stretch>
                    </p:blipFill>
                    <p:spPr bwMode="auto">
                      <a:xfrm>
                        <a:off x="2286000" y="3294063"/>
                        <a:ext cx="166846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reccia a destra 5"/>
          <p:cNvSpPr/>
          <p:nvPr/>
        </p:nvSpPr>
        <p:spPr>
          <a:xfrm>
            <a:off x="1371600" y="346075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988" name="Object 8"/>
          <p:cNvGraphicFramePr>
            <a:graphicFrameLocks noChangeAspect="1"/>
          </p:cNvGraphicFramePr>
          <p:nvPr/>
        </p:nvGraphicFramePr>
        <p:xfrm>
          <a:off x="2093912" y="3838575"/>
          <a:ext cx="2859088" cy="581025"/>
        </p:xfrm>
        <a:graphic>
          <a:graphicData uri="http://schemas.openxmlformats.org/presentationml/2006/ole">
            <mc:AlternateContent xmlns:mc="http://schemas.openxmlformats.org/markup-compatibility/2006">
              <mc:Choice xmlns:v="urn:schemas-microsoft-com:vml" Requires="v">
                <p:oleObj spid="_x0000_s42193" name="Equation" r:id="rId9" imgW="1371600" imgH="279360" progId="Equation.DSMT4">
                  <p:embed/>
                </p:oleObj>
              </mc:Choice>
              <mc:Fallback>
                <p:oleObj name="Equation" r:id="rId9" imgW="1371600" imgH="2793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3912" y="3838575"/>
                        <a:ext cx="28590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asellaDiTesto 10"/>
          <p:cNvSpPr txBox="1"/>
          <p:nvPr/>
        </p:nvSpPr>
        <p:spPr>
          <a:xfrm>
            <a:off x="0" y="2362200"/>
            <a:ext cx="2249334" cy="646331"/>
          </a:xfrm>
          <a:prstGeom prst="rect">
            <a:avLst/>
          </a:prstGeom>
          <a:noFill/>
        </p:spPr>
        <p:txBody>
          <a:bodyPr wrap="none" rtlCol="0">
            <a:spAutoFit/>
          </a:bodyPr>
          <a:lstStyle/>
          <a:p>
            <a:r>
              <a:rPr lang="en-US" dirty="0" err="1" smtClean="0"/>
              <a:t>Assoluta</a:t>
            </a:r>
            <a:r>
              <a:rPr lang="en-US" dirty="0" smtClean="0"/>
              <a:t> </a:t>
            </a:r>
            <a:r>
              <a:rPr lang="en-US" dirty="0" err="1" smtClean="0"/>
              <a:t>precisione</a:t>
            </a:r>
            <a:r>
              <a:rPr lang="en-US" dirty="0" smtClean="0"/>
              <a:t> </a:t>
            </a:r>
          </a:p>
          <a:p>
            <a:r>
              <a:rPr lang="en-US" dirty="0" smtClean="0"/>
              <a:t>in </a:t>
            </a:r>
            <a:r>
              <a:rPr lang="en-US" dirty="0" err="1" smtClean="0"/>
              <a:t>momento</a:t>
            </a:r>
            <a:endParaRPr lang="en-US" dirty="0"/>
          </a:p>
        </p:txBody>
      </p:sp>
      <p:sp>
        <p:nvSpPr>
          <p:cNvPr id="12" name="CasellaDiTesto 11"/>
          <p:cNvSpPr txBox="1"/>
          <p:nvPr/>
        </p:nvSpPr>
        <p:spPr>
          <a:xfrm>
            <a:off x="5142066" y="2514600"/>
            <a:ext cx="2954655" cy="646331"/>
          </a:xfrm>
          <a:prstGeom prst="rect">
            <a:avLst/>
          </a:prstGeom>
          <a:noFill/>
        </p:spPr>
        <p:txBody>
          <a:bodyPr wrap="none" rtlCol="0">
            <a:spAutoFit/>
          </a:bodyPr>
          <a:lstStyle/>
          <a:p>
            <a:r>
              <a:rPr lang="en-US" dirty="0" err="1" smtClean="0"/>
              <a:t>Assoluta</a:t>
            </a:r>
            <a:r>
              <a:rPr lang="en-US" dirty="0" smtClean="0"/>
              <a:t> </a:t>
            </a:r>
            <a:r>
              <a:rPr lang="en-US" dirty="0" err="1" smtClean="0"/>
              <a:t>indeterminazione</a:t>
            </a:r>
            <a:r>
              <a:rPr lang="en-US" dirty="0" smtClean="0"/>
              <a:t> </a:t>
            </a:r>
          </a:p>
          <a:p>
            <a:r>
              <a:rPr lang="en-US" dirty="0" smtClean="0"/>
              <a:t>in </a:t>
            </a:r>
            <a:r>
              <a:rPr lang="en-US" dirty="0" err="1" smtClean="0"/>
              <a:t>posizione</a:t>
            </a:r>
            <a:endParaRPr lang="en-US" dirty="0"/>
          </a:p>
        </p:txBody>
      </p:sp>
      <p:pic>
        <p:nvPicPr>
          <p:cNvPr id="41994" name="Picture 10"/>
          <p:cNvPicPr>
            <a:picLocks noChangeAspect="1" noChangeArrowheads="1"/>
          </p:cNvPicPr>
          <p:nvPr/>
        </p:nvPicPr>
        <p:blipFill>
          <a:blip r:embed="rId11"/>
          <a:srcRect/>
          <a:stretch>
            <a:fillRect/>
          </a:stretch>
        </p:blipFill>
        <p:spPr bwMode="auto">
          <a:xfrm>
            <a:off x="5257800" y="4868677"/>
            <a:ext cx="3124200" cy="1989323"/>
          </a:xfrm>
          <a:prstGeom prst="rect">
            <a:avLst/>
          </a:prstGeom>
          <a:noFill/>
          <a:ln w="9525">
            <a:noFill/>
            <a:miter lim="800000"/>
            <a:headEnd/>
            <a:tailEnd/>
          </a:ln>
          <a:effectLst/>
        </p:spPr>
      </p:pic>
      <p:pic>
        <p:nvPicPr>
          <p:cNvPr id="41995" name="Picture 11"/>
          <p:cNvPicPr>
            <a:picLocks noChangeAspect="1" noChangeArrowheads="1"/>
          </p:cNvPicPr>
          <p:nvPr/>
        </p:nvPicPr>
        <p:blipFill>
          <a:blip r:embed="rId12"/>
          <a:srcRect/>
          <a:stretch>
            <a:fillRect/>
          </a:stretch>
        </p:blipFill>
        <p:spPr bwMode="auto">
          <a:xfrm>
            <a:off x="0" y="4724400"/>
            <a:ext cx="3443287" cy="2038350"/>
          </a:xfrm>
          <a:prstGeom prst="rect">
            <a:avLst/>
          </a:prstGeom>
          <a:noFill/>
          <a:ln w="9525">
            <a:noFill/>
            <a:miter lim="800000"/>
            <a:headEnd/>
            <a:tailEnd/>
          </a:ln>
          <a:effectLst/>
        </p:spPr>
      </p:pic>
      <p:sp>
        <p:nvSpPr>
          <p:cNvPr id="19" name="CasellaDiTesto 18"/>
          <p:cNvSpPr txBox="1"/>
          <p:nvPr/>
        </p:nvSpPr>
        <p:spPr>
          <a:xfrm>
            <a:off x="762000" y="6019800"/>
            <a:ext cx="1595309" cy="646331"/>
          </a:xfrm>
          <a:prstGeom prst="rect">
            <a:avLst/>
          </a:prstGeom>
          <a:noFill/>
        </p:spPr>
        <p:txBody>
          <a:bodyPr wrap="none" rtlCol="0">
            <a:spAutoFit/>
          </a:bodyPr>
          <a:lstStyle/>
          <a:p>
            <a:r>
              <a:rPr lang="en-US" dirty="0" err="1" smtClean="0"/>
              <a:t>Dispersione</a:t>
            </a:r>
            <a:r>
              <a:rPr lang="en-US" dirty="0" smtClean="0"/>
              <a:t>   </a:t>
            </a:r>
          </a:p>
          <a:p>
            <a:r>
              <a:rPr lang="en-US" dirty="0" smtClean="0"/>
              <a:t>in </a:t>
            </a:r>
            <a:r>
              <a:rPr lang="en-US" dirty="0" err="1" smtClean="0"/>
              <a:t>momento</a:t>
            </a:r>
            <a:endParaRPr lang="en-US" dirty="0"/>
          </a:p>
        </p:txBody>
      </p:sp>
      <p:sp>
        <p:nvSpPr>
          <p:cNvPr id="20" name="CasellaDiTesto 19"/>
          <p:cNvSpPr txBox="1"/>
          <p:nvPr/>
        </p:nvSpPr>
        <p:spPr>
          <a:xfrm>
            <a:off x="7458923" y="4876800"/>
            <a:ext cx="1685077" cy="646331"/>
          </a:xfrm>
          <a:prstGeom prst="rect">
            <a:avLst/>
          </a:prstGeom>
          <a:noFill/>
        </p:spPr>
        <p:txBody>
          <a:bodyPr wrap="none" rtlCol="0">
            <a:spAutoFit/>
          </a:bodyPr>
          <a:lstStyle/>
          <a:p>
            <a:r>
              <a:rPr lang="en-US" dirty="0" err="1" smtClean="0"/>
              <a:t>localizzazione</a:t>
            </a:r>
            <a:r>
              <a:rPr lang="en-US" dirty="0" smtClean="0"/>
              <a:t> </a:t>
            </a:r>
          </a:p>
          <a:p>
            <a:r>
              <a:rPr lang="en-US" dirty="0" smtClean="0"/>
              <a:t>in </a:t>
            </a:r>
            <a:r>
              <a:rPr lang="en-US" dirty="0" err="1" smtClean="0"/>
              <a:t>posizione</a:t>
            </a:r>
            <a:endParaRPr lang="en-US" dirty="0"/>
          </a:p>
        </p:txBody>
      </p:sp>
      <p:graphicFrame>
        <p:nvGraphicFramePr>
          <p:cNvPr id="13" name="Object 2"/>
          <p:cNvGraphicFramePr>
            <a:graphicFrameLocks noChangeAspect="1"/>
          </p:cNvGraphicFramePr>
          <p:nvPr>
            <p:extLst>
              <p:ext uri="{D42A27DB-BD31-4B8C-83A1-F6EECF244321}">
                <p14:modId xmlns:p14="http://schemas.microsoft.com/office/powerpoint/2010/main" val="577865348"/>
              </p:ext>
            </p:extLst>
          </p:nvPr>
        </p:nvGraphicFramePr>
        <p:xfrm>
          <a:off x="3154363" y="4984750"/>
          <a:ext cx="2532062" cy="684213"/>
        </p:xfrm>
        <a:graphic>
          <a:graphicData uri="http://schemas.openxmlformats.org/presentationml/2006/ole">
            <mc:AlternateContent xmlns:mc="http://schemas.openxmlformats.org/markup-compatibility/2006">
              <mc:Choice xmlns:v="urn:schemas-microsoft-com:vml" Requires="v">
                <p:oleObj spid="_x0000_s42194" name="Equation" r:id="rId13" imgW="1079500" imgH="292100" progId="Equation.3">
                  <p:embed/>
                </p:oleObj>
              </mc:Choice>
              <mc:Fallback>
                <p:oleObj name="Equation" r:id="rId13" imgW="1079500" imgH="292100" progId="Equation.3">
                  <p:embed/>
                  <p:pic>
                    <p:nvPicPr>
                      <p:cNvPr id="0" name="Picture 8"/>
                      <p:cNvPicPr>
                        <a:picLocks noChangeAspect="1" noChangeArrowheads="1"/>
                      </p:cNvPicPr>
                      <p:nvPr/>
                    </p:nvPicPr>
                    <p:blipFill>
                      <a:blip r:embed="rId14"/>
                      <a:srcRect/>
                      <a:stretch>
                        <a:fillRect/>
                      </a:stretch>
                    </p:blipFill>
                    <p:spPr bwMode="auto">
                      <a:xfrm>
                        <a:off x="3154363" y="4984750"/>
                        <a:ext cx="2532062"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457200" y="76200"/>
            <a:ext cx="8229600" cy="584775"/>
          </a:xfrm>
          <a:prstGeom prst="rect">
            <a:avLst/>
          </a:prstGeom>
          <a:noFill/>
          <a:ln w="9525">
            <a:noFill/>
            <a:miter lim="800000"/>
            <a:headEnd/>
            <a:tailEnd/>
          </a:ln>
        </p:spPr>
        <p:txBody>
          <a:bodyPr>
            <a:spAutoFit/>
          </a:bodyPr>
          <a:lstStyle/>
          <a:p>
            <a:pPr algn="ctr"/>
            <a:r>
              <a:rPr lang="it-IT" sz="3200" dirty="0"/>
              <a:t>Principio di indeterminazione di </a:t>
            </a:r>
            <a:r>
              <a:rPr lang="it-IT" sz="3200" dirty="0" err="1"/>
              <a:t>Heisenberg</a:t>
            </a:r>
            <a:endParaRPr lang="it-IT" sz="3200" dirty="0"/>
          </a:p>
        </p:txBody>
      </p:sp>
      <p:sp>
        <p:nvSpPr>
          <p:cNvPr id="15367" name="Text Box 11"/>
          <p:cNvSpPr txBox="1">
            <a:spLocks noChangeArrowheads="1"/>
          </p:cNvSpPr>
          <p:nvPr/>
        </p:nvSpPr>
        <p:spPr bwMode="auto">
          <a:xfrm>
            <a:off x="658813" y="3124200"/>
            <a:ext cx="7502375" cy="738664"/>
          </a:xfrm>
          <a:prstGeom prst="rect">
            <a:avLst/>
          </a:prstGeom>
          <a:noFill/>
          <a:ln w="9525">
            <a:noFill/>
            <a:miter lim="800000"/>
            <a:headEnd/>
            <a:tailEnd/>
          </a:ln>
        </p:spPr>
        <p:txBody>
          <a:bodyPr wrap="none">
            <a:spAutoFit/>
          </a:bodyPr>
          <a:lstStyle/>
          <a:p>
            <a:r>
              <a:rPr lang="it-IT" dirty="0"/>
              <a:t>C</a:t>
            </a:r>
            <a:r>
              <a:rPr lang="it-IT" dirty="0" smtClean="0"/>
              <a:t>ome esempio, </a:t>
            </a:r>
            <a:r>
              <a:rPr lang="it-IT" dirty="0" err="1" smtClean="0">
                <a:latin typeface="Symbol" pitchFamily="18" charset="2"/>
              </a:rPr>
              <a:t>D</a:t>
            </a:r>
            <a:r>
              <a:rPr lang="it-IT" i="1" dirty="0" err="1" smtClean="0"/>
              <a:t>x</a:t>
            </a:r>
            <a:r>
              <a:rPr lang="it-IT" i="1" dirty="0" smtClean="0"/>
              <a:t> </a:t>
            </a:r>
            <a:r>
              <a:rPr lang="it-IT" dirty="0"/>
              <a:t>e </a:t>
            </a:r>
            <a:r>
              <a:rPr lang="it-IT" dirty="0" err="1" smtClean="0">
                <a:latin typeface="Symbol" pitchFamily="18" charset="2"/>
              </a:rPr>
              <a:t>D</a:t>
            </a:r>
            <a:r>
              <a:rPr lang="it-IT" i="1" dirty="0" err="1" smtClean="0"/>
              <a:t>p</a:t>
            </a:r>
            <a:r>
              <a:rPr lang="it-IT" i="1" baseline="-25000" dirty="0" err="1" smtClean="0"/>
              <a:t>x</a:t>
            </a:r>
            <a:r>
              <a:rPr lang="it-IT" i="1" dirty="0" smtClean="0"/>
              <a:t> </a:t>
            </a:r>
            <a:r>
              <a:rPr lang="it-IT" dirty="0" smtClean="0"/>
              <a:t>rappresentano </a:t>
            </a:r>
            <a:r>
              <a:rPr lang="it-IT" dirty="0"/>
              <a:t>le incertezze </a:t>
            </a:r>
            <a:r>
              <a:rPr lang="it-IT" sz="2400" b="1" dirty="0">
                <a:solidFill>
                  <a:srgbClr val="FF0000"/>
                </a:solidFill>
              </a:rPr>
              <a:t>intrinseche </a:t>
            </a:r>
          </a:p>
          <a:p>
            <a:r>
              <a:rPr lang="it-IT" dirty="0"/>
              <a:t>nelle misure delle componenti di </a:t>
            </a:r>
            <a:r>
              <a:rPr lang="it-IT" b="1" i="1" dirty="0"/>
              <a:t>r </a:t>
            </a:r>
            <a:r>
              <a:rPr lang="it-IT" dirty="0"/>
              <a:t>e di </a:t>
            </a:r>
            <a:r>
              <a:rPr lang="it-IT" b="1" i="1" dirty="0"/>
              <a:t>p </a:t>
            </a:r>
            <a:r>
              <a:rPr lang="it-IT" dirty="0"/>
              <a:t>lungo </a:t>
            </a:r>
            <a:r>
              <a:rPr lang="it-IT" i="1" dirty="0"/>
              <a:t>x</a:t>
            </a:r>
            <a:r>
              <a:rPr lang="it-IT" dirty="0"/>
              <a:t>.</a:t>
            </a:r>
          </a:p>
        </p:txBody>
      </p:sp>
      <p:grpSp>
        <p:nvGrpSpPr>
          <p:cNvPr id="13" name="Gruppo 12"/>
          <p:cNvGrpSpPr/>
          <p:nvPr/>
        </p:nvGrpSpPr>
        <p:grpSpPr>
          <a:xfrm>
            <a:off x="381000" y="1447800"/>
            <a:ext cx="8431213" cy="1552575"/>
            <a:chOff x="381000" y="1447800"/>
            <a:chExt cx="8431213" cy="1552575"/>
          </a:xfrm>
        </p:grpSpPr>
        <p:grpSp>
          <p:nvGrpSpPr>
            <p:cNvPr id="2" name="Group 9"/>
            <p:cNvGrpSpPr>
              <a:grpSpLocks/>
            </p:cNvGrpSpPr>
            <p:nvPr/>
          </p:nvGrpSpPr>
          <p:grpSpPr bwMode="auto">
            <a:xfrm>
              <a:off x="381000" y="1447800"/>
              <a:ext cx="8431213" cy="1552575"/>
              <a:chOff x="292" y="2017"/>
              <a:chExt cx="5311" cy="978"/>
            </a:xfrm>
          </p:grpSpPr>
          <p:sp>
            <p:nvSpPr>
              <p:cNvPr id="15368" name="Rectangle 6"/>
              <p:cNvSpPr>
                <a:spLocks noChangeArrowheads="1"/>
              </p:cNvSpPr>
              <p:nvPr/>
            </p:nvSpPr>
            <p:spPr bwMode="auto">
              <a:xfrm>
                <a:off x="292" y="2017"/>
                <a:ext cx="5311" cy="978"/>
              </a:xfrm>
              <a:prstGeom prst="rect">
                <a:avLst/>
              </a:prstGeom>
              <a:solidFill>
                <a:srgbClr val="FFFF00"/>
              </a:solidFill>
              <a:ln w="9525">
                <a:solidFill>
                  <a:srgbClr val="333399"/>
                </a:solidFill>
                <a:miter lim="800000"/>
                <a:headEnd/>
                <a:tailEnd/>
              </a:ln>
            </p:spPr>
            <p:txBody>
              <a:bodyPr wrap="none" anchor="ctr"/>
              <a:lstStyle/>
              <a:p>
                <a:endParaRPr lang="it-IT"/>
              </a:p>
            </p:txBody>
          </p:sp>
          <p:graphicFrame>
            <p:nvGraphicFramePr>
              <p:cNvPr id="15363" name="Object 7"/>
              <p:cNvGraphicFramePr>
                <a:graphicFrameLocks noChangeAspect="1"/>
              </p:cNvGraphicFramePr>
              <p:nvPr/>
            </p:nvGraphicFramePr>
            <p:xfrm>
              <a:off x="331" y="2053"/>
              <a:ext cx="5255" cy="911"/>
            </p:xfrm>
            <a:graphic>
              <a:graphicData uri="http://schemas.openxmlformats.org/presentationml/2006/ole">
                <mc:AlternateContent xmlns:mc="http://schemas.openxmlformats.org/markup-compatibility/2006">
                  <mc:Choice xmlns:v="urn:schemas-microsoft-com:vml" Requires="v">
                    <p:oleObj spid="_x0000_s43065" name="Equation" r:id="rId4" imgW="4000320" imgH="698400" progId="Equation.DSMT4">
                      <p:embed/>
                    </p:oleObj>
                  </mc:Choice>
                  <mc:Fallback>
                    <p:oleObj name="Equation" r:id="rId4" imgW="4000320" imgH="6984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 y="2053"/>
                            <a:ext cx="5255" cy="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CasellaDiTesto 9"/>
            <p:cNvSpPr txBox="1"/>
            <p:nvPr/>
          </p:nvSpPr>
          <p:spPr>
            <a:xfrm>
              <a:off x="1905000" y="1524000"/>
              <a:ext cx="377026" cy="369332"/>
            </a:xfrm>
            <a:prstGeom prst="rect">
              <a:avLst/>
            </a:prstGeom>
            <a:noFill/>
          </p:spPr>
          <p:txBody>
            <a:bodyPr wrap="none" rtlCol="0">
              <a:spAutoFit/>
            </a:bodyPr>
            <a:lstStyle/>
            <a:p>
              <a:r>
                <a:rPr lang="en-US" dirty="0" smtClean="0"/>
                <a:t>/2</a:t>
              </a:r>
              <a:endParaRPr lang="en-US" dirty="0"/>
            </a:p>
          </p:txBody>
        </p:sp>
        <p:sp>
          <p:nvSpPr>
            <p:cNvPr id="11" name="CasellaDiTesto 10"/>
            <p:cNvSpPr txBox="1"/>
            <p:nvPr/>
          </p:nvSpPr>
          <p:spPr>
            <a:xfrm>
              <a:off x="1908974" y="1981200"/>
              <a:ext cx="377026" cy="369332"/>
            </a:xfrm>
            <a:prstGeom prst="rect">
              <a:avLst/>
            </a:prstGeom>
            <a:noFill/>
          </p:spPr>
          <p:txBody>
            <a:bodyPr wrap="none" rtlCol="0">
              <a:spAutoFit/>
            </a:bodyPr>
            <a:lstStyle/>
            <a:p>
              <a:r>
                <a:rPr lang="en-US" dirty="0" smtClean="0"/>
                <a:t>/2</a:t>
              </a:r>
              <a:endParaRPr lang="en-US" dirty="0"/>
            </a:p>
          </p:txBody>
        </p:sp>
        <p:sp>
          <p:nvSpPr>
            <p:cNvPr id="12" name="CasellaDiTesto 11"/>
            <p:cNvSpPr txBox="1"/>
            <p:nvPr/>
          </p:nvSpPr>
          <p:spPr>
            <a:xfrm>
              <a:off x="1828800" y="2526268"/>
              <a:ext cx="377026" cy="369332"/>
            </a:xfrm>
            <a:prstGeom prst="rect">
              <a:avLst/>
            </a:prstGeom>
            <a:noFill/>
          </p:spPr>
          <p:txBody>
            <a:bodyPr wrap="none" rtlCol="0">
              <a:spAutoFit/>
            </a:bodyPr>
            <a:lstStyle/>
            <a:p>
              <a:r>
                <a:rPr lang="en-US" dirty="0" smtClean="0"/>
                <a:t>/2</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57200" y="76200"/>
            <a:ext cx="8229600" cy="646331"/>
          </a:xfrm>
          <a:prstGeom prst="rect">
            <a:avLst/>
          </a:prstGeom>
          <a:noFill/>
          <a:ln w="9525">
            <a:noFill/>
            <a:miter lim="800000"/>
            <a:headEnd/>
            <a:tailEnd/>
          </a:ln>
        </p:spPr>
        <p:txBody>
          <a:bodyPr>
            <a:spAutoFit/>
          </a:bodyPr>
          <a:lstStyle/>
          <a:p>
            <a:pPr algn="ctr"/>
            <a:r>
              <a:rPr lang="it-IT" sz="3600" dirty="0"/>
              <a:t>Equazione di </a:t>
            </a:r>
            <a:r>
              <a:rPr lang="it-IT" sz="3600" dirty="0" err="1" smtClean="0"/>
              <a:t>Schroedinger</a:t>
            </a:r>
            <a:endParaRPr lang="it-IT" sz="3600" dirty="0"/>
          </a:p>
        </p:txBody>
      </p:sp>
      <p:grpSp>
        <p:nvGrpSpPr>
          <p:cNvPr id="2" name="Group 9"/>
          <p:cNvGrpSpPr>
            <a:grpSpLocks/>
          </p:cNvGrpSpPr>
          <p:nvPr/>
        </p:nvGrpSpPr>
        <p:grpSpPr bwMode="auto">
          <a:xfrm>
            <a:off x="307975" y="2079626"/>
            <a:ext cx="8582025" cy="896938"/>
            <a:chOff x="177" y="1416"/>
            <a:chExt cx="5406" cy="565"/>
          </a:xfrm>
          <a:solidFill>
            <a:schemeClr val="bg1"/>
          </a:solidFill>
        </p:grpSpPr>
        <p:sp>
          <p:nvSpPr>
            <p:cNvPr id="12296" name="Rectangle 6"/>
            <p:cNvSpPr>
              <a:spLocks noChangeArrowheads="1"/>
            </p:cNvSpPr>
            <p:nvPr/>
          </p:nvSpPr>
          <p:spPr bwMode="auto">
            <a:xfrm>
              <a:off x="177" y="1416"/>
              <a:ext cx="5406" cy="562"/>
            </a:xfrm>
            <a:prstGeom prst="rect">
              <a:avLst/>
            </a:prstGeom>
            <a:grpFill/>
            <a:ln w="9525">
              <a:solidFill>
                <a:schemeClr val="bg1"/>
              </a:solidFill>
              <a:miter lim="800000"/>
              <a:headEnd/>
              <a:tailEnd/>
            </a:ln>
          </p:spPr>
          <p:txBody>
            <a:bodyPr wrap="none" anchor="ctr"/>
            <a:lstStyle/>
            <a:p>
              <a:endParaRPr lang="it-IT"/>
            </a:p>
          </p:txBody>
        </p:sp>
        <p:graphicFrame>
          <p:nvGraphicFramePr>
            <p:cNvPr id="12291" name="Object 7"/>
            <p:cNvGraphicFramePr>
              <a:graphicFrameLocks noChangeAspect="1"/>
            </p:cNvGraphicFramePr>
            <p:nvPr>
              <p:extLst>
                <p:ext uri="{D42A27DB-BD31-4B8C-83A1-F6EECF244321}">
                  <p14:modId xmlns:p14="http://schemas.microsoft.com/office/powerpoint/2010/main" val="519830748"/>
                </p:ext>
              </p:extLst>
            </p:nvPr>
          </p:nvGraphicFramePr>
          <p:xfrm>
            <a:off x="1707" y="1418"/>
            <a:ext cx="2320" cy="563"/>
          </p:xfrm>
          <a:graphic>
            <a:graphicData uri="http://schemas.openxmlformats.org/presentationml/2006/ole">
              <mc:AlternateContent xmlns:mc="http://schemas.openxmlformats.org/markup-compatibility/2006">
                <mc:Choice xmlns:v="urn:schemas-microsoft-com:vml" Requires="v">
                  <p:oleObj spid="_x0000_s44187" name="Equation" r:id="rId4" imgW="1765300" imgH="431800" progId="Equation.3">
                    <p:embed/>
                  </p:oleObj>
                </mc:Choice>
                <mc:Fallback>
                  <p:oleObj name="Equation" r:id="rId4" imgW="1765300" imgH="431800" progId="Equation.3">
                    <p:embed/>
                    <p:pic>
                      <p:nvPicPr>
                        <p:cNvPr id="0" name="Object 7"/>
                        <p:cNvPicPr>
                          <a:picLocks noChangeAspect="1" noChangeArrowheads="1"/>
                        </p:cNvPicPr>
                        <p:nvPr/>
                      </p:nvPicPr>
                      <p:blipFill>
                        <a:blip r:embed="rId5"/>
                        <a:srcRect/>
                        <a:stretch>
                          <a:fillRect/>
                        </a:stretch>
                      </p:blipFill>
                      <p:spPr bwMode="auto">
                        <a:xfrm>
                          <a:off x="1707" y="1418"/>
                          <a:ext cx="2320" cy="5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2290" name="Object 8"/>
          <p:cNvGraphicFramePr>
            <a:graphicFrameLocks noChangeAspect="1"/>
          </p:cNvGraphicFramePr>
          <p:nvPr>
            <p:extLst>
              <p:ext uri="{D42A27DB-BD31-4B8C-83A1-F6EECF244321}">
                <p14:modId xmlns:p14="http://schemas.microsoft.com/office/powerpoint/2010/main" val="2579023129"/>
              </p:ext>
            </p:extLst>
          </p:nvPr>
        </p:nvGraphicFramePr>
        <p:xfrm>
          <a:off x="473075" y="4291013"/>
          <a:ext cx="5297488" cy="1103312"/>
        </p:xfrm>
        <a:graphic>
          <a:graphicData uri="http://schemas.openxmlformats.org/presentationml/2006/ole">
            <mc:AlternateContent xmlns:mc="http://schemas.openxmlformats.org/markup-compatibility/2006">
              <mc:Choice xmlns:v="urn:schemas-microsoft-com:vml" Requires="v">
                <p:oleObj spid="_x0000_s44188" name="Equation" r:id="rId6" imgW="2540000" imgH="533400" progId="Equation.3">
                  <p:embed/>
                </p:oleObj>
              </mc:Choice>
              <mc:Fallback>
                <p:oleObj name="Equation" r:id="rId6" imgW="2540000" imgH="533400" progId="Equation.3">
                  <p:embed/>
                  <p:pic>
                    <p:nvPicPr>
                      <p:cNvPr id="0" name="Object 8"/>
                      <p:cNvPicPr>
                        <a:picLocks noChangeAspect="1" noChangeArrowheads="1"/>
                      </p:cNvPicPr>
                      <p:nvPr/>
                    </p:nvPicPr>
                    <p:blipFill>
                      <a:blip r:embed="rId7"/>
                      <a:srcRect/>
                      <a:stretch>
                        <a:fillRect/>
                      </a:stretch>
                    </p:blipFill>
                    <p:spPr bwMode="auto">
                      <a:xfrm>
                        <a:off x="473075" y="4291013"/>
                        <a:ext cx="5297488" cy="110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10"/>
          <p:cNvSpPr txBox="1">
            <a:spLocks noChangeArrowheads="1"/>
          </p:cNvSpPr>
          <p:nvPr/>
        </p:nvSpPr>
        <p:spPr bwMode="auto">
          <a:xfrm>
            <a:off x="339725" y="876181"/>
            <a:ext cx="7738016" cy="800219"/>
          </a:xfrm>
          <a:prstGeom prst="rect">
            <a:avLst/>
          </a:prstGeom>
          <a:noFill/>
          <a:ln w="9525">
            <a:noFill/>
            <a:miter lim="800000"/>
            <a:headEnd/>
            <a:tailEnd/>
          </a:ln>
        </p:spPr>
        <p:txBody>
          <a:bodyPr wrap="none">
            <a:spAutoFit/>
          </a:bodyPr>
          <a:lstStyle/>
          <a:p>
            <a:endParaRPr lang="it-IT" sz="1000" dirty="0"/>
          </a:p>
          <a:p>
            <a:r>
              <a:rPr lang="it-IT" dirty="0"/>
              <a:t>Una particella in moto lungo l’asse </a:t>
            </a:r>
            <a:r>
              <a:rPr lang="it-IT" i="1" dirty="0"/>
              <a:t>x </a:t>
            </a:r>
            <a:r>
              <a:rPr lang="it-IT" dirty="0"/>
              <a:t>attraverso una regione in cui le forze </a:t>
            </a:r>
          </a:p>
          <a:p>
            <a:r>
              <a:rPr lang="it-IT" dirty="0"/>
              <a:t>agenti sulla particella le conferiscono un’energia potenziale </a:t>
            </a:r>
            <a:r>
              <a:rPr lang="it-IT" i="1" dirty="0"/>
              <a:t>V</a:t>
            </a:r>
            <a:r>
              <a:rPr lang="it-IT" dirty="0" smtClean="0"/>
              <a:t>(</a:t>
            </a:r>
            <a:r>
              <a:rPr lang="it-IT" i="1" dirty="0" smtClean="0"/>
              <a:t>x</a:t>
            </a:r>
            <a:r>
              <a:rPr lang="it-IT" dirty="0"/>
              <a:t>) si ha:</a:t>
            </a:r>
          </a:p>
        </p:txBody>
      </p:sp>
      <p:sp>
        <p:nvSpPr>
          <p:cNvPr id="12295" name="Text Box 11"/>
          <p:cNvSpPr txBox="1">
            <a:spLocks noChangeArrowheads="1"/>
          </p:cNvSpPr>
          <p:nvPr/>
        </p:nvSpPr>
        <p:spPr bwMode="auto">
          <a:xfrm>
            <a:off x="609600" y="3276600"/>
            <a:ext cx="6353021" cy="800219"/>
          </a:xfrm>
          <a:prstGeom prst="rect">
            <a:avLst/>
          </a:prstGeom>
          <a:noFill/>
          <a:ln w="9525">
            <a:noFill/>
            <a:miter lim="800000"/>
            <a:headEnd/>
            <a:tailEnd/>
          </a:ln>
        </p:spPr>
        <p:txBody>
          <a:bodyPr wrap="none">
            <a:spAutoFit/>
          </a:bodyPr>
          <a:lstStyle/>
          <a:p>
            <a:r>
              <a:rPr lang="it-IT" dirty="0"/>
              <a:t>in cui </a:t>
            </a:r>
            <a:r>
              <a:rPr lang="it-IT" i="1" dirty="0"/>
              <a:t>E </a:t>
            </a:r>
            <a:r>
              <a:rPr lang="it-IT" dirty="0"/>
              <a:t>è l’energia meccanica totale </a:t>
            </a:r>
            <a:r>
              <a:rPr lang="it-IT" dirty="0" smtClean="0"/>
              <a:t> della </a:t>
            </a:r>
            <a:r>
              <a:rPr lang="it-IT" dirty="0"/>
              <a:t>particella in moto.</a:t>
            </a:r>
          </a:p>
          <a:p>
            <a:endParaRPr lang="it-IT" sz="1000" dirty="0"/>
          </a:p>
          <a:p>
            <a:r>
              <a:rPr lang="it-IT" dirty="0"/>
              <a:t>Se </a:t>
            </a:r>
            <a:r>
              <a:rPr lang="it-IT" i="1" dirty="0" smtClean="0"/>
              <a:t>V</a:t>
            </a:r>
            <a:r>
              <a:rPr lang="it-IT" dirty="0" smtClean="0"/>
              <a:t>(</a:t>
            </a:r>
            <a:r>
              <a:rPr lang="it-IT" i="1" dirty="0" smtClean="0"/>
              <a:t>x</a:t>
            </a:r>
            <a:r>
              <a:rPr lang="it-IT" dirty="0"/>
              <a:t>) è nullo, l’equazione descrive una </a:t>
            </a:r>
            <a:r>
              <a:rPr lang="it-IT" b="1" dirty="0"/>
              <a:t>particella libera</a:t>
            </a:r>
            <a:r>
              <a:rPr lang="it-IT" dirty="0"/>
              <a:t>, </a:t>
            </a:r>
          </a:p>
        </p:txBody>
      </p:sp>
      <p:graphicFrame>
        <p:nvGraphicFramePr>
          <p:cNvPr id="44036" name="Object 2"/>
          <p:cNvGraphicFramePr>
            <a:graphicFrameLocks noChangeAspect="1"/>
          </p:cNvGraphicFramePr>
          <p:nvPr>
            <p:extLst>
              <p:ext uri="{D42A27DB-BD31-4B8C-83A1-F6EECF244321}">
                <p14:modId xmlns:p14="http://schemas.microsoft.com/office/powerpoint/2010/main" val="2949103936"/>
              </p:ext>
            </p:extLst>
          </p:nvPr>
        </p:nvGraphicFramePr>
        <p:xfrm>
          <a:off x="6643688" y="4481513"/>
          <a:ext cx="1608137" cy="566737"/>
        </p:xfrm>
        <a:graphic>
          <a:graphicData uri="http://schemas.openxmlformats.org/presentationml/2006/ole">
            <mc:AlternateContent xmlns:mc="http://schemas.openxmlformats.org/markup-compatibility/2006">
              <mc:Choice xmlns:v="urn:schemas-microsoft-com:vml" Requires="v">
                <p:oleObj spid="_x0000_s44189" name="Equation" r:id="rId8" imgW="685800" imgH="241300" progId="Equation.3">
                  <p:embed/>
                </p:oleObj>
              </mc:Choice>
              <mc:Fallback>
                <p:oleObj name="Equation" r:id="rId8" imgW="685800" imgH="241300" progId="Equation.3">
                  <p:embed/>
                  <p:pic>
                    <p:nvPicPr>
                      <p:cNvPr id="0" name="Object 2"/>
                      <p:cNvPicPr>
                        <a:picLocks noChangeAspect="1" noChangeArrowheads="1"/>
                      </p:cNvPicPr>
                      <p:nvPr/>
                    </p:nvPicPr>
                    <p:blipFill>
                      <a:blip r:embed="rId9"/>
                      <a:srcRect/>
                      <a:stretch>
                        <a:fillRect/>
                      </a:stretch>
                    </p:blipFill>
                    <p:spPr bwMode="auto">
                      <a:xfrm>
                        <a:off x="6643688" y="4481513"/>
                        <a:ext cx="1608137"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ccia a destra 9"/>
          <p:cNvSpPr/>
          <p:nvPr/>
        </p:nvSpPr>
        <p:spPr>
          <a:xfrm>
            <a:off x="5943600" y="4800600"/>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457200" y="76200"/>
            <a:ext cx="8229600" cy="646331"/>
          </a:xfrm>
          <a:prstGeom prst="rect">
            <a:avLst/>
          </a:prstGeom>
          <a:noFill/>
          <a:ln w="9525">
            <a:noFill/>
            <a:miter lim="800000"/>
            <a:headEnd/>
            <a:tailEnd/>
          </a:ln>
        </p:spPr>
        <p:txBody>
          <a:bodyPr>
            <a:spAutoFit/>
          </a:bodyPr>
          <a:lstStyle/>
          <a:p>
            <a:pPr algn="ctr"/>
            <a:r>
              <a:rPr lang="it-IT" sz="3600" dirty="0"/>
              <a:t>Effetto tunnel</a:t>
            </a:r>
          </a:p>
        </p:txBody>
      </p:sp>
      <p:sp>
        <p:nvSpPr>
          <p:cNvPr id="21508" name="Text Box 9"/>
          <p:cNvSpPr txBox="1">
            <a:spLocks noChangeArrowheads="1"/>
          </p:cNvSpPr>
          <p:nvPr/>
        </p:nvSpPr>
        <p:spPr bwMode="auto">
          <a:xfrm>
            <a:off x="352425" y="687388"/>
            <a:ext cx="7776488" cy="1200329"/>
          </a:xfrm>
          <a:prstGeom prst="rect">
            <a:avLst/>
          </a:prstGeom>
          <a:noFill/>
          <a:ln w="9525">
            <a:noFill/>
            <a:miter lim="800000"/>
            <a:headEnd/>
            <a:tailEnd/>
          </a:ln>
        </p:spPr>
        <p:txBody>
          <a:bodyPr wrap="none">
            <a:spAutoFit/>
          </a:bodyPr>
          <a:lstStyle/>
          <a:p>
            <a:r>
              <a:rPr lang="it-IT" dirty="0" smtClean="0"/>
              <a:t>Nella Meccanica Quantistica  per una particella in moto con energia totale </a:t>
            </a:r>
          </a:p>
          <a:p>
            <a:r>
              <a:rPr lang="it-IT" dirty="0" smtClean="0"/>
              <a:t>E&lt; V</a:t>
            </a:r>
            <a:r>
              <a:rPr lang="it-IT" baseline="-25000" dirty="0" smtClean="0"/>
              <a:t>0</a:t>
            </a:r>
            <a:r>
              <a:rPr lang="it-IT" dirty="0" smtClean="0"/>
              <a:t>  </a:t>
            </a:r>
            <a:r>
              <a:rPr lang="it-IT" dirty="0"/>
              <a:t>esiste una probabilità finita che </a:t>
            </a:r>
            <a:r>
              <a:rPr lang="it-IT" dirty="0" smtClean="0"/>
              <a:t>l’onda di </a:t>
            </a:r>
            <a:r>
              <a:rPr lang="it-IT" dirty="0" err="1" smtClean="0"/>
              <a:t>probabilita’</a:t>
            </a:r>
            <a:r>
              <a:rPr lang="it-IT" dirty="0" smtClean="0"/>
              <a:t> </a:t>
            </a:r>
            <a:r>
              <a:rPr lang="it-IT" i="1" dirty="0" smtClean="0"/>
              <a:t>penetri </a:t>
            </a:r>
          </a:p>
          <a:p>
            <a:r>
              <a:rPr lang="it-IT" dirty="0" smtClean="0"/>
              <a:t>attraverso </a:t>
            </a:r>
            <a:r>
              <a:rPr lang="it-IT" dirty="0"/>
              <a:t>la barriera e giunga </a:t>
            </a:r>
            <a:r>
              <a:rPr lang="it-IT" dirty="0" smtClean="0"/>
              <a:t> dall’altra </a:t>
            </a:r>
            <a:r>
              <a:rPr lang="it-IT" dirty="0"/>
              <a:t>parte.</a:t>
            </a:r>
          </a:p>
          <a:p>
            <a:r>
              <a:rPr lang="it-IT" dirty="0"/>
              <a:t>Questo fenomeno prende il nome di </a:t>
            </a:r>
            <a:r>
              <a:rPr lang="it-IT" b="1" dirty="0"/>
              <a:t>effetto tunnel</a:t>
            </a:r>
            <a:r>
              <a:rPr lang="it-IT" dirty="0"/>
              <a:t>.</a:t>
            </a:r>
          </a:p>
        </p:txBody>
      </p:sp>
      <p:pic>
        <p:nvPicPr>
          <p:cNvPr id="45058" name="Picture 2"/>
          <p:cNvPicPr>
            <a:picLocks noChangeAspect="1" noChangeArrowheads="1"/>
          </p:cNvPicPr>
          <p:nvPr/>
        </p:nvPicPr>
        <p:blipFill>
          <a:blip r:embed="rId4"/>
          <a:srcRect/>
          <a:stretch>
            <a:fillRect/>
          </a:stretch>
        </p:blipFill>
        <p:spPr bwMode="auto">
          <a:xfrm>
            <a:off x="457200" y="1828800"/>
            <a:ext cx="4324350" cy="348615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5"/>
          <a:srcRect/>
          <a:stretch>
            <a:fillRect/>
          </a:stretch>
        </p:blipFill>
        <p:spPr bwMode="auto">
          <a:xfrm>
            <a:off x="5257800" y="2895600"/>
            <a:ext cx="3524250" cy="1990725"/>
          </a:xfrm>
          <a:prstGeom prst="rect">
            <a:avLst/>
          </a:prstGeom>
          <a:noFill/>
          <a:ln w="9525">
            <a:noFill/>
            <a:miter lim="800000"/>
            <a:headEnd/>
            <a:tailEnd/>
          </a:ln>
          <a:effectLst/>
        </p:spPr>
      </p:pic>
      <p:graphicFrame>
        <p:nvGraphicFramePr>
          <p:cNvPr id="45060" name="Object 7"/>
          <p:cNvGraphicFramePr>
            <a:graphicFrameLocks noChangeAspect="1"/>
          </p:cNvGraphicFramePr>
          <p:nvPr/>
        </p:nvGraphicFramePr>
        <p:xfrm>
          <a:off x="3198813" y="5562600"/>
          <a:ext cx="4324350" cy="1019175"/>
        </p:xfrm>
        <a:graphic>
          <a:graphicData uri="http://schemas.openxmlformats.org/presentationml/2006/ole">
            <mc:AlternateContent xmlns:mc="http://schemas.openxmlformats.org/markup-compatibility/2006">
              <mc:Choice xmlns:v="urn:schemas-microsoft-com:vml" Requires="v">
                <p:oleObj spid="_x0000_s45115" name="Equation" r:id="rId6" imgW="1993680" imgH="469800" progId="Equation.DSMT4">
                  <p:embed/>
                </p:oleObj>
              </mc:Choice>
              <mc:Fallback>
                <p:oleObj name="Equation" r:id="rId6" imgW="1993680" imgH="4698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813" y="5562600"/>
                        <a:ext cx="4324350"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a:xfrm>
            <a:off x="381000" y="5334000"/>
            <a:ext cx="3326552" cy="369332"/>
          </a:xfrm>
          <a:prstGeom prst="rect">
            <a:avLst/>
          </a:prstGeom>
        </p:spPr>
        <p:txBody>
          <a:bodyPr wrap="none">
            <a:spAutoFit/>
          </a:bodyPr>
          <a:lstStyle/>
          <a:p>
            <a:r>
              <a:rPr lang="it-IT" b="1" dirty="0"/>
              <a:t>C</a:t>
            </a:r>
            <a:r>
              <a:rPr lang="it-IT" b="1" dirty="0" smtClean="0"/>
              <a:t>oefficiente di trasmissione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711450" y="0"/>
            <a:ext cx="6508750" cy="6858000"/>
          </a:xfrm>
          <a:prstGeom prst="rect">
            <a:avLst/>
          </a:prstGeom>
          <a:noFill/>
          <a:ln w="9525">
            <a:noFill/>
            <a:miter lim="800000"/>
            <a:headEnd/>
            <a:tailEnd/>
          </a:ln>
          <a:effectLst/>
        </p:spPr>
      </p:pic>
      <p:sp>
        <p:nvSpPr>
          <p:cNvPr id="3" name="CasellaDiTesto 2"/>
          <p:cNvSpPr txBox="1"/>
          <p:nvPr/>
        </p:nvSpPr>
        <p:spPr>
          <a:xfrm>
            <a:off x="0" y="2895600"/>
            <a:ext cx="3505200" cy="954107"/>
          </a:xfrm>
          <a:prstGeom prst="rect">
            <a:avLst/>
          </a:prstGeom>
          <a:noFill/>
        </p:spPr>
        <p:txBody>
          <a:bodyPr wrap="square" rtlCol="0">
            <a:spAutoFit/>
          </a:bodyPr>
          <a:lstStyle/>
          <a:p>
            <a:r>
              <a:rPr lang="en-US" sz="2800" dirty="0" err="1" smtClean="0"/>
              <a:t>Microscopio</a:t>
            </a:r>
            <a:r>
              <a:rPr lang="en-US" sz="2800" dirty="0" smtClean="0"/>
              <a:t> ad </a:t>
            </a:r>
            <a:r>
              <a:rPr lang="en-US" sz="2800" dirty="0" err="1" smtClean="0"/>
              <a:t>Effetto</a:t>
            </a:r>
            <a:r>
              <a:rPr lang="en-US" sz="2800" dirty="0" smtClean="0"/>
              <a:t> Tunnel</a:t>
            </a:r>
            <a:endParaRPr lang="en-US" sz="2800" dirty="0"/>
          </a:p>
        </p:txBody>
      </p:sp>
      <p:sp>
        <p:nvSpPr>
          <p:cNvPr id="4" name="CasellaDiTesto 3"/>
          <p:cNvSpPr txBox="1"/>
          <p:nvPr/>
        </p:nvSpPr>
        <p:spPr>
          <a:xfrm>
            <a:off x="147125" y="2286000"/>
            <a:ext cx="2032027" cy="584776"/>
          </a:xfrm>
          <a:prstGeom prst="rect">
            <a:avLst/>
          </a:prstGeom>
          <a:noFill/>
        </p:spPr>
        <p:txBody>
          <a:bodyPr wrap="none" rtlCol="0">
            <a:spAutoFit/>
          </a:bodyPr>
          <a:lstStyle/>
          <a:p>
            <a:pPr algn="ctr"/>
            <a:r>
              <a:rPr lang="en-US" sz="1600" dirty="0" smtClean="0"/>
              <a:t>G. Binnig, H. </a:t>
            </a:r>
            <a:r>
              <a:rPr lang="en-US" sz="1600" dirty="0" err="1" smtClean="0"/>
              <a:t>Rorher</a:t>
            </a:r>
            <a:r>
              <a:rPr lang="en-US" sz="1600" dirty="0" smtClean="0"/>
              <a:t> </a:t>
            </a:r>
          </a:p>
          <a:p>
            <a:pPr algn="ctr"/>
            <a:r>
              <a:rPr lang="en-US" sz="1600" dirty="0" smtClean="0"/>
              <a:t>Nobel  1986</a:t>
            </a:r>
            <a:endParaRPr lang="en-US" sz="1600" dirty="0"/>
          </a:p>
        </p:txBody>
      </p:sp>
      <p:pic>
        <p:nvPicPr>
          <p:cNvPr id="47108" name="Picture 4"/>
          <p:cNvPicPr>
            <a:picLocks noChangeAspect="1" noChangeArrowheads="1"/>
          </p:cNvPicPr>
          <p:nvPr/>
        </p:nvPicPr>
        <p:blipFill>
          <a:blip r:embed="rId3"/>
          <a:srcRect/>
          <a:stretch>
            <a:fillRect/>
          </a:stretch>
        </p:blipFill>
        <p:spPr bwMode="auto">
          <a:xfrm>
            <a:off x="0" y="4867275"/>
            <a:ext cx="2924175" cy="1990725"/>
          </a:xfrm>
          <a:prstGeom prst="rect">
            <a:avLst/>
          </a:prstGeom>
          <a:noFill/>
          <a:ln w="9525">
            <a:noFill/>
            <a:miter lim="800000"/>
            <a:headEnd/>
            <a:tailEnd/>
          </a:ln>
          <a:effectLst/>
        </p:spPr>
      </p:pic>
      <p:pic>
        <p:nvPicPr>
          <p:cNvPr id="2" name="Immagine 1"/>
          <p:cNvPicPr>
            <a:picLocks noChangeAspect="1"/>
          </p:cNvPicPr>
          <p:nvPr/>
        </p:nvPicPr>
        <p:blipFill>
          <a:blip r:embed="rId4"/>
          <a:stretch>
            <a:fillRect/>
          </a:stretch>
        </p:blipFill>
        <p:spPr>
          <a:xfrm>
            <a:off x="0" y="0"/>
            <a:ext cx="2695028" cy="2298700"/>
          </a:xfrm>
          <a:prstGeom prst="rect">
            <a:avLst/>
          </a:prstGeom>
        </p:spPr>
      </p:pic>
    </p:spTree>
    <p:extLst>
      <p:ext uri="{BB962C8B-B14F-4D97-AF65-F5344CB8AC3E}">
        <p14:creationId xmlns:p14="http://schemas.microsoft.com/office/powerpoint/2010/main" val="36302209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type="body" idx="1"/>
          </p:nvPr>
        </p:nvSpPr>
        <p:spPr>
          <a:xfrm>
            <a:off x="457200" y="620713"/>
            <a:ext cx="8229600" cy="1871662"/>
          </a:xfrm>
        </p:spPr>
        <p:txBody>
          <a:bodyPr/>
          <a:lstStyle/>
          <a:p>
            <a:pPr eaLnBrk="1" hangingPunct="1">
              <a:lnSpc>
                <a:spcPct val="90000"/>
              </a:lnSpc>
              <a:buFontTx/>
              <a:buNone/>
            </a:pPr>
            <a:r>
              <a:rPr lang="en-US" sz="2400" dirty="0" smtClean="0"/>
              <a:t>	I </a:t>
            </a:r>
            <a:r>
              <a:rPr lang="en-US" sz="2400" dirty="0" err="1" smtClean="0"/>
              <a:t>concetti</a:t>
            </a:r>
            <a:r>
              <a:rPr lang="en-US" sz="2400" dirty="0" smtClean="0"/>
              <a:t> del Mondo </a:t>
            </a:r>
            <a:r>
              <a:rPr lang="en-US" sz="2400" dirty="0" err="1" smtClean="0"/>
              <a:t>Microscopico</a:t>
            </a:r>
            <a:r>
              <a:rPr lang="en-US" sz="2400" dirty="0" smtClean="0"/>
              <a:t> </a:t>
            </a:r>
            <a:r>
              <a:rPr lang="en-US" sz="2400" b="1" i="1" dirty="0" smtClean="0">
                <a:solidFill>
                  <a:srgbClr val="FF0000"/>
                </a:solidFill>
              </a:rPr>
              <a:t>non</a:t>
            </a:r>
            <a:r>
              <a:rPr lang="en-US" sz="2400" i="1" dirty="0" smtClean="0"/>
              <a:t> </a:t>
            </a:r>
            <a:r>
              <a:rPr lang="en-US" sz="2400" dirty="0" err="1" smtClean="0"/>
              <a:t>possono</a:t>
            </a:r>
            <a:r>
              <a:rPr lang="en-US" sz="2400" dirty="0" smtClean="0"/>
              <a:t> </a:t>
            </a:r>
            <a:r>
              <a:rPr lang="en-US" sz="2400" dirty="0" err="1" smtClean="0"/>
              <a:t>essere</a:t>
            </a:r>
            <a:r>
              <a:rPr lang="en-US" sz="2400" dirty="0" smtClean="0"/>
              <a:t> </a:t>
            </a:r>
            <a:r>
              <a:rPr lang="en-US" sz="2400" dirty="0" err="1" smtClean="0"/>
              <a:t>costruiti</a:t>
            </a:r>
            <a:r>
              <a:rPr lang="en-US" sz="2400" dirty="0" smtClean="0"/>
              <a:t> </a:t>
            </a:r>
            <a:r>
              <a:rPr lang="en-US" sz="2400" dirty="0" err="1" smtClean="0"/>
              <a:t>sulla</a:t>
            </a:r>
            <a:r>
              <a:rPr lang="en-US" sz="2400" dirty="0" smtClean="0"/>
              <a:t> </a:t>
            </a:r>
            <a:r>
              <a:rPr lang="en-US" sz="2400" dirty="0" smtClean="0">
                <a:solidFill>
                  <a:srgbClr val="FF0000"/>
                </a:solidFill>
              </a:rPr>
              <a:t>sola </a:t>
            </a:r>
            <a:r>
              <a:rPr lang="en-US" sz="2400" dirty="0" err="1" smtClean="0">
                <a:solidFill>
                  <a:srgbClr val="FF0000"/>
                </a:solidFill>
              </a:rPr>
              <a:t>osservazione</a:t>
            </a:r>
            <a:r>
              <a:rPr lang="en-US" sz="2400" dirty="0" smtClean="0">
                <a:solidFill>
                  <a:srgbClr val="FF0000"/>
                </a:solidFill>
              </a:rPr>
              <a:t> e </a:t>
            </a:r>
            <a:r>
              <a:rPr lang="en-US" sz="2400" dirty="0" err="1" smtClean="0">
                <a:solidFill>
                  <a:srgbClr val="FF0000"/>
                </a:solidFill>
              </a:rPr>
              <a:t>interpretazione</a:t>
            </a:r>
            <a:r>
              <a:rPr lang="en-US" sz="2400" dirty="0" smtClean="0"/>
              <a:t> </a:t>
            </a:r>
            <a:r>
              <a:rPr lang="en-US" sz="2400" dirty="0" err="1" smtClean="0"/>
              <a:t>dei</a:t>
            </a:r>
            <a:r>
              <a:rPr lang="en-US" sz="2400" dirty="0" smtClean="0"/>
              <a:t> </a:t>
            </a:r>
            <a:r>
              <a:rPr lang="en-US" sz="2400" dirty="0" err="1" smtClean="0"/>
              <a:t>fenomeni</a:t>
            </a:r>
            <a:r>
              <a:rPr lang="en-US" sz="2400" dirty="0" smtClean="0"/>
              <a:t>  e </a:t>
            </a:r>
            <a:r>
              <a:rPr lang="en-US" sz="2400" dirty="0" err="1" smtClean="0"/>
              <a:t>delle</a:t>
            </a:r>
            <a:r>
              <a:rPr lang="en-US" sz="2400" dirty="0" smtClean="0"/>
              <a:t> </a:t>
            </a:r>
            <a:r>
              <a:rPr lang="en-US" sz="2400" dirty="0" err="1" smtClean="0"/>
              <a:t>evidenze</a:t>
            </a:r>
            <a:r>
              <a:rPr lang="en-US" sz="2400" dirty="0" smtClean="0"/>
              <a:t> </a:t>
            </a:r>
            <a:r>
              <a:rPr lang="en-US" sz="2400" dirty="0" err="1" smtClean="0"/>
              <a:t>sperimentali</a:t>
            </a:r>
            <a:r>
              <a:rPr lang="en-US" sz="2400" dirty="0" smtClean="0"/>
              <a:t> </a:t>
            </a:r>
            <a:r>
              <a:rPr lang="en-US" sz="2400" b="1" dirty="0" err="1" smtClean="0">
                <a:solidFill>
                  <a:srgbClr val="FF0000"/>
                </a:solidFill>
              </a:rPr>
              <a:t>dirette</a:t>
            </a:r>
            <a:endParaRPr lang="en-US" sz="2400" b="1" dirty="0" smtClean="0">
              <a:solidFill>
                <a:srgbClr val="FF0000"/>
              </a:solidFill>
            </a:endParaRPr>
          </a:p>
          <a:p>
            <a:pPr eaLnBrk="1" hangingPunct="1">
              <a:lnSpc>
                <a:spcPct val="90000"/>
              </a:lnSpc>
              <a:buFontTx/>
              <a:buNone/>
            </a:pPr>
            <a:r>
              <a:rPr lang="en-US" sz="2400" b="1" dirty="0" smtClean="0">
                <a:solidFill>
                  <a:srgbClr val="FF0000"/>
                </a:solidFill>
              </a:rPr>
              <a:t>     </a:t>
            </a:r>
            <a:r>
              <a:rPr lang="en-US" sz="2400" dirty="0" smtClean="0"/>
              <a:t>(</a:t>
            </a:r>
            <a:r>
              <a:rPr lang="en-US" sz="2400" dirty="0" err="1" smtClean="0"/>
              <a:t>sempre</a:t>
            </a:r>
            <a:r>
              <a:rPr lang="en-US" sz="2400" dirty="0" smtClean="0"/>
              <a:t> </a:t>
            </a:r>
            <a:r>
              <a:rPr lang="en-US" sz="2400" dirty="0" err="1" smtClean="0"/>
              <a:t>macroscopiche</a:t>
            </a:r>
            <a:r>
              <a:rPr lang="en-US" sz="2400" dirty="0" smtClean="0"/>
              <a:t>)</a:t>
            </a:r>
          </a:p>
          <a:p>
            <a:pPr eaLnBrk="1" hangingPunct="1">
              <a:lnSpc>
                <a:spcPct val="90000"/>
              </a:lnSpc>
              <a:buFontTx/>
              <a:buNone/>
            </a:pPr>
            <a:endParaRPr lang="it-IT" sz="2400" dirty="0" smtClean="0"/>
          </a:p>
          <a:p>
            <a:pPr eaLnBrk="1" hangingPunct="1">
              <a:lnSpc>
                <a:spcPct val="90000"/>
              </a:lnSpc>
              <a:buFontTx/>
              <a:buNone/>
            </a:pPr>
            <a:endParaRPr lang="en-US" sz="2400" dirty="0" smtClean="0"/>
          </a:p>
        </p:txBody>
      </p:sp>
      <p:sp>
        <p:nvSpPr>
          <p:cNvPr id="2054" name="Text Box 4"/>
          <p:cNvSpPr txBox="1">
            <a:spLocks noChangeArrowheads="1"/>
          </p:cNvSpPr>
          <p:nvPr/>
        </p:nvSpPr>
        <p:spPr bwMode="auto">
          <a:xfrm>
            <a:off x="6350" y="4789944"/>
            <a:ext cx="13061950" cy="2677656"/>
          </a:xfrm>
          <a:prstGeom prst="rect">
            <a:avLst/>
          </a:prstGeom>
          <a:noFill/>
          <a:ln w="9525">
            <a:noFill/>
            <a:miter lim="800000"/>
            <a:headEnd/>
            <a:tailEnd/>
          </a:ln>
        </p:spPr>
        <p:txBody>
          <a:bodyPr>
            <a:spAutoFit/>
          </a:bodyPr>
          <a:lstStyle/>
          <a:p>
            <a:pPr>
              <a:buFont typeface="Wingdings" pitchFamily="2" charset="2"/>
              <a:buChar char="Ø"/>
            </a:pPr>
            <a:r>
              <a:rPr lang="it-IT" sz="2400" dirty="0"/>
              <a:t>Interazione </a:t>
            </a:r>
            <a:r>
              <a:rPr lang="it-IT" sz="2400" b="1" dirty="0">
                <a:solidFill>
                  <a:srgbClr val="FF3300"/>
                </a:solidFill>
              </a:rPr>
              <a:t>Radiazione – Materia</a:t>
            </a:r>
            <a:r>
              <a:rPr lang="it-IT" sz="2400" dirty="0"/>
              <a:t> a livello microscopico</a:t>
            </a:r>
          </a:p>
          <a:p>
            <a:pPr>
              <a:buFont typeface="Wingdings" pitchFamily="2" charset="2"/>
              <a:buChar char="Ø"/>
            </a:pPr>
            <a:r>
              <a:rPr lang="en-US" sz="2400" dirty="0"/>
              <a:t>Il </a:t>
            </a:r>
            <a:r>
              <a:rPr lang="en-US" sz="2400" dirty="0" err="1"/>
              <a:t>mondo</a:t>
            </a:r>
            <a:r>
              <a:rPr lang="en-US" sz="2400" dirty="0"/>
              <a:t> a </a:t>
            </a:r>
            <a:r>
              <a:rPr lang="en-US" sz="2400" dirty="0" err="1"/>
              <a:t>noi</a:t>
            </a:r>
            <a:r>
              <a:rPr lang="en-US" sz="2400" dirty="0"/>
              <a:t> </a:t>
            </a:r>
            <a:r>
              <a:rPr lang="en-US" sz="2400" b="1" dirty="0" err="1">
                <a:solidFill>
                  <a:srgbClr val="33CC33"/>
                </a:solidFill>
              </a:rPr>
              <a:t>sensorialmente</a:t>
            </a:r>
            <a:r>
              <a:rPr lang="en-US" sz="2400" b="1" dirty="0"/>
              <a:t> </a:t>
            </a:r>
          </a:p>
          <a:p>
            <a:pPr>
              <a:buFont typeface="Wingdings" pitchFamily="2" charset="2"/>
              <a:buNone/>
            </a:pPr>
            <a:r>
              <a:rPr lang="en-US" sz="2400" dirty="0"/>
              <a:t>                         </a:t>
            </a:r>
            <a:r>
              <a:rPr lang="en-US" sz="2400" b="1" dirty="0"/>
              <a:t>  </a:t>
            </a:r>
            <a:r>
              <a:rPr lang="en-US" sz="2400" b="1" dirty="0" err="1">
                <a:solidFill>
                  <a:srgbClr val="33CC33"/>
                </a:solidFill>
              </a:rPr>
              <a:t>accessibile</a:t>
            </a:r>
            <a:r>
              <a:rPr lang="en-US" sz="2400" b="1" dirty="0"/>
              <a:t>  </a:t>
            </a:r>
            <a:r>
              <a:rPr lang="en-US" sz="2400" dirty="0"/>
              <a:t>      </a:t>
            </a:r>
            <a:r>
              <a:rPr lang="en-US" sz="2400" dirty="0" err="1"/>
              <a:t>è</a:t>
            </a:r>
            <a:r>
              <a:rPr lang="en-US" sz="2400" dirty="0"/>
              <a:t> </a:t>
            </a:r>
            <a:r>
              <a:rPr lang="en-US" sz="2400" b="1" dirty="0" err="1">
                <a:solidFill>
                  <a:srgbClr val="FF0000"/>
                </a:solidFill>
              </a:rPr>
              <a:t>necessariamente</a:t>
            </a:r>
            <a:r>
              <a:rPr lang="en-US" sz="2400" dirty="0">
                <a:solidFill>
                  <a:srgbClr val="FF0000"/>
                </a:solidFill>
              </a:rPr>
              <a:t> </a:t>
            </a:r>
            <a:r>
              <a:rPr lang="en-US" sz="2400" dirty="0"/>
              <a:t>“</a:t>
            </a:r>
            <a:r>
              <a:rPr lang="en-US" sz="2400" dirty="0" err="1"/>
              <a:t>classico</a:t>
            </a:r>
            <a:r>
              <a:rPr lang="en-US" sz="2400" dirty="0"/>
              <a:t>” </a:t>
            </a:r>
          </a:p>
          <a:p>
            <a:pPr>
              <a:buFont typeface="Wingdings" pitchFamily="2" charset="2"/>
              <a:buChar char="Ø"/>
            </a:pPr>
            <a:r>
              <a:rPr lang="en-US" sz="2400" dirty="0"/>
              <a:t>La </a:t>
            </a:r>
            <a:r>
              <a:rPr lang="en-US" sz="2400" b="1" dirty="0" err="1">
                <a:solidFill>
                  <a:srgbClr val="FF0000"/>
                </a:solidFill>
              </a:rPr>
              <a:t>coerenza</a:t>
            </a:r>
            <a:r>
              <a:rPr lang="en-US" sz="2400" b="1" dirty="0">
                <a:solidFill>
                  <a:srgbClr val="FF0000"/>
                </a:solidFill>
              </a:rPr>
              <a:t> </a:t>
            </a:r>
            <a:r>
              <a:rPr lang="en-US" sz="2400" b="1" dirty="0" err="1">
                <a:solidFill>
                  <a:srgbClr val="FF0000"/>
                </a:solidFill>
              </a:rPr>
              <a:t>interna</a:t>
            </a:r>
            <a:r>
              <a:rPr lang="en-US" sz="2400" dirty="0"/>
              <a:t> </a:t>
            </a:r>
            <a:r>
              <a:rPr lang="en-US" sz="2400" dirty="0" err="1"/>
              <a:t>della</a:t>
            </a:r>
            <a:r>
              <a:rPr lang="en-US" sz="2400" dirty="0"/>
              <a:t> </a:t>
            </a:r>
            <a:r>
              <a:rPr lang="en-US" sz="2400" dirty="0" err="1"/>
              <a:t>Fisica</a:t>
            </a:r>
            <a:r>
              <a:rPr lang="en-US" sz="2400" dirty="0"/>
              <a:t> </a:t>
            </a:r>
            <a:r>
              <a:rPr lang="en-US" sz="2400" dirty="0" err="1"/>
              <a:t>richiede</a:t>
            </a:r>
            <a:endParaRPr lang="en-US" sz="2400" dirty="0"/>
          </a:p>
          <a:p>
            <a:pPr>
              <a:buFont typeface="Wingdings" pitchFamily="2" charset="2"/>
              <a:buNone/>
            </a:pPr>
            <a:r>
              <a:rPr lang="en-US" sz="2400" dirty="0"/>
              <a:t>   </a:t>
            </a:r>
            <a:r>
              <a:rPr lang="en-US" sz="2400" dirty="0" err="1"/>
              <a:t>una</a:t>
            </a:r>
            <a:r>
              <a:rPr lang="en-US" sz="2400" dirty="0"/>
              <a:t> forte </a:t>
            </a:r>
            <a:r>
              <a:rPr lang="en-US" sz="2400" b="1" dirty="0" err="1">
                <a:solidFill>
                  <a:srgbClr val="FF0000"/>
                </a:solidFill>
              </a:rPr>
              <a:t>revisione</a:t>
            </a:r>
            <a:r>
              <a:rPr lang="en-US" sz="2400" b="1" dirty="0">
                <a:solidFill>
                  <a:srgbClr val="FF0000"/>
                </a:solidFill>
              </a:rPr>
              <a:t> </a:t>
            </a:r>
            <a:r>
              <a:rPr lang="en-US" sz="2400" b="1" dirty="0" err="1">
                <a:solidFill>
                  <a:srgbClr val="FF0000"/>
                </a:solidFill>
              </a:rPr>
              <a:t>critica</a:t>
            </a:r>
            <a:r>
              <a:rPr lang="en-US" sz="2400" dirty="0"/>
              <a:t> </a:t>
            </a:r>
            <a:r>
              <a:rPr lang="en-US" sz="2400" dirty="0" err="1"/>
              <a:t>dei</a:t>
            </a:r>
            <a:r>
              <a:rPr lang="en-US" sz="2400" dirty="0"/>
              <a:t> </a:t>
            </a:r>
            <a:r>
              <a:rPr lang="en-US" sz="2400" dirty="0" err="1"/>
              <a:t>concetti</a:t>
            </a:r>
            <a:r>
              <a:rPr lang="en-US" sz="2400" dirty="0"/>
              <a:t> </a:t>
            </a:r>
            <a:r>
              <a:rPr lang="en-US" sz="2400" dirty="0" err="1"/>
              <a:t>della</a:t>
            </a:r>
            <a:r>
              <a:rPr lang="en-US" sz="2400" dirty="0"/>
              <a:t> </a:t>
            </a:r>
            <a:r>
              <a:rPr lang="en-US" sz="2400" dirty="0" err="1"/>
              <a:t>Fisica</a:t>
            </a:r>
            <a:r>
              <a:rPr lang="en-US" sz="2400" dirty="0"/>
              <a:t> </a:t>
            </a:r>
            <a:r>
              <a:rPr lang="en-US" sz="2400" dirty="0" err="1"/>
              <a:t>Classica</a:t>
            </a:r>
            <a:r>
              <a:rPr lang="en-US" sz="2400" dirty="0"/>
              <a:t>. </a:t>
            </a:r>
          </a:p>
          <a:p>
            <a:endParaRPr lang="en-US" sz="2400" dirty="0"/>
          </a:p>
          <a:p>
            <a:pPr>
              <a:buFont typeface="Wingdings" pitchFamily="2" charset="2"/>
              <a:buChar char="Ø"/>
            </a:pPr>
            <a:endParaRPr lang="en-US" sz="2400" dirty="0"/>
          </a:p>
        </p:txBody>
      </p:sp>
      <p:grpSp>
        <p:nvGrpSpPr>
          <p:cNvPr id="2055" name="Group 9"/>
          <p:cNvGrpSpPr>
            <a:grpSpLocks/>
          </p:cNvGrpSpPr>
          <p:nvPr/>
        </p:nvGrpSpPr>
        <p:grpSpPr bwMode="auto">
          <a:xfrm>
            <a:off x="838200" y="2514600"/>
            <a:ext cx="7543800" cy="2209800"/>
            <a:chOff x="192" y="1194"/>
            <a:chExt cx="5129" cy="1722"/>
          </a:xfrm>
        </p:grpSpPr>
        <p:graphicFrame>
          <p:nvGraphicFramePr>
            <p:cNvPr id="2050" name="Object 6"/>
            <p:cNvGraphicFramePr>
              <a:graphicFrameLocks noChangeAspect="1"/>
            </p:cNvGraphicFramePr>
            <p:nvPr/>
          </p:nvGraphicFramePr>
          <p:xfrm>
            <a:off x="192" y="1194"/>
            <a:ext cx="2259" cy="1682"/>
          </p:xfrm>
          <a:graphic>
            <a:graphicData uri="http://schemas.openxmlformats.org/presentationml/2006/ole">
              <mc:AlternateContent xmlns:mc="http://schemas.openxmlformats.org/markup-compatibility/2006">
                <mc:Choice xmlns:v="urn:schemas-microsoft-com:vml" Requires="v">
                  <p:oleObj spid="_x0000_s2203" name="Bitmap Image" r:id="rId4" imgW="3677163" imgH="2895238" progId="Paint.Picture">
                    <p:embed/>
                  </p:oleObj>
                </mc:Choice>
                <mc:Fallback>
                  <p:oleObj name="Bitmap Image" r:id="rId4" imgW="3677163" imgH="289523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194"/>
                          <a:ext cx="2259" cy="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 name="Object 7"/>
            <p:cNvGraphicFramePr>
              <a:graphicFrameLocks noChangeAspect="1"/>
            </p:cNvGraphicFramePr>
            <p:nvPr/>
          </p:nvGraphicFramePr>
          <p:xfrm>
            <a:off x="2544" y="1200"/>
            <a:ext cx="1311" cy="1716"/>
          </p:xfrm>
          <a:graphic>
            <a:graphicData uri="http://schemas.openxmlformats.org/presentationml/2006/ole">
              <mc:AlternateContent xmlns:mc="http://schemas.openxmlformats.org/markup-compatibility/2006">
                <mc:Choice xmlns:v="urn:schemas-microsoft-com:vml" Requires="v">
                  <p:oleObj spid="_x0000_s2204" name="Bitmap Image" r:id="rId6" imgW="1486107" imgH="2152951" progId="Paint.Picture">
                    <p:embed/>
                  </p:oleObj>
                </mc:Choice>
                <mc:Fallback>
                  <p:oleObj name="Bitmap Image" r:id="rId6" imgW="1486107" imgH="2152951"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 y="1200"/>
                          <a:ext cx="1311" cy="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 name="Object 8"/>
            <p:cNvGraphicFramePr>
              <a:graphicFrameLocks noChangeAspect="1"/>
            </p:cNvGraphicFramePr>
            <p:nvPr/>
          </p:nvGraphicFramePr>
          <p:xfrm>
            <a:off x="3998" y="1248"/>
            <a:ext cx="1323" cy="1632"/>
          </p:xfrm>
          <a:graphic>
            <a:graphicData uri="http://schemas.openxmlformats.org/presentationml/2006/ole">
              <mc:AlternateContent xmlns:mc="http://schemas.openxmlformats.org/markup-compatibility/2006">
                <mc:Choice xmlns:v="urn:schemas-microsoft-com:vml" Requires="v">
                  <p:oleObj spid="_x0000_s2205" name="Bitmap Image" r:id="rId8" imgW="1533739" imgH="2000000" progId="Paint.Picture">
                    <p:embed/>
                  </p:oleObj>
                </mc:Choice>
                <mc:Fallback>
                  <p:oleObj name="Bitmap Image" r:id="rId8" imgW="1533739" imgH="2000000" progId="Paint.Picture">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8" y="1248"/>
                          <a:ext cx="1323"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056" name="Rectangle 10"/>
          <p:cNvSpPr>
            <a:spLocks noChangeArrowheads="1"/>
          </p:cNvSpPr>
          <p:nvPr/>
        </p:nvSpPr>
        <p:spPr bwMode="auto">
          <a:xfrm>
            <a:off x="620713" y="76200"/>
            <a:ext cx="8294687" cy="762000"/>
          </a:xfrm>
          <a:prstGeom prst="rect">
            <a:avLst/>
          </a:prstGeom>
          <a:noFill/>
          <a:ln w="9525">
            <a:noFill/>
            <a:miter lim="800000"/>
            <a:headEnd/>
            <a:tailEnd/>
          </a:ln>
        </p:spPr>
        <p:txBody>
          <a:bodyPr anchor="ctr"/>
          <a:lstStyle/>
          <a:p>
            <a:pPr algn="ctr"/>
            <a:r>
              <a:rPr lang="en-US" sz="4000" i="1">
                <a:solidFill>
                  <a:schemeClr val="tx2"/>
                </a:solidFill>
              </a:rPr>
              <a:t>Micro-Macro Fisica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1600200" y="-25400"/>
            <a:ext cx="5162550" cy="6883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0" y="25400"/>
            <a:ext cx="9017000" cy="4241800"/>
          </a:xfrm>
          <a:prstGeom prst="rect">
            <a:avLst/>
          </a:prstGeom>
          <a:noFill/>
          <a:ln w="9525">
            <a:noFill/>
            <a:miter lim="800000"/>
            <a:headEnd/>
            <a:tailEnd/>
          </a:ln>
          <a:effectLst/>
        </p:spPr>
      </p:pic>
      <p:grpSp>
        <p:nvGrpSpPr>
          <p:cNvPr id="6" name="Gruppo 5"/>
          <p:cNvGrpSpPr/>
          <p:nvPr/>
        </p:nvGrpSpPr>
        <p:grpSpPr>
          <a:xfrm>
            <a:off x="304800" y="4800600"/>
            <a:ext cx="8610600" cy="1905000"/>
            <a:chOff x="304800" y="4800600"/>
            <a:chExt cx="8610600" cy="1905000"/>
          </a:xfrm>
        </p:grpSpPr>
        <p:pic>
          <p:nvPicPr>
            <p:cNvPr id="48131" name="Picture 3"/>
            <p:cNvPicPr>
              <a:picLocks noChangeAspect="1" noChangeArrowheads="1"/>
            </p:cNvPicPr>
            <p:nvPr/>
          </p:nvPicPr>
          <p:blipFill>
            <a:blip r:embed="rId3"/>
            <a:srcRect/>
            <a:stretch>
              <a:fillRect/>
            </a:stretch>
          </p:blipFill>
          <p:spPr bwMode="auto">
            <a:xfrm>
              <a:off x="410597" y="4800600"/>
              <a:ext cx="8428603" cy="1803400"/>
            </a:xfrm>
            <a:prstGeom prst="rect">
              <a:avLst/>
            </a:prstGeom>
            <a:noFill/>
            <a:ln w="9525">
              <a:noFill/>
              <a:miter lim="800000"/>
              <a:headEnd/>
              <a:tailEnd/>
            </a:ln>
            <a:effectLst/>
          </p:spPr>
        </p:pic>
        <p:sp>
          <p:nvSpPr>
            <p:cNvPr id="4" name="Rettangolo 3"/>
            <p:cNvSpPr/>
            <p:nvPr/>
          </p:nvSpPr>
          <p:spPr>
            <a:xfrm>
              <a:off x="6248400" y="6096000"/>
              <a:ext cx="2667000" cy="5334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304800" y="6324600"/>
              <a:ext cx="6019800" cy="38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Connettore 1 2"/>
          <p:cNvCxnSpPr/>
          <p:nvPr/>
        </p:nvCxnSpPr>
        <p:spPr>
          <a:xfrm>
            <a:off x="6096000" y="5257800"/>
            <a:ext cx="175260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76200" y="-76200"/>
            <a:ext cx="4457700" cy="4010025"/>
          </a:xfrm>
          <a:prstGeom prst="rect">
            <a:avLst/>
          </a:prstGeom>
          <a:noFill/>
          <a:ln w="9525">
            <a:noFill/>
            <a:miter lim="800000"/>
            <a:headEnd/>
            <a:tailEnd/>
          </a:ln>
          <a:effectLst/>
        </p:spPr>
      </p:pic>
      <p:pic>
        <p:nvPicPr>
          <p:cNvPr id="49154" name="Picture 2"/>
          <p:cNvPicPr>
            <a:picLocks noChangeAspect="1" noChangeArrowheads="1"/>
          </p:cNvPicPr>
          <p:nvPr/>
        </p:nvPicPr>
        <p:blipFill>
          <a:blip r:embed="rId3"/>
          <a:srcRect/>
          <a:stretch>
            <a:fillRect/>
          </a:stretch>
        </p:blipFill>
        <p:spPr bwMode="auto">
          <a:xfrm>
            <a:off x="4495800" y="76200"/>
            <a:ext cx="1371600" cy="820615"/>
          </a:xfrm>
          <a:prstGeom prst="rect">
            <a:avLst/>
          </a:prstGeom>
          <a:noFill/>
          <a:ln w="9525">
            <a:noFill/>
            <a:miter lim="800000"/>
            <a:headEnd/>
            <a:tailEnd/>
          </a:ln>
          <a:effectLst/>
        </p:spPr>
      </p:pic>
      <p:pic>
        <p:nvPicPr>
          <p:cNvPr id="49155" name="Picture 3"/>
          <p:cNvPicPr>
            <a:picLocks noChangeAspect="1" noChangeArrowheads="1"/>
          </p:cNvPicPr>
          <p:nvPr/>
        </p:nvPicPr>
        <p:blipFill>
          <a:blip r:embed="rId4"/>
          <a:srcRect/>
          <a:stretch>
            <a:fillRect/>
          </a:stretch>
        </p:blipFill>
        <p:spPr bwMode="auto">
          <a:xfrm>
            <a:off x="0" y="3581400"/>
            <a:ext cx="7429500" cy="3263900"/>
          </a:xfrm>
          <a:prstGeom prst="rect">
            <a:avLst/>
          </a:prstGeom>
          <a:noFill/>
          <a:ln w="9525">
            <a:noFill/>
            <a:miter lim="800000"/>
            <a:headEnd/>
            <a:tailEnd/>
          </a:ln>
          <a:effectLst/>
        </p:spPr>
      </p:pic>
      <p:pic>
        <p:nvPicPr>
          <p:cNvPr id="49156" name="Picture 4"/>
          <p:cNvPicPr>
            <a:picLocks noChangeAspect="1" noChangeArrowheads="1"/>
          </p:cNvPicPr>
          <p:nvPr/>
        </p:nvPicPr>
        <p:blipFill>
          <a:blip r:embed="rId5"/>
          <a:srcRect/>
          <a:stretch>
            <a:fillRect/>
          </a:stretch>
        </p:blipFill>
        <p:spPr bwMode="auto">
          <a:xfrm rot="10800000" flipV="1">
            <a:off x="5638800" y="1905001"/>
            <a:ext cx="3383380" cy="1943100"/>
          </a:xfrm>
          <a:prstGeom prst="rect">
            <a:avLst/>
          </a:prstGeom>
          <a:noFill/>
          <a:ln w="9525">
            <a:noFill/>
            <a:miter lim="800000"/>
            <a:headEnd/>
            <a:tailEnd/>
          </a:ln>
          <a:effectLst/>
        </p:spPr>
      </p:pic>
      <p:pic>
        <p:nvPicPr>
          <p:cNvPr id="49157" name="Picture 5"/>
          <p:cNvPicPr>
            <a:picLocks noChangeAspect="1" noChangeArrowheads="1"/>
          </p:cNvPicPr>
          <p:nvPr/>
        </p:nvPicPr>
        <p:blipFill>
          <a:blip r:embed="rId6"/>
          <a:srcRect/>
          <a:stretch>
            <a:fillRect/>
          </a:stretch>
        </p:blipFill>
        <p:spPr bwMode="auto">
          <a:xfrm>
            <a:off x="4419600" y="990600"/>
            <a:ext cx="4724400" cy="10763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3" descr="gruppo1927.jpg"/>
          <p:cNvPicPr>
            <a:picLocks noChangeAspect="1"/>
          </p:cNvPicPr>
          <p:nvPr/>
        </p:nvPicPr>
        <p:blipFill>
          <a:blip r:embed="rId2"/>
          <a:srcRect/>
          <a:stretch>
            <a:fillRect/>
          </a:stretch>
        </p:blipFill>
        <p:spPr bwMode="auto">
          <a:xfrm>
            <a:off x="0" y="393700"/>
            <a:ext cx="9144000" cy="6235700"/>
          </a:xfrm>
          <a:prstGeom prst="rect">
            <a:avLst/>
          </a:prstGeom>
          <a:noFill/>
          <a:ln w="9525">
            <a:noFill/>
            <a:miter lim="800000"/>
            <a:headEnd/>
            <a:tailEnd/>
          </a:ln>
        </p:spPr>
      </p:pic>
    </p:spTree>
    <p:extLst>
      <p:ext uri="{BB962C8B-B14F-4D97-AF65-F5344CB8AC3E}">
        <p14:creationId xmlns:p14="http://schemas.microsoft.com/office/powerpoint/2010/main" val="340656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p:cNvPicPr>
            <a:picLocks noChangeAspect="1" noChangeArrowheads="1"/>
          </p:cNvPicPr>
          <p:nvPr/>
        </p:nvPicPr>
        <p:blipFill>
          <a:blip r:embed="rId2"/>
          <a:srcRect/>
          <a:stretch>
            <a:fillRect/>
          </a:stretch>
        </p:blipFill>
        <p:spPr bwMode="auto">
          <a:xfrm>
            <a:off x="3971925" y="2133600"/>
            <a:ext cx="2657475" cy="1152525"/>
          </a:xfrm>
          <a:prstGeom prst="rect">
            <a:avLst/>
          </a:prstGeom>
          <a:noFill/>
          <a:ln w="9525">
            <a:noFill/>
            <a:miter lim="800000"/>
            <a:headEnd/>
            <a:tailEnd/>
          </a:ln>
        </p:spPr>
      </p:pic>
      <p:pic>
        <p:nvPicPr>
          <p:cNvPr id="19459" name="Picture 3" descr="grafico_IV"/>
          <p:cNvPicPr>
            <a:picLocks noChangeAspect="1" noChangeArrowheads="1"/>
          </p:cNvPicPr>
          <p:nvPr/>
        </p:nvPicPr>
        <p:blipFill>
          <a:blip r:embed="rId3"/>
          <a:srcRect/>
          <a:stretch>
            <a:fillRect/>
          </a:stretch>
        </p:blipFill>
        <p:spPr bwMode="auto">
          <a:xfrm>
            <a:off x="0" y="228600"/>
            <a:ext cx="3549650" cy="2767013"/>
          </a:xfrm>
          <a:prstGeom prst="rect">
            <a:avLst/>
          </a:prstGeom>
          <a:noFill/>
          <a:ln w="9525">
            <a:noFill/>
            <a:miter lim="800000"/>
            <a:headEnd/>
            <a:tailEnd/>
          </a:ln>
        </p:spPr>
      </p:pic>
      <p:sp>
        <p:nvSpPr>
          <p:cNvPr id="19461" name="Text Box 6"/>
          <p:cNvSpPr txBox="1">
            <a:spLocks noChangeArrowheads="1"/>
          </p:cNvSpPr>
          <p:nvPr/>
        </p:nvSpPr>
        <p:spPr bwMode="auto">
          <a:xfrm>
            <a:off x="0" y="533400"/>
            <a:ext cx="1339850" cy="641350"/>
          </a:xfrm>
          <a:prstGeom prst="rect">
            <a:avLst/>
          </a:prstGeom>
          <a:noFill/>
          <a:ln w="9525">
            <a:noFill/>
            <a:miter lim="800000"/>
            <a:headEnd/>
            <a:tailEnd/>
          </a:ln>
        </p:spPr>
        <p:txBody>
          <a:bodyPr wrap="none">
            <a:spAutoFit/>
          </a:bodyPr>
          <a:lstStyle/>
          <a:p>
            <a:r>
              <a:rPr lang="it-IT"/>
              <a:t>Frequenza </a:t>
            </a:r>
          </a:p>
          <a:p>
            <a:r>
              <a:rPr lang="it-IT"/>
              <a:t>fissata</a:t>
            </a:r>
            <a:endParaRPr lang="en-US"/>
          </a:p>
        </p:txBody>
      </p:sp>
      <p:sp>
        <p:nvSpPr>
          <p:cNvPr id="19462" name="Rectangle 5"/>
          <p:cNvSpPr>
            <a:spLocks noChangeArrowheads="1"/>
          </p:cNvSpPr>
          <p:nvPr/>
        </p:nvSpPr>
        <p:spPr bwMode="auto">
          <a:xfrm>
            <a:off x="3962400" y="304800"/>
            <a:ext cx="2438400" cy="400110"/>
          </a:xfrm>
          <a:prstGeom prst="rect">
            <a:avLst/>
          </a:prstGeom>
          <a:noFill/>
          <a:ln w="9525">
            <a:noFill/>
            <a:miter lim="800000"/>
            <a:headEnd/>
            <a:tailEnd/>
          </a:ln>
        </p:spPr>
        <p:txBody>
          <a:bodyPr anchor="ctr">
            <a:spAutoFit/>
          </a:bodyPr>
          <a:lstStyle/>
          <a:p>
            <a:pPr algn="ctr"/>
            <a:r>
              <a:rPr lang="en-US" sz="2000" b="1" i="1" dirty="0" err="1" smtClean="0"/>
              <a:t>E</a:t>
            </a:r>
            <a:r>
              <a:rPr lang="en-US" sz="2000" b="1" i="1" baseline="-25000" dirty="0" err="1" smtClean="0"/>
              <a:t>cin</a:t>
            </a:r>
            <a:r>
              <a:rPr lang="en-US" sz="2000" b="1" i="1" baseline="-25000" dirty="0" smtClean="0"/>
              <a:t> max</a:t>
            </a:r>
            <a:r>
              <a:rPr lang="en-US" sz="2000" b="1" i="1" dirty="0" smtClean="0"/>
              <a:t> </a:t>
            </a:r>
            <a:r>
              <a:rPr lang="en-US" sz="2000" b="1" i="1" dirty="0"/>
              <a:t>= w + </a:t>
            </a:r>
            <a:r>
              <a:rPr lang="en-US" sz="2000" b="1" i="1" dirty="0" smtClean="0"/>
              <a:t>e </a:t>
            </a:r>
            <a:r>
              <a:rPr lang="en-US" sz="2000" b="1" i="1" dirty="0" smtClean="0">
                <a:latin typeface="Symbol" pitchFamily="18" charset="2"/>
              </a:rPr>
              <a:t>D</a:t>
            </a:r>
            <a:r>
              <a:rPr lang="en-US" sz="2000" b="1" dirty="0" smtClean="0"/>
              <a:t>V</a:t>
            </a:r>
            <a:r>
              <a:rPr lang="en-US" sz="2000" b="1" baseline="-25000" dirty="0" smtClean="0"/>
              <a:t>L</a:t>
            </a:r>
            <a:endParaRPr lang="en-US" sz="2000" b="1" dirty="0"/>
          </a:p>
        </p:txBody>
      </p:sp>
      <p:grpSp>
        <p:nvGrpSpPr>
          <p:cNvPr id="5" name="Gruppo 4"/>
          <p:cNvGrpSpPr/>
          <p:nvPr/>
        </p:nvGrpSpPr>
        <p:grpSpPr>
          <a:xfrm>
            <a:off x="3581400" y="1066800"/>
            <a:ext cx="3200400" cy="1219200"/>
            <a:chOff x="3581400" y="1066800"/>
            <a:chExt cx="3200400" cy="1219200"/>
          </a:xfrm>
        </p:grpSpPr>
        <p:sp>
          <p:nvSpPr>
            <p:cNvPr id="19463" name="Rectangle 6"/>
            <p:cNvSpPr>
              <a:spLocks noChangeArrowheads="1"/>
            </p:cNvSpPr>
            <p:nvPr/>
          </p:nvSpPr>
          <p:spPr bwMode="auto">
            <a:xfrm>
              <a:off x="4572000" y="1371600"/>
              <a:ext cx="1492250" cy="579438"/>
            </a:xfrm>
            <a:prstGeom prst="rect">
              <a:avLst/>
            </a:prstGeom>
            <a:noFill/>
            <a:ln w="9525">
              <a:noFill/>
              <a:miter lim="800000"/>
              <a:headEnd/>
              <a:tailEnd/>
            </a:ln>
          </p:spPr>
          <p:txBody>
            <a:bodyPr wrap="none" anchor="ctr">
              <a:spAutoFit/>
            </a:bodyPr>
            <a:lstStyle/>
            <a:p>
              <a:r>
                <a:rPr lang="en-US" sz="3200" b="1" dirty="0"/>
                <a:t>E = </a:t>
              </a:r>
              <a:r>
                <a:rPr lang="en-US" sz="3200" b="1" dirty="0" err="1"/>
                <a:t>h</a:t>
              </a:r>
              <a:r>
                <a:rPr lang="en-US" sz="3200" b="1" dirty="0" err="1">
                  <a:latin typeface="Symbol" pitchFamily="18" charset="2"/>
                </a:rPr>
                <a:t>n</a:t>
              </a:r>
              <a:r>
                <a:rPr lang="en-US" sz="3200" b="1" dirty="0"/>
                <a:t> </a:t>
              </a:r>
            </a:p>
          </p:txBody>
        </p:sp>
        <p:sp>
          <p:nvSpPr>
            <p:cNvPr id="19464" name="Text Box 7"/>
            <p:cNvSpPr txBox="1">
              <a:spLocks noChangeArrowheads="1"/>
            </p:cNvSpPr>
            <p:nvPr/>
          </p:nvSpPr>
          <p:spPr bwMode="auto">
            <a:xfrm>
              <a:off x="3581400" y="1843088"/>
              <a:ext cx="1004887" cy="369887"/>
            </a:xfrm>
            <a:prstGeom prst="rect">
              <a:avLst/>
            </a:prstGeom>
            <a:noFill/>
            <a:ln w="9525">
              <a:noFill/>
              <a:miter lim="800000"/>
              <a:headEnd/>
              <a:tailEnd/>
            </a:ln>
          </p:spPr>
          <p:txBody>
            <a:bodyPr wrap="none">
              <a:spAutoFit/>
            </a:bodyPr>
            <a:lstStyle/>
            <a:p>
              <a:r>
                <a:rPr lang="it-IT" dirty="0">
                  <a:solidFill>
                    <a:srgbClr val="FF0000"/>
                  </a:solidFill>
                </a:rPr>
                <a:t> </a:t>
              </a:r>
              <a:r>
                <a:rPr lang="it-IT" dirty="0" err="1">
                  <a:solidFill>
                    <a:srgbClr val="FF0000"/>
                  </a:solidFill>
                </a:rPr>
                <a:t>Planck</a:t>
              </a:r>
              <a:r>
                <a:rPr lang="it-IT" dirty="0">
                  <a:solidFill>
                    <a:srgbClr val="FF0000"/>
                  </a:solidFill>
                </a:rPr>
                <a:t> </a:t>
              </a:r>
              <a:endParaRPr lang="en-US" dirty="0">
                <a:solidFill>
                  <a:srgbClr val="FF0000"/>
                </a:solidFill>
              </a:endParaRPr>
            </a:p>
          </p:txBody>
        </p:sp>
        <p:sp>
          <p:nvSpPr>
            <p:cNvPr id="19465" name="Rectangle 586"/>
            <p:cNvSpPr>
              <a:spLocks noChangeArrowheads="1"/>
            </p:cNvSpPr>
            <p:nvPr/>
          </p:nvSpPr>
          <p:spPr bwMode="auto">
            <a:xfrm>
              <a:off x="3733800" y="1066800"/>
              <a:ext cx="3048000" cy="1219200"/>
            </a:xfrm>
            <a:prstGeom prst="rect">
              <a:avLst/>
            </a:prstGeom>
            <a:noFill/>
            <a:ln w="38100">
              <a:solidFill>
                <a:srgbClr val="FF0000"/>
              </a:solidFill>
              <a:miter lim="800000"/>
              <a:headEnd/>
              <a:tailEnd/>
            </a:ln>
          </p:spPr>
          <p:txBody>
            <a:bodyPr wrap="none" anchor="ctr"/>
            <a:lstStyle/>
            <a:p>
              <a:endParaRPr lang="en-US"/>
            </a:p>
          </p:txBody>
        </p:sp>
      </p:grpSp>
      <p:grpSp>
        <p:nvGrpSpPr>
          <p:cNvPr id="4" name="Gruppo 3"/>
          <p:cNvGrpSpPr/>
          <p:nvPr/>
        </p:nvGrpSpPr>
        <p:grpSpPr>
          <a:xfrm>
            <a:off x="76200" y="3200400"/>
            <a:ext cx="5951706" cy="3626327"/>
            <a:chOff x="1752600" y="3258660"/>
            <a:chExt cx="5951706" cy="3626327"/>
          </a:xfrm>
        </p:grpSpPr>
        <p:pic>
          <p:nvPicPr>
            <p:cNvPr id="19460" name="Picture 4" descr="pelec5"/>
            <p:cNvPicPr>
              <a:picLocks noChangeAspect="1" noChangeArrowheads="1"/>
            </p:cNvPicPr>
            <p:nvPr/>
          </p:nvPicPr>
          <p:blipFill>
            <a:blip r:embed="rId4"/>
            <a:srcRect/>
            <a:stretch>
              <a:fillRect/>
            </a:stretch>
          </p:blipFill>
          <p:spPr bwMode="auto">
            <a:xfrm>
              <a:off x="1752600" y="3258660"/>
              <a:ext cx="5942012" cy="3626327"/>
            </a:xfrm>
            <a:prstGeom prst="rect">
              <a:avLst/>
            </a:prstGeom>
            <a:noFill/>
            <a:ln w="9525">
              <a:noFill/>
              <a:miter lim="800000"/>
              <a:headEnd/>
              <a:tailEnd/>
            </a:ln>
          </p:spPr>
        </p:pic>
        <p:sp>
          <p:nvSpPr>
            <p:cNvPr id="3" name="CasellaDiTesto 2"/>
            <p:cNvSpPr txBox="1"/>
            <p:nvPr/>
          </p:nvSpPr>
          <p:spPr>
            <a:xfrm>
              <a:off x="7391400" y="6260068"/>
              <a:ext cx="312906" cy="369332"/>
            </a:xfrm>
            <a:prstGeom prst="rect">
              <a:avLst/>
            </a:prstGeom>
            <a:noFill/>
          </p:spPr>
          <p:txBody>
            <a:bodyPr wrap="none" rtlCol="0">
              <a:spAutoFit/>
            </a:bodyPr>
            <a:lstStyle/>
            <a:p>
              <a:r>
                <a:rPr lang="en-US" b="1" dirty="0">
                  <a:latin typeface="Symbol" pitchFamily="18" charset="2"/>
                </a:rPr>
                <a:t>n</a:t>
              </a:r>
              <a:endParaRPr lang="it-IT" dirty="0"/>
            </a:p>
          </p:txBody>
        </p:sp>
      </p:grpSp>
      <p:pic>
        <p:nvPicPr>
          <p:cNvPr id="14" name="Picture 3" descr="effettofot2"/>
          <p:cNvPicPr>
            <a:picLocks noChangeAspect="1" noChangeArrowheads="1"/>
          </p:cNvPicPr>
          <p:nvPr/>
        </p:nvPicPr>
        <p:blipFill>
          <a:blip r:embed="rId5"/>
          <a:srcRect/>
          <a:stretch>
            <a:fillRect/>
          </a:stretch>
        </p:blipFill>
        <p:spPr bwMode="auto">
          <a:xfrm>
            <a:off x="6858000" y="457200"/>
            <a:ext cx="2197100" cy="2001838"/>
          </a:xfrm>
          <a:prstGeom prst="rect">
            <a:avLst/>
          </a:prstGeom>
          <a:noFill/>
          <a:ln w="9525">
            <a:noFill/>
            <a:miter lim="800000"/>
            <a:headEnd/>
            <a:tailEnd/>
          </a:ln>
        </p:spPr>
      </p:pic>
    </p:spTree>
    <p:extLst>
      <p:ext uri="{BB962C8B-B14F-4D97-AF65-F5344CB8AC3E}">
        <p14:creationId xmlns:p14="http://schemas.microsoft.com/office/powerpoint/2010/main" val="42426889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Rectangle 4"/>
          <p:cNvSpPr>
            <a:spLocks noGrp="1" noChangeArrowheads="1"/>
          </p:cNvSpPr>
          <p:nvPr>
            <p:ph type="title"/>
          </p:nvPr>
        </p:nvSpPr>
        <p:spPr>
          <a:xfrm>
            <a:off x="5078413" y="1052513"/>
            <a:ext cx="2089150" cy="749300"/>
          </a:xfrm>
          <a:noFill/>
        </p:spPr>
        <p:txBody>
          <a:bodyPr lIns="0" tIns="0" rIns="0" bIns="0"/>
          <a:lstStyle/>
          <a:p>
            <a:pPr eaLnBrk="1" hangingPunct="1"/>
            <a:r>
              <a:rPr lang="it-IT" sz="1800" smtClean="0"/>
              <a:t>Einstein  (1905)</a:t>
            </a:r>
            <a:endParaRPr lang="en-US" sz="1800" smtClean="0"/>
          </a:p>
        </p:txBody>
      </p:sp>
      <p:sp>
        <p:nvSpPr>
          <p:cNvPr id="31753" name="Segnaposto numero diapositiva 5"/>
          <p:cNvSpPr>
            <a:spLocks noGrp="1"/>
          </p:cNvSpPr>
          <p:nvPr>
            <p:ph type="sldNum" sz="quarter" idx="12"/>
          </p:nvPr>
        </p:nvSpPr>
        <p:spPr>
          <a:xfrm>
            <a:off x="6553200" y="6096000"/>
            <a:ext cx="2133600" cy="476250"/>
          </a:xfrm>
          <a:noFill/>
        </p:spPr>
        <p:txBody>
          <a:bodyPr/>
          <a:lstStyle/>
          <a:p>
            <a:fld id="{0395E4C9-0DAD-47B6-A1C4-6CC15B590626}" type="slidenum">
              <a:rPr lang="en-US" smtClean="0">
                <a:latin typeface="Arial" pitchFamily="34" charset="0"/>
              </a:rPr>
              <a:pPr/>
              <a:t>4</a:t>
            </a:fld>
            <a:endParaRPr lang="en-US" smtClean="0">
              <a:latin typeface="Arial" pitchFamily="34" charset="0"/>
            </a:endParaRPr>
          </a:p>
        </p:txBody>
      </p:sp>
      <p:pic>
        <p:nvPicPr>
          <p:cNvPr id="31754" name="Picture 2" descr="Maxwell_11"/>
          <p:cNvPicPr>
            <a:picLocks noChangeAspect="1" noChangeArrowheads="1"/>
          </p:cNvPicPr>
          <p:nvPr/>
        </p:nvPicPr>
        <p:blipFill>
          <a:blip r:embed="rId4" cstate="print"/>
          <a:srcRect/>
          <a:stretch>
            <a:fillRect/>
          </a:stretch>
        </p:blipFill>
        <p:spPr bwMode="auto">
          <a:xfrm>
            <a:off x="0" y="2924175"/>
            <a:ext cx="1619250" cy="2276475"/>
          </a:xfrm>
          <a:prstGeom prst="rect">
            <a:avLst/>
          </a:prstGeom>
          <a:noFill/>
          <a:ln w="9525">
            <a:noFill/>
            <a:miter lim="800000"/>
            <a:headEnd/>
            <a:tailEnd/>
          </a:ln>
        </p:spPr>
      </p:pic>
      <p:graphicFrame>
        <p:nvGraphicFramePr>
          <p:cNvPr id="31746" name="Object 5"/>
          <p:cNvGraphicFramePr>
            <a:graphicFrameLocks noChangeAspect="1"/>
          </p:cNvGraphicFramePr>
          <p:nvPr/>
        </p:nvGraphicFramePr>
        <p:xfrm>
          <a:off x="2987675" y="1700213"/>
          <a:ext cx="3455988" cy="1306512"/>
        </p:xfrm>
        <a:graphic>
          <a:graphicData uri="http://schemas.openxmlformats.org/presentationml/2006/ole">
            <mc:AlternateContent xmlns:mc="http://schemas.openxmlformats.org/markup-compatibility/2006">
              <mc:Choice xmlns:v="urn:schemas-microsoft-com:vml" Requires="v">
                <p:oleObj spid="_x0000_s1054" name="Equation" r:id="rId5" imgW="1041120" imgH="393480" progId="Equation.3">
                  <p:embed/>
                </p:oleObj>
              </mc:Choice>
              <mc:Fallback>
                <p:oleObj name="Equation" r:id="rId5" imgW="10411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700213"/>
                        <a:ext cx="3455988" cy="130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Text Box 6"/>
          <p:cNvSpPr txBox="1">
            <a:spLocks noChangeArrowheads="1"/>
          </p:cNvSpPr>
          <p:nvPr/>
        </p:nvSpPr>
        <p:spPr bwMode="auto">
          <a:xfrm>
            <a:off x="2627313" y="325438"/>
            <a:ext cx="3314700" cy="1431925"/>
          </a:xfrm>
          <a:prstGeom prst="rect">
            <a:avLst/>
          </a:prstGeom>
          <a:noFill/>
          <a:ln w="9525">
            <a:noFill/>
            <a:miter lim="800000"/>
            <a:headEnd/>
            <a:tailEnd/>
          </a:ln>
        </p:spPr>
        <p:txBody>
          <a:bodyPr>
            <a:spAutoFit/>
          </a:bodyPr>
          <a:lstStyle/>
          <a:p>
            <a:pPr algn="l" eaLnBrk="0" hangingPunct="0"/>
            <a:r>
              <a:rPr lang="it-IT" sz="4400" i="1" dirty="0"/>
              <a:t>¡ Fotoni !</a:t>
            </a:r>
          </a:p>
          <a:p>
            <a:pPr algn="l" eaLnBrk="0" hangingPunct="0"/>
            <a:endParaRPr lang="en-US" sz="4400" i="1" dirty="0">
              <a:solidFill>
                <a:srgbClr val="000000"/>
              </a:solidFill>
            </a:endParaRPr>
          </a:p>
        </p:txBody>
      </p:sp>
      <p:pic>
        <p:nvPicPr>
          <p:cNvPr id="31758" name="Picture 8" descr="einstein"/>
          <p:cNvPicPr>
            <a:picLocks noChangeAspect="1" noChangeArrowheads="1"/>
          </p:cNvPicPr>
          <p:nvPr/>
        </p:nvPicPr>
        <p:blipFill>
          <a:blip r:embed="rId7" cstate="print"/>
          <a:srcRect/>
          <a:stretch>
            <a:fillRect/>
          </a:stretch>
        </p:blipFill>
        <p:spPr bwMode="auto">
          <a:xfrm>
            <a:off x="6978650" y="115888"/>
            <a:ext cx="2057400" cy="2057400"/>
          </a:xfrm>
          <a:prstGeom prst="rect">
            <a:avLst/>
          </a:prstGeom>
          <a:noFill/>
          <a:ln w="9525">
            <a:noFill/>
            <a:miter lim="800000"/>
            <a:headEnd/>
            <a:tailEnd/>
          </a:ln>
        </p:spPr>
      </p:pic>
      <p:graphicFrame>
        <p:nvGraphicFramePr>
          <p:cNvPr id="31748" name="Object 9"/>
          <p:cNvGraphicFramePr>
            <a:graphicFrameLocks noChangeAspect="1"/>
          </p:cNvGraphicFramePr>
          <p:nvPr/>
        </p:nvGraphicFramePr>
        <p:xfrm>
          <a:off x="468313" y="1341438"/>
          <a:ext cx="1433512" cy="1306512"/>
        </p:xfrm>
        <a:graphic>
          <a:graphicData uri="http://schemas.openxmlformats.org/presentationml/2006/ole">
            <mc:AlternateContent xmlns:mc="http://schemas.openxmlformats.org/markup-compatibility/2006">
              <mc:Choice xmlns:v="urn:schemas-microsoft-com:vml" Requires="v">
                <p:oleObj spid="_x0000_s1055" name="Equation" r:id="rId8" imgW="431640" imgH="393480" progId="Equation.3">
                  <p:embed/>
                </p:oleObj>
              </mc:Choice>
              <mc:Fallback>
                <p:oleObj name="Equation" r:id="rId8" imgW="4316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1341438"/>
                        <a:ext cx="1433512" cy="130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9" name="Text Box 10"/>
          <p:cNvSpPr txBox="1">
            <a:spLocks noChangeArrowheads="1"/>
          </p:cNvSpPr>
          <p:nvPr/>
        </p:nvSpPr>
        <p:spPr bwMode="auto">
          <a:xfrm>
            <a:off x="87313" y="1125538"/>
            <a:ext cx="2613025" cy="641350"/>
          </a:xfrm>
          <a:prstGeom prst="rect">
            <a:avLst/>
          </a:prstGeom>
          <a:noFill/>
          <a:ln w="9525">
            <a:noFill/>
            <a:miter lim="800000"/>
            <a:headEnd/>
            <a:tailEnd/>
          </a:ln>
        </p:spPr>
        <p:txBody>
          <a:bodyPr>
            <a:spAutoFit/>
          </a:bodyPr>
          <a:lstStyle/>
          <a:p>
            <a:pPr algn="l"/>
            <a:r>
              <a:rPr lang="it-IT"/>
              <a:t>Elettromagnetismo Classico</a:t>
            </a:r>
            <a:endParaRPr lang="en-US"/>
          </a:p>
        </p:txBody>
      </p:sp>
      <p:sp>
        <p:nvSpPr>
          <p:cNvPr id="31760" name="Rectangle 11"/>
          <p:cNvSpPr>
            <a:spLocks noChangeArrowheads="1"/>
          </p:cNvSpPr>
          <p:nvPr/>
        </p:nvSpPr>
        <p:spPr bwMode="auto">
          <a:xfrm>
            <a:off x="6515100" y="2535238"/>
            <a:ext cx="2089150" cy="749300"/>
          </a:xfrm>
          <a:prstGeom prst="rect">
            <a:avLst/>
          </a:prstGeom>
          <a:noFill/>
          <a:ln w="9525">
            <a:noFill/>
            <a:miter lim="800000"/>
            <a:headEnd/>
            <a:tailEnd/>
          </a:ln>
        </p:spPr>
        <p:txBody>
          <a:bodyPr lIns="0" tIns="0" rIns="0" bIns="0" anchor="ctr"/>
          <a:lstStyle/>
          <a:p>
            <a:r>
              <a:rPr lang="it-IT" b="1">
                <a:solidFill>
                  <a:srgbClr val="FF0000"/>
                </a:solidFill>
              </a:rPr>
              <a:t>Relazioni</a:t>
            </a:r>
            <a:br>
              <a:rPr lang="it-IT" b="1">
                <a:solidFill>
                  <a:srgbClr val="FF0000"/>
                </a:solidFill>
              </a:rPr>
            </a:br>
            <a:r>
              <a:rPr lang="it-IT" b="1">
                <a:solidFill>
                  <a:srgbClr val="FF0000"/>
                </a:solidFill>
              </a:rPr>
              <a:t>Planck - Einstein</a:t>
            </a:r>
            <a:endParaRPr lang="en-US" b="1">
              <a:solidFill>
                <a:srgbClr val="FF0000"/>
              </a:solidFill>
            </a:endParaRPr>
          </a:p>
        </p:txBody>
      </p:sp>
      <p:sp>
        <p:nvSpPr>
          <p:cNvPr id="31761" name="Text Box 12"/>
          <p:cNvSpPr txBox="1">
            <a:spLocks noChangeArrowheads="1"/>
          </p:cNvSpPr>
          <p:nvPr/>
        </p:nvSpPr>
        <p:spPr bwMode="auto">
          <a:xfrm>
            <a:off x="6705600" y="3429000"/>
            <a:ext cx="1403350" cy="641350"/>
          </a:xfrm>
          <a:prstGeom prst="rect">
            <a:avLst/>
          </a:prstGeom>
          <a:noFill/>
          <a:ln w="9525">
            <a:noFill/>
            <a:miter lim="800000"/>
            <a:headEnd/>
            <a:tailEnd/>
          </a:ln>
        </p:spPr>
        <p:txBody>
          <a:bodyPr wrap="none">
            <a:spAutoFit/>
          </a:bodyPr>
          <a:lstStyle/>
          <a:p>
            <a:pPr algn="l"/>
            <a:r>
              <a:rPr lang="it-IT" dirty="0"/>
              <a:t>Invariante </a:t>
            </a:r>
          </a:p>
          <a:p>
            <a:pPr algn="l"/>
            <a:r>
              <a:rPr lang="it-IT" dirty="0"/>
              <a:t>Relativistico</a:t>
            </a:r>
            <a:endParaRPr lang="en-US" dirty="0"/>
          </a:p>
        </p:txBody>
      </p:sp>
      <p:sp>
        <p:nvSpPr>
          <p:cNvPr id="31762" name="Rectangle 13"/>
          <p:cNvSpPr>
            <a:spLocks noChangeArrowheads="1"/>
          </p:cNvSpPr>
          <p:nvPr/>
        </p:nvSpPr>
        <p:spPr bwMode="auto">
          <a:xfrm>
            <a:off x="2916238" y="1700213"/>
            <a:ext cx="3527425" cy="1368425"/>
          </a:xfrm>
          <a:prstGeom prst="rect">
            <a:avLst/>
          </a:prstGeom>
          <a:noFill/>
          <a:ln w="28575">
            <a:solidFill>
              <a:srgbClr val="FF0000"/>
            </a:solidFill>
            <a:miter lim="800000"/>
            <a:headEnd/>
            <a:tailEnd/>
          </a:ln>
        </p:spPr>
        <p:txBody>
          <a:bodyPr wrap="none" anchor="ctr"/>
          <a:lstStyle/>
          <a:p>
            <a:endParaRPr lang="it-IT"/>
          </a:p>
        </p:txBody>
      </p:sp>
      <p:graphicFrame>
        <p:nvGraphicFramePr>
          <p:cNvPr id="31752" name="Object 18"/>
          <p:cNvGraphicFramePr>
            <a:graphicFrameLocks noChangeAspect="1"/>
          </p:cNvGraphicFramePr>
          <p:nvPr>
            <p:extLst>
              <p:ext uri="{D42A27DB-BD31-4B8C-83A1-F6EECF244321}">
                <p14:modId xmlns:p14="http://schemas.microsoft.com/office/powerpoint/2010/main" val="389557088"/>
              </p:ext>
            </p:extLst>
          </p:nvPr>
        </p:nvGraphicFramePr>
        <p:xfrm>
          <a:off x="2438400" y="5486400"/>
          <a:ext cx="1514475" cy="1114425"/>
        </p:xfrm>
        <a:graphic>
          <a:graphicData uri="http://schemas.openxmlformats.org/presentationml/2006/ole">
            <mc:AlternateContent xmlns:mc="http://schemas.openxmlformats.org/markup-compatibility/2006">
              <mc:Choice xmlns:v="urn:schemas-microsoft-com:vml" Requires="v">
                <p:oleObj spid="_x0000_s1056" name="Bitmap Image" r:id="rId10" imgW="1514686" imgH="1114581" progId="PBrush">
                  <p:embed/>
                </p:oleObj>
              </mc:Choice>
              <mc:Fallback>
                <p:oleObj name="Bitmap Image" r:id="rId10" imgW="1514686" imgH="1114581" progId="PBrus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486400"/>
                        <a:ext cx="15144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764" name="Text Box 19"/>
          <p:cNvSpPr txBox="1">
            <a:spLocks noChangeArrowheads="1"/>
          </p:cNvSpPr>
          <p:nvPr/>
        </p:nvSpPr>
        <p:spPr bwMode="auto">
          <a:xfrm>
            <a:off x="119063" y="5753100"/>
            <a:ext cx="2076450" cy="641350"/>
          </a:xfrm>
          <a:prstGeom prst="rect">
            <a:avLst/>
          </a:prstGeom>
          <a:noFill/>
          <a:ln w="9525">
            <a:noFill/>
            <a:miter lim="800000"/>
            <a:headEnd/>
            <a:tailEnd/>
          </a:ln>
        </p:spPr>
        <p:txBody>
          <a:bodyPr wrap="none">
            <a:spAutoFit/>
          </a:bodyPr>
          <a:lstStyle/>
          <a:p>
            <a:r>
              <a:rPr lang="it-IT" b="1" i="1">
                <a:solidFill>
                  <a:srgbClr val="FF0000"/>
                </a:solidFill>
              </a:rPr>
              <a:t>… e la </a:t>
            </a:r>
          </a:p>
          <a:p>
            <a:r>
              <a:rPr lang="it-IT" b="1" i="1">
                <a:solidFill>
                  <a:srgbClr val="FF0000"/>
                </a:solidFill>
              </a:rPr>
              <a:t>DIFFRAZIONE !?!</a:t>
            </a:r>
            <a:endParaRPr lang="en-US" b="1" i="1">
              <a:solidFill>
                <a:srgbClr val="FF0000"/>
              </a:solidFill>
            </a:endParaRPr>
          </a:p>
        </p:txBody>
      </p:sp>
      <p:sp>
        <p:nvSpPr>
          <p:cNvPr id="31765" name="AutoShape 20"/>
          <p:cNvSpPr>
            <a:spLocks noChangeArrowheads="1"/>
          </p:cNvSpPr>
          <p:nvPr/>
        </p:nvSpPr>
        <p:spPr bwMode="auto">
          <a:xfrm>
            <a:off x="614363" y="2276475"/>
            <a:ext cx="69850" cy="576263"/>
          </a:xfrm>
          <a:prstGeom prst="upArrow">
            <a:avLst>
              <a:gd name="adj1" fmla="val 50000"/>
              <a:gd name="adj2" fmla="val 206250"/>
            </a:avLst>
          </a:prstGeom>
          <a:solidFill>
            <a:schemeClr val="accent1"/>
          </a:solidFill>
          <a:ln w="9525">
            <a:solidFill>
              <a:schemeClr val="tx1"/>
            </a:solidFill>
            <a:miter lim="800000"/>
            <a:headEnd/>
            <a:tailEnd/>
          </a:ln>
        </p:spPr>
        <p:txBody>
          <a:bodyPr vert="eaVert" wrap="none" anchor="ctr"/>
          <a:lstStyle/>
          <a:p>
            <a:endParaRPr lang="it-IT"/>
          </a:p>
        </p:txBody>
      </p:sp>
      <p:sp>
        <p:nvSpPr>
          <p:cNvPr id="31766" name="AutoShape 21"/>
          <p:cNvSpPr>
            <a:spLocks noChangeArrowheads="1"/>
          </p:cNvSpPr>
          <p:nvPr/>
        </p:nvSpPr>
        <p:spPr bwMode="auto">
          <a:xfrm flipV="1">
            <a:off x="684213" y="5229225"/>
            <a:ext cx="71437" cy="576263"/>
          </a:xfrm>
          <a:prstGeom prst="upArrow">
            <a:avLst>
              <a:gd name="adj1" fmla="val 50000"/>
              <a:gd name="adj2" fmla="val 201668"/>
            </a:avLst>
          </a:prstGeom>
          <a:solidFill>
            <a:schemeClr val="accent1"/>
          </a:solidFill>
          <a:ln w="9525">
            <a:solidFill>
              <a:schemeClr val="tx1"/>
            </a:solidFill>
            <a:miter lim="800000"/>
            <a:headEnd/>
            <a:tailEnd/>
          </a:ln>
        </p:spPr>
        <p:txBody>
          <a:bodyPr vert="eaVert" wrap="none" anchor="ctr"/>
          <a:lstStyle/>
          <a:p>
            <a:endParaRPr lang="it-IT"/>
          </a:p>
        </p:txBody>
      </p:sp>
      <p:sp>
        <p:nvSpPr>
          <p:cNvPr id="23" name="CasellaDiTesto 22"/>
          <p:cNvSpPr txBox="1"/>
          <p:nvPr/>
        </p:nvSpPr>
        <p:spPr>
          <a:xfrm>
            <a:off x="3200400" y="1752600"/>
            <a:ext cx="790601" cy="369332"/>
          </a:xfrm>
          <a:prstGeom prst="rect">
            <a:avLst/>
          </a:prstGeom>
          <a:noFill/>
        </p:spPr>
        <p:txBody>
          <a:bodyPr wrap="none" rtlCol="0">
            <a:spAutoFit/>
          </a:bodyPr>
          <a:lstStyle/>
          <a:p>
            <a:r>
              <a:rPr lang="en-US" dirty="0" smtClean="0"/>
              <a:t>Planck</a:t>
            </a:r>
            <a:endParaRPr lang="en-US" dirty="0"/>
          </a:p>
        </p:txBody>
      </p:sp>
      <p:grpSp>
        <p:nvGrpSpPr>
          <p:cNvPr id="3" name="Group 2"/>
          <p:cNvGrpSpPr/>
          <p:nvPr/>
        </p:nvGrpSpPr>
        <p:grpSpPr>
          <a:xfrm>
            <a:off x="2971800" y="3352800"/>
            <a:ext cx="3463925" cy="1620838"/>
            <a:chOff x="4038600" y="3502025"/>
            <a:chExt cx="3463925" cy="1620838"/>
          </a:xfrm>
        </p:grpSpPr>
        <p:graphicFrame>
          <p:nvGraphicFramePr>
            <p:cNvPr id="31747" name="Object 7"/>
            <p:cNvGraphicFramePr>
              <a:graphicFrameLocks noChangeAspect="1"/>
            </p:cNvGraphicFramePr>
            <p:nvPr>
              <p:extLst>
                <p:ext uri="{D42A27DB-BD31-4B8C-83A1-F6EECF244321}">
                  <p14:modId xmlns:p14="http://schemas.microsoft.com/office/powerpoint/2010/main" val="3133602252"/>
                </p:ext>
              </p:extLst>
            </p:nvPr>
          </p:nvGraphicFramePr>
          <p:xfrm>
            <a:off x="4065588" y="3502025"/>
            <a:ext cx="3436937" cy="1527175"/>
          </p:xfrm>
          <a:graphic>
            <a:graphicData uri="http://schemas.openxmlformats.org/presentationml/2006/ole">
              <mc:AlternateContent xmlns:mc="http://schemas.openxmlformats.org/markup-compatibility/2006">
                <mc:Choice xmlns:v="urn:schemas-microsoft-com:vml" Requires="v">
                  <p:oleObj spid="_x0000_s1057" name="Equation" r:id="rId12" imgW="1143000" imgH="507960" progId="Equation.3">
                    <p:embed/>
                  </p:oleObj>
                </mc:Choice>
                <mc:Fallback>
                  <p:oleObj name="Equation" r:id="rId12" imgW="1143000" imgH="5079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5588" y="3502025"/>
                          <a:ext cx="3436937" cy="152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3" name="Rectangle 14"/>
            <p:cNvSpPr>
              <a:spLocks noChangeArrowheads="1"/>
            </p:cNvSpPr>
            <p:nvPr/>
          </p:nvSpPr>
          <p:spPr bwMode="auto">
            <a:xfrm>
              <a:off x="4114800" y="4419600"/>
              <a:ext cx="2087563" cy="703263"/>
            </a:xfrm>
            <a:prstGeom prst="rect">
              <a:avLst/>
            </a:prstGeom>
            <a:noFill/>
            <a:ln w="28575">
              <a:solidFill>
                <a:srgbClr val="FF0000"/>
              </a:solidFill>
              <a:miter lim="800000"/>
              <a:headEnd/>
              <a:tailEnd/>
            </a:ln>
          </p:spPr>
          <p:txBody>
            <a:bodyPr wrap="none" anchor="ctr"/>
            <a:lstStyle/>
            <a:p>
              <a:endParaRPr lang="it-IT"/>
            </a:p>
          </p:txBody>
        </p:sp>
        <p:sp>
          <p:nvSpPr>
            <p:cNvPr id="2" name="Rectangle 1"/>
            <p:cNvSpPr/>
            <p:nvPr/>
          </p:nvSpPr>
          <p:spPr>
            <a:xfrm>
              <a:off x="4038600" y="3581400"/>
              <a:ext cx="3429000" cy="762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76282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Object 7" descr="img004"/>
          <p:cNvGraphicFramePr>
            <a:graphicFrameLocks noGrp="1" noChangeAspect="1"/>
          </p:cNvGraphicFramePr>
          <p:nvPr>
            <p:ph sz="quarter" idx="4294967295"/>
          </p:nvPr>
        </p:nvGraphicFramePr>
        <p:xfrm>
          <a:off x="4140200" y="2276475"/>
          <a:ext cx="4968875" cy="2690813"/>
        </p:xfrm>
        <a:graphic>
          <a:graphicData uri="http://schemas.openxmlformats.org/presentationml/2006/ole">
            <mc:AlternateContent xmlns:mc="http://schemas.openxmlformats.org/markup-compatibility/2006">
              <mc:Choice xmlns:v="urn:schemas-microsoft-com:vml" Requires="v">
                <p:oleObj spid="_x0000_s9560" name="Immagine bitmap" r:id="rId3" imgW="4114286" imgH="2228571" progId="Paint.Picture">
                  <p:embed/>
                </p:oleObj>
              </mc:Choice>
              <mc:Fallback>
                <p:oleObj name="Immagine bitmap" r:id="rId3" imgW="4114286" imgH="2228571" progId="Paint.Picture">
                  <p:embed/>
                  <p:pic>
                    <p:nvPicPr>
                      <p:cNvPr id="0" name="Object 7" descr="im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276475"/>
                        <a:ext cx="4968875" cy="2690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8" name="Object 2" descr="img002"/>
          <p:cNvGraphicFramePr>
            <a:graphicFrameLocks noGrp="1" noChangeAspect="1"/>
          </p:cNvGraphicFramePr>
          <p:nvPr>
            <p:ph sz="half" idx="1"/>
          </p:nvPr>
        </p:nvGraphicFramePr>
        <p:xfrm>
          <a:off x="93663" y="908050"/>
          <a:ext cx="4418012" cy="5473700"/>
        </p:xfrm>
        <a:graphic>
          <a:graphicData uri="http://schemas.openxmlformats.org/presentationml/2006/ole">
            <mc:AlternateContent xmlns:mc="http://schemas.openxmlformats.org/markup-compatibility/2006">
              <mc:Choice xmlns:v="urn:schemas-microsoft-com:vml" Requires="v">
                <p:oleObj spid="_x0000_s9561" name="Bitmap Image" r:id="rId5" imgW="3943901" imgH="4885714" progId="Paint.Picture">
                  <p:embed/>
                </p:oleObj>
              </mc:Choice>
              <mc:Fallback>
                <p:oleObj name="Bitmap Image" r:id="rId5" imgW="3943901" imgH="4885714" progId="Paint.Picture">
                  <p:embed/>
                  <p:pic>
                    <p:nvPicPr>
                      <p:cNvPr id="0" name="Object 2" descr="img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908050"/>
                        <a:ext cx="4418012"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Rectangle 4"/>
          <p:cNvSpPr>
            <a:spLocks noGrp="1" noChangeArrowheads="1"/>
          </p:cNvSpPr>
          <p:nvPr>
            <p:ph type="title"/>
          </p:nvPr>
        </p:nvSpPr>
        <p:spPr>
          <a:xfrm>
            <a:off x="265113" y="44450"/>
            <a:ext cx="8597900" cy="1420813"/>
          </a:xfrm>
          <a:noFill/>
        </p:spPr>
        <p:txBody>
          <a:bodyPr lIns="0" tIns="0" rIns="0" bIns="0"/>
          <a:lstStyle/>
          <a:p>
            <a:pPr eaLnBrk="1" hangingPunct="1"/>
            <a:r>
              <a:rPr lang="en-US" sz="2800" smtClean="0"/>
              <a:t>Effetto Compton</a:t>
            </a:r>
            <a:br>
              <a:rPr lang="en-US" sz="2800" smtClean="0"/>
            </a:br>
            <a:endParaRPr lang="en-US" sz="2800" smtClean="0"/>
          </a:p>
        </p:txBody>
      </p:sp>
      <p:pic>
        <p:nvPicPr>
          <p:cNvPr id="9226" name="Picture 5" descr="Compton"/>
          <p:cNvPicPr>
            <a:picLocks noChangeAspect="1" noChangeArrowheads="1"/>
          </p:cNvPicPr>
          <p:nvPr/>
        </p:nvPicPr>
        <p:blipFill>
          <a:blip r:embed="rId7"/>
          <a:srcRect/>
          <a:stretch>
            <a:fillRect/>
          </a:stretch>
        </p:blipFill>
        <p:spPr bwMode="auto">
          <a:xfrm>
            <a:off x="7239000" y="0"/>
            <a:ext cx="1905000" cy="2390775"/>
          </a:xfrm>
          <a:prstGeom prst="rect">
            <a:avLst/>
          </a:prstGeom>
          <a:noFill/>
          <a:ln w="9525">
            <a:noFill/>
            <a:miter lim="800000"/>
            <a:headEnd/>
            <a:tailEnd/>
          </a:ln>
        </p:spPr>
      </p:pic>
      <p:sp>
        <p:nvSpPr>
          <p:cNvPr id="9227" name="Text Box 6"/>
          <p:cNvSpPr txBox="1">
            <a:spLocks noChangeArrowheads="1"/>
          </p:cNvSpPr>
          <p:nvPr/>
        </p:nvSpPr>
        <p:spPr bwMode="auto">
          <a:xfrm>
            <a:off x="6400800" y="0"/>
            <a:ext cx="844550" cy="366713"/>
          </a:xfrm>
          <a:prstGeom prst="rect">
            <a:avLst/>
          </a:prstGeom>
          <a:noFill/>
          <a:ln w="9525">
            <a:noFill/>
            <a:miter lim="800000"/>
            <a:headEnd/>
            <a:tailEnd/>
          </a:ln>
        </p:spPr>
        <p:txBody>
          <a:bodyPr wrap="none">
            <a:spAutoFit/>
          </a:bodyPr>
          <a:lstStyle/>
          <a:p>
            <a:r>
              <a:rPr lang="en-US">
                <a:solidFill>
                  <a:schemeClr val="tx2"/>
                </a:solidFill>
              </a:rPr>
              <a:t>(1923)</a:t>
            </a:r>
          </a:p>
        </p:txBody>
      </p:sp>
      <p:sp>
        <p:nvSpPr>
          <p:cNvPr id="9228" name="Text Box 8"/>
          <p:cNvSpPr txBox="1">
            <a:spLocks noChangeArrowheads="1"/>
          </p:cNvSpPr>
          <p:nvPr/>
        </p:nvSpPr>
        <p:spPr bwMode="auto">
          <a:xfrm>
            <a:off x="4500563" y="5013325"/>
            <a:ext cx="2600325" cy="1465263"/>
          </a:xfrm>
          <a:prstGeom prst="rect">
            <a:avLst/>
          </a:prstGeom>
          <a:noFill/>
          <a:ln w="9525">
            <a:noFill/>
            <a:miter lim="800000"/>
            <a:headEnd/>
            <a:tailEnd/>
          </a:ln>
        </p:spPr>
        <p:txBody>
          <a:bodyPr wrap="none">
            <a:spAutoFit/>
          </a:bodyPr>
          <a:lstStyle/>
          <a:p>
            <a:pPr>
              <a:buFontTx/>
              <a:buChar char="•"/>
            </a:pPr>
            <a:r>
              <a:rPr lang="it-IT"/>
              <a:t>Cons. dell’energia</a:t>
            </a:r>
          </a:p>
          <a:p>
            <a:pPr>
              <a:buFontTx/>
              <a:buChar char="•"/>
            </a:pPr>
            <a:endParaRPr lang="it-IT"/>
          </a:p>
          <a:p>
            <a:pPr>
              <a:buFontTx/>
              <a:buChar char="•"/>
            </a:pPr>
            <a:r>
              <a:rPr lang="it-IT"/>
              <a:t>Cons. Quantità di moto</a:t>
            </a:r>
          </a:p>
          <a:p>
            <a:pPr>
              <a:buFontTx/>
              <a:buChar char="•"/>
            </a:pPr>
            <a:endParaRPr lang="it-IT"/>
          </a:p>
          <a:p>
            <a:pPr>
              <a:buFontTx/>
              <a:buChar char="•"/>
            </a:pPr>
            <a:endParaRPr lang="it-IT"/>
          </a:p>
        </p:txBody>
      </p:sp>
      <p:graphicFrame>
        <p:nvGraphicFramePr>
          <p:cNvPr id="9221" name="Object 9"/>
          <p:cNvGraphicFramePr>
            <a:graphicFrameLocks noChangeAspect="1"/>
          </p:cNvGraphicFramePr>
          <p:nvPr/>
        </p:nvGraphicFramePr>
        <p:xfrm>
          <a:off x="7092950" y="4941888"/>
          <a:ext cx="1703388" cy="427037"/>
        </p:xfrm>
        <a:graphic>
          <a:graphicData uri="http://schemas.openxmlformats.org/presentationml/2006/ole">
            <mc:AlternateContent xmlns:mc="http://schemas.openxmlformats.org/markup-compatibility/2006">
              <mc:Choice xmlns:v="urn:schemas-microsoft-com:vml" Requires="v">
                <p:oleObj spid="_x0000_s9562" name="Microsoft Equation 3.0" r:id="rId8" imgW="660240" imgH="164880" progId="Equation.3">
                  <p:embed/>
                </p:oleObj>
              </mc:Choice>
              <mc:Fallback>
                <p:oleObj name="Microsoft Equation 3.0" r:id="rId8" imgW="660240" imgH="16488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950" y="4941888"/>
                        <a:ext cx="17033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2" name="Object 10"/>
          <p:cNvGraphicFramePr>
            <a:graphicFrameLocks noChangeAspect="1"/>
          </p:cNvGraphicFramePr>
          <p:nvPr/>
        </p:nvGraphicFramePr>
        <p:xfrm>
          <a:off x="7046913" y="5445125"/>
          <a:ext cx="2227262" cy="590550"/>
        </p:xfrm>
        <a:graphic>
          <a:graphicData uri="http://schemas.openxmlformats.org/presentationml/2006/ole">
            <mc:AlternateContent xmlns:mc="http://schemas.openxmlformats.org/markup-compatibility/2006">
              <mc:Choice xmlns:v="urn:schemas-microsoft-com:vml" Requires="v">
                <p:oleObj spid="_x0000_s9563" name="Equation" r:id="rId10" imgW="863280" imgH="228600" progId="Equation.3">
                  <p:embed/>
                </p:oleObj>
              </mc:Choice>
              <mc:Fallback>
                <p:oleObj name="Equation" r:id="rId10" imgW="863280" imgH="228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6913" y="5445125"/>
                        <a:ext cx="222726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3" name="Object 11"/>
          <p:cNvGraphicFramePr>
            <a:graphicFrameLocks noChangeAspect="1"/>
          </p:cNvGraphicFramePr>
          <p:nvPr/>
        </p:nvGraphicFramePr>
        <p:xfrm>
          <a:off x="5092700" y="6092825"/>
          <a:ext cx="3582988" cy="682625"/>
        </p:xfrm>
        <a:graphic>
          <a:graphicData uri="http://schemas.openxmlformats.org/presentationml/2006/ole">
            <mc:AlternateContent xmlns:mc="http://schemas.openxmlformats.org/markup-compatibility/2006">
              <mc:Choice xmlns:v="urn:schemas-microsoft-com:vml" Requires="v">
                <p:oleObj spid="_x0000_s9564" name="Equation" r:id="rId12" imgW="1803240" imgH="393480" progId="Equation.3">
                  <p:embed/>
                </p:oleObj>
              </mc:Choice>
              <mc:Fallback>
                <p:oleObj name="Equation" r:id="rId12" imgW="1803240" imgH="39348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2700" y="6092825"/>
                        <a:ext cx="3582988"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229" name="Gruppo 12"/>
          <p:cNvGrpSpPr>
            <a:grpSpLocks/>
          </p:cNvGrpSpPr>
          <p:nvPr/>
        </p:nvGrpSpPr>
        <p:grpSpPr bwMode="auto">
          <a:xfrm>
            <a:off x="4097338" y="914400"/>
            <a:ext cx="3141662" cy="1219200"/>
            <a:chOff x="4402138" y="1341438"/>
            <a:chExt cx="2317749" cy="792162"/>
          </a:xfrm>
        </p:grpSpPr>
        <p:graphicFrame>
          <p:nvGraphicFramePr>
            <p:cNvPr id="9219" name="Object 3"/>
            <p:cNvGraphicFramePr>
              <a:graphicFrameLocks noChangeAspect="1"/>
            </p:cNvGraphicFramePr>
            <p:nvPr/>
          </p:nvGraphicFramePr>
          <p:xfrm>
            <a:off x="4419600" y="1371600"/>
            <a:ext cx="2300287" cy="685800"/>
          </p:xfrm>
          <a:graphic>
            <a:graphicData uri="http://schemas.openxmlformats.org/presentationml/2006/ole">
              <mc:AlternateContent xmlns:mc="http://schemas.openxmlformats.org/markup-compatibility/2006">
                <mc:Choice xmlns:v="urn:schemas-microsoft-com:vml" Requires="v">
                  <p:oleObj spid="_x0000_s9565" name="Equation" r:id="rId14" imgW="1447560" imgH="431640" progId="Equation.3">
                    <p:embed/>
                  </p:oleObj>
                </mc:Choice>
                <mc:Fallback>
                  <p:oleObj name="Equation" r:id="rId14" imgW="1447560" imgH="431640" progId="Equation.3">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9600" y="1371600"/>
                          <a:ext cx="230028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0" name="Rectangle 12"/>
            <p:cNvSpPr>
              <a:spLocks noChangeArrowheads="1"/>
            </p:cNvSpPr>
            <p:nvPr/>
          </p:nvSpPr>
          <p:spPr bwMode="auto">
            <a:xfrm>
              <a:off x="4402138" y="1341438"/>
              <a:ext cx="2303462" cy="792162"/>
            </a:xfrm>
            <a:prstGeom prst="rect">
              <a:avLst/>
            </a:prstGeom>
            <a:noFill/>
            <a:ln w="28575">
              <a:solidFill>
                <a:srgbClr val="FF0000"/>
              </a:solidFill>
              <a:miter lim="800000"/>
              <a:headEnd/>
              <a:tailEnd/>
            </a:ln>
          </p:spPr>
          <p:txBody>
            <a:bodyPr wrap="none" anchor="ctr"/>
            <a:lstStyle/>
            <a:p>
              <a:endParaRPr lang="en-US"/>
            </a:p>
          </p:txBody>
        </p:sp>
      </p:grpSp>
      <p:graphicFrame>
        <p:nvGraphicFramePr>
          <p:cNvPr id="9224" name="Object 13"/>
          <p:cNvGraphicFramePr>
            <a:graphicFrameLocks noChangeAspect="1"/>
          </p:cNvGraphicFramePr>
          <p:nvPr/>
        </p:nvGraphicFramePr>
        <p:xfrm>
          <a:off x="4800600" y="2133600"/>
          <a:ext cx="1146175" cy="482600"/>
        </p:xfrm>
        <a:graphic>
          <a:graphicData uri="http://schemas.openxmlformats.org/presentationml/2006/ole">
            <mc:AlternateContent xmlns:mc="http://schemas.openxmlformats.org/markup-compatibility/2006">
              <mc:Choice xmlns:v="urn:schemas-microsoft-com:vml" Requires="v">
                <p:oleObj spid="_x0000_s9566" name="Equation" r:id="rId16" imgW="482400" imgH="203040" progId="Equation.DSMT4">
                  <p:embed/>
                </p:oleObj>
              </mc:Choice>
              <mc:Fallback>
                <p:oleObj name="Equation" r:id="rId16" imgW="482400" imgH="203040" progId="Equation.DSMT4">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2133600"/>
                        <a:ext cx="114617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Segnaposto numero diapositiva 5"/>
          <p:cNvSpPr>
            <a:spLocks noGrp="1"/>
          </p:cNvSpPr>
          <p:nvPr>
            <p:ph type="sldNum" sz="quarter" idx="12"/>
          </p:nvPr>
        </p:nvSpPr>
        <p:spPr>
          <a:noFill/>
        </p:spPr>
        <p:txBody>
          <a:bodyPr/>
          <a:lstStyle/>
          <a:p>
            <a:fld id="{0395E4C9-0DAD-47B6-A1C4-6CC15B590626}" type="slidenum">
              <a:rPr lang="en-US" smtClean="0">
                <a:latin typeface="Arial" pitchFamily="34" charset="0"/>
              </a:rPr>
              <a:pPr/>
              <a:t>6</a:t>
            </a:fld>
            <a:endParaRPr lang="en-US" smtClean="0">
              <a:latin typeface="Arial" pitchFamily="34" charset="0"/>
            </a:endParaRPr>
          </a:p>
        </p:txBody>
      </p:sp>
      <p:pic>
        <p:nvPicPr>
          <p:cNvPr id="31754" name="Picture 2" descr="Maxwell_11"/>
          <p:cNvPicPr>
            <a:picLocks noChangeAspect="1" noChangeArrowheads="1"/>
          </p:cNvPicPr>
          <p:nvPr/>
        </p:nvPicPr>
        <p:blipFill>
          <a:blip r:embed="rId4" cstate="print"/>
          <a:srcRect/>
          <a:stretch>
            <a:fillRect/>
          </a:stretch>
        </p:blipFill>
        <p:spPr bwMode="auto">
          <a:xfrm>
            <a:off x="7524750" y="0"/>
            <a:ext cx="1619250" cy="2276475"/>
          </a:xfrm>
          <a:prstGeom prst="rect">
            <a:avLst/>
          </a:prstGeom>
          <a:noFill/>
          <a:ln w="9525">
            <a:noFill/>
            <a:miter lim="800000"/>
            <a:headEnd/>
            <a:tailEnd/>
          </a:ln>
        </p:spPr>
      </p:pic>
      <p:sp>
        <p:nvSpPr>
          <p:cNvPr id="31759" name="Text Box 10"/>
          <p:cNvSpPr txBox="1">
            <a:spLocks noChangeArrowheads="1"/>
          </p:cNvSpPr>
          <p:nvPr/>
        </p:nvSpPr>
        <p:spPr bwMode="auto">
          <a:xfrm>
            <a:off x="87313" y="914400"/>
            <a:ext cx="2613025" cy="641350"/>
          </a:xfrm>
          <a:prstGeom prst="rect">
            <a:avLst/>
          </a:prstGeom>
          <a:noFill/>
          <a:ln w="9525">
            <a:noFill/>
            <a:miter lim="800000"/>
            <a:headEnd/>
            <a:tailEnd/>
          </a:ln>
        </p:spPr>
        <p:txBody>
          <a:bodyPr>
            <a:spAutoFit/>
          </a:bodyPr>
          <a:lstStyle/>
          <a:p>
            <a:pPr algn="l"/>
            <a:r>
              <a:rPr lang="it-IT" dirty="0"/>
              <a:t>Elettromagnetismo Classico</a:t>
            </a:r>
            <a:endParaRPr lang="en-US" dirty="0"/>
          </a:p>
        </p:txBody>
      </p:sp>
      <p:graphicFrame>
        <p:nvGraphicFramePr>
          <p:cNvPr id="31749" name="Object 15"/>
          <p:cNvGraphicFramePr>
            <a:graphicFrameLocks noChangeAspect="1"/>
          </p:cNvGraphicFramePr>
          <p:nvPr>
            <p:extLst>
              <p:ext uri="{D42A27DB-BD31-4B8C-83A1-F6EECF244321}">
                <p14:modId xmlns:p14="http://schemas.microsoft.com/office/powerpoint/2010/main" val="71644600"/>
              </p:ext>
            </p:extLst>
          </p:nvPr>
        </p:nvGraphicFramePr>
        <p:xfrm>
          <a:off x="838200" y="1524000"/>
          <a:ext cx="2034446" cy="1924050"/>
        </p:xfrm>
        <a:graphic>
          <a:graphicData uri="http://schemas.openxmlformats.org/presentationml/2006/ole">
            <mc:AlternateContent xmlns:mc="http://schemas.openxmlformats.org/markup-compatibility/2006">
              <mc:Choice xmlns:v="urn:schemas-microsoft-com:vml" Requires="v">
                <p:oleObj spid="_x0000_s68712" name="Bitmap Image" r:id="rId5" imgW="1228571" imgH="1162212" progId="PBrush">
                  <p:embed/>
                </p:oleObj>
              </mc:Choice>
              <mc:Fallback>
                <p:oleObj name="Bitmap Image" r:id="rId5" imgW="1228571" imgH="1162212"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524000"/>
                        <a:ext cx="2034446" cy="1924050"/>
                      </a:xfrm>
                      <a:prstGeom prst="rect">
                        <a:avLst/>
                      </a:prstGeom>
                      <a:noFill/>
                      <a:ln>
                        <a:noFill/>
                      </a:ln>
                      <a:effectLst/>
                      <a:extLst/>
                    </p:spPr>
                  </p:pic>
                </p:oleObj>
              </mc:Fallback>
            </mc:AlternateContent>
          </a:graphicData>
        </a:graphic>
      </p:graphicFrame>
      <p:graphicFrame>
        <p:nvGraphicFramePr>
          <p:cNvPr id="31750" name="Object 16"/>
          <p:cNvGraphicFramePr>
            <a:graphicFrameLocks noChangeAspect="1"/>
          </p:cNvGraphicFramePr>
          <p:nvPr>
            <p:extLst>
              <p:ext uri="{D42A27DB-BD31-4B8C-83A1-F6EECF244321}">
                <p14:modId xmlns:p14="http://schemas.microsoft.com/office/powerpoint/2010/main" val="2687665220"/>
              </p:ext>
            </p:extLst>
          </p:nvPr>
        </p:nvGraphicFramePr>
        <p:xfrm>
          <a:off x="5029200" y="1308100"/>
          <a:ext cx="2266950" cy="2349500"/>
        </p:xfrm>
        <a:graphic>
          <a:graphicData uri="http://schemas.openxmlformats.org/presentationml/2006/ole">
            <mc:AlternateContent xmlns:mc="http://schemas.openxmlformats.org/markup-compatibility/2006">
              <mc:Choice xmlns:v="urn:schemas-microsoft-com:vml" Requires="v">
                <p:oleObj spid="_x0000_s68713" name="Bitmap Image" r:id="rId7" imgW="1600000" imgH="1295238" progId="PBrush">
                  <p:embed/>
                </p:oleObj>
              </mc:Choice>
              <mc:Fallback>
                <p:oleObj name="Bitmap Image" r:id="rId7" imgW="1600000" imgH="1295238"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308100"/>
                        <a:ext cx="22669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751" name="Object 17"/>
          <p:cNvGraphicFramePr>
            <a:graphicFrameLocks noChangeAspect="1"/>
          </p:cNvGraphicFramePr>
          <p:nvPr>
            <p:extLst>
              <p:ext uri="{D42A27DB-BD31-4B8C-83A1-F6EECF244321}">
                <p14:modId xmlns:p14="http://schemas.microsoft.com/office/powerpoint/2010/main" val="1565420983"/>
              </p:ext>
            </p:extLst>
          </p:nvPr>
        </p:nvGraphicFramePr>
        <p:xfrm>
          <a:off x="3048000" y="1219200"/>
          <a:ext cx="1727200" cy="1628775"/>
        </p:xfrm>
        <a:graphic>
          <a:graphicData uri="http://schemas.openxmlformats.org/presentationml/2006/ole">
            <mc:AlternateContent xmlns:mc="http://schemas.openxmlformats.org/markup-compatibility/2006">
              <mc:Choice xmlns:v="urn:schemas-microsoft-com:vml" Requires="v">
                <p:oleObj spid="_x0000_s68714" name="Bitmap Image" r:id="rId9" imgW="980952" imgH="1171429" progId="PBrush">
                  <p:embed/>
                </p:oleObj>
              </mc:Choice>
              <mc:Fallback>
                <p:oleObj name="Bitmap Image" r:id="rId9" imgW="980952" imgH="1171429" progId="PBrus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1219200"/>
                        <a:ext cx="1727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olo 1"/>
          <p:cNvSpPr>
            <a:spLocks noGrp="1"/>
          </p:cNvSpPr>
          <p:nvPr>
            <p:ph type="title"/>
          </p:nvPr>
        </p:nvSpPr>
        <p:spPr/>
        <p:txBody>
          <a:bodyPr/>
          <a:lstStyle/>
          <a:p>
            <a:r>
              <a:rPr lang="it-IT" dirty="0" smtClean="0"/>
              <a:t>Diffrazione</a:t>
            </a:r>
            <a:endParaRPr lang="it-IT" dirty="0"/>
          </a:p>
        </p:txBody>
      </p:sp>
      <p:pic>
        <p:nvPicPr>
          <p:cNvPr id="31" name="Picture 2" descr="diff_33"/>
          <p:cNvPicPr>
            <a:picLocks noChangeAspect="1" noChangeArrowheads="1"/>
          </p:cNvPicPr>
          <p:nvPr/>
        </p:nvPicPr>
        <p:blipFill>
          <a:blip r:embed="rId11" cstate="print"/>
          <a:srcRect/>
          <a:stretch>
            <a:fillRect/>
          </a:stretch>
        </p:blipFill>
        <p:spPr bwMode="auto">
          <a:xfrm>
            <a:off x="5715000" y="5410200"/>
            <a:ext cx="3581400" cy="2471737"/>
          </a:xfrm>
          <a:prstGeom prst="rect">
            <a:avLst/>
          </a:prstGeom>
          <a:noFill/>
        </p:spPr>
      </p:pic>
      <p:pic>
        <p:nvPicPr>
          <p:cNvPr id="32" name="Picture 3" descr="diff_03"/>
          <p:cNvPicPr>
            <a:picLocks noChangeAspect="1" noChangeArrowheads="1"/>
          </p:cNvPicPr>
          <p:nvPr/>
        </p:nvPicPr>
        <p:blipFill>
          <a:blip r:embed="rId12" cstate="print"/>
          <a:srcRect/>
          <a:stretch>
            <a:fillRect/>
          </a:stretch>
        </p:blipFill>
        <p:spPr bwMode="auto">
          <a:xfrm>
            <a:off x="457200" y="4038600"/>
            <a:ext cx="5126038" cy="2760663"/>
          </a:xfrm>
          <a:prstGeom prst="rect">
            <a:avLst/>
          </a:prstGeom>
          <a:noFill/>
        </p:spPr>
      </p:pic>
      <p:pic>
        <p:nvPicPr>
          <p:cNvPr id="29" name="Picture 66" descr="sapone"/>
          <p:cNvPicPr>
            <a:picLocks noChangeAspect="1" noChangeArrowheads="1"/>
          </p:cNvPicPr>
          <p:nvPr/>
        </p:nvPicPr>
        <p:blipFill>
          <a:blip r:embed="rId13" cstate="print"/>
          <a:srcRect/>
          <a:stretch>
            <a:fillRect/>
          </a:stretch>
        </p:blipFill>
        <p:spPr bwMode="auto">
          <a:xfrm>
            <a:off x="3048000" y="2971800"/>
            <a:ext cx="2071688" cy="1600200"/>
          </a:xfrm>
          <a:prstGeom prst="rect">
            <a:avLst/>
          </a:prstGeom>
          <a:noFill/>
          <a:ln w="9525">
            <a:noFill/>
            <a:miter lim="800000"/>
            <a:headEnd/>
            <a:tailEnd/>
          </a:ln>
        </p:spPr>
      </p:pic>
      <p:graphicFrame>
        <p:nvGraphicFramePr>
          <p:cNvPr id="4" name="Oggetto 3"/>
          <p:cNvGraphicFramePr>
            <a:graphicFrameLocks noChangeAspect="1"/>
          </p:cNvGraphicFramePr>
          <p:nvPr>
            <p:extLst>
              <p:ext uri="{D42A27DB-BD31-4B8C-83A1-F6EECF244321}">
                <p14:modId xmlns:p14="http://schemas.microsoft.com/office/powerpoint/2010/main" val="3902952728"/>
              </p:ext>
            </p:extLst>
          </p:nvPr>
        </p:nvGraphicFramePr>
        <p:xfrm>
          <a:off x="533399" y="5867400"/>
          <a:ext cx="1966913" cy="533400"/>
        </p:xfrm>
        <a:graphic>
          <a:graphicData uri="http://schemas.openxmlformats.org/presentationml/2006/ole">
            <mc:AlternateContent xmlns:mc="http://schemas.openxmlformats.org/markup-compatibility/2006">
              <mc:Choice xmlns:v="urn:schemas-microsoft-com:vml" Requires="v">
                <p:oleObj spid="_x0000_s68715" name="Equation" r:id="rId14" imgW="749300" imgH="203200" progId="Equation.3">
                  <p:embed/>
                </p:oleObj>
              </mc:Choice>
              <mc:Fallback>
                <p:oleObj name="Equation" r:id="rId14" imgW="749300" imgH="203200" progId="Equation.3">
                  <p:embed/>
                  <p:pic>
                    <p:nvPicPr>
                      <p:cNvPr id="0" name=""/>
                      <p:cNvPicPr/>
                      <p:nvPr/>
                    </p:nvPicPr>
                    <p:blipFill>
                      <a:blip r:embed="rId15"/>
                      <a:stretch>
                        <a:fillRect/>
                      </a:stretch>
                    </p:blipFill>
                    <p:spPr>
                      <a:xfrm>
                        <a:off x="533399" y="5867400"/>
                        <a:ext cx="1966913" cy="533400"/>
                      </a:xfrm>
                      <a:prstGeom prst="rect">
                        <a:avLst/>
                      </a:prstGeom>
                    </p:spPr>
                  </p:pic>
                </p:oleObj>
              </mc:Fallback>
            </mc:AlternateContent>
          </a:graphicData>
        </a:graphic>
      </p:graphicFrame>
      <p:pic>
        <p:nvPicPr>
          <p:cNvPr id="6" name="Immagine 5" descr="PhotoPC%20lunedì%2018%20ottobre%201999%2011_02%2020.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21400" y="3429000"/>
            <a:ext cx="2717800" cy="2038350"/>
          </a:xfrm>
          <a:prstGeom prst="rect">
            <a:avLst/>
          </a:prstGeom>
        </p:spPr>
      </p:pic>
    </p:spTree>
    <p:extLst>
      <p:ext uri="{BB962C8B-B14F-4D97-AF65-F5344CB8AC3E}">
        <p14:creationId xmlns:p14="http://schemas.microsoft.com/office/powerpoint/2010/main" val="28722109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1250950" y="76200"/>
            <a:ext cx="6292850" cy="646113"/>
          </a:xfrm>
          <a:prstGeom prst="rect">
            <a:avLst/>
          </a:prstGeom>
          <a:noFill/>
          <a:ln w="9525" algn="ctr">
            <a:noFill/>
            <a:miter lim="800000"/>
            <a:headEnd/>
            <a:tailEnd/>
          </a:ln>
        </p:spPr>
        <p:txBody>
          <a:bodyPr wrap="none">
            <a:spAutoFit/>
          </a:bodyPr>
          <a:lstStyle/>
          <a:p>
            <a:pPr algn="ctr" eaLnBrk="0" hangingPunct="0"/>
            <a:r>
              <a:rPr lang="it-IT" sz="3600">
                <a:latin typeface="Times New Roman" pitchFamily="18" charset="0"/>
              </a:rPr>
              <a:t>Diffrazione di luce e di particelle</a:t>
            </a:r>
            <a:endParaRPr lang="en-GB" sz="3600">
              <a:latin typeface="Times New Roman" pitchFamily="18" charset="0"/>
            </a:endParaRPr>
          </a:p>
        </p:txBody>
      </p:sp>
      <p:pic>
        <p:nvPicPr>
          <p:cNvPr id="10245" name="Picture 3" descr="diff_05"/>
          <p:cNvPicPr>
            <a:picLocks noChangeAspect="1" noChangeArrowheads="1"/>
          </p:cNvPicPr>
          <p:nvPr/>
        </p:nvPicPr>
        <p:blipFill>
          <a:blip r:embed="rId3"/>
          <a:srcRect/>
          <a:stretch>
            <a:fillRect/>
          </a:stretch>
        </p:blipFill>
        <p:spPr bwMode="auto">
          <a:xfrm>
            <a:off x="4500563" y="744538"/>
            <a:ext cx="4610100" cy="3116262"/>
          </a:xfrm>
          <a:prstGeom prst="rect">
            <a:avLst/>
          </a:prstGeom>
          <a:noFill/>
          <a:ln w="9525">
            <a:noFill/>
            <a:miter lim="800000"/>
            <a:headEnd/>
            <a:tailEnd/>
          </a:ln>
        </p:spPr>
      </p:pic>
      <p:pic>
        <p:nvPicPr>
          <p:cNvPr id="10246" name="Picture 4" descr="DavissonGermerc"/>
          <p:cNvPicPr>
            <a:picLocks noChangeAspect="1" noChangeArrowheads="1"/>
          </p:cNvPicPr>
          <p:nvPr/>
        </p:nvPicPr>
        <p:blipFill>
          <a:blip r:embed="rId4"/>
          <a:srcRect/>
          <a:stretch>
            <a:fillRect/>
          </a:stretch>
        </p:blipFill>
        <p:spPr bwMode="auto">
          <a:xfrm>
            <a:off x="4716463" y="4076700"/>
            <a:ext cx="4391025" cy="2147888"/>
          </a:xfrm>
          <a:prstGeom prst="rect">
            <a:avLst/>
          </a:prstGeom>
          <a:noFill/>
          <a:ln w="9525">
            <a:noFill/>
            <a:miter lim="800000"/>
            <a:headEnd/>
            <a:tailEnd/>
          </a:ln>
        </p:spPr>
      </p:pic>
      <p:graphicFrame>
        <p:nvGraphicFramePr>
          <p:cNvPr id="10242" name="Object 5"/>
          <p:cNvGraphicFramePr>
            <a:graphicFrameLocks noChangeAspect="1"/>
          </p:cNvGraphicFramePr>
          <p:nvPr/>
        </p:nvGraphicFramePr>
        <p:xfrm>
          <a:off x="0" y="795338"/>
          <a:ext cx="4427538" cy="2878137"/>
        </p:xfrm>
        <a:graphic>
          <a:graphicData uri="http://schemas.openxmlformats.org/presentationml/2006/ole">
            <mc:AlternateContent xmlns:mc="http://schemas.openxmlformats.org/markup-compatibility/2006">
              <mc:Choice xmlns:v="urn:schemas-microsoft-com:vml" Requires="v">
                <p:oleObj spid="_x0000_s10344" name="Bitmap Image" r:id="rId5" imgW="3428571" imgH="2228571" progId="Paint.Picture">
                  <p:embed/>
                </p:oleObj>
              </mc:Choice>
              <mc:Fallback>
                <p:oleObj name="Bitmap Image" r:id="rId5" imgW="3428571" imgH="2228571"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95338"/>
                        <a:ext cx="44275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247" name="Picture 6" descr="Bragg"/>
          <p:cNvPicPr>
            <a:picLocks noChangeAspect="1" noChangeArrowheads="1"/>
          </p:cNvPicPr>
          <p:nvPr/>
        </p:nvPicPr>
        <p:blipFill>
          <a:blip r:embed="rId7"/>
          <a:srcRect/>
          <a:stretch>
            <a:fillRect/>
          </a:stretch>
        </p:blipFill>
        <p:spPr bwMode="auto">
          <a:xfrm>
            <a:off x="96838" y="3810000"/>
            <a:ext cx="3636962" cy="2424113"/>
          </a:xfrm>
          <a:prstGeom prst="rect">
            <a:avLst/>
          </a:prstGeom>
          <a:noFill/>
          <a:ln w="9525">
            <a:noFill/>
            <a:miter lim="800000"/>
            <a:headEnd/>
            <a:tailEnd/>
          </a:ln>
        </p:spPr>
      </p:pic>
      <p:pic>
        <p:nvPicPr>
          <p:cNvPr id="10248" name="Picture 7" descr="rel. 4"/>
          <p:cNvPicPr>
            <a:picLocks noChangeAspect="1" noChangeArrowheads="1"/>
          </p:cNvPicPr>
          <p:nvPr/>
        </p:nvPicPr>
        <p:blipFill>
          <a:blip r:embed="rId8"/>
          <a:srcRect/>
          <a:stretch>
            <a:fillRect/>
          </a:stretch>
        </p:blipFill>
        <p:spPr bwMode="auto">
          <a:xfrm>
            <a:off x="3048000" y="4557713"/>
            <a:ext cx="1584325" cy="319087"/>
          </a:xfrm>
          <a:prstGeom prst="rect">
            <a:avLst/>
          </a:prstGeom>
          <a:noFill/>
          <a:ln w="9525">
            <a:noFill/>
            <a:miter lim="800000"/>
            <a:headEnd/>
            <a:tailEnd/>
          </a:ln>
        </p:spPr>
      </p:pic>
      <p:sp>
        <p:nvSpPr>
          <p:cNvPr id="10249" name="Text Box 8"/>
          <p:cNvSpPr txBox="1">
            <a:spLocks noChangeArrowheads="1"/>
          </p:cNvSpPr>
          <p:nvPr/>
        </p:nvSpPr>
        <p:spPr bwMode="auto">
          <a:xfrm>
            <a:off x="77788" y="6400800"/>
            <a:ext cx="2190750" cy="366713"/>
          </a:xfrm>
          <a:prstGeom prst="rect">
            <a:avLst/>
          </a:prstGeom>
          <a:noFill/>
          <a:ln w="9525">
            <a:noFill/>
            <a:miter lim="800000"/>
            <a:headEnd/>
            <a:tailEnd/>
          </a:ln>
        </p:spPr>
        <p:txBody>
          <a:bodyPr wrap="none">
            <a:spAutoFit/>
          </a:bodyPr>
          <a:lstStyle/>
          <a:p>
            <a:r>
              <a:rPr lang="it-IT"/>
              <a:t>Diffrazione di Bragg</a:t>
            </a:r>
            <a:endParaRPr lang="en-US"/>
          </a:p>
        </p:txBody>
      </p:sp>
      <p:sp>
        <p:nvSpPr>
          <p:cNvPr id="10250" name="Text Box 9"/>
          <p:cNvSpPr txBox="1">
            <a:spLocks noChangeArrowheads="1"/>
          </p:cNvSpPr>
          <p:nvPr/>
        </p:nvSpPr>
        <p:spPr bwMode="auto">
          <a:xfrm>
            <a:off x="4529138" y="6276975"/>
            <a:ext cx="2249487" cy="581025"/>
          </a:xfrm>
          <a:prstGeom prst="rect">
            <a:avLst/>
          </a:prstGeom>
          <a:noFill/>
          <a:ln w="9525" algn="ctr">
            <a:noFill/>
            <a:miter lim="800000"/>
            <a:headEnd/>
            <a:tailEnd/>
          </a:ln>
        </p:spPr>
        <p:txBody>
          <a:bodyPr wrap="none">
            <a:spAutoFit/>
          </a:bodyPr>
          <a:lstStyle/>
          <a:p>
            <a:pPr algn="ctr" eaLnBrk="0" hangingPunct="0"/>
            <a:r>
              <a:rPr lang="it-IT" sz="1600">
                <a:latin typeface="Times New Roman" pitchFamily="18" charset="0"/>
              </a:rPr>
              <a:t>Raggi X su </a:t>
            </a:r>
          </a:p>
          <a:p>
            <a:pPr algn="ctr" eaLnBrk="0" hangingPunct="0"/>
            <a:r>
              <a:rPr lang="it-IT" sz="1600">
                <a:latin typeface="Times New Roman" pitchFamily="18" charset="0"/>
              </a:rPr>
              <a:t>un monocristallo di NaCl</a:t>
            </a:r>
            <a:endParaRPr lang="en-GB" sz="1600">
              <a:latin typeface="Times New Roman" pitchFamily="18" charset="0"/>
            </a:endParaRPr>
          </a:p>
        </p:txBody>
      </p:sp>
      <p:sp>
        <p:nvSpPr>
          <p:cNvPr id="10251" name="Text Box 10"/>
          <p:cNvSpPr txBox="1">
            <a:spLocks noChangeArrowheads="1"/>
          </p:cNvSpPr>
          <p:nvPr/>
        </p:nvSpPr>
        <p:spPr bwMode="auto">
          <a:xfrm>
            <a:off x="6757988" y="6232525"/>
            <a:ext cx="2249487" cy="581025"/>
          </a:xfrm>
          <a:prstGeom prst="rect">
            <a:avLst/>
          </a:prstGeom>
          <a:noFill/>
          <a:ln w="9525" algn="ctr">
            <a:noFill/>
            <a:miter lim="800000"/>
            <a:headEnd/>
            <a:tailEnd/>
          </a:ln>
        </p:spPr>
        <p:txBody>
          <a:bodyPr wrap="none">
            <a:spAutoFit/>
          </a:bodyPr>
          <a:lstStyle/>
          <a:p>
            <a:pPr algn="ctr" eaLnBrk="0" hangingPunct="0"/>
            <a:r>
              <a:rPr lang="it-IT" sz="1600">
                <a:latin typeface="Times New Roman" pitchFamily="18" charset="0"/>
              </a:rPr>
              <a:t>Neutroni termici su </a:t>
            </a:r>
          </a:p>
          <a:p>
            <a:pPr algn="ctr" eaLnBrk="0" hangingPunct="0"/>
            <a:r>
              <a:rPr lang="it-IT" sz="1600">
                <a:latin typeface="Times New Roman" pitchFamily="18" charset="0"/>
              </a:rPr>
              <a:t>un monocristallo di NaCl</a:t>
            </a:r>
            <a:endParaRPr lang="en-GB" sz="1600">
              <a:latin typeface="Times New Roman" pitchFamily="18" charset="0"/>
            </a:endParaRPr>
          </a:p>
        </p:txBody>
      </p:sp>
      <p:graphicFrame>
        <p:nvGraphicFramePr>
          <p:cNvPr id="10243" name="Object 11"/>
          <p:cNvGraphicFramePr>
            <a:graphicFrameLocks noGrp="1" noChangeAspect="1"/>
          </p:cNvGraphicFramePr>
          <p:nvPr>
            <p:ph/>
          </p:nvPr>
        </p:nvGraphicFramePr>
        <p:xfrm>
          <a:off x="7019925" y="1844675"/>
          <a:ext cx="2066925" cy="2047875"/>
        </p:xfrm>
        <a:graphic>
          <a:graphicData uri="http://schemas.openxmlformats.org/presentationml/2006/ole">
            <mc:AlternateContent xmlns:mc="http://schemas.openxmlformats.org/markup-compatibility/2006">
              <mc:Choice xmlns:v="urn:schemas-microsoft-com:vml" Requires="v">
                <p:oleObj spid="_x0000_s10345" name="Immagine bitmap" r:id="rId9" imgW="2066667" imgH="2048161" progId="Paint.Picture">
                  <p:embed/>
                </p:oleObj>
              </mc:Choice>
              <mc:Fallback>
                <p:oleObj name="Immagine bitmap" r:id="rId9" imgW="2066667" imgH="2048161" progId="Paint.Picture">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1844675"/>
                        <a:ext cx="20669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52" name="Text Box 12"/>
          <p:cNvSpPr txBox="1">
            <a:spLocks noChangeArrowheads="1"/>
          </p:cNvSpPr>
          <p:nvPr/>
        </p:nvSpPr>
        <p:spPr bwMode="auto">
          <a:xfrm>
            <a:off x="7864475" y="1052513"/>
            <a:ext cx="1171575" cy="730250"/>
          </a:xfrm>
          <a:prstGeom prst="rect">
            <a:avLst/>
          </a:prstGeom>
          <a:solidFill>
            <a:schemeClr val="bg1"/>
          </a:solidFill>
          <a:ln w="9525" algn="ctr">
            <a:noFill/>
            <a:miter lim="800000"/>
            <a:headEnd/>
            <a:tailEnd/>
          </a:ln>
        </p:spPr>
        <p:txBody>
          <a:bodyPr wrap="none">
            <a:spAutoFit/>
          </a:bodyPr>
          <a:lstStyle/>
          <a:p>
            <a:pPr algn="ctr" eaLnBrk="0" hangingPunct="0"/>
            <a:r>
              <a:rPr lang="it-IT" sz="1400">
                <a:latin typeface="Times New Roman" pitchFamily="18" charset="0"/>
              </a:rPr>
              <a:t>Elettroni</a:t>
            </a:r>
          </a:p>
          <a:p>
            <a:pPr algn="ctr" eaLnBrk="0" hangingPunct="0"/>
            <a:r>
              <a:rPr lang="it-IT" sz="1400">
                <a:latin typeface="Times New Roman" pitchFamily="18" charset="0"/>
              </a:rPr>
              <a:t>su Au</a:t>
            </a:r>
          </a:p>
          <a:p>
            <a:pPr algn="ctr" eaLnBrk="0" hangingPunct="0"/>
            <a:r>
              <a:rPr lang="it-IT" sz="1400">
                <a:latin typeface="Times New Roman" pitchFamily="18" charset="0"/>
              </a:rPr>
              <a:t>policristallino</a:t>
            </a:r>
            <a:endParaRPr lang="en-GB" sz="140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88000" y="381000"/>
            <a:ext cx="3022600" cy="3188843"/>
          </a:xfrm>
          <a:prstGeom prst="rect">
            <a:avLst/>
          </a:prstGeom>
        </p:spPr>
      </p:pic>
      <p:pic>
        <p:nvPicPr>
          <p:cNvPr id="5" name="Picture 4"/>
          <p:cNvPicPr>
            <a:picLocks noChangeAspect="1"/>
          </p:cNvPicPr>
          <p:nvPr/>
        </p:nvPicPr>
        <p:blipFill>
          <a:blip r:embed="rId3"/>
          <a:stretch>
            <a:fillRect/>
          </a:stretch>
        </p:blipFill>
        <p:spPr>
          <a:xfrm>
            <a:off x="2781300" y="3919870"/>
            <a:ext cx="5295900" cy="2709530"/>
          </a:xfrm>
          <a:prstGeom prst="rect">
            <a:avLst/>
          </a:prstGeom>
        </p:spPr>
      </p:pic>
      <p:pic>
        <p:nvPicPr>
          <p:cNvPr id="6" name="Picture 5"/>
          <p:cNvPicPr>
            <a:picLocks noChangeAspect="1"/>
          </p:cNvPicPr>
          <p:nvPr/>
        </p:nvPicPr>
        <p:blipFill>
          <a:blip r:embed="rId4"/>
          <a:stretch>
            <a:fillRect/>
          </a:stretch>
        </p:blipFill>
        <p:spPr>
          <a:xfrm>
            <a:off x="533400" y="3886200"/>
            <a:ext cx="1917700" cy="2120900"/>
          </a:xfrm>
          <a:prstGeom prst="rect">
            <a:avLst/>
          </a:prstGeom>
        </p:spPr>
      </p:pic>
      <p:sp>
        <p:nvSpPr>
          <p:cNvPr id="7" name="Rectangle 6"/>
          <p:cNvSpPr/>
          <p:nvPr/>
        </p:nvSpPr>
        <p:spPr>
          <a:xfrm>
            <a:off x="152400" y="6183868"/>
            <a:ext cx="2659702" cy="369332"/>
          </a:xfrm>
          <a:prstGeom prst="rect">
            <a:avLst/>
          </a:prstGeom>
        </p:spPr>
        <p:txBody>
          <a:bodyPr wrap="none">
            <a:spAutoFit/>
          </a:bodyPr>
          <a:lstStyle/>
          <a:p>
            <a:r>
              <a:rPr lang="en-US" dirty="0"/>
              <a:t>http://www.iycr2014.org/</a:t>
            </a:r>
          </a:p>
        </p:txBody>
      </p:sp>
    </p:spTree>
    <p:extLst>
      <p:ext uri="{BB962C8B-B14F-4D97-AF65-F5344CB8AC3E}">
        <p14:creationId xmlns:p14="http://schemas.microsoft.com/office/powerpoint/2010/main" val="33282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6988"/>
            <a:ext cx="8229600" cy="1143001"/>
          </a:xfrm>
        </p:spPr>
        <p:txBody>
          <a:bodyPr/>
          <a:lstStyle/>
          <a:p>
            <a:pPr eaLnBrk="1" hangingPunct="1"/>
            <a:r>
              <a:rPr lang="en-US" sz="4000" smtClean="0"/>
              <a:t>Diffrazione di singolo fotone</a:t>
            </a:r>
          </a:p>
        </p:txBody>
      </p:sp>
      <p:pic>
        <p:nvPicPr>
          <p:cNvPr id="20483" name="Picture 3"/>
          <p:cNvPicPr>
            <a:picLocks noChangeAspect="1" noChangeArrowheads="1"/>
          </p:cNvPicPr>
          <p:nvPr/>
        </p:nvPicPr>
        <p:blipFill>
          <a:blip r:embed="rId2"/>
          <a:srcRect/>
          <a:stretch>
            <a:fillRect/>
          </a:stretch>
        </p:blipFill>
        <p:spPr bwMode="auto">
          <a:xfrm>
            <a:off x="4953000" y="908050"/>
            <a:ext cx="4191000" cy="5949950"/>
          </a:xfrm>
          <a:prstGeom prst="rect">
            <a:avLst/>
          </a:prstGeom>
          <a:noFill/>
          <a:ln w="9525">
            <a:noFill/>
            <a:miter lim="800000"/>
            <a:headEnd/>
            <a:tailEnd/>
          </a:ln>
        </p:spPr>
      </p:pic>
      <p:grpSp>
        <p:nvGrpSpPr>
          <p:cNvPr id="20484" name="Group 4"/>
          <p:cNvGrpSpPr>
            <a:grpSpLocks/>
          </p:cNvGrpSpPr>
          <p:nvPr/>
        </p:nvGrpSpPr>
        <p:grpSpPr bwMode="auto">
          <a:xfrm>
            <a:off x="-114300" y="1524000"/>
            <a:ext cx="5448300" cy="3560763"/>
            <a:chOff x="91" y="981"/>
            <a:chExt cx="3197" cy="1979"/>
          </a:xfrm>
        </p:grpSpPr>
        <p:pic>
          <p:nvPicPr>
            <p:cNvPr id="20485" name="Picture 5"/>
            <p:cNvPicPr>
              <a:picLocks noChangeAspect="1" noChangeArrowheads="1"/>
            </p:cNvPicPr>
            <p:nvPr/>
          </p:nvPicPr>
          <p:blipFill>
            <a:blip r:embed="rId3"/>
            <a:srcRect/>
            <a:stretch>
              <a:fillRect/>
            </a:stretch>
          </p:blipFill>
          <p:spPr bwMode="auto">
            <a:xfrm>
              <a:off x="91" y="2840"/>
              <a:ext cx="1836" cy="120"/>
            </a:xfrm>
            <a:prstGeom prst="rect">
              <a:avLst/>
            </a:prstGeom>
            <a:noFill/>
            <a:ln w="9525">
              <a:noFill/>
              <a:miter lim="800000"/>
              <a:headEnd/>
              <a:tailEnd/>
            </a:ln>
          </p:spPr>
        </p:pic>
        <p:grpSp>
          <p:nvGrpSpPr>
            <p:cNvPr id="20486" name="Group 6"/>
            <p:cNvGrpSpPr>
              <a:grpSpLocks/>
            </p:cNvGrpSpPr>
            <p:nvPr/>
          </p:nvGrpSpPr>
          <p:grpSpPr bwMode="auto">
            <a:xfrm>
              <a:off x="158" y="981"/>
              <a:ext cx="3130" cy="1967"/>
              <a:chOff x="158" y="981"/>
              <a:chExt cx="3130" cy="1967"/>
            </a:xfrm>
          </p:grpSpPr>
          <p:pic>
            <p:nvPicPr>
              <p:cNvPr id="20487" name="Picture 7"/>
              <p:cNvPicPr>
                <a:picLocks noChangeAspect="1" noChangeArrowheads="1"/>
              </p:cNvPicPr>
              <p:nvPr/>
            </p:nvPicPr>
            <p:blipFill>
              <a:blip r:embed="rId4"/>
              <a:srcRect/>
              <a:stretch>
                <a:fillRect/>
              </a:stretch>
            </p:blipFill>
            <p:spPr bwMode="auto">
              <a:xfrm>
                <a:off x="158" y="981"/>
                <a:ext cx="3046" cy="1875"/>
              </a:xfrm>
              <a:prstGeom prst="rect">
                <a:avLst/>
              </a:prstGeom>
              <a:noFill/>
              <a:ln w="9525">
                <a:noFill/>
                <a:miter lim="800000"/>
                <a:headEnd/>
                <a:tailEnd/>
              </a:ln>
            </p:spPr>
          </p:pic>
          <p:pic>
            <p:nvPicPr>
              <p:cNvPr id="20488" name="Picture 8"/>
              <p:cNvPicPr>
                <a:picLocks noChangeAspect="1" noChangeArrowheads="1"/>
              </p:cNvPicPr>
              <p:nvPr/>
            </p:nvPicPr>
            <p:blipFill>
              <a:blip r:embed="rId5"/>
              <a:srcRect/>
              <a:stretch>
                <a:fillRect/>
              </a:stretch>
            </p:blipFill>
            <p:spPr bwMode="auto">
              <a:xfrm>
                <a:off x="1882" y="2840"/>
                <a:ext cx="1224" cy="108"/>
              </a:xfrm>
              <a:prstGeom prst="rect">
                <a:avLst/>
              </a:prstGeom>
              <a:noFill/>
              <a:ln w="9525">
                <a:noFill/>
                <a:miter lim="800000"/>
                <a:headEnd/>
                <a:tailEnd/>
              </a:ln>
            </p:spPr>
          </p:pic>
          <p:pic>
            <p:nvPicPr>
              <p:cNvPr id="20489" name="Picture 9"/>
              <p:cNvPicPr>
                <a:picLocks noChangeAspect="1" noChangeArrowheads="1"/>
              </p:cNvPicPr>
              <p:nvPr/>
            </p:nvPicPr>
            <p:blipFill>
              <a:blip r:embed="rId6"/>
              <a:srcRect/>
              <a:stretch>
                <a:fillRect/>
              </a:stretch>
            </p:blipFill>
            <p:spPr bwMode="auto">
              <a:xfrm>
                <a:off x="3132" y="2829"/>
                <a:ext cx="156" cy="102"/>
              </a:xfrm>
              <a:prstGeom prst="rect">
                <a:avLst/>
              </a:prstGeom>
              <a:noFill/>
              <a:ln w="9525">
                <a:noFill/>
                <a:miter lim="800000"/>
                <a:headEnd/>
                <a:tailEnd/>
              </a:ln>
            </p:spPr>
          </p:pic>
        </p:gr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2696</TotalTime>
  <Words>668</Words>
  <Application>Microsoft Macintosh PowerPoint</Application>
  <PresentationFormat>On-screen Show (4:3)</PresentationFormat>
  <Paragraphs>132</Paragraphs>
  <Slides>23</Slides>
  <Notes>7</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23</vt:i4>
      </vt:variant>
    </vt:vector>
  </HeadingPairs>
  <TitlesOfParts>
    <vt:vector size="28" baseType="lpstr">
      <vt:lpstr>Struttura predefinita</vt:lpstr>
      <vt:lpstr>Bitmap Image</vt:lpstr>
      <vt:lpstr>Equation</vt:lpstr>
      <vt:lpstr>Immagine bitmap</vt:lpstr>
      <vt:lpstr>Microsoft Equation 3.0</vt:lpstr>
      <vt:lpstr>Concetti fondanti della Meccanica Quantistica  (e alcune sue applicazioni)</vt:lpstr>
      <vt:lpstr>PowerPoint Presentation</vt:lpstr>
      <vt:lpstr>PowerPoint Presentation</vt:lpstr>
      <vt:lpstr>Einstein  (1905)</vt:lpstr>
      <vt:lpstr>Effetto Compton </vt:lpstr>
      <vt:lpstr>Diffrazione</vt:lpstr>
      <vt:lpstr>PowerPoint Presentation</vt:lpstr>
      <vt:lpstr>PowerPoint Presentation</vt:lpstr>
      <vt:lpstr>Diffrazione di singolo fotone</vt:lpstr>
      <vt:lpstr>Elettrone su doppia fenditura</vt:lpstr>
      <vt:lpstr>PowerPoint Presentation</vt:lpstr>
      <vt:lpstr>Complementarietà onda-corpuscolo </vt:lpstr>
      <vt:lpstr>PowerPoint Presentation</vt:lpstr>
      <vt:lpstr>Onde e Probabilita’</vt:lpstr>
      <vt:lpstr>Osservabili incompatibili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Sperimentale ad alcuni concetti di Fisica Moderna</dc:title>
  <dc:creator>XXXX</dc:creator>
  <cp:lastModifiedBy>user</cp:lastModifiedBy>
  <cp:revision>235</cp:revision>
  <dcterms:created xsi:type="dcterms:W3CDTF">2006-04-09T20:53:26Z</dcterms:created>
  <dcterms:modified xsi:type="dcterms:W3CDTF">2014-03-19T17:22:51Z</dcterms:modified>
</cp:coreProperties>
</file>