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4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8" r:id="rId2"/>
    <p:sldId id="269" r:id="rId3"/>
    <p:sldId id="277" r:id="rId4"/>
    <p:sldId id="276" r:id="rId5"/>
    <p:sldId id="257" r:id="rId6"/>
    <p:sldId id="279" r:id="rId7"/>
    <p:sldId id="278" r:id="rId8"/>
    <p:sldId id="260" r:id="rId9"/>
    <p:sldId id="261" r:id="rId10"/>
    <p:sldId id="262" r:id="rId11"/>
    <p:sldId id="263" r:id="rId12"/>
    <p:sldId id="270" r:id="rId13"/>
    <p:sldId id="271" r:id="rId14"/>
    <p:sldId id="266" r:id="rId15"/>
    <p:sldId id="272" r:id="rId16"/>
    <p:sldId id="273" r:id="rId17"/>
    <p:sldId id="280" r:id="rId18"/>
    <p:sldId id="281" r:id="rId1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5" autoAdjust="0"/>
  </p:normalViewPr>
  <p:slideViewPr>
    <p:cSldViewPr snapToGrid="0" snapToObjects="1">
      <p:cViewPr>
        <p:scale>
          <a:sx n="100" d="100"/>
          <a:sy n="100" d="100"/>
        </p:scale>
        <p:origin x="-384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image" Target="../media/image12.wmf"/><Relationship Id="rId2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39341-4E31-A647-B6B2-CF9A8698593C}" type="datetimeFigureOut">
              <a:rPr lang="it-IT" smtClean="0"/>
              <a:t>23/01/15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CCDBA-8D1E-DC45-9D4E-3F5BCDC814A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888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D9CE75-8DEE-4E48-9E3E-53E7E08F8FC0}" type="slidenum">
              <a:rPr lang="it-IT" smtClean="0">
                <a:latin typeface="Arial" pitchFamily="34" charset="0"/>
              </a:rPr>
              <a:pPr/>
              <a:t>1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31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E8B535-C860-4E78-8FDA-20958DC2F21F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pitchFamily="34" charset="0"/>
            </a:endParaRPr>
          </a:p>
        </p:txBody>
      </p:sp>
      <p:sp>
        <p:nvSpPr>
          <p:cNvPr id="11366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29DB0-FF4E-424C-AE8B-7F42B26A6AAA}" type="slidenum">
              <a:rPr lang="it-IT" smtClean="0">
                <a:latin typeface="Arial" pitchFamily="34" charset="0"/>
              </a:rPr>
              <a:pPr/>
              <a:t>5</a:t>
            </a:fld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842B9E-2279-4908-9900-624535F130D3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C83C-83DA-ED45-8A45-3EE41EE1C682}" type="datetimeFigureOut">
              <a:rPr lang="it-IT" smtClean="0"/>
              <a:t>23/01/15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9706-3231-E54D-831A-B97CE1DF3C6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030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C83C-83DA-ED45-8A45-3EE41EE1C682}" type="datetimeFigureOut">
              <a:rPr lang="it-IT" smtClean="0"/>
              <a:t>23/01/15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9706-3231-E54D-831A-B97CE1DF3C6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01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C83C-83DA-ED45-8A45-3EE41EE1C682}" type="datetimeFigureOut">
              <a:rPr lang="it-IT" smtClean="0"/>
              <a:t>23/01/15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9706-3231-E54D-831A-B97CE1DF3C6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8170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6480" y="1604329"/>
            <a:ext cx="4043520" cy="452351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638240" y="1604329"/>
            <a:ext cx="4043520" cy="4523515"/>
          </a:xfrm>
        </p:spPr>
        <p:txBody>
          <a:bodyPr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6880" cy="46948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>
          <a:xfrm>
            <a:off x="3127681" y="6247376"/>
            <a:ext cx="2895840" cy="46948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6880" cy="46948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EC13C-18DF-4BFE-9A82-E18469625B8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55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C83C-83DA-ED45-8A45-3EE41EE1C682}" type="datetimeFigureOut">
              <a:rPr lang="it-IT" smtClean="0"/>
              <a:t>23/01/15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9706-3231-E54D-831A-B97CE1DF3C6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77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C83C-83DA-ED45-8A45-3EE41EE1C682}" type="datetimeFigureOut">
              <a:rPr lang="it-IT" smtClean="0"/>
              <a:t>23/01/15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9706-3231-E54D-831A-B97CE1DF3C6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000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C83C-83DA-ED45-8A45-3EE41EE1C682}" type="datetimeFigureOut">
              <a:rPr lang="it-IT" smtClean="0"/>
              <a:t>23/01/15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9706-3231-E54D-831A-B97CE1DF3C6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0729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C83C-83DA-ED45-8A45-3EE41EE1C682}" type="datetimeFigureOut">
              <a:rPr lang="it-IT" smtClean="0"/>
              <a:t>23/01/15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9706-3231-E54D-831A-B97CE1DF3C6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90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C83C-83DA-ED45-8A45-3EE41EE1C682}" type="datetimeFigureOut">
              <a:rPr lang="it-IT" smtClean="0"/>
              <a:t>23/01/15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9706-3231-E54D-831A-B97CE1DF3C6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9478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C83C-83DA-ED45-8A45-3EE41EE1C682}" type="datetimeFigureOut">
              <a:rPr lang="it-IT" smtClean="0"/>
              <a:t>23/01/15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9706-3231-E54D-831A-B97CE1DF3C6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6964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C83C-83DA-ED45-8A45-3EE41EE1C682}" type="datetimeFigureOut">
              <a:rPr lang="it-IT" smtClean="0"/>
              <a:t>23/01/15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9706-3231-E54D-831A-B97CE1DF3C6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295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C83C-83DA-ED45-8A45-3EE41EE1C682}" type="datetimeFigureOut">
              <a:rPr lang="it-IT" smtClean="0"/>
              <a:t>23/01/15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9706-3231-E54D-831A-B97CE1DF3C6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838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BC83C-83DA-ED45-8A45-3EE41EE1C682}" type="datetimeFigureOut">
              <a:rPr lang="it-IT" smtClean="0"/>
              <a:t>23/01/15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39706-3231-E54D-831A-B97CE1DF3C6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831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2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2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hyperlink" Target="http://physics.nist.gov/cuu/index.html" TargetMode="External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15.e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2.wmf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oleObject" Target="../embeddings/oleObject2.bin"/><Relationship Id="rId8" Type="http://schemas.openxmlformats.org/officeDocument/2006/relationships/image" Target="../media/image13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Il Mondo </a:t>
            </a:r>
            <a:r>
              <a:rPr lang="en-US" dirty="0" err="1" smtClean="0"/>
              <a:t>Microscopico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err="1" smtClean="0"/>
              <a:t>L’esperienza</a:t>
            </a:r>
            <a:r>
              <a:rPr lang="en-US" dirty="0" smtClean="0"/>
              <a:t> di Millikan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it-IT" sz="2800" dirty="0" smtClean="0">
                <a:solidFill>
                  <a:schemeClr val="tx1"/>
                </a:solidFill>
              </a:rPr>
              <a:t>L. Martina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smtClean="0">
                <a:solidFill>
                  <a:schemeClr val="tx1"/>
                </a:solidFill>
              </a:rPr>
              <a:t>21/01/2015</a:t>
            </a:r>
            <a:endParaRPr lang="it-IT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it-IT" sz="2800" i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it-IT" sz="2800" i="1" dirty="0" smtClean="0">
                <a:solidFill>
                  <a:schemeClr val="tx1"/>
                </a:solidFill>
              </a:rPr>
              <a:t>Dipartimento di Fisica 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i="1" dirty="0" smtClean="0">
                <a:solidFill>
                  <a:schemeClr val="tx1"/>
                </a:solidFill>
              </a:rPr>
              <a:t> Università del Salento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i="1" dirty="0" smtClean="0">
                <a:solidFill>
                  <a:schemeClr val="tx1"/>
                </a:solidFill>
              </a:rPr>
              <a:t> Sezione INFN - Lecce</a:t>
            </a:r>
            <a:endParaRPr lang="en-US" sz="2800" i="1" dirty="0" smtClean="0">
              <a:solidFill>
                <a:schemeClr val="tx1"/>
              </a:solidFill>
            </a:endParaRPr>
          </a:p>
        </p:txBody>
      </p:sp>
      <p:sp>
        <p:nvSpPr>
          <p:cNvPr id="3891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438400" cy="476250"/>
          </a:xfrm>
          <a:noFill/>
        </p:spPr>
        <p:txBody>
          <a:bodyPr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Arial" pitchFamily="34" charset="0"/>
              </a:rPr>
              <a:t>Progetto Lauree Scientifiche  </a:t>
            </a:r>
            <a:endParaRPr lang="en-US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8915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38DD8F-CBFE-4806-BCF5-1A5C46C0A6D8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951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Procedura sperimentale - 1</a:t>
            </a:r>
          </a:p>
        </p:txBody>
      </p:sp>
      <p:sp>
        <p:nvSpPr>
          <p:cNvPr id="10243" name="Segnaposto contenuto 2"/>
          <p:cNvSpPr>
            <a:spLocks noGrp="1"/>
          </p:cNvSpPr>
          <p:nvPr>
            <p:ph idx="1"/>
          </p:nvPr>
        </p:nvSpPr>
        <p:spPr>
          <a:xfrm>
            <a:off x="446088" y="1536701"/>
            <a:ext cx="8229600" cy="47879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it-IT" dirty="0" smtClean="0"/>
              <a:t>Agendo sulla pompetta si immettono delle goccioline d’olio nella cameretta delimitata dalle armature del condensatore piano e dal coperchio in plastica, nel quale sono presenti due appositi forellini.</a:t>
            </a:r>
          </a:p>
          <a:p>
            <a:pPr eaLnBrk="1" hangingPunct="1"/>
            <a:r>
              <a:rPr lang="it-IT" dirty="0" smtClean="0"/>
              <a:t>Alcune goccioline si caricano elettricamente (con carica </a:t>
            </a:r>
            <a:r>
              <a:rPr lang="it-IT" b="1" i="1" dirty="0" err="1"/>
              <a:t>q</a:t>
            </a:r>
            <a:r>
              <a:rPr lang="it-IT" dirty="0" smtClean="0"/>
              <a:t>) per effetto della frizione con l’aria e, tramite il campo elettrico </a:t>
            </a:r>
            <a:r>
              <a:rPr lang="it-IT" b="1" dirty="0" smtClean="0"/>
              <a:t>E</a:t>
            </a:r>
            <a:r>
              <a:rPr lang="it-IT" dirty="0" smtClean="0"/>
              <a:t>, possono essere accelerate lungo l’asse verticale, lungo il quale agiscono: 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dirty="0" smtClean="0"/>
              <a:t>la forza peso (</a:t>
            </a:r>
            <a:r>
              <a:rPr lang="it-IT" b="1" dirty="0" smtClean="0"/>
              <a:t>mg</a:t>
            </a:r>
            <a:r>
              <a:rPr lang="it-IT" dirty="0" smtClean="0"/>
              <a:t>), 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dirty="0" smtClean="0"/>
              <a:t>la spinta di Archimede, 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dirty="0" smtClean="0"/>
              <a:t>L’attrito  viscoso </a:t>
            </a:r>
            <a:r>
              <a:rPr lang="it-IT" dirty="0" smtClean="0"/>
              <a:t>(</a:t>
            </a:r>
            <a:r>
              <a:rPr lang="it-IT" b="1" dirty="0" err="1" smtClean="0"/>
              <a:t>F</a:t>
            </a:r>
            <a:r>
              <a:rPr lang="it-IT" b="1" baseline="-25000" dirty="0" err="1" smtClean="0"/>
              <a:t>visc</a:t>
            </a:r>
            <a:r>
              <a:rPr lang="it-IT" dirty="0" smtClean="0"/>
              <a:t>)  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dirty="0" smtClean="0"/>
              <a:t>la forza </a:t>
            </a:r>
            <a:r>
              <a:rPr lang="it-IT" dirty="0" smtClean="0"/>
              <a:t>coulombiana</a:t>
            </a:r>
            <a:r>
              <a:rPr lang="it-IT" dirty="0" smtClean="0"/>
              <a:t> </a:t>
            </a:r>
            <a:r>
              <a:rPr lang="it-IT" dirty="0" smtClean="0"/>
              <a:t>(</a:t>
            </a:r>
            <a:r>
              <a:rPr lang="it-IT" b="1" i="1" dirty="0" err="1" smtClean="0"/>
              <a:t>q</a:t>
            </a:r>
            <a:r>
              <a:rPr lang="it-IT" b="1" i="1" dirty="0" smtClean="0"/>
              <a:t> </a:t>
            </a:r>
            <a:r>
              <a:rPr lang="it-IT" b="1" dirty="0" smtClean="0"/>
              <a:t>E</a:t>
            </a:r>
            <a:r>
              <a:rPr lang="it-IT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2189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Procedura sperimentale -2</a:t>
            </a:r>
          </a:p>
        </p:txBody>
      </p:sp>
      <p:grpSp>
        <p:nvGrpSpPr>
          <p:cNvPr id="2" name="Gruppo 6"/>
          <p:cNvGrpSpPr>
            <a:grpSpLocks/>
          </p:cNvGrpSpPr>
          <p:nvPr/>
        </p:nvGrpSpPr>
        <p:grpSpPr bwMode="auto">
          <a:xfrm>
            <a:off x="2082801" y="4572000"/>
            <a:ext cx="4495800" cy="2147888"/>
            <a:chOff x="2848868" y="2990825"/>
            <a:chExt cx="6043612" cy="3750543"/>
          </a:xfrm>
        </p:grpSpPr>
        <p:pic>
          <p:nvPicPr>
            <p:cNvPr id="11269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3779" y="2990825"/>
              <a:ext cx="6038701" cy="375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ttangolo 4"/>
            <p:cNvSpPr/>
            <p:nvPr/>
          </p:nvSpPr>
          <p:spPr bwMode="auto">
            <a:xfrm>
              <a:off x="2848868" y="3002179"/>
              <a:ext cx="3745040" cy="40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11268" name="Segnaposto contenuto 2"/>
          <p:cNvSpPr>
            <a:spLocks noGrp="1"/>
          </p:cNvSpPr>
          <p:nvPr>
            <p:ph idx="1"/>
          </p:nvPr>
        </p:nvSpPr>
        <p:spPr>
          <a:xfrm>
            <a:off x="482600" y="1143000"/>
            <a:ext cx="8435975" cy="4389438"/>
          </a:xfrm>
        </p:spPr>
        <p:txBody>
          <a:bodyPr/>
          <a:lstStyle/>
          <a:p>
            <a:pPr marL="215900" eaLnBrk="1" hangingPunct="1">
              <a:spcBef>
                <a:spcPct val="0"/>
              </a:spcBef>
            </a:pPr>
            <a:r>
              <a:rPr lang="it-IT" dirty="0" smtClean="0"/>
              <a:t>Il campo elettrico è dato da |</a:t>
            </a:r>
            <a:r>
              <a:rPr lang="it-IT" b="1" dirty="0" smtClean="0"/>
              <a:t>E</a:t>
            </a:r>
            <a:r>
              <a:rPr lang="it-IT" dirty="0" smtClean="0"/>
              <a:t>| = V/d </a:t>
            </a:r>
          </a:p>
          <a:p>
            <a:pPr marL="215900" eaLnBrk="1" hangingPunct="1">
              <a:spcBef>
                <a:spcPct val="0"/>
              </a:spcBef>
            </a:pPr>
            <a:r>
              <a:rPr lang="it-IT" dirty="0" smtClean="0"/>
              <a:t>La spinta di Archimede è  trascurabile rispetto alla forza peso (</a:t>
            </a:r>
            <a:r>
              <a:rPr lang="it-IT" dirty="0" smtClean="0">
                <a:sym typeface="Symbol" pitchFamily="18" charset="2"/>
              </a:rPr>
              <a:t></a:t>
            </a:r>
            <a:r>
              <a:rPr lang="it-IT" baseline="-25000" dirty="0" smtClean="0">
                <a:sym typeface="Symbol" pitchFamily="18" charset="2"/>
              </a:rPr>
              <a:t>aria</a:t>
            </a:r>
            <a:r>
              <a:rPr lang="it-IT" dirty="0" smtClean="0">
                <a:sym typeface="Symbol" pitchFamily="18" charset="2"/>
              </a:rPr>
              <a:t>  10</a:t>
            </a:r>
            <a:r>
              <a:rPr lang="it-IT" baseline="30000" dirty="0" smtClean="0">
                <a:sym typeface="Symbol" pitchFamily="18" charset="2"/>
              </a:rPr>
              <a:t>-3</a:t>
            </a:r>
            <a:r>
              <a:rPr lang="it-IT" dirty="0" smtClean="0">
                <a:sym typeface="Symbol" pitchFamily="18" charset="2"/>
              </a:rPr>
              <a:t> g/cm</a:t>
            </a:r>
            <a:r>
              <a:rPr lang="it-IT" baseline="30000" dirty="0" smtClean="0">
                <a:sym typeface="Symbol" pitchFamily="18" charset="2"/>
              </a:rPr>
              <a:t>3</a:t>
            </a:r>
            <a:r>
              <a:rPr lang="it-IT" dirty="0" smtClean="0">
                <a:sym typeface="Symbol" pitchFamily="18" charset="2"/>
              </a:rPr>
              <a:t> &lt;&lt; </a:t>
            </a:r>
            <a:r>
              <a:rPr lang="it-IT" baseline="-25000" dirty="0" smtClean="0">
                <a:sym typeface="Symbol" pitchFamily="18" charset="2"/>
              </a:rPr>
              <a:t>olio</a:t>
            </a:r>
            <a:r>
              <a:rPr lang="it-IT" dirty="0" smtClean="0"/>
              <a:t>)</a:t>
            </a:r>
          </a:p>
          <a:p>
            <a:pPr marL="215900" eaLnBrk="1" hangingPunct="1">
              <a:spcBef>
                <a:spcPct val="0"/>
              </a:spcBef>
            </a:pPr>
            <a:r>
              <a:rPr lang="it-IT" dirty="0" smtClean="0"/>
              <a:t>La forza viscosa è </a:t>
            </a:r>
            <a:r>
              <a:rPr lang="it-IT" dirty="0" err="1" smtClean="0"/>
              <a:t>F</a:t>
            </a:r>
            <a:r>
              <a:rPr lang="it-IT" baseline="-25000" dirty="0" err="1" smtClean="0"/>
              <a:t>visc</a:t>
            </a:r>
            <a:r>
              <a:rPr lang="it-IT" dirty="0" smtClean="0"/>
              <a:t> = 6 </a:t>
            </a:r>
            <a:r>
              <a:rPr lang="it-IT" dirty="0" smtClean="0">
                <a:sym typeface="Symbol" pitchFamily="18" charset="2"/>
              </a:rPr>
              <a:t>  </a:t>
            </a:r>
            <a:r>
              <a:rPr lang="it-IT" dirty="0" err="1">
                <a:sym typeface="Symbol" pitchFamily="18" charset="2"/>
              </a:rPr>
              <a:t>r</a:t>
            </a:r>
            <a:r>
              <a:rPr lang="it-IT" dirty="0" smtClean="0">
                <a:sym typeface="Symbol" pitchFamily="18" charset="2"/>
              </a:rPr>
              <a:t> </a:t>
            </a:r>
            <a:r>
              <a:rPr lang="it-IT" dirty="0" err="1" smtClean="0">
                <a:sym typeface="Symbol" pitchFamily="18" charset="2"/>
              </a:rPr>
              <a:t>v</a:t>
            </a:r>
            <a:r>
              <a:rPr lang="it-IT" baseline="-25000" dirty="0" err="1" smtClean="0">
                <a:sym typeface="Symbol" pitchFamily="18" charset="2"/>
              </a:rPr>
              <a:t>d</a:t>
            </a:r>
            <a:r>
              <a:rPr lang="it-IT" dirty="0" smtClean="0"/>
              <a:t>, </a:t>
            </a:r>
          </a:p>
          <a:p>
            <a:pPr marL="215900" eaLnBrk="1" hangingPunct="1">
              <a:spcBef>
                <a:spcPct val="0"/>
              </a:spcBef>
            </a:pPr>
            <a:r>
              <a:rPr lang="it-IT" dirty="0" smtClean="0"/>
              <a:t>Viscosità dell’aria  </a:t>
            </a:r>
            <a:r>
              <a:rPr lang="it-IT" b="1" dirty="0" smtClean="0">
                <a:sym typeface="Symbol" pitchFamily="18" charset="2"/>
              </a:rPr>
              <a:t></a:t>
            </a:r>
            <a:r>
              <a:rPr lang="it-IT" baseline="-25000" dirty="0" smtClean="0">
                <a:sym typeface="Symbol" pitchFamily="18" charset="2"/>
              </a:rPr>
              <a:t>aria</a:t>
            </a:r>
            <a:r>
              <a:rPr lang="it-IT" dirty="0" smtClean="0">
                <a:sym typeface="Symbol" pitchFamily="18" charset="2"/>
              </a:rPr>
              <a:t>=1.82·10</a:t>
            </a:r>
            <a:r>
              <a:rPr lang="it-IT" baseline="30000" dirty="0" smtClean="0">
                <a:sym typeface="Symbol" pitchFamily="18" charset="2"/>
              </a:rPr>
              <a:t>-5</a:t>
            </a:r>
            <a:r>
              <a:rPr lang="it-IT" dirty="0" smtClean="0">
                <a:sym typeface="Symbol" pitchFamily="18" charset="2"/>
              </a:rPr>
              <a:t> Pa </a:t>
            </a:r>
            <a:r>
              <a:rPr lang="it-IT" dirty="0" err="1" smtClean="0">
                <a:sym typeface="Symbol" pitchFamily="18" charset="2"/>
              </a:rPr>
              <a:t>s</a:t>
            </a:r>
            <a:r>
              <a:rPr lang="it-IT" dirty="0" smtClean="0">
                <a:sym typeface="Symbol" pitchFamily="18" charset="2"/>
              </a:rPr>
              <a:t>  (20 </a:t>
            </a:r>
            <a:r>
              <a:rPr lang="it-IT" baseline="30000" dirty="0" err="1" smtClean="0">
                <a:sym typeface="Symbol" pitchFamily="18" charset="2"/>
              </a:rPr>
              <a:t>o</a:t>
            </a:r>
            <a:r>
              <a:rPr lang="it-IT" dirty="0" err="1" smtClean="0">
                <a:sym typeface="Symbol" pitchFamily="18" charset="2"/>
              </a:rPr>
              <a:t>C</a:t>
            </a:r>
            <a:r>
              <a:rPr lang="it-IT" dirty="0" smtClean="0">
                <a:sym typeface="Symbol" pitchFamily="18" charset="2"/>
              </a:rPr>
              <a:t>)</a:t>
            </a:r>
          </a:p>
          <a:p>
            <a:pPr marL="215900">
              <a:spcBef>
                <a:spcPct val="0"/>
              </a:spcBef>
            </a:pPr>
            <a:r>
              <a:rPr lang="it-IT" dirty="0">
                <a:sym typeface="Symbol" pitchFamily="18" charset="2"/>
              </a:rPr>
              <a:t> </a:t>
            </a:r>
            <a:r>
              <a:rPr lang="it-IT" dirty="0" err="1">
                <a:sym typeface="Symbol" pitchFamily="18" charset="2"/>
              </a:rPr>
              <a:t>r</a:t>
            </a:r>
            <a:r>
              <a:rPr lang="it-IT" b="1" dirty="0" smtClean="0">
                <a:sym typeface="Symbol" pitchFamily="18" charset="2"/>
              </a:rPr>
              <a:t> </a:t>
            </a:r>
            <a:r>
              <a:rPr lang="it-IT" dirty="0" smtClean="0">
                <a:sym typeface="Symbol" pitchFamily="18" charset="2"/>
              </a:rPr>
              <a:t>raggio della gocciolina, </a:t>
            </a:r>
          </a:p>
          <a:p>
            <a:pPr marL="215900">
              <a:spcBef>
                <a:spcPct val="0"/>
              </a:spcBef>
            </a:pPr>
            <a:r>
              <a:rPr lang="it-IT" dirty="0" err="1" smtClean="0">
                <a:sym typeface="Symbol" pitchFamily="18" charset="2"/>
              </a:rPr>
              <a:t>v</a:t>
            </a:r>
            <a:r>
              <a:rPr lang="it-IT" baseline="-25000" dirty="0" err="1" smtClean="0">
                <a:sym typeface="Symbol" pitchFamily="18" charset="2"/>
              </a:rPr>
              <a:t>d</a:t>
            </a:r>
            <a:r>
              <a:rPr lang="it-IT" b="1" baseline="-25000" dirty="0" smtClean="0">
                <a:sym typeface="Symbol" pitchFamily="18" charset="2"/>
              </a:rPr>
              <a:t> </a:t>
            </a:r>
            <a:r>
              <a:rPr lang="it-IT" dirty="0">
                <a:sym typeface="Symbol" pitchFamily="18" charset="2"/>
              </a:rPr>
              <a:t>velocità di deriva</a:t>
            </a:r>
            <a:endParaRPr lang="it-IT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13915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Procedura Sperimentale - 3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orient="vert" idx="1"/>
          </p:nvPr>
        </p:nvSpPr>
        <p:spPr>
          <a:xfrm rot="16200000">
            <a:off x="2203206" y="-675471"/>
            <a:ext cx="4869505" cy="872179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it-IT" dirty="0" smtClean="0"/>
              <a:t>Portare la tensione a fondo scala e “scegliere” una gocciolina che “sale”</a:t>
            </a:r>
          </a:p>
          <a:p>
            <a:pPr marL="514350" indent="-514350">
              <a:buFont typeface="+mj-lt"/>
              <a:buAutoNum type="arabicParenR"/>
            </a:pPr>
            <a:r>
              <a:rPr lang="it-IT" dirty="0" smtClean="0"/>
              <a:t>Abbassare la tensione V fino a che la gocciolina non si fermi:</a:t>
            </a:r>
          </a:p>
          <a:p>
            <a:pPr marL="514350" indent="-514350">
              <a:buFont typeface="+mj-lt"/>
              <a:buAutoNum type="arabicParenR"/>
            </a:pPr>
            <a:endParaRPr lang="it-IT" dirty="0"/>
          </a:p>
          <a:p>
            <a:pPr marL="514350" indent="-514350">
              <a:buFont typeface="+mj-lt"/>
              <a:buAutoNum type="arabicParenR"/>
            </a:pPr>
            <a:r>
              <a:rPr lang="it-IT" dirty="0" smtClean="0"/>
              <a:t>Azzerare il potenziale,                                 </a:t>
            </a:r>
          </a:p>
          <a:p>
            <a:pPr marL="0" indent="0">
              <a:buNone/>
            </a:pPr>
            <a:r>
              <a:rPr lang="it-IT" dirty="0"/>
              <a:t>f</a:t>
            </a:r>
            <a:r>
              <a:rPr lang="it-IT" dirty="0" smtClean="0"/>
              <a:t>ar partire il cronometro e bloccarlo ad un traguardo prefissato a distanza </a:t>
            </a:r>
            <a:r>
              <a:rPr lang="it-IT" dirty="0" err="1" smtClean="0"/>
              <a:t>s</a:t>
            </a:r>
            <a:r>
              <a:rPr lang="it-IT" dirty="0" smtClean="0"/>
              <a:t> dalla partenza, misurare </a:t>
            </a:r>
            <a:r>
              <a:rPr lang="it-IT" dirty="0" smtClean="0"/>
              <a:t>il tempo 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  <a:r>
              <a:rPr lang="it-IT" dirty="0" smtClean="0"/>
              <a:t>Il moto </a:t>
            </a:r>
            <a:r>
              <a:rPr lang="it-IT" dirty="0" smtClean="0"/>
              <a:t> </a:t>
            </a:r>
            <a:r>
              <a:rPr lang="it-IT" dirty="0" smtClean="0"/>
              <a:t>è governato dalla forza                                        </a:t>
            </a:r>
            <a:r>
              <a:rPr lang="it-IT" dirty="0" smtClean="0"/>
              <a:t> e diventa </a:t>
            </a:r>
            <a:r>
              <a:rPr lang="it-IT" dirty="0" smtClean="0"/>
              <a:t>rapidamente uniforme alla </a:t>
            </a:r>
            <a:r>
              <a:rPr lang="it-IT" dirty="0" smtClean="0"/>
              <a:t>velocit</a:t>
            </a:r>
            <a:r>
              <a:rPr lang="it-IT" dirty="0" smtClean="0"/>
              <a:t>à</a:t>
            </a:r>
            <a:endParaRPr lang="it-IT" dirty="0" smtClean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794115"/>
              </p:ext>
            </p:extLst>
          </p:nvPr>
        </p:nvGraphicFramePr>
        <p:xfrm>
          <a:off x="2446338" y="2868613"/>
          <a:ext cx="3735387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" name="Equation" r:id="rId3" imgW="1714500" imgH="444500" progId="Equation.3">
                  <p:embed/>
                </p:oleObj>
              </mc:Choice>
              <mc:Fallback>
                <p:oleObj name="Equation" r:id="rId3" imgW="1714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6338" y="2868613"/>
                        <a:ext cx="3735387" cy="969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571736"/>
              </p:ext>
            </p:extLst>
          </p:nvPr>
        </p:nvGraphicFramePr>
        <p:xfrm>
          <a:off x="5303837" y="5074018"/>
          <a:ext cx="2684463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" name="Equation" r:id="rId5" imgW="1231900" imgH="241300" progId="Equation.3">
                  <p:embed/>
                </p:oleObj>
              </mc:Choice>
              <mc:Fallback>
                <p:oleObj name="Equation" r:id="rId5" imgW="1231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03837" y="5074018"/>
                        <a:ext cx="2684463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6324600" y="2806700"/>
            <a:ext cx="169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</a:rPr>
              <a:t>a</a:t>
            </a:r>
            <a:r>
              <a:rPr lang="it-IT" sz="1600" dirty="0" smtClean="0">
                <a:solidFill>
                  <a:srgbClr val="FF0000"/>
                </a:solidFill>
              </a:rPr>
              <a:t>ncora</a:t>
            </a:r>
            <a:r>
              <a:rPr lang="it-IT" dirty="0" smtClean="0">
                <a:solidFill>
                  <a:srgbClr val="FF0000"/>
                </a:solidFill>
              </a:rPr>
              <a:t> incognita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15" name="Connettore 7 14"/>
          <p:cNvCxnSpPr/>
          <p:nvPr/>
        </p:nvCxnSpPr>
        <p:spPr>
          <a:xfrm rot="10800000" flipV="1">
            <a:off x="5934075" y="2855912"/>
            <a:ext cx="673100" cy="1539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gget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757784"/>
              </p:ext>
            </p:extLst>
          </p:nvPr>
        </p:nvGraphicFramePr>
        <p:xfrm>
          <a:off x="3675063" y="5791200"/>
          <a:ext cx="1854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" name="Equation" r:id="rId7" imgW="850900" imgH="431800" progId="Equation.3">
                  <p:embed/>
                </p:oleObj>
              </mc:Choice>
              <mc:Fallback>
                <p:oleObj name="Equation" r:id="rId7" imgW="8509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75063" y="5791200"/>
                        <a:ext cx="18542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1911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Elaborazione dei Dati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Preparare una tabella con i dati misurati</a:t>
            </a:r>
          </a:p>
          <a:p>
            <a:pPr marL="0" indent="0" algn="ctr">
              <a:buNone/>
            </a:pPr>
            <a:r>
              <a:rPr lang="it-IT" dirty="0"/>
              <a:t>V, t, </a:t>
            </a:r>
            <a:r>
              <a:rPr lang="it-IT" dirty="0" err="1" smtClean="0"/>
              <a:t>s</a:t>
            </a:r>
            <a:endParaRPr lang="it-IT" dirty="0" smtClean="0"/>
          </a:p>
          <a:p>
            <a:r>
              <a:rPr lang="it-IT" dirty="0" smtClean="0"/>
              <a:t>Calcolare </a:t>
            </a:r>
            <a:r>
              <a:rPr lang="it-IT" dirty="0" err="1" smtClean="0"/>
              <a:t>v</a:t>
            </a:r>
            <a:r>
              <a:rPr lang="it-IT" baseline="-25000" dirty="0" err="1" smtClean="0"/>
              <a:t>d</a:t>
            </a:r>
            <a:r>
              <a:rPr lang="it-IT" dirty="0" smtClean="0"/>
              <a:t> e quindi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Formula approssimata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Altre </a:t>
            </a:r>
            <a:r>
              <a:rPr lang="it-IT" dirty="0" err="1" smtClean="0"/>
              <a:t>quantita’</a:t>
            </a:r>
            <a:r>
              <a:rPr lang="it-IT" dirty="0" smtClean="0"/>
              <a:t> di interesse: </a:t>
            </a:r>
            <a:r>
              <a:rPr lang="it-IT" dirty="0" err="1" smtClean="0"/>
              <a:t>r</a:t>
            </a:r>
            <a:r>
              <a:rPr lang="it-IT" dirty="0" smtClean="0"/>
              <a:t>, m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</a:t>
            </a:r>
          </a:p>
          <a:p>
            <a:pPr marL="0" indent="0" algn="ctr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905445"/>
              </p:ext>
            </p:extLst>
          </p:nvPr>
        </p:nvGraphicFramePr>
        <p:xfrm>
          <a:off x="5608245" y="2452459"/>
          <a:ext cx="2799155" cy="1332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Equation" r:id="rId3" imgW="1041400" imgH="495300" progId="Equation.3">
                  <p:embed/>
                </p:oleObj>
              </mc:Choice>
              <mc:Fallback>
                <p:oleObj name="Equation" r:id="rId3" imgW="10414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08245" y="2452459"/>
                        <a:ext cx="2799155" cy="1332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712119"/>
              </p:ext>
            </p:extLst>
          </p:nvPr>
        </p:nvGraphicFramePr>
        <p:xfrm>
          <a:off x="4837113" y="3696016"/>
          <a:ext cx="354965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Equation" r:id="rId5" imgW="1320800" imgH="406400" progId="Equation.3">
                  <p:embed/>
                </p:oleObj>
              </mc:Choice>
              <mc:Fallback>
                <p:oleObj name="Equation" r:id="rId5" imgW="13208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37113" y="3696016"/>
                        <a:ext cx="3549650" cy="1093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8458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22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283901"/>
              </p:ext>
            </p:extLst>
          </p:nvPr>
        </p:nvGraphicFramePr>
        <p:xfrm>
          <a:off x="330200" y="2768600"/>
          <a:ext cx="8553600" cy="2657076"/>
        </p:xfrm>
        <a:graphic>
          <a:graphicData uri="http://schemas.openxmlformats.org/drawingml/2006/table">
            <a:tbl>
              <a:tblPr/>
              <a:tblGrid>
                <a:gridCol w="1296000"/>
                <a:gridCol w="1296000"/>
                <a:gridCol w="1879200"/>
                <a:gridCol w="2008800"/>
                <a:gridCol w="2073600"/>
              </a:tblGrid>
              <a:tr h="331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V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82957" marR="82957" marT="41470" marB="414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 (s)</a:t>
                      </a:r>
                    </a:p>
                  </a:txBody>
                  <a:tcPr marL="82957" marR="82957" marT="41470" marB="414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 (m)</a:t>
                      </a:r>
                    </a:p>
                  </a:txBody>
                  <a:tcPr marL="82957" marR="82957" marT="41470" marB="414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it-IT" sz="1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(m/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82957" marR="82957" marT="41470" marB="414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q (C)</a:t>
                      </a:r>
                    </a:p>
                  </a:txBody>
                  <a:tcPr marL="82957" marR="82957" marT="41470" marB="414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191 ± 1</a:t>
                      </a:r>
                    </a:p>
                  </a:txBody>
                  <a:tcPr marL="82957" marR="82957" marT="41470" marB="414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32 ± 1</a:t>
                      </a:r>
                    </a:p>
                  </a:txBody>
                  <a:tcPr marL="82957" marR="82957" marT="41470" marB="414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1,5∙10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-3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± 10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-4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82957" marR="82957" marT="41470" marB="414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4,7∙10</a:t>
                      </a:r>
                      <a:r>
                        <a:rPr lang="it-IT" sz="1600" baseline="30000" dirty="0" smtClean="0">
                          <a:solidFill>
                            <a:srgbClr val="FF0000"/>
                          </a:solidFill>
                        </a:rPr>
                        <a:t>-5 </a:t>
                      </a:r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± 0,5∙10</a:t>
                      </a:r>
                      <a:r>
                        <a:rPr lang="it-IT" sz="1600" baseline="30000" dirty="0" smtClean="0">
                          <a:solidFill>
                            <a:srgbClr val="FF0000"/>
                          </a:solidFill>
                        </a:rPr>
                        <a:t>-5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 marL="82957" marR="82957" marT="41470" marB="414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3,4∙10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-19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±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0,6∙10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-19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82957" marR="82957" marT="41470" marB="414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</a:tr>
              <a:tr h="331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142 ± 1</a:t>
                      </a:r>
                    </a:p>
                  </a:txBody>
                  <a:tcPr marL="82957" marR="82957" marT="41470" marB="414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46 ± 1</a:t>
                      </a:r>
                    </a:p>
                  </a:txBody>
                  <a:tcPr marL="82957" marR="82957" marT="41470" marB="414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1,5∙10</a:t>
                      </a:r>
                      <a:r>
                        <a:rPr kumimoji="0" lang="it-IT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-3</a:t>
                      </a: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± 10</a:t>
                      </a:r>
                      <a:r>
                        <a:rPr kumimoji="0" lang="it-IT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-4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82957" marR="82957" marT="41470" marB="414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3,3∙10</a:t>
                      </a:r>
                      <a:r>
                        <a:rPr lang="it-IT" sz="1600" baseline="30000" dirty="0" smtClean="0">
                          <a:solidFill>
                            <a:srgbClr val="FF0000"/>
                          </a:solidFill>
                        </a:rPr>
                        <a:t>-5 </a:t>
                      </a:r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± 0,3∙10</a:t>
                      </a:r>
                      <a:r>
                        <a:rPr lang="it-IT" sz="1600" baseline="30000" dirty="0" smtClean="0">
                          <a:solidFill>
                            <a:srgbClr val="FF0000"/>
                          </a:solidFill>
                        </a:rPr>
                        <a:t>-5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 marL="82957" marR="82957" marT="41470" marB="414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2,6∙10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-19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± 0,4∙10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-19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82957" marR="82957" marT="41470" marB="414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</a:tr>
              <a:tr h="331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205 ± 1</a:t>
                      </a:r>
                    </a:p>
                  </a:txBody>
                  <a:tcPr marL="82957" marR="82957" marT="41470" marB="414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42 ± 1</a:t>
                      </a:r>
                    </a:p>
                  </a:txBody>
                  <a:tcPr marL="82957" marR="82957" marT="41470" marB="414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1,5∙10</a:t>
                      </a:r>
                      <a:r>
                        <a:rPr kumimoji="0" lang="it-IT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-3</a:t>
                      </a: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± 10</a:t>
                      </a:r>
                      <a:r>
                        <a:rPr kumimoji="0" lang="it-IT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-4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82957" marR="82957" marT="41470" marB="414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3,6∙10</a:t>
                      </a:r>
                      <a:r>
                        <a:rPr lang="it-IT" sz="1600" baseline="30000" dirty="0" smtClean="0">
                          <a:solidFill>
                            <a:srgbClr val="FF0000"/>
                          </a:solidFill>
                        </a:rPr>
                        <a:t>-5 </a:t>
                      </a:r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± 0,1∙10</a:t>
                      </a:r>
                      <a:r>
                        <a:rPr lang="it-IT" sz="1600" baseline="30000" dirty="0" smtClean="0">
                          <a:solidFill>
                            <a:srgbClr val="FF0000"/>
                          </a:solidFill>
                        </a:rPr>
                        <a:t>-5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 marL="82957" marR="82957" marT="41470" marB="414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2,1∙10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-19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±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0,4∙10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-19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82957" marR="82957" marT="41470" marB="414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</a:tr>
              <a:tr h="331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218 ± 1</a:t>
                      </a:r>
                    </a:p>
                  </a:txBody>
                  <a:tcPr marL="82957" marR="82957" marT="41470" marB="414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40 ± 1</a:t>
                      </a:r>
                    </a:p>
                  </a:txBody>
                  <a:tcPr marL="82957" marR="82957" marT="41470" marB="414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1,5∙10</a:t>
                      </a:r>
                      <a:r>
                        <a:rPr kumimoji="0" lang="it-IT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-3</a:t>
                      </a: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± 10</a:t>
                      </a:r>
                      <a:r>
                        <a:rPr kumimoji="0" lang="it-IT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-4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82957" marR="82957" marT="41470" marB="414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3,7∙10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-5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± 0,3∙10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-5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82957" marR="82957" marT="41470" marB="414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1,9∙10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-19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±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0,3∙10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-19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82957" marR="82957" marT="41470" marB="414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</a:tr>
              <a:tr h="331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211 ± 1</a:t>
                      </a:r>
                    </a:p>
                  </a:txBody>
                  <a:tcPr marL="82957" marR="82957" marT="41470" marB="414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25 ± 1</a:t>
                      </a:r>
                    </a:p>
                  </a:txBody>
                  <a:tcPr marL="82957" marR="82957" marT="41470" marB="414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1,5∙10</a:t>
                      </a:r>
                      <a:r>
                        <a:rPr kumimoji="0" lang="it-IT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-3</a:t>
                      </a: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± 10</a:t>
                      </a:r>
                      <a:r>
                        <a:rPr kumimoji="0" lang="it-IT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-4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82957" marR="82957" marT="41470" marB="414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6,0∙10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-5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± 0,6∙10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-5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82957" marR="82957" marT="41470" marB="414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4,2∙10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-19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± 0,8∙10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-19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82957" marR="82957" marT="41470" marB="414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</a:tr>
              <a:tr h="331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294 ± 1</a:t>
                      </a:r>
                    </a:p>
                  </a:txBody>
                  <a:tcPr marL="82957" marR="82957" marT="41470" marB="414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24 ± 1</a:t>
                      </a:r>
                    </a:p>
                  </a:txBody>
                  <a:tcPr marL="82957" marR="82957" marT="41470" marB="414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1,5∙10</a:t>
                      </a:r>
                      <a:r>
                        <a:rPr kumimoji="0" lang="it-IT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-3</a:t>
                      </a: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± 10</a:t>
                      </a:r>
                      <a:r>
                        <a:rPr kumimoji="0" lang="it-IT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-4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82957" marR="82957" marT="41470" marB="414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6,2∙10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-5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± 0,7∙10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-5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82957" marR="82957" marT="41470" marB="414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3,2∙10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-19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± 0,6∙10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-19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82957" marR="82957" marT="41470" marB="414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</a:tr>
              <a:tr h="33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281 ± 1</a:t>
                      </a:r>
                    </a:p>
                  </a:txBody>
                  <a:tcPr marL="82957" marR="82957" marT="41470" marB="414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34 ± 1</a:t>
                      </a:r>
                    </a:p>
                  </a:txBody>
                  <a:tcPr marL="82957" marR="82957" marT="41470" marB="414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1,5∙10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-3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± 10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-4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82957" marR="82957" marT="41470" marB="414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4,4∙10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-5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± 0,4∙10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-5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82957" marR="82957" marT="41470" marB="414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2,0∙10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-19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± 0,4∙10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-19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82957" marR="82957" marT="41470" marB="414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</a:tr>
            </a:tbl>
          </a:graphicData>
        </a:graphic>
      </p:graphicFrame>
      <p:sp>
        <p:nvSpPr>
          <p:cNvPr id="7" name="Rettangolo 6"/>
          <p:cNvSpPr/>
          <p:nvPr/>
        </p:nvSpPr>
        <p:spPr>
          <a:xfrm>
            <a:off x="-228600" y="1155699"/>
            <a:ext cx="9220200" cy="1576472"/>
          </a:xfrm>
          <a:prstGeom prst="rect">
            <a:avLst/>
          </a:prstGeom>
          <a:noFill/>
        </p:spPr>
        <p:txBody>
          <a:bodyPr wrap="square" lIns="82945" tIns="41473" rIns="82945" bIns="41473"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sz="49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Tabella </a:t>
            </a:r>
            <a:r>
              <a:rPr lang="it-IT" sz="4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dati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Nell’esperienza condotta dagli studenti del PLS 09/10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</a:t>
            </a:r>
            <a:r>
              <a:rPr lang="it-IT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Fisica Moderna) </a:t>
            </a:r>
            <a:endParaRPr lang="it-IT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Esempi</a:t>
            </a:r>
            <a:r>
              <a:rPr lang="en-US" dirty="0" smtClean="0"/>
              <a:t> </a:t>
            </a:r>
            <a:r>
              <a:rPr lang="en-US" dirty="0" err="1" smtClean="0"/>
              <a:t>dagli</a:t>
            </a:r>
            <a:r>
              <a:rPr lang="en-US" dirty="0" smtClean="0"/>
              <a:t> </a:t>
            </a:r>
            <a:r>
              <a:rPr lang="en-US" dirty="0" err="1" smtClean="0"/>
              <a:t>anni</a:t>
            </a:r>
            <a:r>
              <a:rPr lang="en-US" dirty="0" smtClean="0"/>
              <a:t> </a:t>
            </a:r>
            <a:r>
              <a:rPr lang="en-US" dirty="0" err="1" smtClean="0"/>
              <a:t>precedenti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352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816100"/>
            <a:ext cx="8978900" cy="4838700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Tabella dati PLS-2012</a:t>
            </a:r>
            <a:br>
              <a:rPr lang="it-IT" dirty="0" smtClean="0"/>
            </a:br>
            <a:r>
              <a:rPr lang="it-IT" dirty="0" smtClean="0"/>
              <a:t>“</a:t>
            </a:r>
            <a:r>
              <a:rPr lang="it-IT" dirty="0" err="1" smtClean="0"/>
              <a:t>Q</a:t>
            </a:r>
            <a:r>
              <a:rPr lang="it-IT" dirty="0" smtClean="0"/>
              <a:t>. </a:t>
            </a:r>
            <a:r>
              <a:rPr lang="it-IT" dirty="0" err="1" smtClean="0"/>
              <a:t>Punzi</a:t>
            </a:r>
            <a:r>
              <a:rPr lang="it-IT" dirty="0" smtClean="0"/>
              <a:t>” - Cisternino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8306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Stima della carica elementare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1714500"/>
            <a:ext cx="65278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74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8162" y="244476"/>
            <a:ext cx="7253288" cy="5492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900" b="1" dirty="0" smtClean="0">
                <a:solidFill>
                  <a:srgbClr val="002A50"/>
                </a:solidFill>
                <a:ea typeface="+mj-ea"/>
              </a:rPr>
              <a:t>Dati raccolti e ricavati</a:t>
            </a:r>
            <a:r>
              <a:rPr lang="it-IT" sz="4900" dirty="0" smtClean="0">
                <a:solidFill>
                  <a:srgbClr val="002A50"/>
                </a:solidFill>
                <a:ea typeface="+mj-ea"/>
              </a:rPr>
              <a:t>                 </a:t>
            </a:r>
            <a:r>
              <a:rPr lang="it-IT" sz="1800" dirty="0" smtClean="0">
                <a:solidFill>
                  <a:srgbClr val="002A50"/>
                </a:solidFill>
                <a:ea typeface="+mj-ea"/>
              </a:rPr>
              <a:t>Esperimento del 12/02/</a:t>
            </a:r>
            <a:r>
              <a:rPr lang="it-IT" sz="1800" dirty="0" smtClean="0">
                <a:solidFill>
                  <a:srgbClr val="002A50"/>
                </a:solidFill>
                <a:ea typeface="+mj-ea"/>
              </a:rPr>
              <a:t>2014  “ </a:t>
            </a:r>
            <a:r>
              <a:rPr lang="it-IT" sz="1800" dirty="0" err="1" smtClean="0">
                <a:solidFill>
                  <a:srgbClr val="002A50"/>
                </a:solidFill>
                <a:ea typeface="+mj-ea"/>
              </a:rPr>
              <a:t>Ribezzo</a:t>
            </a:r>
            <a:r>
              <a:rPr lang="it-IT" sz="1800" dirty="0" smtClean="0">
                <a:solidFill>
                  <a:srgbClr val="002A50"/>
                </a:solidFill>
                <a:ea typeface="+mj-ea"/>
              </a:rPr>
              <a:t>” </a:t>
            </a:r>
            <a:endParaRPr lang="it-IT" dirty="0" smtClean="0">
              <a:solidFill>
                <a:srgbClr val="002A50"/>
              </a:solidFill>
              <a:ea typeface="+mj-ea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388189"/>
              </p:ext>
            </p:extLst>
          </p:nvPr>
        </p:nvGraphicFramePr>
        <p:xfrm>
          <a:off x="594123" y="1117600"/>
          <a:ext cx="7978377" cy="5632338"/>
        </p:xfrm>
        <a:graphic>
          <a:graphicData uri="http://schemas.openxmlformats.org/drawingml/2006/table">
            <a:tbl>
              <a:tblPr/>
              <a:tblGrid>
                <a:gridCol w="1191776"/>
                <a:gridCol w="1244440"/>
                <a:gridCol w="1606208"/>
                <a:gridCol w="2601072"/>
                <a:gridCol w="1334881"/>
              </a:tblGrid>
              <a:tr h="592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SPAZIO (m)</a:t>
                      </a:r>
                    </a:p>
                  </a:txBody>
                  <a:tcPr marL="68582" marR="68582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TEMPO (s)</a:t>
                      </a:r>
                    </a:p>
                  </a:txBody>
                  <a:tcPr marL="68582" marR="68582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VELOCITA</a:t>
                      </a:r>
                      <a:r>
                        <a:rPr kumimoji="0" lang="ja-JP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’</a:t>
                      </a: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(m/s)</a:t>
                      </a:r>
                    </a:p>
                  </a:txBody>
                  <a:tcPr marL="68582" marR="68582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DIFFERENZA DI POTENZIALE (V)</a:t>
                      </a:r>
                    </a:p>
                  </a:txBody>
                  <a:tcPr marL="68582" marR="68582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CARICA (C)</a:t>
                      </a:r>
                    </a:p>
                  </a:txBody>
                  <a:tcPr marL="68582" marR="68582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5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0,0015</a:t>
                      </a:r>
                    </a:p>
                  </a:txBody>
                  <a:tcPr marL="68582" marR="68582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19,3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7,77 10</a:t>
                      </a:r>
                      <a:r>
                        <a:rPr kumimoji="0" lang="it-IT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-5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275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5,08 10</a:t>
                      </a:r>
                      <a:r>
                        <a:rPr kumimoji="0" lang="it-IT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-19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558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0,003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29,31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10,2 10</a:t>
                      </a:r>
                      <a:r>
                        <a:rPr kumimoji="0" lang="it-IT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-5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423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4,94 10</a:t>
                      </a:r>
                      <a:r>
                        <a:rPr kumimoji="0" lang="it-IT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-19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558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0,002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27,3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7,33 10</a:t>
                      </a:r>
                      <a:r>
                        <a:rPr kumimoji="0" lang="it-IT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-5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343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3,69 10</a:t>
                      </a:r>
                      <a:r>
                        <a:rPr kumimoji="0" lang="it-IT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-19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558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0,0023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30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7,67 10</a:t>
                      </a:r>
                      <a:r>
                        <a:rPr kumimoji="0" lang="it-IT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-5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502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2,70 10</a:t>
                      </a:r>
                      <a:r>
                        <a:rPr kumimoji="0" lang="it-IT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-19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558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0,002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31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6,45 10</a:t>
                      </a:r>
                      <a:r>
                        <a:rPr kumimoji="0" lang="it-IT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-5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202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5,18 10</a:t>
                      </a:r>
                      <a:r>
                        <a:rPr kumimoji="0" lang="it-IT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-19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558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0,0015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23,25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6,45 10</a:t>
                      </a:r>
                      <a:r>
                        <a:rPr kumimoji="0" lang="it-IT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-5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134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7,80 10</a:t>
                      </a:r>
                      <a:r>
                        <a:rPr kumimoji="0" lang="it-IT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-19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558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0,001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12,65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7,91 10</a:t>
                      </a:r>
                      <a:r>
                        <a:rPr kumimoji="0" lang="it-IT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-5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203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6,99 10</a:t>
                      </a:r>
                      <a:r>
                        <a:rPr kumimoji="0" lang="it-IT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-19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558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0,0015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22,44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6,68 10</a:t>
                      </a:r>
                      <a:r>
                        <a:rPr kumimoji="0" lang="it-IT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-5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86,0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12,8 10</a:t>
                      </a:r>
                      <a:r>
                        <a:rPr kumimoji="0" lang="it-IT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-19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558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0,001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13,75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7,27 10</a:t>
                      </a:r>
                      <a:r>
                        <a:rPr kumimoji="0" lang="it-IT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-5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311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4,02 10</a:t>
                      </a:r>
                      <a:r>
                        <a:rPr kumimoji="0" lang="it-IT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-19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558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0,0015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23,82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6,30 10</a:t>
                      </a:r>
                      <a:r>
                        <a:rPr kumimoji="0" lang="it-IT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-5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142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7,10 10</a:t>
                      </a:r>
                      <a:r>
                        <a:rPr kumimoji="0" lang="it-IT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-19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558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0,002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28,4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7,04 10</a:t>
                      </a:r>
                      <a:r>
                        <a:rPr kumimoji="0" lang="it-IT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-5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238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5,01 10</a:t>
                      </a:r>
                      <a:r>
                        <a:rPr kumimoji="0" lang="it-IT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-19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558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0,0035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36,96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9,47 10</a:t>
                      </a:r>
                      <a:r>
                        <a:rPr kumimoji="0" lang="it-IT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-5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168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11,1 10</a:t>
                      </a:r>
                      <a:r>
                        <a:rPr kumimoji="0" lang="it-IT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-19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558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0,0022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32,6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6,75 10</a:t>
                      </a:r>
                      <a:r>
                        <a:rPr kumimoji="0" lang="it-IT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-5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263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4,25 10</a:t>
                      </a:r>
                      <a:r>
                        <a:rPr kumimoji="0" lang="it-IT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-19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558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0,002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14,71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13,6 10</a:t>
                      </a:r>
                      <a:r>
                        <a:rPr kumimoji="0" lang="it-IT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-5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494</a:t>
                      </a: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6,48 10</a:t>
                      </a:r>
                      <a:r>
                        <a:rPr kumimoji="0" lang="it-IT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-19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144" marR="7144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910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>
          <a:xfrm>
            <a:off x="638175" y="268289"/>
            <a:ext cx="7886700" cy="617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b="1">
                <a:solidFill>
                  <a:srgbClr val="002A50"/>
                </a:solidFill>
                <a:latin typeface="Calibri Light" charset="0"/>
              </a:rPr>
              <a:t>Verifica dei dati ottenuti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</p:nvPr>
        </p:nvGraphicFramePr>
        <p:xfrm>
          <a:off x="534591" y="954088"/>
          <a:ext cx="5123260" cy="583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928"/>
                <a:gridCol w="2895332"/>
              </a:tblGrid>
              <a:tr h="376998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CARICA (C)</a:t>
                      </a:r>
                      <a:endParaRPr lang="it-IT" sz="1800" dirty="0"/>
                    </a:p>
                  </a:txBody>
                  <a:tcPr marL="68579" marR="68579" marT="45722" marB="45722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QUANTIZZAZIONE (e = </a:t>
                      </a:r>
                      <a:r>
                        <a:rPr lang="it-IT" sz="1800" dirty="0" smtClean="0">
                          <a:solidFill>
                            <a:schemeClr val="bg1"/>
                          </a:solidFill>
                        </a:rPr>
                        <a:t>1,60 10</a:t>
                      </a:r>
                      <a:r>
                        <a:rPr lang="it-IT" sz="1800" baseline="30000" dirty="0" smtClean="0">
                          <a:solidFill>
                            <a:schemeClr val="bg1"/>
                          </a:solidFill>
                        </a:rPr>
                        <a:t>-19</a:t>
                      </a:r>
                      <a:r>
                        <a:rPr lang="it-IT" sz="1800" dirty="0" smtClean="0">
                          <a:solidFill>
                            <a:schemeClr val="bg1"/>
                          </a:solidFill>
                        </a:rPr>
                        <a:t> C</a:t>
                      </a:r>
                      <a:r>
                        <a:rPr lang="it-IT" sz="1800" dirty="0" smtClean="0"/>
                        <a:t>)</a:t>
                      </a:r>
                      <a:endParaRPr lang="it-IT" sz="1800" dirty="0"/>
                    </a:p>
                  </a:txBody>
                  <a:tcPr marL="68579" marR="68579" marT="45722" marB="45722"/>
                </a:tc>
              </a:tr>
              <a:tr h="37085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2,70 10</a:t>
                      </a:r>
                      <a:r>
                        <a:rPr lang="it-IT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-19</a:t>
                      </a:r>
                      <a:endParaRPr lang="it-IT" sz="1800" kern="1200" baseline="30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1,69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/>
                </a:tc>
              </a:tr>
              <a:tr h="37085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3,69 10</a:t>
                      </a:r>
                      <a:r>
                        <a:rPr lang="it-IT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-19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2,31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/>
                </a:tc>
              </a:tr>
              <a:tr h="37085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4,02 10</a:t>
                      </a:r>
                      <a:r>
                        <a:rPr lang="it-IT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-19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2,52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/>
                </a:tc>
              </a:tr>
              <a:tr h="37085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4,25 10</a:t>
                      </a:r>
                      <a:r>
                        <a:rPr lang="it-IT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-19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2,66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/>
                </a:tc>
              </a:tr>
              <a:tr h="37085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4,94 10</a:t>
                      </a:r>
                      <a:r>
                        <a:rPr lang="it-IT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-19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3,09</a:t>
                      </a:r>
                      <a:endParaRPr lang="it-IT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/>
                </a:tc>
              </a:tr>
              <a:tr h="37085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5,01 10</a:t>
                      </a:r>
                      <a:r>
                        <a:rPr lang="it-IT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-19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3,13</a:t>
                      </a:r>
                      <a:endParaRPr lang="it-IT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/>
                </a:tc>
              </a:tr>
              <a:tr h="37085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5,08 10</a:t>
                      </a:r>
                      <a:r>
                        <a:rPr lang="it-IT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-19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3,14</a:t>
                      </a:r>
                      <a:endParaRPr lang="it-IT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/>
                </a:tc>
              </a:tr>
              <a:tr h="37085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5,18 10</a:t>
                      </a:r>
                      <a:r>
                        <a:rPr lang="it-IT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-19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3,24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/>
                </a:tc>
              </a:tr>
              <a:tr h="37085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6,48 10</a:t>
                      </a:r>
                      <a:r>
                        <a:rPr lang="it-IT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-19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4,05</a:t>
                      </a:r>
                      <a:endParaRPr lang="it-IT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/>
                </a:tc>
              </a:tr>
              <a:tr h="37085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6,99 10</a:t>
                      </a:r>
                      <a:r>
                        <a:rPr lang="it-IT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-19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4,37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/>
                </a:tc>
              </a:tr>
              <a:tr h="37085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7,10 10</a:t>
                      </a:r>
                      <a:r>
                        <a:rPr lang="it-IT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-19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4,44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/>
                </a:tc>
              </a:tr>
              <a:tr h="37085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7,80 10</a:t>
                      </a:r>
                      <a:r>
                        <a:rPr lang="it-IT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-19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4,88</a:t>
                      </a:r>
                      <a:endParaRPr lang="it-IT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/>
                </a:tc>
              </a:tr>
              <a:tr h="37085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11,1 10</a:t>
                      </a:r>
                      <a:r>
                        <a:rPr lang="it-IT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-19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6,92</a:t>
                      </a:r>
                      <a:endParaRPr lang="it-IT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/>
                </a:tc>
              </a:tr>
              <a:tr h="37085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12,8 10</a:t>
                      </a:r>
                      <a:r>
                        <a:rPr lang="it-IT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-19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8,02</a:t>
                      </a:r>
                      <a:endParaRPr lang="it-IT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/>
                </a:tc>
              </a:tr>
            </a:tbl>
          </a:graphicData>
        </a:graphic>
      </p:graphicFrame>
      <p:sp>
        <p:nvSpPr>
          <p:cNvPr id="7221" name="CasellaDiTesto 8"/>
          <p:cNvSpPr txBox="1">
            <a:spLocks noChangeArrowheads="1"/>
          </p:cNvSpPr>
          <p:nvPr/>
        </p:nvSpPr>
        <p:spPr bwMode="auto">
          <a:xfrm>
            <a:off x="6075760" y="1274764"/>
            <a:ext cx="2578894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it-IT" sz="1800"/>
              <a:t>La metà delle cariche raccolte sperimentalmente non risponde al principio di quantizzazione.</a:t>
            </a:r>
          </a:p>
          <a:p>
            <a:pPr algn="just" eaLnBrk="1" hangingPunct="1"/>
            <a:endParaRPr lang="it-IT" sz="1800"/>
          </a:p>
          <a:p>
            <a:pPr algn="just" eaLnBrk="1" hangingPunct="1"/>
            <a:r>
              <a:rPr lang="it-IT" sz="1800"/>
              <a:t>Però dall</a:t>
            </a:r>
            <a:r>
              <a:rPr lang="ja-JP" altLang="it-IT" sz="1800"/>
              <a:t>’</a:t>
            </a:r>
            <a:r>
              <a:rPr lang="it-IT" sz="1800"/>
              <a:t>analisi dei dati notiamo come tutti gli altri risultati (quelli evidenziati in </a:t>
            </a:r>
            <a:r>
              <a:rPr lang="it-IT" sz="1800">
                <a:solidFill>
                  <a:srgbClr val="FF0000"/>
                </a:solidFill>
              </a:rPr>
              <a:t>rosso</a:t>
            </a:r>
            <a:r>
              <a:rPr lang="it-IT" sz="1800"/>
              <a:t>) mostrano di contenere la carica elementare un numero intero di volte.</a:t>
            </a:r>
          </a:p>
        </p:txBody>
      </p:sp>
    </p:spTree>
    <p:extLst>
      <p:ext uri="{BB962C8B-B14F-4D97-AF65-F5344CB8AC3E}">
        <p14:creationId xmlns:p14="http://schemas.microsoft.com/office/powerpoint/2010/main" val="3053245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Cenni storici</a:t>
            </a:r>
          </a:p>
        </p:txBody>
      </p:sp>
      <p:sp>
        <p:nvSpPr>
          <p:cNvPr id="7171" name="Segnaposto contenuto 2"/>
          <p:cNvSpPr>
            <a:spLocks noGrp="1"/>
          </p:cNvSpPr>
          <p:nvPr>
            <p:ph idx="1"/>
          </p:nvPr>
        </p:nvSpPr>
        <p:spPr>
          <a:xfrm>
            <a:off x="457200" y="1992313"/>
            <a:ext cx="8229600" cy="438943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it-IT" dirty="0" smtClean="0"/>
              <a:t>Nel 1909 Robert </a:t>
            </a:r>
            <a:r>
              <a:rPr lang="it-IT" dirty="0" err="1" smtClean="0"/>
              <a:t>Millikan</a:t>
            </a:r>
            <a:r>
              <a:rPr lang="it-IT" dirty="0" smtClean="0"/>
              <a:t> fu il primo a misurare la carica dell’elettrone, attraverso l’esperimento della “goccia d’olio”, ottenendo già una precisione dello 0.1%: </a:t>
            </a:r>
            <a:r>
              <a:rPr lang="it-IT" dirty="0" err="1" smtClean="0"/>
              <a:t>Q</a:t>
            </a:r>
            <a:r>
              <a:rPr lang="it-IT" dirty="0" smtClean="0"/>
              <a:t> = 1.592  10</a:t>
            </a:r>
            <a:r>
              <a:rPr lang="it-IT" baseline="30000" dirty="0" smtClean="0"/>
              <a:t>-19</a:t>
            </a:r>
            <a:r>
              <a:rPr lang="it-IT" dirty="0" smtClean="0"/>
              <a:t> C</a:t>
            </a:r>
          </a:p>
          <a:p>
            <a:pPr eaLnBrk="1" hangingPunct="1"/>
            <a:r>
              <a:rPr lang="it-IT" dirty="0" smtClean="0"/>
              <a:t>L’articolo definitivo (1913) gli valse, 10 anni più tardi, il riconoscimento del premio Nobel.</a:t>
            </a:r>
          </a:p>
          <a:p>
            <a:r>
              <a:rPr lang="it-IT" dirty="0" smtClean="0"/>
              <a:t>Il valore attualmente noto della carica dell’elettrone </a:t>
            </a:r>
            <a:r>
              <a:rPr lang="it-IT" dirty="0" smtClean="0"/>
              <a:t>è</a:t>
            </a: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>
                <a:solidFill>
                  <a:srgbClr val="FF0000"/>
                </a:solidFill>
              </a:rPr>
              <a:t>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</a:rPr>
              <a:t>= </a:t>
            </a:r>
            <a:r>
              <a:rPr lang="it-IT" b="1" dirty="0">
                <a:solidFill>
                  <a:srgbClr val="FF0000"/>
                </a:solidFill>
              </a:rPr>
              <a:t>1.602 176 565(35)×10</a:t>
            </a:r>
            <a:r>
              <a:rPr lang="it-IT" b="1" baseline="30000" dirty="0">
                <a:solidFill>
                  <a:srgbClr val="FF0000"/>
                </a:solidFill>
              </a:rPr>
              <a:t>−19</a:t>
            </a:r>
            <a:r>
              <a:rPr lang="it-IT" b="1" dirty="0">
                <a:solidFill>
                  <a:srgbClr val="FF0000"/>
                </a:solidFill>
              </a:rPr>
              <a:t> C </a:t>
            </a:r>
            <a:endParaRPr lang="it-IT" b="1" dirty="0">
              <a:solidFill>
                <a:srgbClr val="FF0000"/>
              </a:solidFill>
            </a:endParaRPr>
          </a:p>
          <a:p>
            <a:pPr eaLnBrk="1" hangingPunct="1"/>
            <a:endParaRPr lang="it-IT" dirty="0" smtClean="0"/>
          </a:p>
        </p:txBody>
      </p:sp>
      <p:sp>
        <p:nvSpPr>
          <p:cNvPr id="2" name="Rectangle 1"/>
          <p:cNvSpPr/>
          <p:nvPr/>
        </p:nvSpPr>
        <p:spPr>
          <a:xfrm>
            <a:off x="1143000" y="6255435"/>
            <a:ext cx="7073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pdg.lbl.gov</a:t>
            </a:r>
            <a:r>
              <a:rPr lang="en-US" dirty="0"/>
              <a:t>/2014/reviews/rpp2014-rev-phys-constants.pdf</a:t>
            </a:r>
          </a:p>
        </p:txBody>
      </p:sp>
    </p:spTree>
    <p:extLst>
      <p:ext uri="{BB962C8B-B14F-4D97-AF65-F5344CB8AC3E}">
        <p14:creationId xmlns:p14="http://schemas.microsoft.com/office/powerpoint/2010/main" val="3460986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Scopo dell’esperienza</a:t>
            </a:r>
          </a:p>
        </p:txBody>
      </p:sp>
      <p:sp>
        <p:nvSpPr>
          <p:cNvPr id="6147" name="Segnaposto contenuto 2"/>
          <p:cNvSpPr>
            <a:spLocks noGrp="1"/>
          </p:cNvSpPr>
          <p:nvPr>
            <p:ph idx="1"/>
          </p:nvPr>
        </p:nvSpPr>
        <p:spPr>
          <a:xfrm>
            <a:off x="457200" y="2063750"/>
            <a:ext cx="8229600" cy="4389438"/>
          </a:xfrm>
        </p:spPr>
        <p:txBody>
          <a:bodyPr/>
          <a:lstStyle/>
          <a:p>
            <a:pPr eaLnBrk="1" hangingPunct="1"/>
            <a:r>
              <a:rPr lang="it-IT" dirty="0" smtClean="0"/>
              <a:t>Misurare la carica elettrica di goccioline d’olio accelerate da un campo elettrico uniforme </a:t>
            </a:r>
          </a:p>
          <a:p>
            <a:pPr eaLnBrk="1" hangingPunct="1"/>
            <a:r>
              <a:rPr lang="it-IT" dirty="0" smtClean="0"/>
              <a:t>Verificare la granularità della carica elettrica e l’esistenza di una carica fondamentale </a:t>
            </a:r>
            <a:r>
              <a:rPr lang="it-IT" b="1" i="1" dirty="0" smtClean="0"/>
              <a:t>e</a:t>
            </a:r>
            <a:r>
              <a:rPr lang="it-IT" dirty="0" smtClean="0"/>
              <a:t> di cui tutte le cariche sono multiple</a:t>
            </a:r>
          </a:p>
        </p:txBody>
      </p:sp>
    </p:spTree>
    <p:extLst>
      <p:ext uri="{BB962C8B-B14F-4D97-AF65-F5344CB8AC3E}">
        <p14:creationId xmlns:p14="http://schemas.microsoft.com/office/powerpoint/2010/main" val="119966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6"/>
          <p:cNvGrpSpPr>
            <a:grpSpLocks/>
          </p:cNvGrpSpPr>
          <p:nvPr/>
        </p:nvGrpSpPr>
        <p:grpSpPr bwMode="auto">
          <a:xfrm>
            <a:off x="241300" y="596900"/>
            <a:ext cx="8648700" cy="6122988"/>
            <a:chOff x="2848868" y="2990825"/>
            <a:chExt cx="6043612" cy="375054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3779" y="2990825"/>
              <a:ext cx="6038701" cy="375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4"/>
            <p:cNvSpPr/>
            <p:nvPr/>
          </p:nvSpPr>
          <p:spPr bwMode="auto">
            <a:xfrm>
              <a:off x="2848868" y="3002179"/>
              <a:ext cx="3745040" cy="40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L’ idea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misura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23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3"/>
          <p:cNvSpPr>
            <a:spLocks noGrp="1" noChangeArrowheads="1"/>
          </p:cNvSpPr>
          <p:nvPr>
            <p:ph type="title"/>
          </p:nvPr>
        </p:nvSpPr>
        <p:spPr>
          <a:xfrm>
            <a:off x="252413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4000" dirty="0" smtClean="0"/>
              <a:t>L’esperienza </a:t>
            </a:r>
            <a:br>
              <a:rPr lang="it-IT" sz="4000" dirty="0" smtClean="0"/>
            </a:br>
            <a:r>
              <a:rPr lang="it-IT" sz="4000" dirty="0" smtClean="0"/>
              <a:t>di </a:t>
            </a:r>
            <a:r>
              <a:rPr lang="it-IT" sz="4000" dirty="0" err="1" smtClean="0"/>
              <a:t>Millikan</a:t>
            </a:r>
            <a:endParaRPr lang="en-US" sz="4000" dirty="0" smtClean="0"/>
          </a:p>
        </p:txBody>
      </p:sp>
      <p:sp>
        <p:nvSpPr>
          <p:cNvPr id="34819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3E7E3C-C4CF-42F4-B7B1-45F0AA1A66E9}" type="slidenum">
              <a:rPr lang="en-US" smtClean="0">
                <a:latin typeface="Arial" pitchFamily="34" charset="0"/>
              </a:rPr>
              <a:pPr/>
              <a:t>5</a:t>
            </a:fld>
            <a:endParaRPr lang="en-US" dirty="0" smtClean="0">
              <a:latin typeface="Arial" pitchFamily="34" charset="0"/>
            </a:endParaRPr>
          </a:p>
        </p:txBody>
      </p:sp>
      <p:pic>
        <p:nvPicPr>
          <p:cNvPr id="34820" name="Picture 2" descr="millikan_sketch_dow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" y="2701925"/>
            <a:ext cx="338296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107950" y="5791200"/>
            <a:ext cx="534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/>
              <a:t>http://</a:t>
            </a:r>
            <a:r>
              <a:rPr lang="en-US" dirty="0" err="1"/>
              <a:t>www.aip.org</a:t>
            </a:r>
            <a:r>
              <a:rPr lang="en-US" dirty="0"/>
              <a:t>/history/gap/Millikan/</a:t>
            </a:r>
            <a:r>
              <a:rPr lang="en-US" dirty="0" err="1"/>
              <a:t>Millikan.html</a:t>
            </a:r>
            <a:endParaRPr lang="en-US" dirty="0"/>
          </a:p>
        </p:txBody>
      </p:sp>
      <p:pic>
        <p:nvPicPr>
          <p:cNvPr id="34823" name="Picture 5" descr="millik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49500" cy="291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13" descr="z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1763" y="3317875"/>
            <a:ext cx="5202237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2" name="Picture 15" descr="millikan_schem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85149" y="0"/>
            <a:ext cx="3458852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4" name="Text Box 17"/>
          <p:cNvSpPr txBox="1">
            <a:spLocks noChangeArrowheads="1"/>
          </p:cNvSpPr>
          <p:nvPr/>
        </p:nvSpPr>
        <p:spPr bwMode="auto">
          <a:xfrm>
            <a:off x="260350" y="6284913"/>
            <a:ext cx="29546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/>
              <a:t>PSSC: FISICA</a:t>
            </a:r>
            <a:r>
              <a:rPr lang="en-US" dirty="0" smtClean="0"/>
              <a:t>, vol. 2</a:t>
            </a:r>
            <a:r>
              <a:rPr lang="en-US" dirty="0"/>
              <a:t>, Cap. 28-4</a:t>
            </a:r>
          </a:p>
        </p:txBody>
      </p:sp>
    </p:spTree>
    <p:extLst>
      <p:ext uri="{BB962C8B-B14F-4D97-AF65-F5344CB8AC3E}">
        <p14:creationId xmlns:p14="http://schemas.microsoft.com/office/powerpoint/2010/main" val="4207416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228600"/>
            <a:ext cx="5795962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8" y="152400"/>
            <a:ext cx="4779962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 descr=" $e$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1663" y="2008188"/>
            <a:ext cx="8572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space1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0125" y="2252663"/>
            <a:ext cx="19050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3" descr="space1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0125" y="2986088"/>
            <a:ext cx="19050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7" descr="space1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0125" y="3719513"/>
            <a:ext cx="19050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21" descr="space1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0125" y="4452938"/>
            <a:ext cx="190500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55" descr="HEAD-FundCon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5124450"/>
            <a:ext cx="4267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5126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441267"/>
              </p:ext>
            </p:extLst>
          </p:nvPr>
        </p:nvGraphicFramePr>
        <p:xfrm>
          <a:off x="381000" y="5410200"/>
          <a:ext cx="3962400" cy="457200"/>
        </p:xfrm>
        <a:graphic>
          <a:graphicData uri="http://schemas.openxmlformats.org/drawingml/2006/table">
            <a:tbl>
              <a:tblPr/>
              <a:tblGrid>
                <a:gridCol w="1354138"/>
                <a:gridCol w="2608262"/>
              </a:tblGrid>
              <a:tr h="4572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</a:rPr>
                        <a:t>1.602 176 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</a:rPr>
                        <a:t>565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</a:rPr>
                        <a:t> x 10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</a:rPr>
                        <a:t>-19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</a:rPr>
                        <a:t> C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2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137" name="Group 81"/>
          <p:cNvGraphicFramePr>
            <a:graphicFrameLocks noGrp="1"/>
          </p:cNvGraphicFramePr>
          <p:nvPr/>
        </p:nvGraphicFramePr>
        <p:xfrm>
          <a:off x="382588" y="5881688"/>
          <a:ext cx="3960812" cy="366713"/>
        </p:xfrm>
        <a:graphic>
          <a:graphicData uri="http://schemas.openxmlformats.org/drawingml/2006/table">
            <a:tbl>
              <a:tblPr/>
              <a:tblGrid>
                <a:gridCol w="2355850"/>
                <a:gridCol w="1604962"/>
              </a:tblGrid>
              <a:tr h="3667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Standard uncertainty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 0.000 000 040 x 10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-19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 C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2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148" name="Group 92"/>
          <p:cNvGraphicFramePr>
            <a:graphicFrameLocks noGrp="1"/>
          </p:cNvGraphicFramePr>
          <p:nvPr/>
        </p:nvGraphicFramePr>
        <p:xfrm>
          <a:off x="381000" y="6262688"/>
          <a:ext cx="4057650" cy="366713"/>
        </p:xfrm>
        <a:graphic>
          <a:graphicData uri="http://schemas.openxmlformats.org/drawingml/2006/table">
            <a:tbl>
              <a:tblPr/>
              <a:tblGrid>
                <a:gridCol w="3270250"/>
                <a:gridCol w="787400"/>
              </a:tblGrid>
              <a:tr h="3667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Relative standard uncertainty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  2.5 x 10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-8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2F3"/>
                    </a:solidFill>
                  </a:tcPr>
                </a:tc>
              </a:tr>
            </a:tbl>
          </a:graphicData>
        </a:graphic>
      </p:graphicFrame>
      <p:pic>
        <p:nvPicPr>
          <p:cNvPr id="26643" name="Picture 94" descr="The NIST Reference on Constants, &#10;Units and Uncertainty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191000"/>
            <a:ext cx="327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1444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93751"/>
              </p:ext>
            </p:extLst>
          </p:nvPr>
        </p:nvGraphicFramePr>
        <p:xfrm>
          <a:off x="3398044" y="1417638"/>
          <a:ext cx="2462170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Equation" r:id="rId3" imgW="888840" imgH="228600" progId="Equation.3">
                  <p:embed/>
                </p:oleObj>
              </mc:Choice>
              <mc:Fallback>
                <p:oleObj name="Equation" r:id="rId3" imgW="888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044" y="1417638"/>
                        <a:ext cx="2462170" cy="6334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6150" y="3539530"/>
            <a:ext cx="1867713" cy="109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0215" y="2113170"/>
            <a:ext cx="2623386" cy="39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196884"/>
              </p:ext>
            </p:extLst>
          </p:nvPr>
        </p:nvGraphicFramePr>
        <p:xfrm>
          <a:off x="3387158" y="2526996"/>
          <a:ext cx="2678492" cy="965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Equation" r:id="rId7" imgW="1092200" imgH="393700" progId="Equation.3">
                  <p:embed/>
                </p:oleObj>
              </mc:Choice>
              <mc:Fallback>
                <p:oleObj name="Equation" r:id="rId7" imgW="1092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87158" y="2526996"/>
                        <a:ext cx="2678492" cy="965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744154"/>
              </p:ext>
            </p:extLst>
          </p:nvPr>
        </p:nvGraphicFramePr>
        <p:xfrm>
          <a:off x="3704833" y="4648201"/>
          <a:ext cx="1849908" cy="616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Equation" r:id="rId9" imgW="571500" imgH="190500" progId="Equation.3">
                  <p:embed/>
                </p:oleObj>
              </mc:Choice>
              <mc:Fallback>
                <p:oleObj name="Equation" r:id="rId9" imgW="5715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04833" y="4648201"/>
                        <a:ext cx="1849908" cy="616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778403"/>
              </p:ext>
            </p:extLst>
          </p:nvPr>
        </p:nvGraphicFramePr>
        <p:xfrm>
          <a:off x="5907998" y="4394200"/>
          <a:ext cx="1086814" cy="1019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" name="Equation" r:id="rId11" imgW="419100" imgH="393700" progId="Equation.3">
                  <p:embed/>
                </p:oleObj>
              </mc:Choice>
              <mc:Fallback>
                <p:oleObj name="Equation" r:id="rId11" imgW="419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07998" y="4394200"/>
                        <a:ext cx="1086814" cy="1019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3251200" y="5366437"/>
            <a:ext cx="2997200" cy="1364563"/>
            <a:chOff x="3479801" y="5655285"/>
            <a:chExt cx="2062162" cy="899275"/>
          </a:xfrm>
        </p:grpSpPr>
        <p:graphicFrame>
          <p:nvGraphicFramePr>
            <p:cNvPr id="10" name="Oggetto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9833796"/>
                </p:ext>
              </p:extLst>
            </p:nvPr>
          </p:nvGraphicFramePr>
          <p:xfrm>
            <a:off x="3563545" y="5703660"/>
            <a:ext cx="1787525" cy="850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5" name="Equation" r:id="rId13" imgW="1041400" imgH="495300" progId="Equation.3">
                    <p:embed/>
                  </p:oleObj>
                </mc:Choice>
                <mc:Fallback>
                  <p:oleObj name="Equation" r:id="rId13" imgW="1041400" imgH="495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563545" y="5703660"/>
                          <a:ext cx="1787525" cy="850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ttangolo 2"/>
            <p:cNvSpPr/>
            <p:nvPr/>
          </p:nvSpPr>
          <p:spPr>
            <a:xfrm>
              <a:off x="3479801" y="5655285"/>
              <a:ext cx="2062162" cy="8992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Modellizzazione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5898" y="1714500"/>
            <a:ext cx="2293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Forza</a:t>
            </a:r>
            <a:r>
              <a:rPr lang="en-US" dirty="0" smtClean="0"/>
              <a:t> di </a:t>
            </a:r>
            <a:r>
              <a:rPr lang="en-US" dirty="0" err="1" smtClean="0"/>
              <a:t>attrito</a:t>
            </a:r>
            <a:r>
              <a:rPr lang="en-US" dirty="0" smtClean="0"/>
              <a:t> </a:t>
            </a:r>
            <a:r>
              <a:rPr lang="en-US" dirty="0" err="1" smtClean="0"/>
              <a:t>viscoso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9900" y="2616200"/>
            <a:ext cx="16070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Equilibrio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forza</a:t>
            </a:r>
            <a:r>
              <a:rPr lang="en-US" dirty="0" smtClean="0"/>
              <a:t> Peso e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Attrito</a:t>
            </a:r>
            <a:r>
              <a:rPr lang="en-US" dirty="0" smtClean="0"/>
              <a:t> </a:t>
            </a:r>
            <a:r>
              <a:rPr lang="en-US" dirty="0" err="1" smtClean="0"/>
              <a:t>Viscoso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37300" y="3771900"/>
            <a:ext cx="2307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Raggio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gocciolina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4500" y="4559300"/>
            <a:ext cx="1819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Equilibrio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endParaRPr lang="en-US" dirty="0" smtClean="0"/>
          </a:p>
          <a:p>
            <a:r>
              <a:rPr lang="en-US" dirty="0" err="1" smtClean="0"/>
              <a:t>Forza</a:t>
            </a:r>
            <a:r>
              <a:rPr lang="en-US" dirty="0" smtClean="0"/>
              <a:t> Peso e</a:t>
            </a:r>
          </a:p>
          <a:p>
            <a:r>
              <a:rPr lang="en-US" dirty="0" err="1" smtClean="0"/>
              <a:t>Forza</a:t>
            </a:r>
            <a:r>
              <a:rPr lang="en-US" dirty="0" smtClean="0"/>
              <a:t> di Coulomb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5898" y="5727700"/>
            <a:ext cx="1633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</a:t>
            </a:r>
            <a:r>
              <a:rPr lang="en-US" dirty="0" err="1" smtClean="0"/>
              <a:t>arica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gocciolina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035800" y="4508500"/>
            <a:ext cx="1999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Campo </a:t>
            </a:r>
            <a:r>
              <a:rPr lang="en-US" dirty="0" err="1" smtClean="0"/>
              <a:t>elettrico</a:t>
            </a: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 un </a:t>
            </a:r>
            <a:r>
              <a:rPr lang="en-US" dirty="0" err="1" smtClean="0"/>
              <a:t>condensatore</a:t>
            </a:r>
            <a:endParaRPr lang="en-US" dirty="0" smtClean="0"/>
          </a:p>
          <a:p>
            <a:r>
              <a:rPr lang="en-US" dirty="0" smtClean="0"/>
              <a:t>piano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92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/>
          <p:cNvPicPr>
            <a:picLocks noChangeAspect="1" noChangeArrowheads="1"/>
          </p:cNvPicPr>
          <p:nvPr/>
        </p:nvPicPr>
        <p:blipFill>
          <a:blip r:embed="rId3"/>
          <a:srcRect l="17191" t="32391" r="56152" b="20033"/>
          <a:stretch>
            <a:fillRect/>
          </a:stretch>
        </p:blipFill>
        <p:spPr bwMode="auto">
          <a:xfrm>
            <a:off x="5003800" y="1989138"/>
            <a:ext cx="40036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Apparato strumentale</a:t>
            </a:r>
          </a:p>
        </p:txBody>
      </p:sp>
      <p:sp>
        <p:nvSpPr>
          <p:cNvPr id="8196" name="Segnaposto contenuto 2"/>
          <p:cNvSpPr>
            <a:spLocks noGrp="1"/>
          </p:cNvSpPr>
          <p:nvPr>
            <p:ph idx="1"/>
          </p:nvPr>
        </p:nvSpPr>
        <p:spPr>
          <a:xfrm>
            <a:off x="250825" y="1960563"/>
            <a:ext cx="5843588" cy="4662487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it-IT" smtClean="0"/>
              <a:t>1) Piano di base</a:t>
            </a:r>
          </a:p>
          <a:p>
            <a:pPr eaLnBrk="1" hangingPunct="1"/>
            <a:r>
              <a:rPr lang="it-IT" smtClean="0"/>
              <a:t>2) Microscopio con oculare e micrometro</a:t>
            </a:r>
          </a:p>
          <a:p>
            <a:pPr eaLnBrk="1" hangingPunct="1"/>
            <a:r>
              <a:rPr lang="it-IT" smtClean="0"/>
              <a:t>3) Condensatore piano</a:t>
            </a:r>
          </a:p>
          <a:p>
            <a:pPr eaLnBrk="1" hangingPunct="1"/>
            <a:r>
              <a:rPr lang="it-IT" smtClean="0"/>
              <a:t>4) Dispositivo per illuminare</a:t>
            </a:r>
          </a:p>
          <a:p>
            <a:pPr eaLnBrk="1" hangingPunct="1"/>
            <a:r>
              <a:rPr lang="it-IT" smtClean="0"/>
              <a:t>5) Nebulizzatore d’olio</a:t>
            </a:r>
          </a:p>
          <a:p>
            <a:pPr eaLnBrk="1" hangingPunct="1"/>
            <a:r>
              <a:rPr lang="it-IT" smtClean="0"/>
              <a:t>6) Pompetta di gomma per olio</a:t>
            </a:r>
          </a:p>
          <a:p>
            <a:pPr eaLnBrk="1" hangingPunct="1"/>
            <a:r>
              <a:rPr lang="it-IT" smtClean="0"/>
              <a:t>7) Base d’appoggio</a:t>
            </a:r>
          </a:p>
          <a:p>
            <a:pPr eaLnBrk="1" hangingPunct="1"/>
            <a:r>
              <a:rPr lang="it-IT" smtClean="0"/>
              <a:t>Olio (di densità nota </a:t>
            </a:r>
            <a:r>
              <a:rPr lang="it-IT" smtClean="0">
                <a:sym typeface="Symbol" pitchFamily="18" charset="2"/>
              </a:rPr>
              <a:t></a:t>
            </a:r>
            <a:r>
              <a:rPr lang="it-IT" smtClean="0"/>
              <a:t>)</a:t>
            </a:r>
          </a:p>
          <a:p>
            <a:pPr eaLnBrk="1" hangingPunct="1"/>
            <a:r>
              <a:rPr lang="it-IT" smtClean="0"/>
              <a:t>Alimentatore (corrente continua)</a:t>
            </a:r>
          </a:p>
        </p:txBody>
      </p:sp>
    </p:spTree>
    <p:extLst>
      <p:ext uri="{BB962C8B-B14F-4D97-AF65-F5344CB8AC3E}">
        <p14:creationId xmlns:p14="http://schemas.microsoft.com/office/powerpoint/2010/main" val="4198651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Dati tecnici</a:t>
            </a:r>
          </a:p>
        </p:txBody>
      </p:sp>
      <p:sp>
        <p:nvSpPr>
          <p:cNvPr id="9219" name="Segnaposto contenuto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58946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it-IT" dirty="0" smtClean="0"/>
              <a:t>Distanza tra le armature del condensatore: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it-IT" dirty="0" smtClean="0"/>
              <a:t>	 </a:t>
            </a:r>
            <a:r>
              <a:rPr lang="it-IT" dirty="0"/>
              <a:t>d</a:t>
            </a:r>
            <a:r>
              <a:rPr lang="it-IT" dirty="0" smtClean="0"/>
              <a:t> = 6.00±0.05 mm</a:t>
            </a:r>
          </a:p>
          <a:p>
            <a:pPr eaLnBrk="1" hangingPunct="1"/>
            <a:r>
              <a:rPr lang="it-IT" dirty="0" smtClean="0"/>
              <a:t>Densità dell’olio impiegato</a:t>
            </a:r>
          </a:p>
          <a:p>
            <a:pPr lvl="1" eaLnBrk="1" hangingPunct="1"/>
            <a:r>
              <a:rPr lang="it-IT" dirty="0" smtClean="0">
                <a:sym typeface="Symbol" pitchFamily="18" charset="2"/>
              </a:rPr>
              <a:t> </a:t>
            </a:r>
            <a:r>
              <a:rPr lang="it-IT" dirty="0" smtClean="0"/>
              <a:t>= 0.877 g/cm</a:t>
            </a:r>
            <a:r>
              <a:rPr lang="it-IT" baseline="30000" dirty="0" smtClean="0"/>
              <a:t>3</a:t>
            </a:r>
            <a:r>
              <a:rPr lang="it-IT" dirty="0" smtClean="0"/>
              <a:t>  (a 15°C)</a:t>
            </a:r>
          </a:p>
          <a:p>
            <a:pPr lvl="1" eaLnBrk="1" hangingPunct="1"/>
            <a:r>
              <a:rPr lang="it-IT" dirty="0" smtClean="0">
                <a:sym typeface="Symbol" pitchFamily="18" charset="2"/>
              </a:rPr>
              <a:t> </a:t>
            </a:r>
            <a:r>
              <a:rPr lang="it-IT" dirty="0" smtClean="0"/>
              <a:t>= 0.871 g/cm</a:t>
            </a:r>
            <a:r>
              <a:rPr lang="it-IT" baseline="30000" dirty="0" smtClean="0"/>
              <a:t>3</a:t>
            </a:r>
            <a:r>
              <a:rPr lang="it-IT" dirty="0" smtClean="0"/>
              <a:t>  (a 25°C)</a:t>
            </a:r>
          </a:p>
          <a:p>
            <a:pPr eaLnBrk="1" hangingPunct="1"/>
            <a:r>
              <a:rPr lang="it-IT" dirty="0" smtClean="0"/>
              <a:t>Ingrandimento dell’oculare: 10</a:t>
            </a:r>
          </a:p>
          <a:p>
            <a:pPr eaLnBrk="1" hangingPunct="1"/>
            <a:r>
              <a:rPr lang="it-IT" dirty="0" smtClean="0"/>
              <a:t>Ingrandimento dell’obiettivo: 2</a:t>
            </a:r>
          </a:p>
          <a:p>
            <a:pPr eaLnBrk="1" hangingPunct="1"/>
            <a:r>
              <a:rPr lang="it-IT" dirty="0" smtClean="0"/>
              <a:t>Scala del micrometro:  10 mm</a:t>
            </a:r>
          </a:p>
          <a:p>
            <a:pPr eaLnBrk="1" hangingPunct="1"/>
            <a:r>
              <a:rPr lang="it-IT" dirty="0" smtClean="0"/>
              <a:t>Graduazione della scala: 0.1 mm</a:t>
            </a:r>
          </a:p>
          <a:p>
            <a:pPr eaLnBrk="1" hangingPunct="1"/>
            <a:r>
              <a:rPr lang="it-IT" dirty="0" smtClean="0"/>
              <a:t>Intervallo di tensione dell’alimentatore: 0-600 V</a:t>
            </a:r>
          </a:p>
        </p:txBody>
      </p:sp>
    </p:spTree>
    <p:extLst>
      <p:ext uri="{BB962C8B-B14F-4D97-AF65-F5344CB8AC3E}">
        <p14:creationId xmlns:p14="http://schemas.microsoft.com/office/powerpoint/2010/main" val="1922089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1295</Words>
  <Application>Microsoft Macintosh PowerPoint</Application>
  <PresentationFormat>On-screen Show (4:3)</PresentationFormat>
  <Paragraphs>255</Paragraphs>
  <Slides>18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Tema di Office</vt:lpstr>
      <vt:lpstr>Equation</vt:lpstr>
      <vt:lpstr>Il Mondo Microscopico:  L’esperienza di Millikan</vt:lpstr>
      <vt:lpstr>Cenni storici</vt:lpstr>
      <vt:lpstr>Scopo dell’esperienza</vt:lpstr>
      <vt:lpstr>L’ idea della misura </vt:lpstr>
      <vt:lpstr>L’esperienza  di Millikan</vt:lpstr>
      <vt:lpstr>PowerPoint Presentation</vt:lpstr>
      <vt:lpstr>Modellizzazione</vt:lpstr>
      <vt:lpstr>Apparato strumentale</vt:lpstr>
      <vt:lpstr>Dati tecnici</vt:lpstr>
      <vt:lpstr>Procedura sperimentale - 1</vt:lpstr>
      <vt:lpstr>Procedura sperimentale -2</vt:lpstr>
      <vt:lpstr>Procedura Sperimentale - 3</vt:lpstr>
      <vt:lpstr>Elaborazione dei Dati</vt:lpstr>
      <vt:lpstr>Esempi dagli anni precedenti</vt:lpstr>
      <vt:lpstr>Tabella dati PLS-2012 “Q. Punzi” - Cisternino </vt:lpstr>
      <vt:lpstr>Stima della carica elementare</vt:lpstr>
      <vt:lpstr>Dati raccolti e ricavati                 Esperimento del 12/02/2014  “ Ribezzo” </vt:lpstr>
      <vt:lpstr>Verifica dei dati ottenuti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Mondo Microscopico:  L’esperienza di Millikan</dc:title>
  <dc:creator>user</dc:creator>
  <cp:lastModifiedBy>user</cp:lastModifiedBy>
  <cp:revision>53</cp:revision>
  <dcterms:created xsi:type="dcterms:W3CDTF">2013-01-22T10:16:31Z</dcterms:created>
  <dcterms:modified xsi:type="dcterms:W3CDTF">2015-01-23T09:52:53Z</dcterms:modified>
</cp:coreProperties>
</file>