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73" r:id="rId10"/>
    <p:sldId id="290" r:id="rId11"/>
    <p:sldId id="265" r:id="rId12"/>
    <p:sldId id="264" r:id="rId13"/>
    <p:sldId id="266" r:id="rId14"/>
    <p:sldId id="267" r:id="rId15"/>
    <p:sldId id="268" r:id="rId16"/>
    <p:sldId id="269" r:id="rId17"/>
    <p:sldId id="270" r:id="rId18"/>
    <p:sldId id="272" r:id="rId19"/>
    <p:sldId id="274" r:id="rId20"/>
    <p:sldId id="271" r:id="rId21"/>
    <p:sldId id="276" r:id="rId22"/>
    <p:sldId id="277" r:id="rId23"/>
    <p:sldId id="278" r:id="rId24"/>
    <p:sldId id="279" r:id="rId25"/>
    <p:sldId id="295" r:id="rId26"/>
    <p:sldId id="294" r:id="rId27"/>
    <p:sldId id="300" r:id="rId28"/>
    <p:sldId id="299" r:id="rId29"/>
    <p:sldId id="296" r:id="rId30"/>
    <p:sldId id="297" r:id="rId31"/>
    <p:sldId id="298" r:id="rId32"/>
    <p:sldId id="282" r:id="rId33"/>
    <p:sldId id="283" r:id="rId34"/>
    <p:sldId id="286" r:id="rId35"/>
    <p:sldId id="289" r:id="rId36"/>
    <p:sldId id="287" r:id="rId37"/>
    <p:sldId id="288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93" autoAdjust="0"/>
  </p:normalViewPr>
  <p:slideViewPr>
    <p:cSldViewPr>
      <p:cViewPr varScale="1">
        <p:scale>
          <a:sx n="61" d="100"/>
          <a:sy n="61" d="100"/>
        </p:scale>
        <p:origin x="142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A6FFE-6201-4FD4-94BA-2F3A4B358D6B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E07B8-C802-48FE-A32C-9BD0DC4A946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40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it.wikipedia.org/wiki/Parigi" TargetMode="External"/><Relationship Id="rId3" Type="http://schemas.openxmlformats.org/officeDocument/2006/relationships/hyperlink" Target="http://it.wikipedia.org/wiki/1791" TargetMode="External"/><Relationship Id="rId7" Type="http://schemas.openxmlformats.org/officeDocument/2006/relationships/hyperlink" Target="http://it.wikipedia.org/wiki/1983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it.wikipedia.org/wiki/Equatore" TargetMode="External"/><Relationship Id="rId5" Type="http://schemas.openxmlformats.org/officeDocument/2006/relationships/hyperlink" Target="http://it.wikipedia.org/wiki/Polo_nord" TargetMode="External"/><Relationship Id="rId4" Type="http://schemas.openxmlformats.org/officeDocument/2006/relationships/hyperlink" Target="http://it.wikipedia.org/wiki/Meridiano_(geografia)" TargetMode="External"/><Relationship Id="rId9" Type="http://schemas.openxmlformats.org/officeDocument/2006/relationships/hyperlink" Target="http://it.wikipedia.org/wiki/Secondo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it.wikipedia.org/wiki/Parigi" TargetMode="External"/><Relationship Id="rId3" Type="http://schemas.openxmlformats.org/officeDocument/2006/relationships/hyperlink" Target="http://it.wikipedia.org/wiki/1791" TargetMode="External"/><Relationship Id="rId7" Type="http://schemas.openxmlformats.org/officeDocument/2006/relationships/hyperlink" Target="http://it.wikipedia.org/wiki/1983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it.wikipedia.org/wiki/Equatore" TargetMode="External"/><Relationship Id="rId5" Type="http://schemas.openxmlformats.org/officeDocument/2006/relationships/hyperlink" Target="http://it.wikipedia.org/wiki/Polo_nord" TargetMode="External"/><Relationship Id="rId4" Type="http://schemas.openxmlformats.org/officeDocument/2006/relationships/hyperlink" Target="http://it.wikipedia.org/wiki/Meridiano_(geografia)" TargetMode="External"/><Relationship Id="rId9" Type="http://schemas.openxmlformats.org/officeDocument/2006/relationships/hyperlink" Target="http://it.wikipedia.org/wiki/Secondo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it.wikipedia.org/wiki/Parigi" TargetMode="External"/><Relationship Id="rId3" Type="http://schemas.openxmlformats.org/officeDocument/2006/relationships/hyperlink" Target="http://it.wikipedia.org/wiki/1791" TargetMode="External"/><Relationship Id="rId7" Type="http://schemas.openxmlformats.org/officeDocument/2006/relationships/hyperlink" Target="http://it.wikipedia.org/wiki/1983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it.wikipedia.org/wiki/Equatore" TargetMode="External"/><Relationship Id="rId5" Type="http://schemas.openxmlformats.org/officeDocument/2006/relationships/hyperlink" Target="http://it.wikipedia.org/wiki/Polo_nord" TargetMode="External"/><Relationship Id="rId4" Type="http://schemas.openxmlformats.org/officeDocument/2006/relationships/hyperlink" Target="http://it.wikipedia.org/wiki/Meridiano_(geografia)" TargetMode="External"/><Relationship Id="rId9" Type="http://schemas.openxmlformats.org/officeDocument/2006/relationships/hyperlink" Target="http://it.wikipedia.org/wiki/Secondo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origine, nel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1791"/>
              </a:rPr>
              <a:t>1791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venne definito come 1/10 000 000 del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Meridiano (geografia)"/>
              </a:rPr>
              <a:t>meridiano terrestre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fra il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Polo nord"/>
              </a:rPr>
              <a:t>polo nord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l'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Equatore"/>
              </a:rPr>
              <a:t>equatore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finché, nel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1983"/>
              </a:rPr>
              <a:t>1983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Parigi"/>
              </a:rPr>
              <a:t>Parigi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durante la 17ª Conferenza Generale di Pesi e Misure, venne ridefinito come </a:t>
            </a:r>
            <a:r>
              <a:rPr lang="it-IT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distanza percorsa dalla luce nel vuoto in un intervallo di tempo pari a 1/299 792 458 di </a:t>
            </a:r>
            <a:r>
              <a:rPr lang="it-IT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Secondo"/>
              </a:rPr>
              <a:t>secondo</a:t>
            </a:r>
            <a:r>
              <a:rPr lang="it-IT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37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origine, nel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1791"/>
              </a:rPr>
              <a:t>1791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venne definito come 1/10 000 000 del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Meridiano (geografia)"/>
              </a:rPr>
              <a:t>meridiano terrestre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fra il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Polo nord"/>
              </a:rPr>
              <a:t>polo nord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l'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Equatore"/>
              </a:rPr>
              <a:t>equatore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finché, nel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1983"/>
              </a:rPr>
              <a:t>1983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Parigi"/>
              </a:rPr>
              <a:t>Parigi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durante la 17ª Conferenza Generale di Pesi e Misure, venne ridefinito come </a:t>
            </a:r>
            <a:r>
              <a:rPr lang="it-IT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distanza percorsa dalla luce nel vuoto in un intervallo di tempo pari a 1/299 792 458 di </a:t>
            </a:r>
            <a:r>
              <a:rPr lang="it-IT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Secondo"/>
              </a:rPr>
              <a:t>secondo</a:t>
            </a:r>
            <a:r>
              <a:rPr lang="it-IT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origine, nel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1791"/>
              </a:rPr>
              <a:t>1791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venne definito come 1/10 000 000 del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Meridiano (geografia)"/>
              </a:rPr>
              <a:t>meridiano terrestre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fra il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Polo nord"/>
              </a:rPr>
              <a:t>polo nord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l'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Equatore"/>
              </a:rPr>
              <a:t>equatore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finché, nel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1983"/>
              </a:rPr>
              <a:t>1983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Parigi"/>
              </a:rPr>
              <a:t>Parigi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durante la 17ª Conferenza Generale di Pesi e Misure, venne ridefinito come </a:t>
            </a:r>
            <a:r>
              <a:rPr lang="it-IT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distanza percorsa dalla luce nel vuoto in un intervallo di tempo pari a 1/299 792 458 di </a:t>
            </a:r>
            <a:r>
              <a:rPr lang="it-IT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Secondo"/>
              </a:rPr>
              <a:t>secondo</a:t>
            </a:r>
            <a:r>
              <a:rPr lang="it-IT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L'Osservatorio di </a:t>
            </a:r>
            <a:r>
              <a:rPr lang="it-IT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Monte </a:t>
            </a:r>
            <a:r>
              <a:rPr lang="it-IT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Palomar</a:t>
            </a:r>
            <a:r>
              <a:rPr lang="it-IT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è di proprietà del California </a:t>
            </a:r>
            <a:r>
              <a:rPr lang="it-IT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Institute</a:t>
            </a:r>
            <a:r>
              <a:rPr lang="it-IT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it-IT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r>
              <a:rPr lang="it-IT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it-IT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Caltech</a:t>
            </a:r>
            <a:r>
              <a:rPr lang="it-IT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luce di molte stelle che osserviamo di notte giunge fino a noi dopo un viaggio di milioni di anni, alcune delle stelle che osserviamo probabilmente può non esistere più al momento. Una delle tante domande che possono nascere riguardo le distanze è se esiste un confine dell’universo. Partendo dal presupposto che la velocità della luce sia costante e finita, se ne deduce che possiamo osservare solo una parte di esso, possono esistere porzioni di spazio da cui ancora non abbiamo ricevuto la luce e che potranno essere osservate quando la loro luce giungerà fino a noi.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E07B8-C802-48FE-A32C-9BD0DC4A946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2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682313-80D6-42CD-8952-0CAD1BA2ED5D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E500C6-8855-4F17-A4BD-C6CA0C967DD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1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682313-80D6-42CD-8952-0CAD1BA2ED5D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E500C6-8855-4F17-A4BD-C6CA0C967DD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9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682313-80D6-42CD-8952-0CAD1BA2ED5D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E500C6-8855-4F17-A4BD-C6CA0C967DD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43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682313-80D6-42CD-8952-0CAD1BA2ED5D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E500C6-8855-4F17-A4BD-C6CA0C967DD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3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682313-80D6-42CD-8952-0CAD1BA2ED5D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E500C6-8855-4F17-A4BD-C6CA0C967DD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8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682313-80D6-42CD-8952-0CAD1BA2ED5D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E500C6-8855-4F17-A4BD-C6CA0C967DD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75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682313-80D6-42CD-8952-0CAD1BA2ED5D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E500C6-8855-4F17-A4BD-C6CA0C967DD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3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682313-80D6-42CD-8952-0CAD1BA2ED5D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E500C6-8855-4F17-A4BD-C6CA0C967DD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8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682313-80D6-42CD-8952-0CAD1BA2ED5D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E500C6-8855-4F17-A4BD-C6CA0C967DD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682313-80D6-42CD-8952-0CAD1BA2ED5D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E500C6-8855-4F17-A4BD-C6CA0C967DD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9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pic>
        <p:nvPicPr>
          <p:cNvPr id="7" name="Picture 7" descr="dip_fisica_header_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infn.it/logo/weblogo1.gif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34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pod.nasa.gov/apod/ap140112.htm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.gif"/><Relationship Id="rId9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youtube.com/watch?v=FetV6GJ2Fls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pod.nasa.gov/apod/ap140112.html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16.jpeg"/><Relationship Id="rId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etV6GJ2Fls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pod.nasa.gov/apod/ap140112.html" TargetMode="External"/><Relationship Id="rId5" Type="http://schemas.openxmlformats.org/officeDocument/2006/relationships/image" Target="../media/image44.jpeg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://apod.nasa.gov/apod/ap140112.html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hyperlink" Target="http://www.youtube.com/watch?v=ZL08Qy-rohQ" TargetMode="Externa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2.gif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403648" y="2062538"/>
            <a:ext cx="6264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Dall’infinitamente </a:t>
            </a:r>
            <a:r>
              <a:rPr lang="it-IT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piccolo</a:t>
            </a:r>
          </a:p>
          <a:p>
            <a:pPr algn="ctr"/>
            <a:r>
              <a:rPr lang="it-I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all’infinitamente grande</a:t>
            </a:r>
          </a:p>
          <a:p>
            <a:pPr algn="ctr"/>
            <a:r>
              <a:rPr lang="it-I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it-IT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Viaggio dagli acceleratori di particelle, alle nanotecnologie…. all’universo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059832" y="638132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Lecce, 27 Febbraio 2015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68" y="4025975"/>
            <a:ext cx="1283160" cy="223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48586"/>
            <a:ext cx="2304797" cy="200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07" y="692696"/>
            <a:ext cx="207645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26" y="2636912"/>
            <a:ext cx="1494577" cy="8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28" y="620688"/>
            <a:ext cx="1614885" cy="229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620688"/>
            <a:ext cx="1474294" cy="129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53136"/>
            <a:ext cx="1043703" cy="118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64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sellaDiTesto 26"/>
          <p:cNvSpPr txBox="1"/>
          <p:nvPr/>
        </p:nvSpPr>
        <p:spPr>
          <a:xfrm>
            <a:off x="642910" y="5497313"/>
            <a:ext cx="285748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Con un boing 777 </a:t>
            </a:r>
            <a:r>
              <a:rPr lang="en-US" b="1" dirty="0" err="1" smtClean="0"/>
              <a:t>viaggiando</a:t>
            </a:r>
            <a:r>
              <a:rPr lang="en-US" b="1" dirty="0" smtClean="0"/>
              <a:t> a 800 Km/h</a:t>
            </a:r>
            <a:endParaRPr lang="en-US" b="1" dirty="0"/>
          </a:p>
        </p:txBody>
      </p:sp>
      <p:sp>
        <p:nvSpPr>
          <p:cNvPr id="28" name="Freccia a destra 27"/>
          <p:cNvSpPr/>
          <p:nvPr/>
        </p:nvSpPr>
        <p:spPr>
          <a:xfrm>
            <a:off x="3599206" y="5654595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sellaDiTesto 28"/>
          <p:cNvSpPr txBox="1"/>
          <p:nvPr/>
        </p:nvSpPr>
        <p:spPr>
          <a:xfrm>
            <a:off x="4011481" y="5632561"/>
            <a:ext cx="121444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187.000 h</a:t>
            </a:r>
            <a:endParaRPr lang="en-US" b="1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5687606" y="5616208"/>
            <a:ext cx="121444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ym typeface="Symbol"/>
              </a:rPr>
              <a:t> </a:t>
            </a:r>
            <a:r>
              <a:rPr lang="en-US" b="1" dirty="0" smtClean="0"/>
              <a:t>7792 </a:t>
            </a:r>
            <a:r>
              <a:rPr lang="en-US" b="1" dirty="0" err="1" smtClean="0"/>
              <a:t>gg</a:t>
            </a:r>
            <a:endParaRPr lang="en-US" b="1" dirty="0"/>
          </a:p>
        </p:txBody>
      </p:sp>
      <p:sp>
        <p:nvSpPr>
          <p:cNvPr id="31" name="Freccia a destra 30"/>
          <p:cNvSpPr/>
          <p:nvPr/>
        </p:nvSpPr>
        <p:spPr>
          <a:xfrm>
            <a:off x="5286348" y="5654595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asellaDiTesto 31"/>
          <p:cNvSpPr txBox="1"/>
          <p:nvPr/>
        </p:nvSpPr>
        <p:spPr>
          <a:xfrm>
            <a:off x="7308646" y="5610527"/>
            <a:ext cx="121444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ym typeface="Symbol"/>
              </a:rPr>
              <a:t> </a:t>
            </a:r>
            <a:r>
              <a:rPr lang="en-US" b="1" dirty="0" smtClean="0"/>
              <a:t>21 </a:t>
            </a:r>
            <a:r>
              <a:rPr lang="en-US" b="1" dirty="0" err="1" smtClean="0"/>
              <a:t>anni</a:t>
            </a:r>
            <a:endParaRPr lang="en-US" b="1" dirty="0"/>
          </a:p>
        </p:txBody>
      </p:sp>
      <p:sp>
        <p:nvSpPr>
          <p:cNvPr id="33" name="Freccia a destra 32"/>
          <p:cNvSpPr/>
          <p:nvPr/>
        </p:nvSpPr>
        <p:spPr>
          <a:xfrm>
            <a:off x="6951456" y="5654595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/>
          <p:cNvSpPr txBox="1"/>
          <p:nvPr/>
        </p:nvSpPr>
        <p:spPr>
          <a:xfrm>
            <a:off x="3643306" y="4429132"/>
            <a:ext cx="2500330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Distanza terra-sole:</a:t>
            </a:r>
          </a:p>
          <a:p>
            <a:pPr algn="ctr"/>
            <a:r>
              <a:rPr lang="it-IT" sz="2000" b="1" dirty="0" smtClean="0"/>
              <a:t>159.000.000. Km</a:t>
            </a:r>
          </a:p>
          <a:p>
            <a:pPr algn="ctr"/>
            <a:r>
              <a:rPr lang="it-IT" sz="2000" b="1" dirty="0" smtClean="0"/>
              <a:t>1,5 × 10</a:t>
            </a:r>
            <a:r>
              <a:rPr lang="it-IT" sz="2000" b="1" baseline="30000" dirty="0" smtClean="0"/>
              <a:t>11</a:t>
            </a:r>
            <a:r>
              <a:rPr lang="it-IT" sz="2000" b="1" dirty="0" smtClean="0"/>
              <a:t> m</a:t>
            </a:r>
            <a:endParaRPr lang="it-IT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66" y="962249"/>
            <a:ext cx="6450815" cy="325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sellaDiTesto 15"/>
          <p:cNvSpPr txBox="1"/>
          <p:nvPr/>
        </p:nvSpPr>
        <p:spPr>
          <a:xfrm>
            <a:off x="1714480" y="6357958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dirty="0" smtClean="0">
                <a:latin typeface="Arial" pitchFamily="34" charset="0"/>
                <a:cs typeface="Arial" pitchFamily="34" charset="0"/>
                <a:hlinkClick r:id="rId6"/>
              </a:rPr>
              <a:t>http://apod.nasa.gov/apod/ap140112.html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786050" y="214290"/>
            <a:ext cx="41434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Distanze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astronomiche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e 17"/>
          <p:cNvSpPr/>
          <p:nvPr/>
        </p:nvSpPr>
        <p:spPr>
          <a:xfrm>
            <a:off x="4071934" y="2786058"/>
            <a:ext cx="500066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2 19"/>
          <p:cNvCxnSpPr>
            <a:stCxn id="18" idx="4"/>
          </p:cNvCxnSpPr>
          <p:nvPr/>
        </p:nvCxnSpPr>
        <p:spPr>
          <a:xfrm rot="16200000" flipH="1">
            <a:off x="3875479" y="3518297"/>
            <a:ext cx="1357322" cy="46434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37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439652" y="223527"/>
            <a:ext cx="62646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Visita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presso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laboratorio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di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Astrofisica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583668" y="1162309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Corpi del sistema solare e confronto con il resto dell’ Universo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059832" y="582492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Dott.ssa Giulia ALEMANNO</a:t>
            </a:r>
          </a:p>
          <a:p>
            <a:pPr algn="ctr"/>
            <a:r>
              <a:rPr lang="it-IT" dirty="0" smtClean="0"/>
              <a:t>Prof. Vincenzo OROFINO</a:t>
            </a:r>
            <a:endParaRPr lang="en-US" dirty="0"/>
          </a:p>
        </p:txBody>
      </p:sp>
      <p:pic>
        <p:nvPicPr>
          <p:cNvPr id="9220" name="Picture 4" descr="http://thumbs.dreamstime.com/z/sistema-solare-per-i-bambini-concetto-della-scheda-pianeta-vect-228385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060848"/>
            <a:ext cx="1680442" cy="17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media.inaf.it/wp-content/uploads/2013/06/130603163619-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264" y="1628800"/>
            <a:ext cx="3089456" cy="386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56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275782" y="194803"/>
            <a:ext cx="21598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9750" y="1700213"/>
            <a:ext cx="4895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  <a:cs typeface="Arial" pitchFamily="34" charset="0"/>
              </a:rPr>
              <a:t>Il microscopio ottico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14348" y="3429000"/>
            <a:ext cx="41767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Il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elettronico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scansione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(SEM)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95288" y="5084763"/>
            <a:ext cx="388778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  <a:cs typeface="Arial" pitchFamily="34" charset="0"/>
              </a:rPr>
              <a:t>Il microscopio a forza atomica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Arial" pitchFamily="34" charset="0"/>
                <a:cs typeface="Arial" pitchFamily="34" charset="0"/>
              </a:rPr>
              <a:t>(AFM)</a:t>
            </a:r>
          </a:p>
        </p:txBody>
      </p:sp>
      <p:pic>
        <p:nvPicPr>
          <p:cNvPr id="15" name="Picture 7" descr="microscopio_moder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341438"/>
            <a:ext cx="960438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141663"/>
            <a:ext cx="2376487" cy="14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 descr="ANd9GcRKo3Wub_Rt-AhvaggfATKMVGXmCmQ6gHqMjRDxsVRl2y015oj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941888"/>
            <a:ext cx="1727200" cy="12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6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275782" y="194803"/>
            <a:ext cx="21598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50825" y="1274763"/>
            <a:ext cx="8064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 dirty="0">
                <a:latin typeface="Arial" pitchFamily="34" charset="0"/>
                <a:cs typeface="Arial" pitchFamily="34" charset="0"/>
              </a:rPr>
              <a:t>I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microscopi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sono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strumenti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utilizzati</a:t>
            </a:r>
            <a:r>
              <a:rPr lang="en-US" dirty="0">
                <a:latin typeface="Arial" pitchFamily="34" charset="0"/>
                <a:cs typeface="Arial" pitchFamily="34" charset="0"/>
              </a:rPr>
              <a:t> per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produrre</a:t>
            </a:r>
            <a:r>
              <a:rPr lang="en-US" dirty="0">
                <a:latin typeface="Arial" pitchFamily="34" charset="0"/>
                <a:cs typeface="Arial" pitchFamily="34" charset="0"/>
              </a:rPr>
              <a:t> 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immagini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visive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ingrandite</a:t>
            </a:r>
            <a:r>
              <a:rPr lang="en-US" dirty="0">
                <a:latin typeface="Arial" pitchFamily="34" charset="0"/>
                <a:cs typeface="Arial" pitchFamily="34" charset="0"/>
              </a:rPr>
              <a:t> di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oggetti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troppo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piccoli</a:t>
            </a:r>
            <a:r>
              <a:rPr lang="en-US" dirty="0">
                <a:latin typeface="Arial" pitchFamily="34" charset="0"/>
                <a:cs typeface="Arial" pitchFamily="34" charset="0"/>
              </a:rPr>
              <a:t> da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osservare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ad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occhio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nudo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293688" y="2116138"/>
            <a:ext cx="86423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>
                <a:latin typeface="Arial" pitchFamily="34" charset="0"/>
                <a:cs typeface="Arial" pitchFamily="34" charset="0"/>
              </a:rPr>
              <a:t>Un uomo dotato di vista normale, per poter leggere una scritta deve porre gli occhi ad una distanza di almeno 25 - 30 cm dal foglio. A tale distanza l'occhio è in grado di separare due punti distanti almeno 0,075 - 0,1 mm. Due punti più vicini vengono quindi visti come un unico punto. Questa distanza viene detta </a:t>
            </a:r>
            <a:r>
              <a:rPr lang="en-US" b="1">
                <a:latin typeface="Arial" pitchFamily="34" charset="0"/>
                <a:cs typeface="Arial" pitchFamily="34" charset="0"/>
              </a:rPr>
              <a:t>potere o limite risolutivo</a:t>
            </a:r>
            <a:r>
              <a:rPr lang="en-US">
                <a:latin typeface="Arial" pitchFamily="34" charset="0"/>
                <a:cs typeface="Arial" pitchFamily="34" charset="0"/>
              </a:rPr>
              <a:t> dell'occhio. </a:t>
            </a:r>
          </a:p>
        </p:txBody>
      </p:sp>
      <p:pic>
        <p:nvPicPr>
          <p:cNvPr id="41986" name="Picture 2" descr="Risultati immagini per uomo che legge giorna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3714752"/>
            <a:ext cx="2214578" cy="26574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874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275782" y="194803"/>
            <a:ext cx="21598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42910" y="4214818"/>
            <a:ext cx="2571768" cy="1323439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INGRANDIMENTO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numero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di volte in cui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l’oggetto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reale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è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ingrandito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929190" y="4429132"/>
            <a:ext cx="3929090" cy="1015663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RISOLUZIONE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distanza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minima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alla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quale due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punti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vicini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loro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risultano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distanti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00232" y="1357298"/>
            <a:ext cx="49688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 dirty="0">
                <a:latin typeface="Arial" pitchFamily="34" charset="0"/>
                <a:cs typeface="Arial" pitchFamily="34" charset="0"/>
              </a:rPr>
              <a:t>Il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microscopio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assolve</a:t>
            </a:r>
            <a:r>
              <a:rPr lang="en-US" dirty="0">
                <a:latin typeface="Arial" pitchFamily="34" charset="0"/>
                <a:cs typeface="Arial" pitchFamily="34" charset="0"/>
              </a:rPr>
              <a:t> due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importanti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funzioni</a:t>
            </a:r>
            <a:r>
              <a:rPr lang="en-US" dirty="0">
                <a:latin typeface="Arial" pitchFamily="34" charset="0"/>
                <a:cs typeface="Arial" pitchFamily="34" charset="0"/>
              </a:rPr>
              <a:t>: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714336" y="2337050"/>
            <a:ext cx="2546425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ingrandisce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oggetti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invisibili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ad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occhio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nudo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779793" y="2346276"/>
            <a:ext cx="401336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itchFamily="34" charset="0"/>
                <a:cs typeface="Arial" pitchFamily="34" charset="0"/>
              </a:rPr>
              <a:t>permette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vedere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separati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due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oggetti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ad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occhio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nudo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appaiono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uniti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Freccia in giù 15"/>
          <p:cNvSpPr/>
          <p:nvPr/>
        </p:nvSpPr>
        <p:spPr>
          <a:xfrm>
            <a:off x="1643042" y="3571876"/>
            <a:ext cx="50006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in giù 16"/>
          <p:cNvSpPr/>
          <p:nvPr/>
        </p:nvSpPr>
        <p:spPr>
          <a:xfrm>
            <a:off x="6572264" y="3571876"/>
            <a:ext cx="500066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50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0" grpId="0"/>
      <p:bldP spid="13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969175" y="223527"/>
            <a:ext cx="33843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ottico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1" descr="schema_m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44675"/>
            <a:ext cx="3838575" cy="37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82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969175" y="223527"/>
            <a:ext cx="33843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ottico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95288" y="1435209"/>
            <a:ext cx="820916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1600" dirty="0" err="1">
                <a:latin typeface="Arial" pitchFamily="34" charset="0"/>
                <a:cs typeface="Arial" pitchFamily="34" charset="0"/>
              </a:rPr>
              <a:t>Essenzialmente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il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ottico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è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composto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da due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lenti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convergenti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e 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convesse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</a:t>
            </a:r>
            <a:br>
              <a:rPr lang="en-US" sz="1600" dirty="0">
                <a:latin typeface="Arial" pitchFamily="34" charset="0"/>
                <a:cs typeface="Arial" pitchFamily="34" charset="0"/>
              </a:rPr>
            </a:br>
            <a:r>
              <a:rPr lang="en-US" sz="1600" dirty="0" err="1">
                <a:latin typeface="Arial" pitchFamily="34" charset="0"/>
                <a:cs typeface="Arial" pitchFamily="34" charset="0"/>
              </a:rPr>
              <a:t>Queste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due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lenti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sono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nell'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obiettivo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 e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nell'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oculare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montate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alle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estremità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di un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tubo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chiamato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il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tubo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del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corpo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del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L'obbiettivo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posto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vicino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all'oggetto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da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osservare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produce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un'immagine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reale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ingrandita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capovolta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che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viene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sua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volta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osservata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attraverso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l'oculare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esso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riceve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questa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immagine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nel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proprio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fuoco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e la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trasforma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nell'immagine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finale,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che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è 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virtuale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capovolta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e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ingrandita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rispetto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quella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reale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1" name="Picture 5" descr="lent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86191"/>
            <a:ext cx="4893966" cy="263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microscopio_moder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170" y="3789040"/>
            <a:ext cx="118854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/>
          <p:cNvSpPr/>
          <p:nvPr/>
        </p:nvSpPr>
        <p:spPr>
          <a:xfrm>
            <a:off x="7308304" y="3501008"/>
            <a:ext cx="720080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3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969175" y="223527"/>
            <a:ext cx="33843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ottico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6" descr="lent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29000"/>
            <a:ext cx="46196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68313" y="1557338"/>
            <a:ext cx="79914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it-IT" dirty="0">
                <a:latin typeface="Arial" pitchFamily="34" charset="0"/>
                <a:cs typeface="Arial" pitchFamily="34" charset="0"/>
              </a:rPr>
              <a:t>L’ingrandimento totale è il prodotto degli ingrandimenti dati dall’oculare e dall’obiettivo. I valori dell’ingrandimento sono indicati sul supporto delle lenti. Per esempio: se sull’oculare c’è scritto 10X e sull’obiettivo 40X, l’immagine risulterà ingrandita 400 volte rispetto all’oggetto esaminato.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643571" y="3475711"/>
            <a:ext cx="28162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RISOLUZIONE: ~ 0,2 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μ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m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648254" y="4259936"/>
            <a:ext cx="29021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INGRANDIMENTI: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1500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0320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969175" y="223527"/>
            <a:ext cx="33843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ottico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979711" y="935961"/>
            <a:ext cx="55451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800" dirty="0" err="1">
                <a:latin typeface="Arial" pitchFamily="34" charset="0"/>
                <a:cs typeface="Arial" pitchFamily="34" charset="0"/>
              </a:rPr>
              <a:t>Cosa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possiamo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vedere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il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ottico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18743" y="1306180"/>
            <a:ext cx="88852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1800" dirty="0">
                <a:latin typeface="Arial" pitchFamily="34" charset="0"/>
                <a:cs typeface="Arial" pitchFamily="34" charset="0"/>
              </a:rPr>
              <a:t>Con un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buon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ottico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che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utilizzi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la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luce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bianca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siamo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in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grado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discernere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nitidamente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oggetti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con un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diametro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superiore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a 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0,2 </a:t>
            </a:r>
            <a:r>
              <a:rPr lang="en-US" sz="1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micrometri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3" name="Picture 13" descr="download 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2717655" cy="180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141811" y="4054265"/>
            <a:ext cx="1081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Spore</a:t>
            </a:r>
          </a:p>
        </p:txBody>
      </p:sp>
      <p:pic>
        <p:nvPicPr>
          <p:cNvPr id="15" name="Picture 12" descr="00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447" y="2118780"/>
            <a:ext cx="1809387" cy="169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ecoli_A1_Run00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118780"/>
            <a:ext cx="2137718" cy="193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7191736" y="4961745"/>
            <a:ext cx="11416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</a:rPr>
              <a:t>batteri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486782" y="4051646"/>
            <a:ext cx="864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lieviti</a:t>
            </a:r>
            <a:endParaRPr lang="en-US" sz="1800" dirty="0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7380311" y="4212752"/>
            <a:ext cx="86409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batteri</a:t>
            </a:r>
            <a:endParaRPr lang="en-US" sz="1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40" y="4584660"/>
            <a:ext cx="4146696" cy="208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652" y="4619741"/>
            <a:ext cx="3760045" cy="187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e 3"/>
          <p:cNvSpPr/>
          <p:nvPr/>
        </p:nvSpPr>
        <p:spPr>
          <a:xfrm>
            <a:off x="2367244" y="5539772"/>
            <a:ext cx="125688" cy="17838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ttore 1 20"/>
          <p:cNvCxnSpPr/>
          <p:nvPr/>
        </p:nvCxnSpPr>
        <p:spPr>
          <a:xfrm flipV="1">
            <a:off x="2430088" y="4619741"/>
            <a:ext cx="2582564" cy="9200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>
            <a:off x="2430088" y="5718157"/>
            <a:ext cx="2582564" cy="7351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21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0" y="223527"/>
            <a:ext cx="92525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Visita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presso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laboratorio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di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ottica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elettronica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2357422" y="1285860"/>
            <a:ext cx="421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Osservazioni di fossili al microscopio ottico</a:t>
            </a:r>
            <a:endParaRPr lang="en-US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3184890" y="5661248"/>
            <a:ext cx="252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Dott.ssa Marcella D’Elia</a:t>
            </a:r>
            <a:endParaRPr lang="en-US" dirty="0"/>
          </a:p>
        </p:txBody>
      </p:sp>
      <p:pic>
        <p:nvPicPr>
          <p:cNvPr id="13316" name="Picture 4" descr="http://www.cliped.it/immagini/micro0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886" y="2204864"/>
            <a:ext cx="3478923" cy="278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91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51520" y="105273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Il </a:t>
            </a:r>
            <a:r>
              <a:rPr lang="it-IT" dirty="0" smtClean="0"/>
              <a:t>Sistema Internazionale (SI) è </a:t>
            </a:r>
            <a:r>
              <a:rPr lang="it-IT" dirty="0"/>
              <a:t>un sistema di </a:t>
            </a:r>
            <a:r>
              <a:rPr lang="it-IT" dirty="0" smtClean="0"/>
              <a:t>unità </a:t>
            </a:r>
            <a:r>
              <a:rPr lang="it-IT" dirty="0"/>
              <a:t>di misura riconosciuto </a:t>
            </a:r>
            <a:r>
              <a:rPr lang="it-IT" dirty="0" smtClean="0"/>
              <a:t>in tutto </a:t>
            </a:r>
            <a:r>
              <a:rPr lang="it-IT" dirty="0"/>
              <a:t>il mondo. Le grandezze fisiche fondamentali </a:t>
            </a:r>
            <a:r>
              <a:rPr lang="it-IT" dirty="0" smtClean="0"/>
              <a:t>sono </a:t>
            </a:r>
            <a:r>
              <a:rPr lang="en-US" dirty="0" smtClean="0"/>
              <a:t>7</a:t>
            </a:r>
            <a:r>
              <a:rPr lang="en-US" dirty="0"/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8" name="Group 4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843378"/>
              </p:ext>
            </p:extLst>
          </p:nvPr>
        </p:nvGraphicFramePr>
        <p:xfrm>
          <a:off x="1042988" y="1844824"/>
          <a:ext cx="7402512" cy="4785360"/>
        </p:xfrm>
        <a:graphic>
          <a:graphicData uri="http://schemas.openxmlformats.org/drawingml/2006/table">
            <a:tbl>
              <a:tblPr/>
              <a:tblGrid>
                <a:gridCol w="2466975"/>
                <a:gridCol w="2468562"/>
                <a:gridCol w="2466975"/>
              </a:tblGrid>
              <a:tr h="34131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Unità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fondamentali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del SI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Quantità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Unità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Simbolo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Lunghezza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metro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Massa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kilogrammo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kg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Tempo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secondo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Intensità di corrente elettrica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ampere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Temperatura termodinamica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kelvin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K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Quantità di sostanza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mole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mol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Intensità luminosa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candela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cd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sp>
        <p:nvSpPr>
          <p:cNvPr id="9" name="Oval 460"/>
          <p:cNvSpPr>
            <a:spLocks noChangeArrowheads="1"/>
          </p:cNvSpPr>
          <p:nvPr/>
        </p:nvSpPr>
        <p:spPr bwMode="auto">
          <a:xfrm>
            <a:off x="900113" y="2563962"/>
            <a:ext cx="7273925" cy="50482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27584" y="260350"/>
            <a:ext cx="72734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 –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Sistema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Internazionale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Unità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fontamentali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982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81143" y="223526"/>
            <a:ext cx="41231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elettronico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28596" y="3071810"/>
            <a:ext cx="17145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hlinkClick r:id="rId7"/>
              </a:rPr>
              <a:t>http://</a:t>
            </a:r>
            <a:r>
              <a:rPr lang="en-US" sz="1800" dirty="0" smtClean="0">
                <a:hlinkClick r:id="rId7"/>
              </a:rPr>
              <a:t>www.youtube.com/watch?v=FetV6GJ2Fls</a:t>
            </a:r>
            <a:endParaRPr lang="en-US" sz="1800" dirty="0"/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500570"/>
            <a:ext cx="2244587" cy="140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57158" y="1000108"/>
            <a:ext cx="82819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1600" dirty="0">
                <a:latin typeface="Arial" pitchFamily="34" charset="0"/>
                <a:cs typeface="Arial" pitchFamily="34" charset="0"/>
              </a:rPr>
              <a:t>Il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elettronico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scansione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(SEM –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Scannig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electron microscopy)</a:t>
            </a:r>
          </a:p>
          <a:p>
            <a:pPr algn="just"/>
            <a:r>
              <a:rPr lang="en-US" sz="1600" dirty="0">
                <a:latin typeface="Arial" pitchFamily="34" charset="0"/>
                <a:cs typeface="Arial" pitchFamily="34" charset="0"/>
              </a:rPr>
              <a:t>Tale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a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differenza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quello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ottico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utilliza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come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sorgente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per la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visualizzazione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del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campione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un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fascio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elettroni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e non di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luce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 Con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il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elettronico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si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possono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vedere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oggetti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dell’ordine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del micron (10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-6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m).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Microscopi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elettronici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ultima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generazione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riescono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visualizzare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oggetti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del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centinaio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di nm (10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-9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m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).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spezzone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1736" y="2428868"/>
            <a:ext cx="5715040" cy="428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81143" y="223526"/>
            <a:ext cx="41231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elettronico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71472" y="1285860"/>
            <a:ext cx="285752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RISOLUZIONE: 0,1 – 2 nm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00034" y="1643050"/>
            <a:ext cx="28575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INGRANDIMENTI: 100000 x</a:t>
            </a: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2143116"/>
            <a:ext cx="7140962" cy="35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CasellaDiTesto 18"/>
          <p:cNvSpPr txBox="1"/>
          <p:nvPr/>
        </p:nvSpPr>
        <p:spPr>
          <a:xfrm>
            <a:off x="1857356" y="6215082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dirty="0" smtClean="0">
                <a:latin typeface="Arial" pitchFamily="34" charset="0"/>
                <a:cs typeface="Arial" pitchFamily="34" charset="0"/>
                <a:hlinkClick r:id="rId6"/>
              </a:rPr>
              <a:t>http://apod.nasa.gov/apod/ap140112.html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35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81143" y="223526"/>
            <a:ext cx="41231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elettronico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9512" y="1052736"/>
            <a:ext cx="331172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RISOLUZIONE: 0,1 – 2 nm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47467" y="1484784"/>
            <a:ext cx="331172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INGRANDIMENTI: 100000 x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963662" y="4149080"/>
            <a:ext cx="1512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Batteri E. Coli</a:t>
            </a:r>
            <a:endParaRPr lang="en-US" dirty="0"/>
          </a:p>
        </p:txBody>
      </p:sp>
      <p:pic>
        <p:nvPicPr>
          <p:cNvPr id="1028" name="Picture 4" descr="http://www.ambienteambienti.com/wp-content/uploads/2013/02/batteri-di-Escherichia-Coli-visti-al-microscopio-elettronico-a-scansio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01" y="1902260"/>
            <a:ext cx="2471395" cy="208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pload.wikimedia.org/wikipedia/commons/0/0c/Neuron-SE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85988"/>
            <a:ext cx="2759926" cy="206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6264188" y="36450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Neurone</a:t>
            </a:r>
            <a:endParaRPr lang="en-US" dirty="0"/>
          </a:p>
        </p:txBody>
      </p:sp>
      <p:pic>
        <p:nvPicPr>
          <p:cNvPr id="1032" name="Picture 8" descr="http://www.businessmagazine.it/immagini/2911_nanomagnet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4143380"/>
            <a:ext cx="2684446" cy="201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3864622" y="6305336"/>
            <a:ext cx="1512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Nanomagneti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1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0" y="223527"/>
            <a:ext cx="92525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Visita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presso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laboratorio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di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ottica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ed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elettronica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026815" y="1268760"/>
            <a:ext cx="690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Osservazioni di immagini di fossili acquisite al microscopio elettronico</a:t>
            </a:r>
            <a:endParaRPr lang="en-US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3184890" y="5661248"/>
            <a:ext cx="252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Dott.ssa Marcella D’Elia</a:t>
            </a:r>
            <a:endParaRPr lang="en-US" dirty="0"/>
          </a:p>
        </p:txBody>
      </p:sp>
      <p:pic>
        <p:nvPicPr>
          <p:cNvPr id="22530" name="Picture 2" descr="Fossi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11" y="2564904"/>
            <a:ext cx="598247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91680" y="223526"/>
            <a:ext cx="59046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forza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atomica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(AFM)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93674" y="1357298"/>
            <a:ext cx="61928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Il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a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forza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atomica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sfrutta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l’interazione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tra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gli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atomi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una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punta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e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gli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atomi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del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campione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da “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osservare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”</a:t>
            </a:r>
          </a:p>
        </p:txBody>
      </p:sp>
      <p:pic>
        <p:nvPicPr>
          <p:cNvPr id="12" name="Picture 11" descr="ANd9GcRKo3Wub_Rt-AhvaggfATKMVGXmCmQ6gHqMjRDxsVRl2y015oj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5" y="1093475"/>
            <a:ext cx="2376487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ANd9GcTGouUkig__QxPe7HBhCTnSQpKWKmEw0i6gtLxr3KGoQw1VDXyUZ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5" y="3541400"/>
            <a:ext cx="244792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afm-stm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2643182"/>
            <a:ext cx="3311525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00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91680" y="223526"/>
            <a:ext cx="59046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forza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atomica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(AFM)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626" name="AutoShape 2" descr="Risultati immagini per immagini AF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6628" name="Picture 4" descr="Risultati immagini per immagini AF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1857364"/>
            <a:ext cx="5361571" cy="3929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100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91680" y="223526"/>
            <a:ext cx="59046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forza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atomica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(AFM)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626" name="AutoShape 2" descr="Risultati immagini per immagini AF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83568" y="980728"/>
            <a:ext cx="7907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Il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a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forza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atomica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sfrutta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l’interazione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tra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gli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atomi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una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punta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e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gli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atomi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del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campione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da “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osservare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”</a:t>
            </a:r>
          </a:p>
        </p:txBody>
      </p:sp>
      <p:pic>
        <p:nvPicPr>
          <p:cNvPr id="13" name="inte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7355" y="1699067"/>
            <a:ext cx="5429290" cy="4071967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1908839" y="5942382"/>
            <a:ext cx="4929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hlinkClick r:id="rId8"/>
              </a:rPr>
              <a:t>https://www.youtube.com/watch?v=FetV6GJ2Fls</a:t>
            </a:r>
            <a:endParaRPr lang="it-IT" dirty="0" smtClean="0"/>
          </a:p>
          <a:p>
            <a:r>
              <a:rPr lang="it-IT" dirty="0" smtClean="0"/>
              <a:t>Dal minuto 5:09 al minuto 6:46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10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7879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91680" y="223526"/>
            <a:ext cx="59046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forza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atomica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(AFM)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57158" y="1428736"/>
            <a:ext cx="342026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RISOLUZIONE: ~ 0,1 nm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57158" y="1071546"/>
            <a:ext cx="342026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INGRANDIMENTO</a:t>
            </a:r>
            <a:r>
              <a:rPr lang="en-US" sz="1800" dirty="0"/>
              <a:t>: ~ 1 000 000 x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2071678"/>
            <a:ext cx="7843410" cy="39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CasellaDiTesto 19"/>
          <p:cNvSpPr txBox="1"/>
          <p:nvPr/>
        </p:nvSpPr>
        <p:spPr>
          <a:xfrm>
            <a:off x="1857356" y="6215082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dirty="0" smtClean="0">
                <a:latin typeface="Arial" pitchFamily="34" charset="0"/>
                <a:cs typeface="Arial" pitchFamily="34" charset="0"/>
                <a:hlinkClick r:id="rId6"/>
              </a:rPr>
              <a:t>http://apod.nasa.gov/apod/ap140112.html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54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91680" y="223526"/>
            <a:ext cx="59046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forza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atomica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(AFM)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ANd9GcRn2HRnv-Pdpt1gNOgtEwvXeNKxy6XwJcHM434ooI1i59JH8Ow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214554"/>
            <a:ext cx="2643206" cy="263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929058" y="5143512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grafite</a:t>
            </a:r>
            <a:endParaRPr lang="en-US" sz="1800" dirty="0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57158" y="1428736"/>
            <a:ext cx="342026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RISOLUZIONE: ~ 0,1 nm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57158" y="1071546"/>
            <a:ext cx="342026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INGRANDIMENTO</a:t>
            </a:r>
            <a:r>
              <a:rPr lang="en-US" sz="1800" dirty="0"/>
              <a:t>: ~ 1 000 000 x</a:t>
            </a:r>
          </a:p>
        </p:txBody>
      </p:sp>
    </p:spTree>
    <p:extLst>
      <p:ext uri="{BB962C8B-B14F-4D97-AF65-F5344CB8AC3E}">
        <p14:creationId xmlns:p14="http://schemas.microsoft.com/office/powerpoint/2010/main" val="208054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91680" y="223526"/>
            <a:ext cx="59046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forza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atomica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(AFM)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357686" y="6072206"/>
            <a:ext cx="15001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 smtClean="0"/>
              <a:t>Silicio</a:t>
            </a:r>
            <a:r>
              <a:rPr lang="en-US" sz="1800" dirty="0" smtClean="0"/>
              <a:t> (111)</a:t>
            </a:r>
            <a:endParaRPr lang="en-US" sz="1800" dirty="0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223170" y="1428736"/>
            <a:ext cx="342026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RISOLUZIONE: ~ 0,1 nm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223170" y="1071546"/>
            <a:ext cx="342026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INGRANDIMENTO</a:t>
            </a:r>
            <a:r>
              <a:rPr lang="en-US" sz="1800" dirty="0"/>
              <a:t>: ~ 1 000 000 </a:t>
            </a:r>
          </a:p>
        </p:txBody>
      </p:sp>
      <p:pic>
        <p:nvPicPr>
          <p:cNvPr id="28674" name="Picture 2" descr="Atomic Resolution on Si(111)(7x7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4" y="1857364"/>
            <a:ext cx="4048125" cy="4048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054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85720" y="121442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/>
              <a:t>Il metro viene definito </a:t>
            </a:r>
            <a:r>
              <a:rPr lang="it-IT" smtClean="0"/>
              <a:t>come il tragitto percorso dalla luce </a:t>
            </a:r>
            <a:r>
              <a:rPr lang="it-IT"/>
              <a:t>nel vuoto in un tempo </a:t>
            </a:r>
            <a:r>
              <a:rPr lang="it-IT" smtClean="0"/>
              <a:t>di </a:t>
            </a:r>
            <a:br>
              <a:rPr lang="it-IT" smtClean="0"/>
            </a:br>
            <a:r>
              <a:rPr lang="it-IT" smtClean="0"/>
              <a:t>1/299 </a:t>
            </a:r>
            <a:r>
              <a:rPr lang="it-IT"/>
              <a:t>792 458 di </a:t>
            </a:r>
            <a:r>
              <a:rPr lang="it-IT" smtClean="0"/>
              <a:t>secondo.</a:t>
            </a: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929058" y="214290"/>
            <a:ext cx="15001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</a:t>
            </a: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metro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 descr="ANd9GcTfYHHSKBq5UV60L2W0WiD1apIy-LZcX1cqOJ8sdRwkXLc332w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52799"/>
            <a:ext cx="19812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251755" y="5157192"/>
            <a:ext cx="4146379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Ma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il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metro mi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permette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misurare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qualsiasi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lunghezza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2" name="Picture 7" descr="ANd9GcQ0pnXXFhjO89HJBhL7H1OPUFttz512geQ_jZsxqNU_J9GV0C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1714488"/>
            <a:ext cx="4968875" cy="458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26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91680" y="223526"/>
            <a:ext cx="59046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forza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atomica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(AFM)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214810" y="6286520"/>
            <a:ext cx="15001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Au (111)</a:t>
            </a:r>
            <a:endParaRPr lang="en-US" sz="1800" dirty="0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223170" y="1428736"/>
            <a:ext cx="342026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RISOLUZIONE: ~ 0,1 nm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223170" y="1071546"/>
            <a:ext cx="342026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INGRANDIMENTO</a:t>
            </a:r>
            <a:r>
              <a:rPr lang="en-US" sz="1800" dirty="0"/>
              <a:t>: ~ 1 000 000 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2143116"/>
            <a:ext cx="409575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054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91680" y="223526"/>
            <a:ext cx="59046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forza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atomica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(AFM)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214810" y="6286520"/>
            <a:ext cx="15001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Au (111)</a:t>
            </a:r>
            <a:endParaRPr lang="en-US" sz="1800" dirty="0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223170" y="1428736"/>
            <a:ext cx="342026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RISOLUZIONE: ~ 0,1 nm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223170" y="1071546"/>
            <a:ext cx="342026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INGRANDIMENTO</a:t>
            </a:r>
            <a:r>
              <a:rPr lang="en-US" sz="1800" dirty="0"/>
              <a:t>: ~ 1 000 000 </a:t>
            </a:r>
          </a:p>
        </p:txBody>
      </p:sp>
      <p:pic>
        <p:nvPicPr>
          <p:cNvPr id="32770" name="Picture 2" descr="http://upload.wikimedia.org/wikipedia/commons/4/44/Bilayer_AFM_schemati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08" y="2214554"/>
            <a:ext cx="5726946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054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881844" y="224863"/>
            <a:ext cx="73803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Visita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presso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laboratorio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di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microscopia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AFM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475656" y="1268760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Osservazioni di un campione al microscopio a forza atomica</a:t>
            </a:r>
            <a:endParaRPr lang="en-US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3059832" y="5661248"/>
            <a:ext cx="290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Prof.ssa Anna Paola Caricato</a:t>
            </a:r>
            <a:endParaRPr lang="en-US" dirty="0"/>
          </a:p>
        </p:txBody>
      </p:sp>
      <p:pic>
        <p:nvPicPr>
          <p:cNvPr id="8194" name="Picture 2" descr="http://www.nanolab.unimore.it/it/wp-content/uploads/2011/12/1312276301826_AFMtip_su_superficie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4480" y="2214554"/>
            <a:ext cx="5715000" cy="25241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572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402886" y="244627"/>
            <a:ext cx="43382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Dispositivi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nanoscala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2888972" y="5793443"/>
            <a:ext cx="3006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Prof. Ing. Massimo De Vittorio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15" y="1556792"/>
            <a:ext cx="2154521" cy="309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464" y="1412776"/>
            <a:ext cx="253365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44509"/>
            <a:ext cx="2514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60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000364" y="214290"/>
            <a:ext cx="43090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Acceleratori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particelle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3584" y="1412776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L’atomo ha una sua struttura interna, è composto da particelle più semplici dette particelle subatomiche. La fisica delle particelle e la meccanica quantistica sono elementi fondamentali per lo studio della struttura della materia. Lo studio dell’infinitamente piccolo passa attraverso gli esperimenti condotti tramite macchine come l’LHC ( </a:t>
            </a:r>
            <a:r>
              <a:rPr lang="it-IT" i="1" dirty="0"/>
              <a:t>Large </a:t>
            </a:r>
            <a:r>
              <a:rPr lang="it-IT" i="1" dirty="0" err="1"/>
              <a:t>Hadron</a:t>
            </a:r>
            <a:r>
              <a:rPr lang="it-IT" i="1" dirty="0"/>
              <a:t> Collider)</a:t>
            </a:r>
            <a:r>
              <a:rPr lang="it-IT" dirty="0"/>
              <a:t> del CERN di Ginevra, </a:t>
            </a:r>
            <a:r>
              <a:rPr lang="it-IT" b="1" dirty="0">
                <a:solidFill>
                  <a:srgbClr val="FF0000"/>
                </a:solidFill>
              </a:rPr>
              <a:t>gli </a:t>
            </a:r>
            <a:r>
              <a:rPr lang="it-IT" b="1" dirty="0" err="1">
                <a:solidFill>
                  <a:srgbClr val="FF0000"/>
                </a:solidFill>
              </a:rPr>
              <a:t>accelleratori</a:t>
            </a:r>
            <a:r>
              <a:rPr lang="it-IT" b="1" dirty="0">
                <a:solidFill>
                  <a:srgbClr val="FF0000"/>
                </a:solidFill>
              </a:rPr>
              <a:t> di particelle</a:t>
            </a:r>
            <a:r>
              <a:rPr lang="it-IT" dirty="0"/>
              <a:t>. </a:t>
            </a:r>
            <a:endParaRPr lang="en-US" dirty="0"/>
          </a:p>
        </p:txBody>
      </p:sp>
      <p:sp>
        <p:nvSpPr>
          <p:cNvPr id="13" name="Rettangolo 12"/>
          <p:cNvSpPr/>
          <p:nvPr/>
        </p:nvSpPr>
        <p:spPr>
          <a:xfrm>
            <a:off x="291647" y="314096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Un acceleratore di particelle può essere pensato come un </a:t>
            </a:r>
            <a:r>
              <a:rPr lang="it-IT" dirty="0">
                <a:solidFill>
                  <a:srgbClr val="FF0000"/>
                </a:solidFill>
              </a:rPr>
              <a:t>gigantesco </a:t>
            </a:r>
            <a:r>
              <a:rPr lang="it-IT" dirty="0" smtClean="0">
                <a:solidFill>
                  <a:srgbClr val="FF0000"/>
                </a:solidFill>
              </a:rPr>
              <a:t>microscopio </a:t>
            </a:r>
            <a:r>
              <a:rPr lang="it-IT" dirty="0"/>
              <a:t>che </a:t>
            </a:r>
            <a:r>
              <a:rPr lang="it-IT" dirty="0" smtClean="0"/>
              <a:t>“scruta” </a:t>
            </a:r>
            <a:r>
              <a:rPr lang="it-IT" dirty="0"/>
              <a:t>la materia</a:t>
            </a:r>
            <a:endParaRPr lang="en-US" dirty="0"/>
          </a:p>
        </p:txBody>
      </p:sp>
      <p:sp>
        <p:nvSpPr>
          <p:cNvPr id="14" name="Rettangolo 13"/>
          <p:cNvSpPr/>
          <p:nvPr/>
        </p:nvSpPr>
        <p:spPr>
          <a:xfrm>
            <a:off x="291647" y="3933056"/>
            <a:ext cx="85828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Negli </a:t>
            </a:r>
            <a:r>
              <a:rPr lang="it-IT" dirty="0" smtClean="0"/>
              <a:t>acceleratori </a:t>
            </a:r>
            <a:r>
              <a:rPr lang="it-IT" dirty="0"/>
              <a:t>di particelle avvengono delle collisioni tra particelle ad alta energia, l’interpretazione di questi scontri è necessaria per verificare le teorie sperimentali proposte per rintracciare i </a:t>
            </a:r>
            <a:r>
              <a:rPr lang="it-IT" dirty="0">
                <a:solidFill>
                  <a:srgbClr val="FF0000"/>
                </a:solidFill>
              </a:rPr>
              <a:t>costituenti ultimi </a:t>
            </a:r>
            <a:r>
              <a:rPr lang="it-IT" dirty="0"/>
              <a:t>della materia</a:t>
            </a:r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233584" y="5013176"/>
            <a:ext cx="8730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Il tentativo di spiegare tutte le particelle e le forze fondamentali della natura in un’unica teoria è nota </a:t>
            </a:r>
            <a:r>
              <a:rPr lang="it-IT" dirty="0" smtClean="0"/>
              <a:t>come</a:t>
            </a:r>
            <a:endParaRPr lang="en-US" dirty="0"/>
          </a:p>
        </p:txBody>
      </p:sp>
      <p:sp>
        <p:nvSpPr>
          <p:cNvPr id="16" name="Rettangolo 15"/>
          <p:cNvSpPr/>
          <p:nvPr/>
        </p:nvSpPr>
        <p:spPr>
          <a:xfrm>
            <a:off x="2051720" y="5889156"/>
            <a:ext cx="4509632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sz="4000" dirty="0" err="1"/>
              <a:t>Theory</a:t>
            </a:r>
            <a:r>
              <a:rPr lang="it-IT" sz="4000" dirty="0"/>
              <a:t> of </a:t>
            </a:r>
            <a:r>
              <a:rPr lang="it-IT" sz="4000" dirty="0" err="1"/>
              <a:t>Everything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8054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000364" y="214290"/>
            <a:ext cx="43090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Acceleratori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particelle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http://www.grifoni.org/sites/default/files/atom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000108"/>
            <a:ext cx="2312159" cy="1671361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2786058"/>
            <a:ext cx="6590142" cy="328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sellaDiTesto 12"/>
          <p:cNvSpPr txBox="1"/>
          <p:nvPr/>
        </p:nvSpPr>
        <p:spPr>
          <a:xfrm>
            <a:off x="1857356" y="6215082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dirty="0" smtClean="0">
                <a:latin typeface="Arial" pitchFamily="34" charset="0"/>
                <a:cs typeface="Arial" pitchFamily="34" charset="0"/>
                <a:hlinkClick r:id="rId7"/>
              </a:rPr>
              <a:t>http://apod.nasa.gov/apod/ap140112.html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92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500166" y="214290"/>
            <a:ext cx="6404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Visita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presso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laboratorio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di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alte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energie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2918326" y="1652587"/>
            <a:ext cx="356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Particelle elementari ed acceleratori</a:t>
            </a:r>
            <a:endParaRPr lang="en-US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2918326" y="5301208"/>
            <a:ext cx="3468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Prof.ssa Margherita Primavera</a:t>
            </a:r>
          </a:p>
          <a:p>
            <a:pPr algn="ctr"/>
            <a:r>
              <a:rPr lang="it-IT" dirty="0" smtClean="0"/>
              <a:t>Prof. Gianfranco </a:t>
            </a:r>
            <a:r>
              <a:rPr lang="it-IT" dirty="0" err="1" smtClean="0"/>
              <a:t>Tassielli</a:t>
            </a:r>
            <a:endParaRPr lang="en-US" dirty="0"/>
          </a:p>
        </p:txBody>
      </p:sp>
      <p:pic>
        <p:nvPicPr>
          <p:cNvPr id="74754" name="Picture 2" descr="https://encrypted-tbn1.gstatic.com/images?q=tbn:ANd9GcQC0cd1P4Y1HMK76e8CoIkZXeJzVyxVD8oxaoC3g8o1uEMHjrShY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2357430"/>
            <a:ext cx="4464875" cy="250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572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447925" y="1782299"/>
            <a:ext cx="42481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Comic Sans MS" pitchFamily="66" charset="0"/>
              </a:rPr>
              <a:t>Ed </a:t>
            </a:r>
            <a:r>
              <a:rPr lang="en-US" dirty="0" err="1">
                <a:latin typeface="Comic Sans MS" pitchFamily="66" charset="0"/>
              </a:rPr>
              <a:t>ora</a:t>
            </a:r>
            <a:r>
              <a:rPr lang="en-US" dirty="0">
                <a:latin typeface="Comic Sans MS" pitchFamily="66" charset="0"/>
              </a:rPr>
              <a:t>……</a:t>
            </a:r>
          </a:p>
          <a:p>
            <a:pPr eaLnBrk="1" hangingPunct="1">
              <a:spcBef>
                <a:spcPct val="50000"/>
              </a:spcBef>
            </a:pPr>
            <a:r>
              <a:rPr lang="it-IT" dirty="0" smtClean="0">
                <a:latin typeface="Comic Sans MS" pitchFamily="66" charset="0"/>
              </a:rPr>
              <a:t>Visita presso i laboratori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684213" y="3284538"/>
            <a:ext cx="7056437" cy="19494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Buon divertimento</a:t>
            </a:r>
          </a:p>
        </p:txBody>
      </p:sp>
    </p:spTree>
    <p:extLst>
      <p:ext uri="{BB962C8B-B14F-4D97-AF65-F5344CB8AC3E}">
        <p14:creationId xmlns:p14="http://schemas.microsoft.com/office/powerpoint/2010/main" val="116528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112438"/>
              </p:ext>
            </p:extLst>
          </p:nvPr>
        </p:nvGraphicFramePr>
        <p:xfrm>
          <a:off x="1571604" y="928670"/>
          <a:ext cx="5761360" cy="5652280"/>
        </p:xfrm>
        <a:graphic>
          <a:graphicData uri="http://schemas.openxmlformats.org/drawingml/2006/table">
            <a:tbl>
              <a:tblPr/>
              <a:tblGrid>
                <a:gridCol w="1351203"/>
                <a:gridCol w="830921"/>
                <a:gridCol w="823270"/>
                <a:gridCol w="2755966"/>
              </a:tblGrid>
              <a:tr h="39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fattore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di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 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moltiplicazione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prefisso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simbolo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valore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C0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yotta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1 000 000 000 000 000 000 000 000 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zetta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1 000 000 000 000 000 000 000 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exa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1 000 000 000 000 000 000 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peta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1 000 000 000 000 000 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tera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1 000 000 000 000 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giga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1 000 000 000 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mega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1 000 000 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chilo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1 000 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etto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deca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da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deci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0.1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-2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centi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0.01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-3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milli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0.001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-6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micro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µ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0.000 001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-9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nano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0.000 000 001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-12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pico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0.000 000 000 001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-15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femto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0.000 000 000 000 001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-18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atto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0.000 000 000 000 000 001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-21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zepto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0.000 000 000 000 000 000 001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2612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10 </a:t>
                      </a:r>
                      <a:r>
                        <a:rPr kumimoji="0" lang="en-US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-24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yocto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 </a:t>
                      </a:r>
                      <a:endParaRPr kumimoji="0" lang="en-U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0.000 000 000 000 000 000 000 001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</a:tr>
            </a:tbl>
          </a:graphicData>
        </a:graphic>
      </p:graphicFrame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00298" y="214290"/>
            <a:ext cx="45720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Multipli e sottomultipli del metro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77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428860" y="214290"/>
            <a:ext cx="4891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Dall’universo “conosciuto” ai quark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00232" y="6000768"/>
            <a:ext cx="511197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hlinkClick r:id="rId5"/>
              </a:rPr>
              <a:t>http://www.youtube.com/watch?v=ZL08Qy-rohQ</a:t>
            </a:r>
            <a:r>
              <a:rPr lang="en-US" sz="1800" dirty="0"/>
              <a:t> </a:t>
            </a:r>
          </a:p>
        </p:txBody>
      </p:sp>
      <p:pic>
        <p:nvPicPr>
          <p:cNvPr id="9" name="Picture 10" descr="defaul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1500173"/>
            <a:ext cx="5786478" cy="434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69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51520" y="223527"/>
            <a:ext cx="88132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Osservazione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misura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dell’infinitamente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grande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 piccolo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95536" y="1052736"/>
            <a:ext cx="79216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Ma come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osserva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e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si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misura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’ “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infinitamente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grande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degli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oggetti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popolano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l’Universo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e 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’ “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infinitamente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piccolo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degli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atomi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compongono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tutto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ciò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conosciamo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9" name="Picture 5" descr="ANd9GcSd-p-pvPugINuIifc8C8whEFBUQwLKKsGxIVskmaud-U2WXO5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1676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641287" y="2220833"/>
            <a:ext cx="6002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Ci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aiutano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telescopi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microscopi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ed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acceleratori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8" descr="microscopio_moder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155" y="3040093"/>
            <a:ext cx="960437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2708920"/>
            <a:ext cx="2376487" cy="14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 descr="ANd9GcRKo3Wub_Rt-AhvaggfATKMVGXmCmQ6gHqMjRDxsVRl2y015oj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983822"/>
            <a:ext cx="2060838" cy="154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ansa.it/webimages/foto_large/2012/9/25/1348595439740_lh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25554"/>
            <a:ext cx="3119733" cy="233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62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419872" y="224863"/>
            <a:ext cx="18722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telescopi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07504" y="908720"/>
            <a:ext cx="895724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sz="2000" dirty="0" smtClean="0"/>
              <a:t>I telescopi </a:t>
            </a:r>
            <a:r>
              <a:rPr lang="it-IT" sz="2000" dirty="0"/>
              <a:t>ci aiutano ad osservare </a:t>
            </a:r>
            <a:r>
              <a:rPr lang="it-IT" sz="2000" dirty="0" smtClean="0"/>
              <a:t>ciò </a:t>
            </a:r>
            <a:r>
              <a:rPr lang="it-IT" sz="2000" dirty="0"/>
              <a:t>che popola l’universo (</a:t>
            </a:r>
            <a:r>
              <a:rPr lang="it-IT" sz="2000" dirty="0" smtClean="0"/>
              <a:t>pianeti, satelliti</a:t>
            </a:r>
            <a:r>
              <a:rPr lang="it-IT" sz="2000" dirty="0"/>
              <a:t>, galassie…). I </a:t>
            </a:r>
            <a:r>
              <a:rPr lang="it-IT" sz="2000" dirty="0" smtClean="0"/>
              <a:t>più </a:t>
            </a:r>
            <a:r>
              <a:rPr lang="it-IT" sz="2000" dirty="0"/>
              <a:t>importanti telescopi al mondo si trovano </a:t>
            </a:r>
            <a:r>
              <a:rPr lang="it-IT" sz="2000" dirty="0" smtClean="0"/>
              <a:t>in zone </a:t>
            </a:r>
            <a:r>
              <a:rPr lang="it-IT" sz="2000" dirty="0"/>
              <a:t>della terra dove l’inquinamento luminoso </a:t>
            </a:r>
            <a:r>
              <a:rPr lang="it-IT" sz="2000" dirty="0" smtClean="0"/>
              <a:t>è </a:t>
            </a:r>
            <a:r>
              <a:rPr lang="it-IT" sz="2000" dirty="0"/>
              <a:t>minimo: ad esempio </a:t>
            </a:r>
            <a:r>
              <a:rPr lang="it-IT" sz="2000" dirty="0" smtClean="0"/>
              <a:t>in Cile</a:t>
            </a:r>
            <a:r>
              <a:rPr lang="it-IT" sz="2000" dirty="0"/>
              <a:t>, Arizona, Canarie, </a:t>
            </a:r>
            <a:r>
              <a:rPr lang="it-IT" sz="2000" dirty="0" err="1"/>
              <a:t>Hawai</a:t>
            </a:r>
            <a:r>
              <a:rPr lang="it-IT" sz="2000" dirty="0"/>
              <a:t>, Sudafrica, </a:t>
            </a:r>
            <a:r>
              <a:rPr lang="it-IT" sz="2000" dirty="0" smtClean="0"/>
              <a:t>Texas.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1" y="2348880"/>
            <a:ext cx="19050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3707740"/>
            <a:ext cx="305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Telescopio sul monte </a:t>
            </a:r>
            <a:r>
              <a:rPr lang="it-IT" dirty="0" err="1" smtClean="0"/>
              <a:t>Palomar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973" y="2232159"/>
            <a:ext cx="21145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5897774" y="4522780"/>
            <a:ext cx="203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Telescopio spaziale </a:t>
            </a:r>
            <a:r>
              <a:rPr lang="it-IT" dirty="0" err="1" smtClean="0"/>
              <a:t>Hubble</a:t>
            </a:r>
            <a:endParaRPr lang="en-US" dirty="0"/>
          </a:p>
        </p:txBody>
      </p:sp>
      <p:pic>
        <p:nvPicPr>
          <p:cNvPr id="8197" name="Picture 5" descr="http://www.dmf.unisalento.it/astro/Osservatorio/images/cupola%20fiorin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22" y="4163898"/>
            <a:ext cx="2857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1704752" y="6243099"/>
            <a:ext cx="3587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Telescopio del Dipartimento di Matematica e Fisica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3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419872" y="224863"/>
            <a:ext cx="18722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telescopi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051720" y="1108775"/>
            <a:ext cx="50405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it-IT" sz="2000" dirty="0" smtClean="0"/>
              <a:t>Principio di funzionamento di un telescopio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Schema telescopio newtoni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30" y="2419091"/>
            <a:ext cx="64865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uppo 13"/>
          <p:cNvGrpSpPr/>
          <p:nvPr/>
        </p:nvGrpSpPr>
        <p:grpSpPr>
          <a:xfrm>
            <a:off x="2285984" y="3484085"/>
            <a:ext cx="4572032" cy="1496105"/>
            <a:chOff x="2285984" y="3484085"/>
            <a:chExt cx="4572032" cy="1496105"/>
          </a:xfrm>
        </p:grpSpPr>
        <p:cxnSp>
          <p:nvCxnSpPr>
            <p:cNvPr id="11" name="Connettore 2 10"/>
            <p:cNvCxnSpPr/>
            <p:nvPr/>
          </p:nvCxnSpPr>
          <p:spPr>
            <a:xfrm rot="10800000">
              <a:off x="2285984" y="3484085"/>
              <a:ext cx="4572032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 rot="10800000">
              <a:off x="2285984" y="4978602"/>
              <a:ext cx="4572032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Connettore 2 15"/>
          <p:cNvCxnSpPr/>
          <p:nvPr/>
        </p:nvCxnSpPr>
        <p:spPr>
          <a:xfrm>
            <a:off x="2357422" y="3500438"/>
            <a:ext cx="3143272" cy="5000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2285984" y="4500570"/>
            <a:ext cx="2714644" cy="5000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rot="5400000" flipH="1" flipV="1">
            <a:off x="4393405" y="3679033"/>
            <a:ext cx="1428760" cy="2143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rot="16200000" flipV="1">
            <a:off x="4857752" y="3429000"/>
            <a:ext cx="1000132" cy="1428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88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ip_fisica_header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243099"/>
            <a:ext cx="2260504" cy="5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n.it/logo/web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2775"/>
            <a:ext cx="1026815" cy="65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786050" y="214290"/>
            <a:ext cx="41434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Distanze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astronomiche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1520" y="119675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Quando si sente parlare di distanza di oggetti nello </a:t>
            </a:r>
            <a:r>
              <a:rPr lang="it-IT" dirty="0" smtClean="0"/>
              <a:t>spazio </a:t>
            </a:r>
            <a:r>
              <a:rPr lang="it-IT" dirty="0"/>
              <a:t>si usa come unità di misura l’anno luce, ovvero la distanza che la luce percorre in un anno</a:t>
            </a:r>
            <a:endParaRPr lang="en-US" dirty="0"/>
          </a:p>
        </p:txBody>
      </p:sp>
      <p:sp>
        <p:nvSpPr>
          <p:cNvPr id="4" name="Rettangolo 3"/>
          <p:cNvSpPr/>
          <p:nvPr/>
        </p:nvSpPr>
        <p:spPr>
          <a:xfrm>
            <a:off x="2411760" y="22048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dirty="0"/>
              <a:t>La luce viaggia nello spazio ad una velocità di circa 300.000 chilometri al secondo</a:t>
            </a:r>
            <a:endParaRPr lang="en-US" dirty="0"/>
          </a:p>
        </p:txBody>
      </p:sp>
      <p:sp>
        <p:nvSpPr>
          <p:cNvPr id="9" name="Freccia in giù 8"/>
          <p:cNvSpPr/>
          <p:nvPr/>
        </p:nvSpPr>
        <p:spPr>
          <a:xfrm>
            <a:off x="4031940" y="3068960"/>
            <a:ext cx="1080120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2027878" y="4509120"/>
            <a:ext cx="5064402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FFC000"/>
                </a:solidFill>
              </a:rPr>
              <a:t>un anno luce corrisponde a 9.500.000.000.000 Km 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7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1450</Words>
  <Application>Microsoft Office PowerPoint</Application>
  <PresentationFormat>Presentazione su schermo (4:3)</PresentationFormat>
  <Paragraphs>284</Paragraphs>
  <Slides>37</Slides>
  <Notes>35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5" baseType="lpstr">
      <vt:lpstr>Arial</vt:lpstr>
      <vt:lpstr>Calibri</vt:lpstr>
      <vt:lpstr>Comic Sans MS</vt:lpstr>
      <vt:lpstr>Impact</vt:lpstr>
      <vt:lpstr>Symbol</vt:lpstr>
      <vt:lpstr>Times New Roman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caricato</dc:creator>
  <cp:lastModifiedBy>Andrea Ventura</cp:lastModifiedBy>
  <cp:revision>131</cp:revision>
  <dcterms:created xsi:type="dcterms:W3CDTF">2015-02-25T11:09:05Z</dcterms:created>
  <dcterms:modified xsi:type="dcterms:W3CDTF">2015-03-03T12:00:19Z</dcterms:modified>
</cp:coreProperties>
</file>