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98" r:id="rId4"/>
    <p:sldId id="295" r:id="rId5"/>
    <p:sldId id="292" r:id="rId6"/>
    <p:sldId id="293" r:id="rId7"/>
    <p:sldId id="299" r:id="rId8"/>
    <p:sldId id="294" r:id="rId9"/>
    <p:sldId id="296" r:id="rId10"/>
    <p:sldId id="297" r:id="rId11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2" d="100"/>
          <a:sy n="62" d="100"/>
        </p:scale>
        <p:origin x="-20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98FBC5-EA97-9F47-A65C-64C43ECE724D}" type="datetimeFigureOut">
              <a:rPr lang="it-IT" smtClean="0"/>
              <a:t>04/03/15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B7501-D3A0-6748-9BC5-CE2C89BAAEE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6968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baseline="0" dirty="0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E6F481-17C1-4290-8879-D63F06F22C5A}" type="slidenum">
              <a:rPr lang="en-US" smtClean="0">
                <a:solidFill>
                  <a:srgbClr val="000000"/>
                </a:solidFill>
                <a:latin typeface="Calibri"/>
              </a:rPr>
              <a:pPr/>
              <a:t>2</a:t>
            </a:fld>
            <a:endParaRPr lang="en-US" smtClean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CC741-AFA6-4862-BC43-644ADD44121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8797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18C9570-8AA7-B74D-8686-26D94A792B10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CC741-AFA6-4862-BC43-644ADD44121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8797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4DEC0-CBBB-5F41-BC04-7B985C3C11FF}" type="datetimeFigureOut">
              <a:rPr lang="it-IT" smtClean="0"/>
              <a:t>04/03/15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FF8E9-7404-A943-AF32-758B2A20626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4160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4DEC0-CBBB-5F41-BC04-7B985C3C11FF}" type="datetimeFigureOut">
              <a:rPr lang="it-IT" smtClean="0"/>
              <a:t>04/03/15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FF8E9-7404-A943-AF32-758B2A20626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0883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4DEC0-CBBB-5F41-BC04-7B985C3C11FF}" type="datetimeFigureOut">
              <a:rPr lang="it-IT" smtClean="0"/>
              <a:t>04/03/15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FF8E9-7404-A943-AF32-758B2A20626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5974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16365"/>
                </a:solidFill>
                <a:latin typeface="Bliss Pro"/>
                <a:cs typeface="Bliss Pro"/>
              </a:defRPr>
            </a:lvl1pPr>
          </a:lstStyle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16365"/>
                </a:solidFill>
                <a:latin typeface="Bliss Pro"/>
                <a:cs typeface="Bliss Pro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041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4DEC0-CBBB-5F41-BC04-7B985C3C11FF}" type="datetimeFigureOut">
              <a:rPr lang="it-IT" smtClean="0"/>
              <a:t>04/03/15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FF8E9-7404-A943-AF32-758B2A20626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9225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4DEC0-CBBB-5F41-BC04-7B985C3C11FF}" type="datetimeFigureOut">
              <a:rPr lang="it-IT" smtClean="0"/>
              <a:t>04/03/15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FF8E9-7404-A943-AF32-758B2A20626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2115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4DEC0-CBBB-5F41-BC04-7B985C3C11FF}" type="datetimeFigureOut">
              <a:rPr lang="it-IT" smtClean="0"/>
              <a:t>04/03/15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FF8E9-7404-A943-AF32-758B2A20626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3415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4DEC0-CBBB-5F41-BC04-7B985C3C11FF}" type="datetimeFigureOut">
              <a:rPr lang="it-IT" smtClean="0"/>
              <a:t>04/03/15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FF8E9-7404-A943-AF32-758B2A20626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4818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4DEC0-CBBB-5F41-BC04-7B985C3C11FF}" type="datetimeFigureOut">
              <a:rPr lang="it-IT" smtClean="0"/>
              <a:t>04/03/15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FF8E9-7404-A943-AF32-758B2A20626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0878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4DEC0-CBBB-5F41-BC04-7B985C3C11FF}" type="datetimeFigureOut">
              <a:rPr lang="it-IT" smtClean="0"/>
              <a:t>04/03/15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FF8E9-7404-A943-AF32-758B2A20626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5730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8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4DEC0-CBBB-5F41-BC04-7B985C3C11FF}" type="datetimeFigureOut">
              <a:rPr lang="it-IT" smtClean="0"/>
              <a:t>04/03/15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FF8E9-7404-A943-AF32-758B2A20626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1169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4DEC0-CBBB-5F41-BC04-7B985C3C11FF}" type="datetimeFigureOut">
              <a:rPr lang="it-IT" smtClean="0"/>
              <a:t>04/03/15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FF8E9-7404-A943-AF32-758B2A20626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6747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4DEC0-CBBB-5F41-BC04-7B985C3C11FF}" type="datetimeFigureOut">
              <a:rPr lang="it-IT" smtClean="0"/>
              <a:t>04/03/15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FF8E9-7404-A943-AF32-758B2A20626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798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//cid/B4BE3829-1155-44EA-A83E-1F987A6AA17C@administration.iit.loca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emf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hyperlink" Target="http://apod.nasa.gov/apod/ap140112.html" TargetMode="External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9"/>
            <a:ext cx="9144000" cy="123031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GB" sz="900" b="1" smtClean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6b8c9c76-1446-4aa4-930a-59c7a811417f" descr="cid:B4BE3829-1155-44EA-A83E-1F987A6AA17C@administration.iit.local"/>
          <p:cNvPicPr>
            <a:picLocks noGrp="1"/>
          </p:cNvPicPr>
          <p:nvPr>
            <p:ph sz="half" idx="4294967295"/>
          </p:nvPr>
        </p:nvPicPr>
        <p:blipFill>
          <a:blip r:embed="rId2" r:link="rId3" cstate="print"/>
          <a:srcRect/>
          <a:stretch>
            <a:fillRect/>
          </a:stretch>
        </p:blipFill>
        <p:spPr>
          <a:xfrm>
            <a:off x="1064489" y="757164"/>
            <a:ext cx="7345746" cy="5136712"/>
          </a:xfrm>
          <a:prstGeom prst="rect">
            <a:avLst/>
          </a:prstGeom>
          <a:effectLst/>
        </p:spPr>
      </p:pic>
      <p:sp>
        <p:nvSpPr>
          <p:cNvPr id="9" name="Rectangle 12"/>
          <p:cNvSpPr txBox="1">
            <a:spLocks noChangeArrowheads="1"/>
          </p:cNvSpPr>
          <p:nvPr/>
        </p:nvSpPr>
        <p:spPr bwMode="auto">
          <a:xfrm>
            <a:off x="8793043" y="6582259"/>
            <a:ext cx="23666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Calibri" pitchFamily="34" charset="0"/>
                <a:ea typeface="Geneva" pitchFamily="-107" charset="-128"/>
                <a:cs typeface="Calibri" pitchFamily="34" charset="0"/>
              </a:defRPr>
            </a:lvl1pPr>
          </a:lstStyle>
          <a:p>
            <a:pPr defTabSz="914400">
              <a:defRPr/>
            </a:pPr>
            <a:fld id="{29A21D61-5044-42EC-938F-F48F53382BB0}" type="slidenum">
              <a:rPr lang="it-IT" smtClean="0">
                <a:solidFill>
                  <a:prstClr val="white"/>
                </a:solidFill>
              </a:rPr>
              <a:pPr defTabSz="914400">
                <a:defRPr/>
              </a:pPr>
              <a:t>1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28760" y="3522659"/>
            <a:ext cx="40267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Gisha" pitchFamily="34" charset="-79"/>
                <a:ea typeface="+mn-ea"/>
                <a:cs typeface="Gisha" pitchFamily="34" charset="-79"/>
              </a:rPr>
              <a:t>PAVIS</a:t>
            </a:r>
            <a:endParaRPr lang="en-US" sz="600" dirty="0">
              <a:solidFill>
                <a:prstClr val="black">
                  <a:lumMod val="75000"/>
                  <a:lumOff val="25000"/>
                </a:prstClr>
              </a:solidFill>
              <a:latin typeface="Gisha" pitchFamily="34" charset="-79"/>
              <a:ea typeface="+mn-ea"/>
              <a:cs typeface="Gisha" pitchFamily="34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23617" y="3630609"/>
            <a:ext cx="60785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Gisha" pitchFamily="34" charset="-79"/>
                <a:ea typeface="+mn-ea"/>
                <a:cs typeface="Gisha" pitchFamily="34" charset="-79"/>
              </a:rPr>
              <a:t>iCub</a:t>
            </a:r>
            <a:r>
              <a:rPr lang="en-US" sz="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Gisha" pitchFamily="34" charset="-79"/>
                <a:ea typeface="+mn-ea"/>
                <a:cs typeface="Gisha" pitchFamily="34" charset="-79"/>
              </a:rPr>
              <a:t> Facility</a:t>
            </a:r>
            <a:endParaRPr lang="en-US" sz="600" dirty="0">
              <a:solidFill>
                <a:prstClr val="black">
                  <a:lumMod val="75000"/>
                  <a:lumOff val="25000"/>
                </a:prstClr>
              </a:solidFill>
              <a:latin typeface="Gisha" pitchFamily="34" charset="-79"/>
              <a:ea typeface="+mn-ea"/>
              <a:cs typeface="Gisha" pitchFamily="34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04590" y="6161415"/>
            <a:ext cx="12376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400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+ </a:t>
            </a:r>
            <a:r>
              <a:rPr lang="it-IT" sz="1400" dirty="0" err="1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IIT@Harvard</a:t>
            </a:r>
            <a:endParaRPr lang="it-IT" sz="1400" dirty="0" smtClean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400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+ IIT@MIT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5954" y="6362509"/>
            <a:ext cx="48558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1220 people, from  50 </a:t>
            </a:r>
            <a:r>
              <a:rPr lang="it-IT" sz="10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countries</a:t>
            </a:r>
            <a:r>
              <a:rPr lang="it-IT" sz="1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42</a:t>
            </a:r>
            <a:r>
              <a:rPr lang="it-IT" sz="1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% </a:t>
            </a:r>
            <a:r>
              <a:rPr lang="it-IT" sz="10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foreign</a:t>
            </a:r>
            <a:r>
              <a:rPr lang="it-IT" sz="1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85 EU </a:t>
            </a:r>
            <a:r>
              <a:rPr lang="it-IT" sz="10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projects</a:t>
            </a:r>
            <a:r>
              <a:rPr lang="it-IT" sz="1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180 </a:t>
            </a:r>
            <a:r>
              <a:rPr lang="it-IT" sz="10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patents</a:t>
            </a:r>
            <a:r>
              <a:rPr lang="it-IT" sz="1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10 start-up</a:t>
            </a:r>
            <a:endParaRPr lang="it-IT" sz="10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10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0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48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09" y="627063"/>
            <a:ext cx="4373689" cy="2449266"/>
          </a:xfrm>
          <a:prstGeom prst="rect">
            <a:avLst/>
          </a:prstGeom>
        </p:spPr>
      </p:pic>
      <p:grpSp>
        <p:nvGrpSpPr>
          <p:cNvPr id="11" name="Gruppo 10"/>
          <p:cNvGrpSpPr/>
          <p:nvPr/>
        </p:nvGrpSpPr>
        <p:grpSpPr>
          <a:xfrm>
            <a:off x="0" y="3500026"/>
            <a:ext cx="9197521" cy="3170464"/>
            <a:chOff x="0" y="3500026"/>
            <a:chExt cx="9197521" cy="3170464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884330"/>
              <a:ext cx="4849981" cy="2786160"/>
            </a:xfrm>
            <a:prstGeom prst="rect">
              <a:avLst/>
            </a:prstGeom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46786" y="3884330"/>
              <a:ext cx="4450735" cy="2786160"/>
            </a:xfrm>
            <a:prstGeom prst="rect">
              <a:avLst/>
            </a:prstGeom>
          </p:spPr>
        </p:pic>
        <p:sp>
          <p:nvSpPr>
            <p:cNvPr id="2" name="CasellaDiTesto 1"/>
            <p:cNvSpPr txBox="1"/>
            <p:nvPr/>
          </p:nvSpPr>
          <p:spPr>
            <a:xfrm>
              <a:off x="2746750" y="3500026"/>
              <a:ext cx="42064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 smtClean="0"/>
                <a:t>OLOGRAMMI 3D</a:t>
              </a:r>
              <a:endParaRPr lang="it-IT" b="1" dirty="0"/>
            </a:p>
          </p:txBody>
        </p:sp>
      </p:grpSp>
      <p:sp>
        <p:nvSpPr>
          <p:cNvPr id="9" name="CasellaDiTesto 8"/>
          <p:cNvSpPr txBox="1"/>
          <p:nvPr/>
        </p:nvSpPr>
        <p:spPr>
          <a:xfrm>
            <a:off x="404560" y="114149"/>
            <a:ext cx="4206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PROIEZIONE</a:t>
            </a:r>
            <a:endParaRPr lang="it-IT" b="1" dirty="0"/>
          </a:p>
        </p:txBody>
      </p:sp>
      <p:grpSp>
        <p:nvGrpSpPr>
          <p:cNvPr id="6" name="Gruppo 5"/>
          <p:cNvGrpSpPr/>
          <p:nvPr/>
        </p:nvGrpSpPr>
        <p:grpSpPr>
          <a:xfrm>
            <a:off x="4738697" y="129003"/>
            <a:ext cx="4416886" cy="2947326"/>
            <a:chOff x="4738697" y="129003"/>
            <a:chExt cx="4416886" cy="2947326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38697" y="483481"/>
              <a:ext cx="4416886" cy="2592848"/>
            </a:xfrm>
            <a:prstGeom prst="rect">
              <a:avLst/>
            </a:prstGeom>
          </p:spPr>
        </p:pic>
        <p:sp>
          <p:nvSpPr>
            <p:cNvPr id="10" name="CasellaDiTesto 9"/>
            <p:cNvSpPr txBox="1"/>
            <p:nvPr/>
          </p:nvSpPr>
          <p:spPr>
            <a:xfrm>
              <a:off x="4937538" y="129003"/>
              <a:ext cx="42064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 smtClean="0"/>
                <a:t>SCHERMI FLESSIBILI</a:t>
              </a:r>
              <a:endParaRPr lang="it-IT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668226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1" name="Straight Connector 140"/>
          <p:cNvCxnSpPr/>
          <p:nvPr/>
        </p:nvCxnSpPr>
        <p:spPr>
          <a:xfrm>
            <a:off x="882163" y="5751513"/>
            <a:ext cx="7874977" cy="0"/>
          </a:xfrm>
          <a:prstGeom prst="line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915874" y="4084638"/>
            <a:ext cx="7841273" cy="0"/>
          </a:xfrm>
          <a:prstGeom prst="line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915874" y="3403600"/>
            <a:ext cx="7841273" cy="0"/>
          </a:xfrm>
          <a:prstGeom prst="line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915874" y="2573337"/>
            <a:ext cx="7841273" cy="0"/>
          </a:xfrm>
          <a:prstGeom prst="line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915874" y="1738313"/>
            <a:ext cx="7841273" cy="0"/>
          </a:xfrm>
          <a:prstGeom prst="line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>
            <a:off x="915874" y="4878388"/>
            <a:ext cx="7841273" cy="0"/>
          </a:xfrm>
          <a:prstGeom prst="line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08" name="Picture 1" descr="bacteri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0343" y="2590810"/>
            <a:ext cx="1261696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" name="Round Diagonal Corner Rectangle 93"/>
          <p:cNvSpPr/>
          <p:nvPr/>
        </p:nvSpPr>
        <p:spPr>
          <a:xfrm>
            <a:off x="2721220" y="2838455"/>
            <a:ext cx="394188" cy="314325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defTabSz="53643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 err="1">
                <a:solidFill>
                  <a:prstClr val="black"/>
                </a:solidFill>
                <a:latin typeface="Arial"/>
                <a:cs typeface="Arial"/>
              </a:rPr>
              <a:t>μm</a:t>
            </a:r>
            <a:endParaRPr lang="en-US" sz="1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3" name="Round Diagonal Corner Rectangle 72"/>
          <p:cNvSpPr/>
          <p:nvPr/>
        </p:nvSpPr>
        <p:spPr>
          <a:xfrm>
            <a:off x="2636228" y="1968505"/>
            <a:ext cx="565638" cy="382588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defTabSz="53643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prstClr val="black"/>
                </a:solidFill>
                <a:latin typeface="Arial"/>
                <a:cs typeface="Arial"/>
              </a:rPr>
              <a:t>20-250</a:t>
            </a:r>
          </a:p>
          <a:p>
            <a:pPr algn="ctr" defTabSz="53643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prstClr val="black"/>
                </a:solidFill>
                <a:latin typeface="Arial"/>
                <a:cs typeface="Arial"/>
              </a:rPr>
              <a:t>nm</a:t>
            </a:r>
          </a:p>
        </p:txBody>
      </p:sp>
      <p:sp>
        <p:nvSpPr>
          <p:cNvPr id="117" name="Round Diagonal Corner Rectangle 116"/>
          <p:cNvSpPr/>
          <p:nvPr/>
        </p:nvSpPr>
        <p:spPr>
          <a:xfrm>
            <a:off x="2721220" y="3798888"/>
            <a:ext cx="394188" cy="601662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defTabSz="53643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prstClr val="black"/>
                </a:solidFill>
                <a:latin typeface="Arial"/>
                <a:cs typeface="Arial"/>
              </a:rPr>
              <a:t>mm</a:t>
            </a:r>
          </a:p>
          <a:p>
            <a:pPr algn="ctr" defTabSz="53643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prstClr val="black"/>
                </a:solidFill>
                <a:latin typeface="Arial"/>
                <a:cs typeface="Arial"/>
              </a:rPr>
              <a:t>cm</a:t>
            </a:r>
          </a:p>
          <a:p>
            <a:pPr algn="ctr" defTabSz="53643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 err="1">
                <a:solidFill>
                  <a:prstClr val="black"/>
                </a:solidFill>
                <a:latin typeface="Arial"/>
                <a:cs typeface="Arial"/>
              </a:rPr>
              <a:t>dm</a:t>
            </a:r>
            <a:endParaRPr lang="en-US" sz="1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9" name="Round Diagonal Corner Rectangle 118"/>
          <p:cNvSpPr/>
          <p:nvPr/>
        </p:nvSpPr>
        <p:spPr>
          <a:xfrm>
            <a:off x="2815005" y="5392746"/>
            <a:ext cx="208085" cy="601662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defTabSz="53643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</a:p>
        </p:txBody>
      </p:sp>
      <p:pic>
        <p:nvPicPr>
          <p:cNvPr id="51213" name="Picture 8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5289" y="1860558"/>
            <a:ext cx="613996" cy="654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" name="Pentagon 74"/>
          <p:cNvSpPr>
            <a:spLocks noChangeAspect="1"/>
          </p:cNvSpPr>
          <p:nvPr/>
        </p:nvSpPr>
        <p:spPr>
          <a:xfrm>
            <a:off x="7376754" y="2005014"/>
            <a:ext cx="159727" cy="369332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bIns="0">
            <a:spAutoFit/>
          </a:bodyPr>
          <a:lstStyle/>
          <a:p>
            <a:pPr defTabSz="5364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6" name="Pentagon 75"/>
          <p:cNvSpPr>
            <a:spLocks noChangeAspect="1"/>
          </p:cNvSpPr>
          <p:nvPr/>
        </p:nvSpPr>
        <p:spPr>
          <a:xfrm>
            <a:off x="5552344" y="2005014"/>
            <a:ext cx="161192" cy="369332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bIns="0">
            <a:spAutoFit/>
          </a:bodyPr>
          <a:lstStyle/>
          <a:p>
            <a:pPr defTabSz="5364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8" name="Round Diagonal Corner Rectangle 67"/>
          <p:cNvSpPr/>
          <p:nvPr/>
        </p:nvSpPr>
        <p:spPr>
          <a:xfrm>
            <a:off x="2683120" y="1111258"/>
            <a:ext cx="471854" cy="312738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defTabSz="53643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prstClr val="black"/>
                </a:solidFill>
                <a:latin typeface="Arial"/>
                <a:cs typeface="Arial"/>
              </a:rPr>
              <a:t>1nm</a:t>
            </a:r>
            <a:endParaRPr lang="en-US" sz="21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51217" name="Picture 4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0458" y="806459"/>
            <a:ext cx="552450" cy="92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8" name="TextBox 45"/>
          <p:cNvSpPr txBox="1">
            <a:spLocks noChangeArrowheads="1"/>
          </p:cNvSpPr>
          <p:nvPr/>
        </p:nvSpPr>
        <p:spPr bwMode="auto">
          <a:xfrm>
            <a:off x="829661" y="903100"/>
            <a:ext cx="115032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Antibody</a:t>
            </a:r>
          </a:p>
        </p:txBody>
      </p:sp>
      <p:sp>
        <p:nvSpPr>
          <p:cNvPr id="51219" name="Rectangle 54"/>
          <p:cNvSpPr>
            <a:spLocks noChangeArrowheads="1"/>
          </p:cNvSpPr>
          <p:nvPr/>
        </p:nvSpPr>
        <p:spPr bwMode="auto">
          <a:xfrm>
            <a:off x="4421066" y="1093789"/>
            <a:ext cx="756138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it-IT" sz="110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Intelligent</a:t>
            </a:r>
          </a:p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it-IT" sz="110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Nanoparticles </a:t>
            </a:r>
            <a:endParaRPr lang="en-GB" sz="1100">
              <a:solidFill>
                <a:srgbClr val="000000"/>
              </a:solidFill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51220" name="Rectangle 55"/>
          <p:cNvSpPr>
            <a:spLocks noChangeArrowheads="1"/>
          </p:cNvSpPr>
          <p:nvPr/>
        </p:nvSpPr>
        <p:spPr bwMode="auto">
          <a:xfrm>
            <a:off x="5843955" y="1093789"/>
            <a:ext cx="1288074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en-US" sz="110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Colloidal Chemistry</a:t>
            </a:r>
            <a:endParaRPr lang="en-GB" sz="1100">
              <a:solidFill>
                <a:srgbClr val="000000"/>
              </a:solidFill>
              <a:latin typeface="Calibri"/>
              <a:ea typeface="+mn-ea"/>
              <a:cs typeface="Arial" pitchFamily="34" charset="0"/>
            </a:endParaRPr>
          </a:p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en-US" sz="110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Biochemical Recognition</a:t>
            </a:r>
            <a:endParaRPr lang="en-GB" sz="1100">
              <a:solidFill>
                <a:srgbClr val="000000"/>
              </a:solidFill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51221" name="TextBox 56"/>
          <p:cNvSpPr txBox="1">
            <a:spLocks noChangeArrowheads="1"/>
          </p:cNvSpPr>
          <p:nvPr/>
        </p:nvSpPr>
        <p:spPr bwMode="auto">
          <a:xfrm>
            <a:off x="7672763" y="1093789"/>
            <a:ext cx="123971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en-US" sz="110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Drug Delivery</a:t>
            </a:r>
            <a:endParaRPr lang="en-GB" sz="1100">
              <a:solidFill>
                <a:srgbClr val="000000"/>
              </a:solidFill>
              <a:latin typeface="Calibri"/>
              <a:ea typeface="+mn-ea"/>
              <a:cs typeface="Arial" pitchFamily="34" charset="0"/>
            </a:endParaRPr>
          </a:p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en-US" sz="110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Cell Operation</a:t>
            </a:r>
            <a:endParaRPr lang="en-GB" sz="1100">
              <a:solidFill>
                <a:srgbClr val="000000"/>
              </a:solidFill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60" name="Left Bracket 59"/>
          <p:cNvSpPr/>
          <p:nvPr/>
        </p:nvSpPr>
        <p:spPr>
          <a:xfrm>
            <a:off x="677008" y="790575"/>
            <a:ext cx="105508" cy="2590800"/>
          </a:xfrm>
          <a:prstGeom prst="leftBracket">
            <a:avLst/>
          </a:prstGeom>
          <a:ln w="19050" cmpd="sng">
            <a:solidFill>
              <a:srgbClr val="93CDD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bIns="0"/>
          <a:lstStyle/>
          <a:p>
            <a:pPr defTabSz="5364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1" name="Plus 60"/>
          <p:cNvSpPr>
            <a:spLocks noChangeAspect="1"/>
          </p:cNvSpPr>
          <p:nvPr/>
        </p:nvSpPr>
        <p:spPr>
          <a:xfrm>
            <a:off x="6129705" y="1601797"/>
            <a:ext cx="294542" cy="320675"/>
          </a:xfrm>
          <a:prstGeom prst="mathPlu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bIns="0">
            <a:spAutoFit/>
          </a:bodyPr>
          <a:lstStyle/>
          <a:p>
            <a:pPr defTabSz="5364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2" name="Pentagon 61"/>
          <p:cNvSpPr>
            <a:spLocks noChangeAspect="1"/>
          </p:cNvSpPr>
          <p:nvPr/>
        </p:nvSpPr>
        <p:spPr>
          <a:xfrm>
            <a:off x="7416313" y="1112840"/>
            <a:ext cx="161192" cy="369332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bIns="0">
            <a:spAutoFit/>
          </a:bodyPr>
          <a:lstStyle/>
          <a:p>
            <a:pPr defTabSz="5364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3" name="Pentagon 62"/>
          <p:cNvSpPr>
            <a:spLocks noChangeAspect="1"/>
          </p:cNvSpPr>
          <p:nvPr/>
        </p:nvSpPr>
        <p:spPr>
          <a:xfrm>
            <a:off x="5552344" y="1112840"/>
            <a:ext cx="161192" cy="369332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bIns="0">
            <a:spAutoFit/>
          </a:bodyPr>
          <a:lstStyle/>
          <a:p>
            <a:pPr defTabSz="5364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67" name="Picture 66" descr="2col-image1.png"/>
          <p:cNvPicPr>
            <a:picLocks noChangeAspect="1"/>
          </p:cNvPicPr>
          <p:nvPr/>
        </p:nvPicPr>
        <p:blipFill rotWithShape="1">
          <a:blip r:embed="rId6" cstate="print"/>
          <a:srcRect l="5239" r="15025"/>
          <a:stretch/>
        </p:blipFill>
        <p:spPr>
          <a:xfrm>
            <a:off x="3323495" y="931872"/>
            <a:ext cx="993531" cy="669925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51227" name="Rectangle 77"/>
          <p:cNvSpPr>
            <a:spLocks noChangeArrowheads="1"/>
          </p:cNvSpPr>
          <p:nvPr/>
        </p:nvSpPr>
        <p:spPr bwMode="auto">
          <a:xfrm>
            <a:off x="4421074" y="1984385"/>
            <a:ext cx="734157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en-US" sz="110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Clusters of</a:t>
            </a:r>
          </a:p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en-US" sz="110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Nanoparticles </a:t>
            </a:r>
            <a:endParaRPr lang="en-GB" sz="1100">
              <a:solidFill>
                <a:srgbClr val="000000"/>
              </a:solidFill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51228" name="Rectangle 78"/>
          <p:cNvSpPr>
            <a:spLocks noChangeArrowheads="1"/>
          </p:cNvSpPr>
          <p:nvPr/>
        </p:nvSpPr>
        <p:spPr bwMode="auto">
          <a:xfrm>
            <a:off x="5843962" y="2066926"/>
            <a:ext cx="1050681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en-US" sz="110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Bio Functionalization</a:t>
            </a:r>
            <a:endParaRPr lang="en-GB" sz="1100">
              <a:solidFill>
                <a:srgbClr val="000000"/>
              </a:solidFill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51229" name="Rectangle 79"/>
          <p:cNvSpPr>
            <a:spLocks noChangeArrowheads="1"/>
          </p:cNvSpPr>
          <p:nvPr/>
        </p:nvSpPr>
        <p:spPr bwMode="auto">
          <a:xfrm>
            <a:off x="7672756" y="1984385"/>
            <a:ext cx="1230923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en-US" sz="110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Bio Repair</a:t>
            </a:r>
            <a:endParaRPr lang="en-GB" sz="1100">
              <a:solidFill>
                <a:srgbClr val="000000"/>
              </a:solidFill>
              <a:latin typeface="Calibri"/>
              <a:ea typeface="+mn-ea"/>
              <a:cs typeface="Arial" pitchFamily="34" charset="0"/>
            </a:endParaRPr>
          </a:p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en-US" sz="110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Diagnostics (Passive)</a:t>
            </a:r>
            <a:r>
              <a:rPr lang="en-GB" sz="110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 </a:t>
            </a:r>
            <a:endParaRPr lang="en-US" sz="1100">
              <a:solidFill>
                <a:srgbClr val="000000"/>
              </a:solidFill>
              <a:latin typeface="Calibri"/>
              <a:ea typeface="+mn-ea"/>
              <a:cs typeface="Arial" pitchFamily="34" charset="0"/>
            </a:endParaRPr>
          </a:p>
        </p:txBody>
      </p:sp>
      <p:pic>
        <p:nvPicPr>
          <p:cNvPr id="51230" name="Picture 81" descr="2col-image2.png"/>
          <p:cNvPicPr>
            <a:picLocks/>
          </p:cNvPicPr>
          <p:nvPr/>
        </p:nvPicPr>
        <p:blipFill>
          <a:blip r:embed="rId7" cstate="print"/>
          <a:srcRect l="6007" t="6131" r="8444" b="11470"/>
          <a:stretch>
            <a:fillRect/>
          </a:stretch>
        </p:blipFill>
        <p:spPr bwMode="auto">
          <a:xfrm>
            <a:off x="3323494" y="1824047"/>
            <a:ext cx="1000858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1" name="TextBox 83"/>
          <p:cNvSpPr txBox="1">
            <a:spLocks noChangeArrowheads="1"/>
          </p:cNvSpPr>
          <p:nvPr/>
        </p:nvSpPr>
        <p:spPr bwMode="auto">
          <a:xfrm>
            <a:off x="918797" y="1774826"/>
            <a:ext cx="647700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it-IT" dirty="0" smtClean="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Virus</a:t>
            </a:r>
            <a:endParaRPr lang="en-US" dirty="0">
              <a:solidFill>
                <a:srgbClr val="000000"/>
              </a:solidFill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87" name="Plus 86"/>
          <p:cNvSpPr>
            <a:spLocks noChangeAspect="1"/>
          </p:cNvSpPr>
          <p:nvPr/>
        </p:nvSpPr>
        <p:spPr>
          <a:xfrm>
            <a:off x="6129705" y="2400300"/>
            <a:ext cx="294542" cy="319088"/>
          </a:xfrm>
          <a:prstGeom prst="mathPlu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bIns="0">
            <a:spAutoFit/>
          </a:bodyPr>
          <a:lstStyle/>
          <a:p>
            <a:pPr defTabSz="5364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1233" name="TextBox 92"/>
          <p:cNvSpPr txBox="1">
            <a:spLocks noChangeArrowheads="1"/>
          </p:cNvSpPr>
          <p:nvPr/>
        </p:nvSpPr>
        <p:spPr bwMode="auto">
          <a:xfrm>
            <a:off x="940785" y="2592389"/>
            <a:ext cx="99792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Bacteria</a:t>
            </a:r>
          </a:p>
        </p:txBody>
      </p:sp>
      <p:pic>
        <p:nvPicPr>
          <p:cNvPr id="51234" name="Picture 97" descr="nano-louse.tif"/>
          <p:cNvPicPr>
            <a:picLocks/>
          </p:cNvPicPr>
          <p:nvPr/>
        </p:nvPicPr>
        <p:blipFill>
          <a:blip r:embed="rId8" cstate="print"/>
          <a:srcRect t="18529" b="19521"/>
          <a:stretch>
            <a:fillRect/>
          </a:stretch>
        </p:blipFill>
        <p:spPr bwMode="auto">
          <a:xfrm>
            <a:off x="3323494" y="2667001"/>
            <a:ext cx="1000858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5" name="Picture 98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63121" y="3506790"/>
            <a:ext cx="1239715" cy="49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" name="Plus 100"/>
          <p:cNvSpPr>
            <a:spLocks noChangeAspect="1"/>
          </p:cNvSpPr>
          <p:nvPr/>
        </p:nvSpPr>
        <p:spPr>
          <a:xfrm>
            <a:off x="6129705" y="3246448"/>
            <a:ext cx="294542" cy="319087"/>
          </a:xfrm>
          <a:prstGeom prst="mathPlu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bIns="0">
            <a:spAutoFit/>
          </a:bodyPr>
          <a:lstStyle/>
          <a:p>
            <a:pPr defTabSz="5364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51238" name="Picture 103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73074" y="4875213"/>
            <a:ext cx="697523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" name="Plus 105"/>
          <p:cNvSpPr>
            <a:spLocks noChangeAspect="1"/>
          </p:cNvSpPr>
          <p:nvPr/>
        </p:nvSpPr>
        <p:spPr>
          <a:xfrm>
            <a:off x="6129705" y="3916371"/>
            <a:ext cx="294542" cy="319087"/>
          </a:xfrm>
          <a:prstGeom prst="mathPlu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bIns="0">
            <a:spAutoFit/>
          </a:bodyPr>
          <a:lstStyle/>
          <a:p>
            <a:pPr defTabSz="5364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51240" name="Picture 106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50690" y="5905501"/>
            <a:ext cx="1145931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1" name="TextBox 107"/>
          <p:cNvSpPr txBox="1">
            <a:spLocks noChangeArrowheads="1"/>
          </p:cNvSpPr>
          <p:nvPr/>
        </p:nvSpPr>
        <p:spPr bwMode="auto">
          <a:xfrm>
            <a:off x="933453" y="3414714"/>
            <a:ext cx="83380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Calibri"/>
                <a:ea typeface="+mn-ea"/>
                <a:cs typeface="Arial" pitchFamily="34" charset="0"/>
              </a:rPr>
              <a:t>Insect</a:t>
            </a:r>
          </a:p>
        </p:txBody>
      </p:sp>
      <p:sp>
        <p:nvSpPr>
          <p:cNvPr id="51242" name="TextBox 108"/>
          <p:cNvSpPr txBox="1">
            <a:spLocks noChangeArrowheads="1"/>
          </p:cNvSpPr>
          <p:nvPr/>
        </p:nvSpPr>
        <p:spPr bwMode="auto">
          <a:xfrm>
            <a:off x="933458" y="4084639"/>
            <a:ext cx="62718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Plant</a:t>
            </a:r>
            <a:r>
              <a:rPr lang="en-US" sz="2000" dirty="0" smtClean="0">
                <a:solidFill>
                  <a:srgbClr val="C0504D"/>
                </a:solidFill>
                <a:latin typeface="Calibri"/>
                <a:ea typeface="+mn-ea"/>
                <a:cs typeface="Arial" pitchFamily="34" charset="0"/>
              </a:rPr>
              <a:t>s</a:t>
            </a:r>
            <a:endParaRPr lang="en-US" sz="2000" dirty="0">
              <a:solidFill>
                <a:srgbClr val="C0504D"/>
              </a:solidFill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51243" name="TextBox 109"/>
          <p:cNvSpPr txBox="1">
            <a:spLocks noChangeArrowheads="1"/>
          </p:cNvSpPr>
          <p:nvPr/>
        </p:nvSpPr>
        <p:spPr bwMode="auto">
          <a:xfrm>
            <a:off x="940777" y="4889501"/>
            <a:ext cx="833804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Horse</a:t>
            </a:r>
          </a:p>
        </p:txBody>
      </p:sp>
      <p:sp>
        <p:nvSpPr>
          <p:cNvPr id="51244" name="TextBox 110"/>
          <p:cNvSpPr txBox="1">
            <a:spLocks noChangeArrowheads="1"/>
          </p:cNvSpPr>
          <p:nvPr/>
        </p:nvSpPr>
        <p:spPr bwMode="auto">
          <a:xfrm>
            <a:off x="933450" y="5743575"/>
            <a:ext cx="971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Human</a:t>
            </a:r>
          </a:p>
        </p:txBody>
      </p:sp>
      <p:pic>
        <p:nvPicPr>
          <p:cNvPr id="51245" name="Picture 112" descr="icub-whole-(IMG_1744)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305908" y="5791201"/>
            <a:ext cx="587620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7" name="Picture 115" descr="robotic fly 50mm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323500" y="3476635"/>
            <a:ext cx="874835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8" name="Rectangle 121"/>
          <p:cNvSpPr>
            <a:spLocks noChangeArrowheads="1"/>
          </p:cNvSpPr>
          <p:nvPr/>
        </p:nvSpPr>
        <p:spPr bwMode="auto">
          <a:xfrm>
            <a:off x="4421066" y="2816225"/>
            <a:ext cx="508488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/>
          <a:lstStyle/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en-US" sz="110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Micro</a:t>
            </a:r>
          </a:p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en-US" sz="110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Robots</a:t>
            </a:r>
            <a:endParaRPr lang="en-GB" sz="1100">
              <a:solidFill>
                <a:srgbClr val="000000"/>
              </a:solidFill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51249" name="Rectangle 122"/>
          <p:cNvSpPr>
            <a:spLocks noChangeArrowheads="1"/>
          </p:cNvSpPr>
          <p:nvPr/>
        </p:nvSpPr>
        <p:spPr bwMode="auto">
          <a:xfrm>
            <a:off x="5843956" y="2908300"/>
            <a:ext cx="849923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en-US" sz="110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Micro Mechanics</a:t>
            </a:r>
            <a:endParaRPr lang="en-GB" sz="1100">
              <a:solidFill>
                <a:srgbClr val="000000"/>
              </a:solidFill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51250" name="Rectangle 123"/>
          <p:cNvSpPr>
            <a:spLocks noChangeArrowheads="1"/>
          </p:cNvSpPr>
          <p:nvPr/>
        </p:nvSpPr>
        <p:spPr bwMode="auto">
          <a:xfrm>
            <a:off x="7672762" y="2735263"/>
            <a:ext cx="1154723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en-US" sz="110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Bio Factories</a:t>
            </a:r>
            <a:endParaRPr lang="en-GB" sz="1100">
              <a:solidFill>
                <a:srgbClr val="000000"/>
              </a:solidFill>
              <a:latin typeface="Calibri"/>
              <a:ea typeface="+mn-ea"/>
              <a:cs typeface="Arial" pitchFamily="34" charset="0"/>
            </a:endParaRPr>
          </a:p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en-US" sz="110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Micro-Hospital</a:t>
            </a:r>
            <a:endParaRPr lang="en-GB" sz="1100">
              <a:solidFill>
                <a:srgbClr val="000000"/>
              </a:solidFill>
              <a:latin typeface="Calibri"/>
              <a:ea typeface="+mn-ea"/>
              <a:cs typeface="Arial" pitchFamily="34" charset="0"/>
            </a:endParaRPr>
          </a:p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en-US" sz="110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Diagnostics (Active)</a:t>
            </a:r>
            <a:endParaRPr lang="en-GB" sz="1100">
              <a:solidFill>
                <a:srgbClr val="000000"/>
              </a:solidFill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125" name="Pentagon 124"/>
          <p:cNvSpPr>
            <a:spLocks noChangeAspect="1"/>
          </p:cNvSpPr>
          <p:nvPr/>
        </p:nvSpPr>
        <p:spPr>
          <a:xfrm>
            <a:off x="7376754" y="2846389"/>
            <a:ext cx="159727" cy="369332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bIns="0">
            <a:spAutoFit/>
          </a:bodyPr>
          <a:lstStyle/>
          <a:p>
            <a:pPr defTabSz="5364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26" name="Pentagon 125"/>
          <p:cNvSpPr>
            <a:spLocks noChangeAspect="1"/>
          </p:cNvSpPr>
          <p:nvPr/>
        </p:nvSpPr>
        <p:spPr>
          <a:xfrm>
            <a:off x="5552344" y="2846389"/>
            <a:ext cx="161192" cy="369332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bIns="0">
            <a:spAutoFit/>
          </a:bodyPr>
          <a:lstStyle/>
          <a:p>
            <a:pPr defTabSz="5364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27" name="Pentagon 126"/>
          <p:cNvSpPr>
            <a:spLocks noChangeAspect="1"/>
          </p:cNvSpPr>
          <p:nvPr/>
        </p:nvSpPr>
        <p:spPr>
          <a:xfrm>
            <a:off x="7389938" y="3579815"/>
            <a:ext cx="161192" cy="369332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bIns="0">
            <a:spAutoFit/>
          </a:bodyPr>
          <a:lstStyle/>
          <a:p>
            <a:pPr defTabSz="5364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28" name="Pentagon 127"/>
          <p:cNvSpPr>
            <a:spLocks noChangeAspect="1"/>
          </p:cNvSpPr>
          <p:nvPr/>
        </p:nvSpPr>
        <p:spPr>
          <a:xfrm>
            <a:off x="5552344" y="3579815"/>
            <a:ext cx="161192" cy="369332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bIns="0">
            <a:spAutoFit/>
          </a:bodyPr>
          <a:lstStyle/>
          <a:p>
            <a:pPr defTabSz="5364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29" name="Pentagon 128"/>
          <p:cNvSpPr>
            <a:spLocks noChangeAspect="1"/>
          </p:cNvSpPr>
          <p:nvPr/>
        </p:nvSpPr>
        <p:spPr>
          <a:xfrm>
            <a:off x="7389938" y="4332290"/>
            <a:ext cx="161192" cy="369332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bIns="0">
            <a:spAutoFit/>
          </a:bodyPr>
          <a:lstStyle/>
          <a:p>
            <a:pPr defTabSz="5364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30" name="Pentagon 129"/>
          <p:cNvSpPr>
            <a:spLocks noChangeAspect="1"/>
          </p:cNvSpPr>
          <p:nvPr/>
        </p:nvSpPr>
        <p:spPr>
          <a:xfrm>
            <a:off x="5552344" y="4332290"/>
            <a:ext cx="161192" cy="369332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bIns="0">
            <a:spAutoFit/>
          </a:bodyPr>
          <a:lstStyle/>
          <a:p>
            <a:pPr defTabSz="5364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31" name="Pentagon 130"/>
          <p:cNvSpPr>
            <a:spLocks noChangeAspect="1"/>
          </p:cNvSpPr>
          <p:nvPr/>
        </p:nvSpPr>
        <p:spPr>
          <a:xfrm>
            <a:off x="7389938" y="5184776"/>
            <a:ext cx="161192" cy="369332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bIns="0">
            <a:spAutoFit/>
          </a:bodyPr>
          <a:lstStyle/>
          <a:p>
            <a:pPr defTabSz="5364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32" name="Pentagon 131"/>
          <p:cNvSpPr>
            <a:spLocks noChangeAspect="1"/>
          </p:cNvSpPr>
          <p:nvPr/>
        </p:nvSpPr>
        <p:spPr>
          <a:xfrm>
            <a:off x="5552344" y="5184776"/>
            <a:ext cx="161192" cy="369332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bIns="0">
            <a:spAutoFit/>
          </a:bodyPr>
          <a:lstStyle/>
          <a:p>
            <a:pPr defTabSz="5364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33" name="Pentagon 132"/>
          <p:cNvSpPr>
            <a:spLocks noChangeAspect="1"/>
          </p:cNvSpPr>
          <p:nvPr/>
        </p:nvSpPr>
        <p:spPr>
          <a:xfrm>
            <a:off x="7382616" y="6102350"/>
            <a:ext cx="159727" cy="369332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bIns="0">
            <a:spAutoFit/>
          </a:bodyPr>
          <a:lstStyle/>
          <a:p>
            <a:pPr defTabSz="5364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34" name="Pentagon 133"/>
          <p:cNvSpPr>
            <a:spLocks noChangeAspect="1"/>
          </p:cNvSpPr>
          <p:nvPr/>
        </p:nvSpPr>
        <p:spPr>
          <a:xfrm>
            <a:off x="5552344" y="6102350"/>
            <a:ext cx="161192" cy="369332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bIns="0">
            <a:spAutoFit/>
          </a:bodyPr>
          <a:lstStyle/>
          <a:p>
            <a:pPr defTabSz="5364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40" name="Plus 139"/>
          <p:cNvSpPr>
            <a:spLocks noChangeAspect="1"/>
          </p:cNvSpPr>
          <p:nvPr/>
        </p:nvSpPr>
        <p:spPr>
          <a:xfrm>
            <a:off x="6129705" y="4702175"/>
            <a:ext cx="294542" cy="319088"/>
          </a:xfrm>
          <a:prstGeom prst="mathPlu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bIns="0">
            <a:spAutoFit/>
          </a:bodyPr>
          <a:lstStyle/>
          <a:p>
            <a:pPr defTabSz="5364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42" name="Plus 141"/>
          <p:cNvSpPr>
            <a:spLocks noChangeAspect="1"/>
          </p:cNvSpPr>
          <p:nvPr/>
        </p:nvSpPr>
        <p:spPr>
          <a:xfrm>
            <a:off x="6160478" y="5583247"/>
            <a:ext cx="296008" cy="319087"/>
          </a:xfrm>
          <a:prstGeom prst="mathPlu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bIns="0">
            <a:spAutoFit/>
          </a:bodyPr>
          <a:lstStyle/>
          <a:p>
            <a:pPr defTabSz="5364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43" name="Left Bracket 142"/>
          <p:cNvSpPr>
            <a:spLocks/>
          </p:cNvSpPr>
          <p:nvPr/>
        </p:nvSpPr>
        <p:spPr>
          <a:xfrm>
            <a:off x="772259" y="2587633"/>
            <a:ext cx="118696" cy="3924300"/>
          </a:xfrm>
          <a:prstGeom prst="leftBracket">
            <a:avLst/>
          </a:prstGeom>
          <a:ln w="19050" cmpd="sng">
            <a:solidFill>
              <a:schemeClr val="accent3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bIns="0"/>
          <a:lstStyle/>
          <a:p>
            <a:pPr defTabSz="5364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44" name="Left Bracket 143"/>
          <p:cNvSpPr/>
          <p:nvPr/>
        </p:nvSpPr>
        <p:spPr>
          <a:xfrm>
            <a:off x="410309" y="4090988"/>
            <a:ext cx="105508" cy="2411412"/>
          </a:xfrm>
          <a:prstGeom prst="leftBracket">
            <a:avLst/>
          </a:prstGeom>
          <a:ln w="1905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bIns="0"/>
          <a:lstStyle/>
          <a:p>
            <a:pPr defTabSz="5364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1265" name="Rectangle 144"/>
          <p:cNvSpPr>
            <a:spLocks noChangeArrowheads="1"/>
          </p:cNvSpPr>
          <p:nvPr/>
        </p:nvSpPr>
        <p:spPr bwMode="auto">
          <a:xfrm>
            <a:off x="4400551" y="3563947"/>
            <a:ext cx="66675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/>
          <a:lstStyle/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Miniature</a:t>
            </a:r>
          </a:p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Robots</a:t>
            </a:r>
            <a:endParaRPr lang="en-GB" sz="1200">
              <a:solidFill>
                <a:srgbClr val="000000"/>
              </a:solidFill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51266" name="Rectangle 145"/>
          <p:cNvSpPr>
            <a:spLocks noChangeArrowheads="1"/>
          </p:cNvSpPr>
          <p:nvPr/>
        </p:nvSpPr>
        <p:spPr bwMode="auto">
          <a:xfrm>
            <a:off x="5843954" y="3538538"/>
            <a:ext cx="1358412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/>
          <a:lstStyle/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Soft, lightweight </a:t>
            </a:r>
          </a:p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Nanomaterials</a:t>
            </a:r>
          </a:p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Swarm Intelligence</a:t>
            </a:r>
          </a:p>
        </p:txBody>
      </p:sp>
      <p:sp>
        <p:nvSpPr>
          <p:cNvPr id="51267" name="Rectangle 146"/>
          <p:cNvSpPr>
            <a:spLocks noChangeArrowheads="1"/>
          </p:cNvSpPr>
          <p:nvPr/>
        </p:nvSpPr>
        <p:spPr bwMode="auto">
          <a:xfrm>
            <a:off x="7672756" y="3563947"/>
            <a:ext cx="1084385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en-US" sz="110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High Precision</a:t>
            </a:r>
            <a:endParaRPr lang="en-GB" sz="1100">
              <a:solidFill>
                <a:srgbClr val="000000"/>
              </a:solidFill>
              <a:latin typeface="Calibri"/>
              <a:ea typeface="+mn-ea"/>
              <a:cs typeface="Arial" pitchFamily="34" charset="0"/>
            </a:endParaRPr>
          </a:p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en-US" sz="110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Actuation Applications</a:t>
            </a:r>
            <a:endParaRPr lang="en-GB" sz="1100">
              <a:solidFill>
                <a:srgbClr val="000000"/>
              </a:solidFill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53" name="Down Arrow 52"/>
          <p:cNvSpPr/>
          <p:nvPr/>
        </p:nvSpPr>
        <p:spPr>
          <a:xfrm>
            <a:off x="2154116" y="831850"/>
            <a:ext cx="540727" cy="5799138"/>
          </a:xfrm>
          <a:prstGeom prst="downArrow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/>
          <a:lstStyle/>
          <a:p>
            <a:pPr defTabSz="5364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1269" name="TextBox 58"/>
          <p:cNvSpPr txBox="1">
            <a:spLocks noChangeArrowheads="1"/>
          </p:cNvSpPr>
          <p:nvPr/>
        </p:nvSpPr>
        <p:spPr bwMode="auto">
          <a:xfrm rot="-5400000">
            <a:off x="1038666" y="3546632"/>
            <a:ext cx="268958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bIns="0">
            <a:spAutoFit/>
          </a:bodyPr>
          <a:lstStyle/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Scale of Complexity – Architecture</a:t>
            </a:r>
          </a:p>
        </p:txBody>
      </p:sp>
      <p:sp>
        <p:nvSpPr>
          <p:cNvPr id="51270" name="Rectangle 147"/>
          <p:cNvSpPr>
            <a:spLocks noChangeArrowheads="1"/>
          </p:cNvSpPr>
          <p:nvPr/>
        </p:nvSpPr>
        <p:spPr bwMode="auto">
          <a:xfrm>
            <a:off x="4421068" y="4316423"/>
            <a:ext cx="833803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/>
          <a:lstStyle/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en-US" sz="110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Advanced</a:t>
            </a:r>
          </a:p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en-US" sz="110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Mechatronics </a:t>
            </a:r>
            <a:endParaRPr lang="en-GB" sz="1100">
              <a:solidFill>
                <a:srgbClr val="000000"/>
              </a:solidFill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51271" name="Rectangle 148"/>
          <p:cNvSpPr>
            <a:spLocks noChangeArrowheads="1"/>
          </p:cNvSpPr>
          <p:nvPr/>
        </p:nvSpPr>
        <p:spPr bwMode="auto">
          <a:xfrm>
            <a:off x="5958254" y="4175126"/>
            <a:ext cx="73562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endParaRPr lang="en-US" sz="1000" dirty="0" smtClean="0">
              <a:solidFill>
                <a:srgbClr val="000000"/>
              </a:solidFill>
              <a:latin typeface="Calibri"/>
              <a:ea typeface="+mn-ea"/>
              <a:cs typeface="Arial" pitchFamily="34" charset="0"/>
            </a:endParaRPr>
          </a:p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Chemical sensing</a:t>
            </a:r>
          </a:p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it-IT" sz="1000" dirty="0" smtClean="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Soft </a:t>
            </a:r>
            <a:r>
              <a:rPr lang="it-IT" sz="1000" dirty="0" err="1" smtClean="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materials</a:t>
            </a:r>
            <a:endParaRPr lang="en-GB" sz="1000" dirty="0">
              <a:solidFill>
                <a:srgbClr val="000000"/>
              </a:solidFill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51272" name="Rectangle 149"/>
          <p:cNvSpPr>
            <a:spLocks noChangeArrowheads="1"/>
          </p:cNvSpPr>
          <p:nvPr/>
        </p:nvSpPr>
        <p:spPr bwMode="auto">
          <a:xfrm>
            <a:off x="7672762" y="4316423"/>
            <a:ext cx="936381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it-IT" sz="1100" dirty="0" err="1" smtClean="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Exploration</a:t>
            </a:r>
            <a:endParaRPr lang="it-IT" sz="1100" dirty="0" smtClean="0">
              <a:solidFill>
                <a:srgbClr val="000000"/>
              </a:solidFill>
              <a:latin typeface="Calibri"/>
              <a:ea typeface="+mn-ea"/>
              <a:cs typeface="Arial" pitchFamily="34" charset="0"/>
            </a:endParaRPr>
          </a:p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it-IT" sz="1100" dirty="0" err="1" smtClean="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Space</a:t>
            </a:r>
            <a:endParaRPr lang="en-GB" sz="1100" dirty="0">
              <a:solidFill>
                <a:srgbClr val="000000"/>
              </a:solidFill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51273" name="Rectangle 150"/>
          <p:cNvSpPr>
            <a:spLocks noChangeArrowheads="1"/>
          </p:cNvSpPr>
          <p:nvPr/>
        </p:nvSpPr>
        <p:spPr bwMode="auto">
          <a:xfrm>
            <a:off x="4421074" y="5140325"/>
            <a:ext cx="1063869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/>
          <a:lstStyle/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en-US" sz="110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Advanced Sensors</a:t>
            </a:r>
          </a:p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en-US" sz="110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Motors, Devices</a:t>
            </a:r>
            <a:endParaRPr lang="en-GB" sz="1100">
              <a:solidFill>
                <a:srgbClr val="000000"/>
              </a:solidFill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51274" name="Rectangle 151"/>
          <p:cNvSpPr>
            <a:spLocks noChangeArrowheads="1"/>
          </p:cNvSpPr>
          <p:nvPr/>
        </p:nvSpPr>
        <p:spPr bwMode="auto">
          <a:xfrm>
            <a:off x="5833070" y="5016500"/>
            <a:ext cx="1447800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/>
          <a:lstStyle/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 smtClean="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Cognition/Learning</a:t>
            </a:r>
          </a:p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 smtClean="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Batteries</a:t>
            </a:r>
            <a:endParaRPr lang="en-GB" sz="1100" dirty="0" smtClean="0">
              <a:solidFill>
                <a:srgbClr val="000000"/>
              </a:solidFill>
              <a:latin typeface="Calibri"/>
              <a:ea typeface="+mn-ea"/>
              <a:cs typeface="Arial" pitchFamily="34" charset="0"/>
            </a:endParaRPr>
          </a:p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 smtClean="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High </a:t>
            </a:r>
            <a:r>
              <a:rPr lang="en-US" sz="1100" dirty="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Power </a:t>
            </a:r>
            <a:endParaRPr lang="en-GB" sz="1100" dirty="0">
              <a:solidFill>
                <a:srgbClr val="000000"/>
              </a:solidFill>
              <a:latin typeface="Calibri"/>
              <a:ea typeface="+mn-ea"/>
              <a:cs typeface="Arial" pitchFamily="34" charset="0"/>
            </a:endParaRPr>
          </a:p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Augmented Performances</a:t>
            </a:r>
            <a:endParaRPr lang="en-GB" sz="1100" dirty="0">
              <a:solidFill>
                <a:srgbClr val="000000"/>
              </a:solidFill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51275" name="Rectangle 152"/>
          <p:cNvSpPr>
            <a:spLocks noChangeArrowheads="1"/>
          </p:cNvSpPr>
          <p:nvPr/>
        </p:nvSpPr>
        <p:spPr bwMode="auto">
          <a:xfrm>
            <a:off x="4421074" y="6080134"/>
            <a:ext cx="811823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/>
          <a:lstStyle/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en-US" sz="110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Humanoid</a:t>
            </a:r>
          </a:p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en-US" sz="110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Technologies</a:t>
            </a:r>
            <a:endParaRPr lang="en-GB" sz="1100">
              <a:solidFill>
                <a:srgbClr val="000000"/>
              </a:solidFill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51276" name="Rectangle 153"/>
          <p:cNvSpPr>
            <a:spLocks noChangeArrowheads="1"/>
          </p:cNvSpPr>
          <p:nvPr/>
        </p:nvSpPr>
        <p:spPr bwMode="auto">
          <a:xfrm>
            <a:off x="5823439" y="5926138"/>
            <a:ext cx="1592874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en-US" sz="110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Creativity</a:t>
            </a:r>
            <a:endParaRPr lang="en-GB" sz="1100">
              <a:solidFill>
                <a:srgbClr val="000000"/>
              </a:solidFill>
              <a:latin typeface="Calibri"/>
              <a:ea typeface="+mn-ea"/>
              <a:cs typeface="Arial" pitchFamily="34" charset="0"/>
            </a:endParaRPr>
          </a:p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en-US" sz="110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Understanding</a:t>
            </a:r>
            <a:endParaRPr lang="en-GB" sz="1100">
              <a:solidFill>
                <a:srgbClr val="000000"/>
              </a:solidFill>
              <a:latin typeface="Calibri"/>
              <a:ea typeface="+mn-ea"/>
              <a:cs typeface="Arial" pitchFamily="34" charset="0"/>
            </a:endParaRPr>
          </a:p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en-US" sz="110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Emotion</a:t>
            </a:r>
          </a:p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en-US" sz="110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Natural Interaction</a:t>
            </a:r>
            <a:endParaRPr lang="en-GB" sz="1100">
              <a:solidFill>
                <a:srgbClr val="000000"/>
              </a:solidFill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51277" name="Rectangle 155"/>
          <p:cNvSpPr>
            <a:spLocks noChangeArrowheads="1"/>
          </p:cNvSpPr>
          <p:nvPr/>
        </p:nvSpPr>
        <p:spPr bwMode="auto">
          <a:xfrm>
            <a:off x="7672756" y="5168900"/>
            <a:ext cx="921727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 smtClean="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Service</a:t>
            </a:r>
          </a:p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 smtClean="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Heavy </a:t>
            </a:r>
            <a:r>
              <a:rPr lang="en-US" sz="1100" dirty="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Duty</a:t>
            </a:r>
            <a:endParaRPr lang="en-GB" sz="1100" dirty="0">
              <a:solidFill>
                <a:srgbClr val="000000"/>
              </a:solidFill>
              <a:latin typeface="Calibri"/>
              <a:ea typeface="+mn-ea"/>
              <a:cs typeface="Arial" pitchFamily="34" charset="0"/>
            </a:endParaRPr>
          </a:p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Applications</a:t>
            </a:r>
            <a:endParaRPr lang="en-GB" sz="1100" dirty="0">
              <a:solidFill>
                <a:srgbClr val="000000"/>
              </a:solidFill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51278" name="Rectangle 156"/>
          <p:cNvSpPr>
            <a:spLocks noChangeArrowheads="1"/>
          </p:cNvSpPr>
          <p:nvPr/>
        </p:nvSpPr>
        <p:spPr bwMode="auto">
          <a:xfrm>
            <a:off x="7652247" y="5937258"/>
            <a:ext cx="1247043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en-US" sz="110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Artificial Human</a:t>
            </a:r>
            <a:endParaRPr lang="en-GB" sz="1100">
              <a:solidFill>
                <a:srgbClr val="000000"/>
              </a:solidFill>
              <a:latin typeface="Calibri"/>
              <a:ea typeface="+mn-ea"/>
              <a:cs typeface="Arial" pitchFamily="34" charset="0"/>
            </a:endParaRPr>
          </a:p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en-US" sz="110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Hostile Environments</a:t>
            </a:r>
            <a:endParaRPr lang="en-GB" sz="1100">
              <a:solidFill>
                <a:srgbClr val="000000"/>
              </a:solidFill>
              <a:latin typeface="Calibri"/>
              <a:ea typeface="+mn-ea"/>
              <a:cs typeface="Arial" pitchFamily="34" charset="0"/>
            </a:endParaRPr>
          </a:p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en-US" sz="110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Robot Companion</a:t>
            </a:r>
          </a:p>
          <a:p>
            <a:pPr defTabSz="534988" fontAlgn="auto">
              <a:spcBef>
                <a:spcPts val="0"/>
              </a:spcBef>
              <a:spcAft>
                <a:spcPts val="0"/>
              </a:spcAft>
            </a:pPr>
            <a:r>
              <a:rPr lang="en-US" sz="1100">
                <a:solidFill>
                  <a:srgbClr val="000000"/>
                </a:solidFill>
                <a:latin typeface="Calibri"/>
                <a:ea typeface="+mn-ea"/>
                <a:cs typeface="Arial" pitchFamily="34" charset="0"/>
              </a:rPr>
              <a:t>Social Robots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50939" y="4708050"/>
            <a:ext cx="461665" cy="1054661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defTabSz="53643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Cognitive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415438" y="3433312"/>
            <a:ext cx="461665" cy="2233604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 defTabSz="53643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Mechanical Robots</a:t>
            </a:r>
          </a:p>
        </p:txBody>
      </p:sp>
      <p:sp>
        <p:nvSpPr>
          <p:cNvPr id="170" name="TextBox 169"/>
          <p:cNvSpPr txBox="1">
            <a:spLocks noChangeAspect="1"/>
          </p:cNvSpPr>
          <p:nvPr/>
        </p:nvSpPr>
        <p:spPr>
          <a:xfrm>
            <a:off x="306944" y="785830"/>
            <a:ext cx="461665" cy="2305995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defTabSz="53643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Biochemical Robots</a:t>
            </a:r>
          </a:p>
        </p:txBody>
      </p:sp>
      <p:pic>
        <p:nvPicPr>
          <p:cNvPr id="51282" name="Picture 3" descr="HyQ_robot_stage2_picture2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392367" y="4937126"/>
            <a:ext cx="608134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90" name="Rectangle 6"/>
          <p:cNvSpPr>
            <a:spLocks noChangeArrowheads="1"/>
          </p:cNvSpPr>
          <p:nvPr/>
        </p:nvSpPr>
        <p:spPr bwMode="auto">
          <a:xfrm>
            <a:off x="4426035" y="285759"/>
            <a:ext cx="32439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534988" fontAlgn="auto">
              <a:spcBef>
                <a:spcPts val="0"/>
              </a:spcBef>
              <a:spcAft>
                <a:spcPts val="0"/>
              </a:spcAft>
            </a:pPr>
            <a:r>
              <a:rPr lang="it-IT" sz="240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40404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+mn-ea"/>
                <a:cs typeface="Calibri"/>
              </a:rPr>
              <a:t>The  hardware </a:t>
            </a:r>
            <a:r>
              <a:rPr lang="it-IT" sz="240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40404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+mn-ea"/>
                <a:cs typeface="Calibri"/>
              </a:rPr>
              <a:t>approach</a:t>
            </a:r>
            <a:r>
              <a:rPr lang="it-IT" sz="240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40404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+mn-ea"/>
                <a:cs typeface="Calibri"/>
              </a:rPr>
              <a:t> </a:t>
            </a:r>
            <a:endParaRPr lang="en-US" sz="2400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40404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ea typeface="+mn-ea"/>
              <a:cs typeface="Calibri"/>
            </a:endParaRPr>
          </a:p>
        </p:txBody>
      </p:sp>
      <p:pic>
        <p:nvPicPr>
          <p:cNvPr id="3074" name="Picture 2" descr="C:\Users\rcingolani\Desktop\Tree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181316" y="4140988"/>
            <a:ext cx="1239131" cy="670498"/>
          </a:xfrm>
          <a:prstGeom prst="rect">
            <a:avLst/>
          </a:prstGeom>
          <a:noFill/>
        </p:spPr>
      </p:pic>
      <p:pic>
        <p:nvPicPr>
          <p:cNvPr id="3075" name="Picture 3" descr="C:\Users\rcingolani\Desktop\PLANTOID (2)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156859" y="4134530"/>
            <a:ext cx="1208313" cy="6796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96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7485"/>
            <a:ext cx="9127371" cy="2335085"/>
          </a:xfrm>
        </p:spPr>
        <p:txBody>
          <a:bodyPr>
            <a:normAutofit/>
          </a:bodyPr>
          <a:lstStyle/>
          <a:p>
            <a:pPr defTabSz="-828675"/>
            <a:r>
              <a:rPr lang="en-US" sz="3200" b="1" dirty="0" smtClean="0"/>
              <a:t>Centro per le </a:t>
            </a:r>
            <a:r>
              <a:rPr lang="en-US" sz="3200" b="1" dirty="0" err="1" smtClean="0"/>
              <a:t>nanotecnologie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biomolecolari</a:t>
            </a:r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4" name="Immagine 3" descr="logo_UNISALEN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378" y="102305"/>
            <a:ext cx="888548" cy="814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UNILE 1585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1" y="-97045"/>
            <a:ext cx="18034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88"/>
          <a:stretch/>
        </p:blipFill>
        <p:spPr>
          <a:xfrm>
            <a:off x="252868" y="2304144"/>
            <a:ext cx="8621344" cy="464457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392715" y="1771525"/>
            <a:ext cx="3410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liss pro"/>
                <a:cs typeface="Bliss pro"/>
              </a:rPr>
              <a:t>Massimo De Vittorio</a:t>
            </a:r>
            <a:endParaRPr lang="it-IT" b="1" dirty="0">
              <a:solidFill>
                <a:schemeClr val="tx1">
                  <a:lumMod val="65000"/>
                  <a:lumOff val="35000"/>
                </a:schemeClr>
              </a:solidFill>
              <a:latin typeface="Bliss pro"/>
              <a:cs typeface="Bliss pro"/>
            </a:endParaRPr>
          </a:p>
        </p:txBody>
      </p:sp>
    </p:spTree>
    <p:extLst>
      <p:ext uri="{BB962C8B-B14F-4D97-AF65-F5344CB8AC3E}">
        <p14:creationId xmlns:p14="http://schemas.microsoft.com/office/powerpoint/2010/main" val="2454481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 descr="Scale_of_Things_09-27-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8496300" cy="656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Text Box 5"/>
          <p:cNvSpPr txBox="1">
            <a:spLocks noChangeArrowheads="1"/>
          </p:cNvSpPr>
          <p:nvPr/>
        </p:nvSpPr>
        <p:spPr bwMode="auto">
          <a:xfrm>
            <a:off x="539758" y="1773247"/>
            <a:ext cx="57626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700"/>
              <a:t>Dust mite</a:t>
            </a:r>
          </a:p>
        </p:txBody>
      </p:sp>
      <p:sp>
        <p:nvSpPr>
          <p:cNvPr id="2" name="Rettangolo 1">
            <a:hlinkClick r:id="rId4"/>
          </p:cNvPr>
          <p:cNvSpPr/>
          <p:nvPr/>
        </p:nvSpPr>
        <p:spPr>
          <a:xfrm>
            <a:off x="2178869" y="6570899"/>
            <a:ext cx="4253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http://</a:t>
            </a:r>
            <a:r>
              <a:rPr lang="it-IT" dirty="0" err="1"/>
              <a:t>apod.nasa.gov</a:t>
            </a:r>
            <a:r>
              <a:rPr lang="it-IT" dirty="0"/>
              <a:t>/</a:t>
            </a:r>
            <a:r>
              <a:rPr lang="it-IT" dirty="0" err="1"/>
              <a:t>apod</a:t>
            </a:r>
            <a:r>
              <a:rPr lang="it-IT" dirty="0"/>
              <a:t>/ap140112.html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282918" y="-64140"/>
            <a:ext cx="679946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0000"/>
                </a:solidFill>
              </a:rPr>
              <a:t>LA SCALA DELLE COSE – MICRO E NANOTECNOLOGIE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585436" y="320557"/>
            <a:ext cx="2172838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FF0000"/>
                </a:solidFill>
              </a:rPr>
              <a:t>COSE </a:t>
            </a:r>
            <a:r>
              <a:rPr lang="it-IT" sz="2000" b="1" dirty="0" smtClean="0">
                <a:solidFill>
                  <a:srgbClr val="FF0000"/>
                </a:solidFill>
              </a:rPr>
              <a:t> NATURALI</a:t>
            </a:r>
            <a:endParaRPr lang="it-IT" sz="2000" dirty="0"/>
          </a:p>
        </p:txBody>
      </p:sp>
      <p:sp>
        <p:nvSpPr>
          <p:cNvPr id="7" name="Rettangolo 6"/>
          <p:cNvSpPr/>
          <p:nvPr/>
        </p:nvSpPr>
        <p:spPr>
          <a:xfrm>
            <a:off x="5330679" y="346213"/>
            <a:ext cx="363393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FF0000"/>
                </a:solidFill>
              </a:rPr>
              <a:t>COSE </a:t>
            </a:r>
            <a:r>
              <a:rPr lang="it-IT" sz="2000" b="1" dirty="0" smtClean="0">
                <a:solidFill>
                  <a:srgbClr val="FF0000"/>
                </a:solidFill>
              </a:rPr>
              <a:t> FABBRICATE DALL’UOMO</a:t>
            </a:r>
            <a:endParaRPr lang="it-IT" sz="2000" dirty="0"/>
          </a:p>
        </p:txBody>
      </p:sp>
      <p:sp>
        <p:nvSpPr>
          <p:cNvPr id="5" name="Rettangolo 4"/>
          <p:cNvSpPr/>
          <p:nvPr/>
        </p:nvSpPr>
        <p:spPr>
          <a:xfrm>
            <a:off x="7712809" y="884367"/>
            <a:ext cx="1431191" cy="37967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2809" y="3677105"/>
            <a:ext cx="1290986" cy="117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02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Immagine 1" descr="Schermata 2012-05-10 a 10.08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5400"/>
            <a:ext cx="9105900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02246" y="130261"/>
            <a:ext cx="877921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/>
              <a:t>Nanotecnologie negli </a:t>
            </a:r>
            <a:r>
              <a:rPr lang="it-IT" sz="3600" b="1" dirty="0" err="1" smtClean="0"/>
              <a:t>smartphone</a:t>
            </a:r>
            <a:endParaRPr lang="it-IT" sz="3600" b="1" dirty="0" smtClean="0"/>
          </a:p>
          <a:p>
            <a:pPr algn="ctr"/>
            <a:endParaRPr lang="it-IT" sz="3600" b="1" dirty="0"/>
          </a:p>
        </p:txBody>
      </p:sp>
      <p:sp>
        <p:nvSpPr>
          <p:cNvPr id="4" name="Rettangolo 3"/>
          <p:cNvSpPr/>
          <p:nvPr/>
        </p:nvSpPr>
        <p:spPr>
          <a:xfrm rot="1807705">
            <a:off x="4554739" y="3960410"/>
            <a:ext cx="1358741" cy="604102"/>
          </a:xfrm>
          <a:custGeom>
            <a:avLst/>
            <a:gdLst>
              <a:gd name="connsiteX0" fmla="*/ 0 w 966774"/>
              <a:gd name="connsiteY0" fmla="*/ 0 h 541101"/>
              <a:gd name="connsiteX1" fmla="*/ 966774 w 966774"/>
              <a:gd name="connsiteY1" fmla="*/ 0 h 541101"/>
              <a:gd name="connsiteX2" fmla="*/ 966774 w 966774"/>
              <a:gd name="connsiteY2" fmla="*/ 541101 h 541101"/>
              <a:gd name="connsiteX3" fmla="*/ 0 w 966774"/>
              <a:gd name="connsiteY3" fmla="*/ 541101 h 541101"/>
              <a:gd name="connsiteX4" fmla="*/ 0 w 966774"/>
              <a:gd name="connsiteY4" fmla="*/ 0 h 541101"/>
              <a:gd name="connsiteX0" fmla="*/ 0 w 1288945"/>
              <a:gd name="connsiteY0" fmla="*/ 35238 h 576339"/>
              <a:gd name="connsiteX1" fmla="*/ 1288945 w 1288945"/>
              <a:gd name="connsiteY1" fmla="*/ 0 h 576339"/>
              <a:gd name="connsiteX2" fmla="*/ 966774 w 1288945"/>
              <a:gd name="connsiteY2" fmla="*/ 576339 h 576339"/>
              <a:gd name="connsiteX3" fmla="*/ 0 w 1288945"/>
              <a:gd name="connsiteY3" fmla="*/ 576339 h 576339"/>
              <a:gd name="connsiteX4" fmla="*/ 0 w 1288945"/>
              <a:gd name="connsiteY4" fmla="*/ 35238 h 576339"/>
              <a:gd name="connsiteX0" fmla="*/ 270094 w 1288945"/>
              <a:gd name="connsiteY0" fmla="*/ 0 h 590167"/>
              <a:gd name="connsiteX1" fmla="*/ 1288945 w 1288945"/>
              <a:gd name="connsiteY1" fmla="*/ 13828 h 590167"/>
              <a:gd name="connsiteX2" fmla="*/ 966774 w 1288945"/>
              <a:gd name="connsiteY2" fmla="*/ 590167 h 590167"/>
              <a:gd name="connsiteX3" fmla="*/ 0 w 1288945"/>
              <a:gd name="connsiteY3" fmla="*/ 590167 h 590167"/>
              <a:gd name="connsiteX4" fmla="*/ 270094 w 1288945"/>
              <a:gd name="connsiteY4" fmla="*/ 0 h 590167"/>
              <a:gd name="connsiteX0" fmla="*/ 320634 w 1339485"/>
              <a:gd name="connsiteY0" fmla="*/ 0 h 590167"/>
              <a:gd name="connsiteX1" fmla="*/ 1339485 w 1339485"/>
              <a:gd name="connsiteY1" fmla="*/ 13828 h 590167"/>
              <a:gd name="connsiteX2" fmla="*/ 1017314 w 1339485"/>
              <a:gd name="connsiteY2" fmla="*/ 590167 h 590167"/>
              <a:gd name="connsiteX3" fmla="*/ 0 w 1339485"/>
              <a:gd name="connsiteY3" fmla="*/ 570551 h 590167"/>
              <a:gd name="connsiteX4" fmla="*/ 320634 w 1339485"/>
              <a:gd name="connsiteY4" fmla="*/ 0 h 590167"/>
              <a:gd name="connsiteX0" fmla="*/ 339890 w 1358741"/>
              <a:gd name="connsiteY0" fmla="*/ 0 h 596410"/>
              <a:gd name="connsiteX1" fmla="*/ 1358741 w 1358741"/>
              <a:gd name="connsiteY1" fmla="*/ 13828 h 596410"/>
              <a:gd name="connsiteX2" fmla="*/ 1036570 w 1358741"/>
              <a:gd name="connsiteY2" fmla="*/ 590167 h 596410"/>
              <a:gd name="connsiteX3" fmla="*/ 0 w 1358741"/>
              <a:gd name="connsiteY3" fmla="*/ 596410 h 596410"/>
              <a:gd name="connsiteX4" fmla="*/ 339890 w 1358741"/>
              <a:gd name="connsiteY4" fmla="*/ 0 h 596410"/>
              <a:gd name="connsiteX0" fmla="*/ 339890 w 1358741"/>
              <a:gd name="connsiteY0" fmla="*/ 7692 h 604102"/>
              <a:gd name="connsiteX1" fmla="*/ 938141 w 1358741"/>
              <a:gd name="connsiteY1" fmla="*/ 728 h 604102"/>
              <a:gd name="connsiteX2" fmla="*/ 1358741 w 1358741"/>
              <a:gd name="connsiteY2" fmla="*/ 21520 h 604102"/>
              <a:gd name="connsiteX3" fmla="*/ 1036570 w 1358741"/>
              <a:gd name="connsiteY3" fmla="*/ 597859 h 604102"/>
              <a:gd name="connsiteX4" fmla="*/ 0 w 1358741"/>
              <a:gd name="connsiteY4" fmla="*/ 604102 h 604102"/>
              <a:gd name="connsiteX5" fmla="*/ 339890 w 1358741"/>
              <a:gd name="connsiteY5" fmla="*/ 7692 h 604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8741" h="604102">
                <a:moveTo>
                  <a:pt x="339890" y="7692"/>
                </a:moveTo>
                <a:cubicBezTo>
                  <a:pt x="536550" y="11865"/>
                  <a:pt x="741481" y="-3445"/>
                  <a:pt x="938141" y="728"/>
                </a:cubicBezTo>
                <a:lnTo>
                  <a:pt x="1358741" y="21520"/>
                </a:lnTo>
                <a:lnTo>
                  <a:pt x="1036570" y="597859"/>
                </a:lnTo>
                <a:lnTo>
                  <a:pt x="0" y="604102"/>
                </a:lnTo>
                <a:lnTo>
                  <a:pt x="339890" y="769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 rot="1812537">
            <a:off x="4749799" y="4081071"/>
            <a:ext cx="1212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Memoria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00124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rom Sand to Silicon- the Making of a Chi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5468" y="694077"/>
            <a:ext cx="8092742" cy="4272968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66255" y="5125768"/>
            <a:ext cx="7563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1 transistor è lungo 22 nanometri</a:t>
            </a:r>
          </a:p>
          <a:p>
            <a:pPr algn="ctr"/>
            <a:r>
              <a:rPr lang="it-IT" dirty="0" smtClean="0"/>
              <a:t>1 bit di memoria richiede almeno 2 transistor</a:t>
            </a:r>
          </a:p>
          <a:p>
            <a:pPr algn="ctr"/>
            <a:r>
              <a:rPr lang="it-IT" dirty="0" smtClean="0"/>
              <a:t>1 byte = 8 bit</a:t>
            </a:r>
          </a:p>
          <a:p>
            <a:pPr algn="ctr"/>
            <a:r>
              <a:rPr lang="it-IT" dirty="0" smtClean="0"/>
              <a:t>quanti transistor servono per una memoria di 16 </a:t>
            </a:r>
            <a:r>
              <a:rPr lang="it-IT" dirty="0" err="1" smtClean="0"/>
              <a:t>Gbyte</a:t>
            </a:r>
            <a:r>
              <a:rPr lang="it-IT" dirty="0" smtClean="0"/>
              <a:t>?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2159000" y="6381750"/>
            <a:ext cx="473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/>
              <a:t>128 miliardi di transistor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3113033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3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29" y="0"/>
            <a:ext cx="9127371" cy="919942"/>
          </a:xfrm>
        </p:spPr>
        <p:txBody>
          <a:bodyPr>
            <a:normAutofit fontScale="90000"/>
          </a:bodyPr>
          <a:lstStyle/>
          <a:p>
            <a:pPr defTabSz="-828675"/>
            <a:r>
              <a:rPr lang="en-US" sz="3200" b="1" dirty="0" smtClean="0"/>
              <a:t>le </a:t>
            </a:r>
            <a:r>
              <a:rPr lang="en-US" sz="3200" b="1" dirty="0" err="1" smtClean="0"/>
              <a:t>nanotecnologie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richiedono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ambienti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controllati</a:t>
            </a:r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88"/>
          <a:stretch/>
        </p:blipFill>
        <p:spPr>
          <a:xfrm>
            <a:off x="0" y="1941286"/>
            <a:ext cx="9126501" cy="491671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618316" y="740958"/>
            <a:ext cx="784576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2400" dirty="0" smtClean="0"/>
              <a:t>pochissime particelle di polvere</a:t>
            </a:r>
          </a:p>
          <a:p>
            <a:pPr marL="285750" indent="-285750">
              <a:buFontTx/>
              <a:buChar char="-"/>
            </a:pPr>
            <a:r>
              <a:rPr lang="it-IT" sz="2400" dirty="0" err="1" smtClean="0"/>
              <a:t>temparatura</a:t>
            </a:r>
            <a:r>
              <a:rPr lang="it-IT" sz="2400" dirty="0" smtClean="0"/>
              <a:t> ed umidità costanti</a:t>
            </a:r>
          </a:p>
          <a:p>
            <a:pPr marL="285750" indent="-285750">
              <a:buFontTx/>
              <a:buChar char="-"/>
            </a:pPr>
            <a:r>
              <a:rPr lang="it-IT" sz="2400" dirty="0" smtClean="0"/>
              <a:t>luce gialla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485235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09" y="627063"/>
            <a:ext cx="4373689" cy="2449266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404560" y="114149"/>
            <a:ext cx="4206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PROIEZIONE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089437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809" y="627063"/>
            <a:ext cx="4373689" cy="2449266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404560" y="114149"/>
            <a:ext cx="4206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PROIEZIONE</a:t>
            </a:r>
            <a:endParaRPr lang="it-IT" b="1" dirty="0"/>
          </a:p>
        </p:txBody>
      </p:sp>
      <p:grpSp>
        <p:nvGrpSpPr>
          <p:cNvPr id="13" name="Gruppo 12"/>
          <p:cNvGrpSpPr/>
          <p:nvPr/>
        </p:nvGrpSpPr>
        <p:grpSpPr>
          <a:xfrm>
            <a:off x="140610" y="333129"/>
            <a:ext cx="8244046" cy="2743200"/>
            <a:chOff x="140610" y="333129"/>
            <a:chExt cx="8244046" cy="2743200"/>
          </a:xfrm>
        </p:grpSpPr>
        <p:pic>
          <p:nvPicPr>
            <p:cNvPr id="3" name="How It Works.mp4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140610" y="553017"/>
              <a:ext cx="4485888" cy="2523312"/>
            </a:xfrm>
            <a:prstGeom prst="rect">
              <a:avLst/>
            </a:prstGeom>
          </p:spPr>
        </p:pic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7656" y="333129"/>
              <a:ext cx="2667000" cy="274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9644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13743</TotalTime>
  <Words>247</Words>
  <Application>Microsoft Macintosh PowerPoint</Application>
  <PresentationFormat>Presentazione su schermo (4:3)</PresentationFormat>
  <Paragraphs>103</Paragraphs>
  <Slides>10</Slides>
  <Notes>4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1" baseType="lpstr">
      <vt:lpstr>Tema di Office</vt:lpstr>
      <vt:lpstr>Presentazione di PowerPoint</vt:lpstr>
      <vt:lpstr>Presentazione di PowerPoint</vt:lpstr>
      <vt:lpstr>Centro per le nanotecnologie biomolecolari</vt:lpstr>
      <vt:lpstr>Presentazione di PowerPoint</vt:lpstr>
      <vt:lpstr>Presentazione di PowerPoint</vt:lpstr>
      <vt:lpstr>Presentazione di PowerPoint</vt:lpstr>
      <vt:lpstr>le nanotecnologie richiedono ambienti controllati</vt:lpstr>
      <vt:lpstr>Presentazione di PowerPoint</vt:lpstr>
      <vt:lpstr>Presentazione di PowerPoint</vt:lpstr>
      <vt:lpstr>Presentazione di PowerPoint</vt:lpstr>
    </vt:vector>
  </TitlesOfParts>
  <Company>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 and Nanofabrication Group  Massimo De Vittorio </dc:title>
  <dc:creator>Massimo De Vittorio</dc:creator>
  <cp:lastModifiedBy>Massimo De Vittorio</cp:lastModifiedBy>
  <cp:revision>54</cp:revision>
  <dcterms:created xsi:type="dcterms:W3CDTF">2014-07-03T06:22:47Z</dcterms:created>
  <dcterms:modified xsi:type="dcterms:W3CDTF">2015-03-04T06:48:59Z</dcterms:modified>
</cp:coreProperties>
</file>