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4" r:id="rId15"/>
    <p:sldId id="305" r:id="rId16"/>
    <p:sldId id="30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B979-534F-4613-A453-9A8CEE1D1E92}" type="datetimeFigureOut">
              <a:rPr lang="it-IT" smtClean="0"/>
              <a:t>07/03/2010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FF47-F9A6-4851-85DE-55DE93C813C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B979-534F-4613-A453-9A8CEE1D1E92}" type="datetimeFigureOut">
              <a:rPr lang="it-IT" smtClean="0"/>
              <a:t>07/03/2010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FF47-F9A6-4851-85DE-55DE93C813C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B979-534F-4613-A453-9A8CEE1D1E92}" type="datetimeFigureOut">
              <a:rPr lang="it-IT" smtClean="0"/>
              <a:t>07/03/2010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FF47-F9A6-4851-85DE-55DE93C813C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B979-534F-4613-A453-9A8CEE1D1E92}" type="datetimeFigureOut">
              <a:rPr lang="it-IT" smtClean="0"/>
              <a:t>07/03/2010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FF47-F9A6-4851-85DE-55DE93C813C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B979-534F-4613-A453-9A8CEE1D1E92}" type="datetimeFigureOut">
              <a:rPr lang="it-IT" smtClean="0"/>
              <a:t>07/03/2010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FF47-F9A6-4851-85DE-55DE93C813C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B979-534F-4613-A453-9A8CEE1D1E92}" type="datetimeFigureOut">
              <a:rPr lang="it-IT" smtClean="0"/>
              <a:t>07/03/2010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FF47-F9A6-4851-85DE-55DE93C813C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B979-534F-4613-A453-9A8CEE1D1E92}" type="datetimeFigureOut">
              <a:rPr lang="it-IT" smtClean="0"/>
              <a:t>07/03/2010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FF47-F9A6-4851-85DE-55DE93C813C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B979-534F-4613-A453-9A8CEE1D1E92}" type="datetimeFigureOut">
              <a:rPr lang="it-IT" smtClean="0"/>
              <a:t>07/03/2010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FF47-F9A6-4851-85DE-55DE93C813C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B979-534F-4613-A453-9A8CEE1D1E92}" type="datetimeFigureOut">
              <a:rPr lang="it-IT" smtClean="0"/>
              <a:t>07/03/2010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FF47-F9A6-4851-85DE-55DE93C813C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B979-534F-4613-A453-9A8CEE1D1E92}" type="datetimeFigureOut">
              <a:rPr lang="it-IT" smtClean="0"/>
              <a:t>07/03/2010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FF47-F9A6-4851-85DE-55DE93C813C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B979-534F-4613-A453-9A8CEE1D1E92}" type="datetimeFigureOut">
              <a:rPr lang="it-IT" smtClean="0"/>
              <a:t>07/03/2010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FF47-F9A6-4851-85DE-55DE93C813C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B979-534F-4613-A453-9A8CEE1D1E92}" type="datetimeFigureOut">
              <a:rPr lang="it-IT" smtClean="0"/>
              <a:t>07/03/2010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7FF47-F9A6-4851-85DE-55DE93C813C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143000"/>
            <a:ext cx="8153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dirty="0" smtClean="0">
                <a:solidFill>
                  <a:srgbClr val="FF0E5E"/>
                </a:solidFill>
                <a:latin typeface="Comic Sans MS" charset="0"/>
                <a:ea typeface="+mj-ea"/>
                <a:cs typeface="+mj-cs"/>
              </a:rPr>
              <a:t>Antenne</a:t>
            </a:r>
            <a:endParaRPr lang="it-IT" sz="4400" b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4191000"/>
            <a:ext cx="640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sz="3200" dirty="0">
                <a:solidFill>
                  <a:srgbClr val="FF790B"/>
                </a:solidFill>
                <a:latin typeface="Times New Roman" pitchFamily="18" charset="0"/>
              </a:rPr>
              <a:t>Lezione tenuta presso l’Istituto </a:t>
            </a:r>
            <a:r>
              <a:rPr lang="it-IT" sz="3200" dirty="0" err="1">
                <a:solidFill>
                  <a:srgbClr val="FF790B"/>
                </a:solidFill>
                <a:latin typeface="Times New Roman" pitchFamily="18" charset="0"/>
              </a:rPr>
              <a:t>I.I.S.S.</a:t>
            </a:r>
            <a:r>
              <a:rPr lang="it-IT" sz="3200" dirty="0">
                <a:solidFill>
                  <a:srgbClr val="FF790B"/>
                </a:solidFill>
                <a:latin typeface="Times New Roman" pitchFamily="18" charset="0"/>
              </a:rPr>
              <a:t> “Egidio </a:t>
            </a:r>
            <a:r>
              <a:rPr lang="it-IT" sz="3200" dirty="0" err="1">
                <a:solidFill>
                  <a:srgbClr val="FF790B"/>
                </a:solidFill>
                <a:latin typeface="Times New Roman" pitchFamily="18" charset="0"/>
              </a:rPr>
              <a:t>Lanoce</a:t>
            </a:r>
            <a:r>
              <a:rPr lang="it-IT" sz="3200" dirty="0">
                <a:solidFill>
                  <a:srgbClr val="FF790B"/>
                </a:solidFill>
                <a:latin typeface="Times New Roman" pitchFamily="18" charset="0"/>
              </a:rPr>
              <a:t>”</a:t>
            </a:r>
          </a:p>
          <a:p>
            <a:pPr marL="342900" indent="-342900" algn="ctr">
              <a:spcBef>
                <a:spcPct val="20000"/>
              </a:spcBef>
            </a:pPr>
            <a:r>
              <a:rPr lang="it-IT" sz="3200" dirty="0">
                <a:solidFill>
                  <a:srgbClr val="FF790B"/>
                </a:solidFill>
                <a:latin typeface="Times New Roman" pitchFamily="18" charset="0"/>
              </a:rPr>
              <a:t>Maglie, 9</a:t>
            </a:r>
            <a:r>
              <a:rPr lang="it-IT" sz="3200" dirty="0" smtClean="0">
                <a:solidFill>
                  <a:srgbClr val="FF790B"/>
                </a:solidFill>
                <a:latin typeface="Times New Roman" pitchFamily="18" charset="0"/>
              </a:rPr>
              <a:t> Marzo </a:t>
            </a:r>
            <a:r>
              <a:rPr lang="it-IT" sz="3200" dirty="0">
                <a:solidFill>
                  <a:srgbClr val="FF790B"/>
                </a:solidFill>
                <a:latin typeface="Times New Roman" pitchFamily="18" charset="0"/>
              </a:rPr>
              <a:t>2010</a:t>
            </a:r>
          </a:p>
          <a:p>
            <a:pPr marL="342900" indent="-342900" algn="ctr">
              <a:spcBef>
                <a:spcPct val="20000"/>
              </a:spcBef>
            </a:pPr>
            <a:r>
              <a:rPr lang="it-IT" sz="3200" dirty="0" smtClean="0">
                <a:solidFill>
                  <a:srgbClr val="FF790B"/>
                </a:solidFill>
                <a:latin typeface="Times New Roman" pitchFamily="18" charset="0"/>
              </a:rPr>
              <a:t>Prof. </a:t>
            </a:r>
            <a:r>
              <a:rPr lang="it-IT" sz="3200" dirty="0">
                <a:solidFill>
                  <a:srgbClr val="FF790B"/>
                </a:solidFill>
                <a:latin typeface="Times New Roman" pitchFamily="18" charset="0"/>
              </a:rPr>
              <a:t>Antonio Cazzato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2852"/>
            <a:ext cx="894843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9550"/>
            <a:ext cx="77724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57232"/>
            <a:ext cx="9072594" cy="505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85728"/>
            <a:ext cx="8929718" cy="258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90460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57422" y="0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/>
              <a:t>Parametri </a:t>
            </a:r>
            <a:r>
              <a:rPr lang="it-IT" sz="3200" b="1" dirty="0"/>
              <a:t>delle antenne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0" y="64291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L’antenna e fondamentalmente un sistema di adattamento di impedenza tra un circuito elettrico e lo </a:t>
            </a:r>
            <a:r>
              <a:rPr lang="it-IT" sz="2400" dirty="0" smtClean="0"/>
              <a:t>spazio libero</a:t>
            </a:r>
            <a:r>
              <a:rPr lang="it-IT" sz="2400" dirty="0"/>
              <a:t>; quindi </a:t>
            </a:r>
            <a:r>
              <a:rPr lang="it-IT" sz="2400" dirty="0" smtClean="0"/>
              <a:t>è </a:t>
            </a:r>
            <a:r>
              <a:rPr lang="it-IT" sz="2400" dirty="0"/>
              <a:t>in grado di trasferire l’energia presente nel circuito verso lo spazio circostante.</a:t>
            </a:r>
          </a:p>
          <a:p>
            <a:r>
              <a:rPr lang="it-IT" sz="2400" dirty="0"/>
              <a:t>Questa energia viene diffusa (irradiata) da un campo elettromagnetico, ossia da due campi (elettrico </a:t>
            </a:r>
            <a:r>
              <a:rPr lang="it-IT" sz="2400" dirty="0" smtClean="0"/>
              <a:t>e magnetico</a:t>
            </a:r>
            <a:r>
              <a:rPr lang="it-IT" sz="2400" dirty="0"/>
              <a:t>) fra loro correlati.</a:t>
            </a:r>
          </a:p>
          <a:p>
            <a:r>
              <a:rPr lang="it-IT" sz="2400" dirty="0"/>
              <a:t>Da questo funzionamento discende il comportamento e il significato dei vari parametri in grado di </a:t>
            </a:r>
            <a:r>
              <a:rPr lang="it-IT" sz="2400" dirty="0" smtClean="0"/>
              <a:t>descrivere le </a:t>
            </a:r>
            <a:r>
              <a:rPr lang="it-IT" sz="2400" dirty="0"/>
              <a:t>caratteristiche di una antenna.</a:t>
            </a:r>
          </a:p>
          <a:p>
            <a:r>
              <a:rPr lang="it-IT" sz="2400" dirty="0"/>
              <a:t>Rivediamo le definizioni dei principali parametri delle antenne:</a:t>
            </a:r>
          </a:p>
          <a:p>
            <a:r>
              <a:rPr lang="it-IT" sz="2400" dirty="0"/>
              <a:t>- Polarizzazione:</a:t>
            </a:r>
          </a:p>
          <a:p>
            <a:r>
              <a:rPr lang="it-IT" sz="2400" dirty="0"/>
              <a:t>lineare (orizzontale o verticale): orientamento del vettore elettrico nella direzione della massima</a:t>
            </a:r>
          </a:p>
          <a:p>
            <a:r>
              <a:rPr lang="it-IT" sz="2400" dirty="0"/>
              <a:t>irradiazione</a:t>
            </a:r>
          </a:p>
          <a:p>
            <a:r>
              <a:rPr lang="it-IT" sz="2400" dirty="0"/>
              <a:t>- Diagramma di irradiazione:</a:t>
            </a:r>
          </a:p>
          <a:p>
            <a:r>
              <a:rPr lang="it-IT" sz="2400" dirty="0"/>
              <a:t>diagramma </a:t>
            </a:r>
            <a:r>
              <a:rPr lang="it-IT" sz="2400" dirty="0" smtClean="0"/>
              <a:t>dell’intensità </a:t>
            </a:r>
            <a:r>
              <a:rPr lang="it-IT" sz="2400" dirty="0"/>
              <a:t>di radiazione in funzione della direzione di </a:t>
            </a:r>
            <a:r>
              <a:rPr lang="it-IT" sz="2400" dirty="0" smtClean="0"/>
              <a:t>irradiazione</a:t>
            </a:r>
            <a:endParaRPr lang="it-IT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1429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- Guadagno:</a:t>
            </a:r>
          </a:p>
          <a:p>
            <a:r>
              <a:rPr lang="it-IT" sz="2400" dirty="0"/>
              <a:t>Per misurare il guadagno di una </a:t>
            </a:r>
            <a:r>
              <a:rPr lang="it-IT" sz="2400" dirty="0" smtClean="0"/>
              <a:t>antenna </a:t>
            </a:r>
            <a:r>
              <a:rPr lang="it-IT" sz="2400" dirty="0"/>
              <a:t>occorre effettuare le seguenti operazioni: </a:t>
            </a:r>
          </a:p>
          <a:p>
            <a:pPr marL="361950"/>
            <a:r>
              <a:rPr lang="it-IT" sz="2400" dirty="0"/>
              <a:t>- quantificare la potenza trasmessa o ricevuta dall’antenna per unità di angolo solido in una determinata direzione; </a:t>
            </a:r>
          </a:p>
          <a:p>
            <a:pPr marL="361950"/>
            <a:r>
              <a:rPr lang="it-IT" sz="2400" dirty="0"/>
              <a:t>- misurare la potenza trasmessa o ricevuta per unità di angolo solido da un’antenna isotropa (che trasmette la stessa quantità di potenza in tutte le direzioni) alimentata con la stessa potenza della </a:t>
            </a:r>
            <a:r>
              <a:rPr lang="it-IT" sz="2400" dirty="0" smtClean="0"/>
              <a:t>antenna di cui si vuole determinare il guadagno;</a:t>
            </a:r>
            <a:endParaRPr lang="it-IT" sz="2400" dirty="0"/>
          </a:p>
          <a:p>
            <a:pPr marL="361950"/>
            <a:r>
              <a:rPr lang="it-IT" sz="2400" dirty="0"/>
              <a:t>- effettuare il rapporto tra le grandezze precedentemente misurate.</a:t>
            </a:r>
          </a:p>
          <a:p>
            <a:endParaRPr lang="it-IT" sz="2400" dirty="0" smtClean="0"/>
          </a:p>
          <a:p>
            <a:r>
              <a:rPr lang="it-IT" sz="2400" dirty="0" smtClean="0"/>
              <a:t>- Impedenza:</a:t>
            </a:r>
          </a:p>
          <a:p>
            <a:r>
              <a:rPr lang="it-IT" sz="2400" dirty="0" smtClean="0"/>
              <a:t>impedenza a radiofrequenza vista dai terminali di eccitazione dell’antenna; varia in funzione della frequenza e degli oggetti in prossimità dell’antenna stessa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99783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-Larghezza di banda:</a:t>
            </a:r>
          </a:p>
          <a:p>
            <a:r>
              <a:rPr lang="it-IT" sz="2400" dirty="0" smtClean="0"/>
              <a:t>banda di possibile utilizza dell’antenna; può essere definita in funzione della variazione in funzione della frequenza di:</a:t>
            </a:r>
          </a:p>
          <a:p>
            <a:pPr marL="361950"/>
            <a:r>
              <a:rPr lang="it-IT" sz="2400" dirty="0" smtClean="0"/>
              <a:t>- guadagno</a:t>
            </a:r>
          </a:p>
          <a:p>
            <a:pPr marL="361950"/>
            <a:r>
              <a:rPr lang="it-IT" sz="2400" dirty="0" smtClean="0"/>
              <a:t>- impedenza</a:t>
            </a:r>
          </a:p>
          <a:p>
            <a:pPr marL="361950"/>
            <a:r>
              <a:rPr lang="it-IT" sz="2400" dirty="0" smtClean="0"/>
              <a:t>- direttività</a:t>
            </a:r>
          </a:p>
          <a:p>
            <a:pPr marL="361950"/>
            <a:r>
              <a:rPr lang="it-IT" sz="2400" dirty="0" smtClean="0"/>
              <a:t>- polarizzazione</a:t>
            </a:r>
          </a:p>
          <a:p>
            <a:pPr marL="361950"/>
            <a:r>
              <a:rPr lang="it-IT" sz="2400" dirty="0" smtClean="0"/>
              <a:t>- combinazione di due o più delle caratteristiche sopra citate</a:t>
            </a:r>
            <a:endParaRPr lang="it-IT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Circuito equivalente in trasmissione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  <a:p>
            <a:r>
              <a:rPr lang="it-IT" dirty="0"/>
              <a:t>E’ possibile schematizzare l'antenna in trasmissione attraverso un </a:t>
            </a:r>
            <a:r>
              <a:rPr lang="it-IT" b="1" i="1" dirty="0"/>
              <a:t>circuito serie equivalente (di </a:t>
            </a:r>
            <a:r>
              <a:rPr lang="it-IT" b="1" i="1" dirty="0" err="1"/>
              <a:t>Thevenin</a:t>
            </a:r>
            <a:r>
              <a:rPr lang="it-IT" b="1" i="1" dirty="0"/>
              <a:t>) a costanti concentrate che includa il trasmettitore con tensione a vuoto </a:t>
            </a:r>
            <a:r>
              <a:rPr lang="it-IT" b="1" i="1" dirty="0" err="1"/>
              <a:t>Vg</a:t>
            </a:r>
            <a:r>
              <a:rPr lang="it-IT" b="1" i="1" dirty="0"/>
              <a:t> e impedenza interna Zg=Rg+jXg. </a:t>
            </a:r>
          </a:p>
          <a:p>
            <a:r>
              <a:rPr lang="it-IT" dirty="0"/>
              <a:t>• Una volta opportunamente identificata la sua porta di ingresso (morsetti per antenna lineare e sezioni di flangia o piani ideali per antenne ad apertura) è possibile definire l’i</a:t>
            </a:r>
            <a:r>
              <a:rPr lang="it-IT" b="1" i="1" dirty="0"/>
              <a:t>mpedenza d'ingresso d’antenna Za=Ra+jXa.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71834"/>
          </a:xfrm>
        </p:spPr>
        <p:txBody>
          <a:bodyPr>
            <a:normAutofit fontScale="55000" lnSpcReduction="20000"/>
          </a:bodyPr>
          <a:lstStyle/>
          <a:p>
            <a:r>
              <a:rPr lang="it-IT" dirty="0"/>
              <a:t>dove: </a:t>
            </a:r>
          </a:p>
          <a:p>
            <a:r>
              <a:rPr lang="it-IT" dirty="0" err="1"/>
              <a:t>V</a:t>
            </a:r>
            <a:r>
              <a:rPr lang="it-IT" baseline="30000" dirty="0" err="1"/>
              <a:t>g</a:t>
            </a:r>
            <a:r>
              <a:rPr lang="it-IT" dirty="0"/>
              <a:t>: tensione (valore di picco) a vuoto [V] del generatore </a:t>
            </a:r>
          </a:p>
          <a:p>
            <a:r>
              <a:rPr lang="it-IT" dirty="0"/>
              <a:t>I</a:t>
            </a:r>
            <a:r>
              <a:rPr lang="it-IT" baseline="30000" dirty="0"/>
              <a:t>g</a:t>
            </a:r>
            <a:r>
              <a:rPr lang="it-IT" dirty="0"/>
              <a:t>: corrente (valore di picco) [A] erogata dal generatore </a:t>
            </a:r>
          </a:p>
          <a:p>
            <a:r>
              <a:rPr lang="it-IT" dirty="0" err="1"/>
              <a:t>R</a:t>
            </a:r>
            <a:r>
              <a:rPr lang="it-IT" baseline="30000" dirty="0" err="1"/>
              <a:t>l</a:t>
            </a:r>
            <a:r>
              <a:rPr lang="it-IT" dirty="0"/>
              <a:t>: </a:t>
            </a:r>
            <a:r>
              <a:rPr lang="it-IT" b="1" i="1" dirty="0"/>
              <a:t>resistenza di perdita [Ω] (“loss”), dovuta alla dissipazione di potenza in calore. </a:t>
            </a:r>
          </a:p>
          <a:p>
            <a:r>
              <a:rPr lang="it-IT" dirty="0" err="1"/>
              <a:t>R</a:t>
            </a:r>
            <a:r>
              <a:rPr lang="it-IT" baseline="30000" dirty="0" err="1"/>
              <a:t>r</a:t>
            </a:r>
            <a:r>
              <a:rPr lang="it-IT" dirty="0"/>
              <a:t>: </a:t>
            </a:r>
            <a:r>
              <a:rPr lang="it-IT" b="1" i="1" dirty="0"/>
              <a:t>resistenza di radiazione [Ω], ovvero resistenza che “dissiperebbe” una potenza erogata dal generatore pari a quella effettivamente trasmessa (o irradiata) nello spazio libero W</a:t>
            </a:r>
            <a:r>
              <a:rPr lang="it-IT" b="1" i="1" baseline="30000" dirty="0"/>
              <a:t>T </a:t>
            </a:r>
            <a:endParaRPr lang="it-IT" b="1" i="1" dirty="0"/>
          </a:p>
          <a:p>
            <a:r>
              <a:rPr lang="it-IT" dirty="0"/>
              <a:t>R</a:t>
            </a:r>
            <a:r>
              <a:rPr lang="it-IT" baseline="30000" dirty="0"/>
              <a:t>a</a:t>
            </a:r>
            <a:r>
              <a:rPr lang="it-IT" dirty="0"/>
              <a:t>: </a:t>
            </a:r>
            <a:r>
              <a:rPr lang="it-IT" b="1" i="1" dirty="0"/>
              <a:t>resistenza dell'impedenza d'antenna [Ω], legata alla energia irradiata e dissipata (R</a:t>
            </a:r>
            <a:r>
              <a:rPr lang="it-IT" b="1" i="1" baseline="30000" dirty="0"/>
              <a:t>a </a:t>
            </a:r>
            <a:r>
              <a:rPr lang="it-IT" b="1" i="1" dirty="0"/>
              <a:t>= </a:t>
            </a:r>
            <a:r>
              <a:rPr lang="it-IT" b="1" i="1" dirty="0" err="1"/>
              <a:t>R</a:t>
            </a:r>
            <a:r>
              <a:rPr lang="it-IT" b="1" i="1" baseline="30000" dirty="0" err="1"/>
              <a:t>r</a:t>
            </a:r>
            <a:r>
              <a:rPr lang="it-IT" b="1" i="1" baseline="30000" dirty="0"/>
              <a:t> </a:t>
            </a:r>
            <a:r>
              <a:rPr lang="it-IT" b="1" i="1" dirty="0"/>
              <a:t>+ </a:t>
            </a:r>
            <a:r>
              <a:rPr lang="it-IT" b="1" i="1" dirty="0" err="1"/>
              <a:t>R</a:t>
            </a:r>
            <a:r>
              <a:rPr lang="it-IT" b="1" i="1" baseline="30000" dirty="0" err="1"/>
              <a:t>l</a:t>
            </a:r>
            <a:r>
              <a:rPr lang="it-IT" b="1" i="1" dirty="0"/>
              <a:t>) </a:t>
            </a:r>
          </a:p>
          <a:p>
            <a:r>
              <a:rPr lang="it-IT" dirty="0" err="1"/>
              <a:t>X</a:t>
            </a:r>
            <a:r>
              <a:rPr lang="it-IT" baseline="30000" dirty="0" err="1"/>
              <a:t>a</a:t>
            </a:r>
            <a:r>
              <a:rPr lang="it-IT" dirty="0"/>
              <a:t>: </a:t>
            </a:r>
            <a:r>
              <a:rPr lang="it-IT" b="1" i="1" dirty="0"/>
              <a:t>reattanza dell'impedenza d'antenna [Ω], legata alla densità di energia del campo </a:t>
            </a:r>
            <a:r>
              <a:rPr lang="it-IT" b="1" i="1" dirty="0" err="1"/>
              <a:t>e.m.</a:t>
            </a:r>
            <a:r>
              <a:rPr lang="it-IT" b="1" i="1" dirty="0"/>
              <a:t> in prossimità dell’antenna. 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5533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fontScale="77500" lnSpcReduction="20000"/>
          </a:bodyPr>
          <a:lstStyle/>
          <a:p>
            <a:r>
              <a:rPr lang="it-IT" i="1" dirty="0"/>
              <a:t>Note </a:t>
            </a:r>
          </a:p>
          <a:p>
            <a:pPr>
              <a:buNone/>
            </a:pPr>
            <a:r>
              <a:rPr lang="it-IT" dirty="0"/>
              <a:t>- In generale, Rl=Rc+Rd con </a:t>
            </a:r>
            <a:r>
              <a:rPr lang="it-IT" dirty="0" err="1"/>
              <a:t>R</a:t>
            </a:r>
            <a:r>
              <a:rPr lang="it-IT" baseline="30000" dirty="0" err="1"/>
              <a:t>c</a:t>
            </a:r>
            <a:r>
              <a:rPr lang="it-IT" baseline="30000" dirty="0"/>
              <a:t> </a:t>
            </a:r>
            <a:r>
              <a:rPr lang="it-IT" dirty="0"/>
              <a:t>resistenza di perdita per conduzione nel metallo che costituisce l’antenna e </a:t>
            </a:r>
            <a:r>
              <a:rPr lang="it-IT" dirty="0" err="1"/>
              <a:t>R</a:t>
            </a:r>
            <a:r>
              <a:rPr lang="it-IT" baseline="30000" dirty="0" err="1"/>
              <a:t>d</a:t>
            </a:r>
            <a:r>
              <a:rPr lang="it-IT" baseline="30000" dirty="0"/>
              <a:t> </a:t>
            </a:r>
            <a:r>
              <a:rPr lang="it-IT" dirty="0"/>
              <a:t>resistenza di perdita nel dielettrico dell'antenna. </a:t>
            </a:r>
          </a:p>
          <a:p>
            <a:pPr>
              <a:buNone/>
            </a:pPr>
            <a:r>
              <a:rPr lang="it-IT" dirty="0"/>
              <a:t>- La potenza attiva WIN=Wl+WT in ingresso all'antenna sarà costituita da una parte </a:t>
            </a:r>
            <a:r>
              <a:rPr lang="it-IT" dirty="0" err="1"/>
              <a:t>Wl</a:t>
            </a:r>
            <a:r>
              <a:rPr lang="it-IT" dirty="0"/>
              <a:t> dissipata ed una parte WT effettivamente trasmessa (irradiata); quest'ultima definisce la resistenza di radiazione </a:t>
            </a:r>
            <a:r>
              <a:rPr lang="it-IT" dirty="0" err="1"/>
              <a:t>Rr</a:t>
            </a:r>
            <a:r>
              <a:rPr lang="it-IT" dirty="0"/>
              <a:t>. </a:t>
            </a:r>
          </a:p>
          <a:p>
            <a:pPr>
              <a:buNone/>
            </a:pPr>
            <a:r>
              <a:rPr lang="it-IT" dirty="0"/>
              <a:t>- In maniera analoga, si può definire un </a:t>
            </a:r>
            <a:r>
              <a:rPr lang="it-IT" b="1" i="1" dirty="0"/>
              <a:t>circuito equivalente parallelo (di Norton) per l’antenna in trasmissione specificando la corrente a vuoto del generatore. </a:t>
            </a:r>
          </a:p>
          <a:p>
            <a:pPr>
              <a:buNone/>
            </a:pPr>
            <a:r>
              <a:rPr lang="it-IT" dirty="0"/>
              <a:t>- L’impedenza di ingresso </a:t>
            </a:r>
            <a:r>
              <a:rPr lang="it-IT" dirty="0" err="1"/>
              <a:t>Za</a:t>
            </a:r>
            <a:r>
              <a:rPr lang="it-IT" dirty="0"/>
              <a:t> è funzione della frequenza e può dipendere </a:t>
            </a:r>
            <a:r>
              <a:rPr lang="it-IT" i="1" dirty="0"/>
              <a:t>in condizioni operative anche dall’adattamento della linea di trasmissione (che connette l’antenna al trasmettitore), dalla sua geometria, dal metodo di alimentazione e dalla prossimità dell’antenna a oggetti circostanti.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r>
              <a:rPr lang="it-IT" b="1" dirty="0"/>
              <a:t>1. FONDAMENTI </a:t>
            </a:r>
            <a:r>
              <a:rPr lang="it-IT" b="1" dirty="0" err="1"/>
              <a:t>DI</a:t>
            </a:r>
            <a:r>
              <a:rPr lang="it-IT" b="1" dirty="0"/>
              <a:t> ANTENNE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it-IT" b="1" dirty="0" smtClean="0"/>
              <a:t>CONCETTO </a:t>
            </a:r>
            <a:r>
              <a:rPr lang="it-IT" b="1" dirty="0" err="1"/>
              <a:t>DI</a:t>
            </a:r>
            <a:r>
              <a:rPr lang="it-IT" b="1" dirty="0"/>
              <a:t> ANTENNA </a:t>
            </a:r>
          </a:p>
          <a:p>
            <a:endParaRPr lang="it-IT" dirty="0"/>
          </a:p>
          <a:p>
            <a:r>
              <a:rPr lang="it-IT" dirty="0"/>
              <a:t> </a:t>
            </a:r>
            <a:r>
              <a:rPr lang="it-IT" i="1" dirty="0"/>
              <a:t>Antenna Dizionario </a:t>
            </a:r>
            <a:r>
              <a:rPr lang="it-IT" i="1" dirty="0" err="1"/>
              <a:t>Zingarelli</a:t>
            </a:r>
            <a:r>
              <a:rPr lang="it-IT" i="1" dirty="0"/>
              <a:t>: [latino antenna(m), probabilmente dal greco </a:t>
            </a:r>
            <a:r>
              <a:rPr lang="it-IT" i="1" dirty="0" err="1"/>
              <a:t>anatíthemi</a:t>
            </a:r>
            <a:r>
              <a:rPr lang="it-IT" i="1" dirty="0"/>
              <a:t> (io pongo sopra)]: “Dispositivo atto a irradiare o a captare onde elettromagnetiche”. </a:t>
            </a:r>
          </a:p>
          <a:p>
            <a:r>
              <a:rPr lang="en-US" dirty="0" err="1"/>
              <a:t>Dizionario</a:t>
            </a:r>
            <a:r>
              <a:rPr lang="en-US" dirty="0"/>
              <a:t> Webster: “A usually metallic device (as a rod or wire) for radiating or receiving </a:t>
            </a:r>
            <a:r>
              <a:rPr lang="en-US" dirty="0" err="1"/>
              <a:t>radiowaves</a:t>
            </a:r>
            <a:r>
              <a:rPr lang="en-US" dirty="0"/>
              <a:t>”. </a:t>
            </a:r>
          </a:p>
          <a:p>
            <a:r>
              <a:rPr lang="en-US" i="1" dirty="0"/>
              <a:t>Antenna IEEE (Institute of Electrical and Electronic Engineers) Standard definitions of Terms for Antenna Std 145-1973 [Trans. Antennas and </a:t>
            </a:r>
            <a:r>
              <a:rPr lang="en-US" i="1" dirty="0" err="1"/>
              <a:t>Propagat</a:t>
            </a:r>
            <a:r>
              <a:rPr lang="en-US" i="1" dirty="0"/>
              <a:t>., vol. 22, n. 1, 1974]: “A mean for radiating or receiving radio waves”. </a:t>
            </a:r>
          </a:p>
          <a:p>
            <a:r>
              <a:rPr lang="it-IT" i="1" dirty="0" smtClean="0"/>
              <a:t>Antenna</a:t>
            </a:r>
            <a:r>
              <a:rPr lang="it-IT" i="1" dirty="0"/>
              <a:t>: trasduttore elettromagnetico (</a:t>
            </a:r>
            <a:r>
              <a:rPr lang="it-IT" i="1" dirty="0" err="1"/>
              <a:t>e.m.</a:t>
            </a:r>
            <a:r>
              <a:rPr lang="it-IT" i="1" dirty="0"/>
              <a:t>), ovvero interfaccia tra campi </a:t>
            </a:r>
            <a:r>
              <a:rPr lang="it-IT" i="1" dirty="0" err="1"/>
              <a:t>e.m.</a:t>
            </a:r>
            <a:r>
              <a:rPr lang="it-IT" i="1" dirty="0"/>
              <a:t> guidati (e.g.,, tramite conduttori, cavi, guide d’onda, guide dielettriche, </a:t>
            </a:r>
            <a:r>
              <a:rPr lang="it-IT" i="1" dirty="0" err="1"/>
              <a:t>microstriscie</a:t>
            </a:r>
            <a:r>
              <a:rPr lang="it-IT" i="1" dirty="0"/>
              <a:t>) fino alla porta d’ingresso (e.g., morsetti, flangia, superficie ideale) e radiazione </a:t>
            </a:r>
            <a:r>
              <a:rPr lang="it-IT" i="1" dirty="0" err="1"/>
              <a:t>e.m.</a:t>
            </a:r>
            <a:r>
              <a:rPr lang="it-IT" i="1" dirty="0"/>
              <a:t> irradiata attraverso la porta di uscita (e.g., filo, struttura di conduttori, bocca, superficie ideale) nello spazio esterno tramite onde </a:t>
            </a:r>
            <a:r>
              <a:rPr lang="it-IT" i="1" dirty="0" err="1"/>
              <a:t>e.m</a:t>
            </a:r>
            <a:r>
              <a:rPr lang="it-IT" i="1" dirty="0"/>
              <a:t>.. </a:t>
            </a:r>
          </a:p>
          <a:p>
            <a:r>
              <a:rPr lang="it-IT" i="1" dirty="0"/>
              <a:t>Oltre a caratteristiche rice-trasmittenti, l’antenna ha anche proprietà di direzionalità: amplificazione della radiazione </a:t>
            </a:r>
            <a:r>
              <a:rPr lang="it-IT" i="1" dirty="0" err="1"/>
              <a:t>e.m.</a:t>
            </a:r>
            <a:r>
              <a:rPr lang="it-IT" i="1" dirty="0"/>
              <a:t> in alcune direzione e riduzione della stessa in altre. </a:t>
            </a: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Potenze medie 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8579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dirty="0"/>
              <a:t>Con riferimento al circuito equivalente possiamo identificare le seguenti potenze in gioco: </a:t>
            </a:r>
            <a:endParaRPr lang="it-IT" dirty="0" smtClean="0"/>
          </a:p>
          <a:p>
            <a:pPr algn="r">
              <a:buNone/>
            </a:pPr>
            <a:r>
              <a:rPr lang="it-IT" dirty="0" smtClean="0"/>
              <a:t> </a:t>
            </a:r>
            <a:r>
              <a:rPr lang="it-IT" dirty="0"/>
              <a:t>potenza disponibile [W] dal generatore</a:t>
            </a:r>
            <a:r>
              <a:rPr lang="it-IT" dirty="0" smtClean="0"/>
              <a:t>.</a:t>
            </a:r>
          </a:p>
          <a:p>
            <a:pPr algn="r">
              <a:buNone/>
            </a:pPr>
            <a:r>
              <a:rPr lang="it-IT" dirty="0" smtClean="0"/>
              <a:t> </a:t>
            </a:r>
            <a:endParaRPr lang="it-IT" dirty="0"/>
          </a:p>
          <a:p>
            <a:pPr>
              <a:buNone/>
            </a:pPr>
            <a:r>
              <a:rPr lang="it-IT" dirty="0"/>
              <a:t>In condizioni di massimo trasferimento di </a:t>
            </a:r>
            <a:r>
              <a:rPr lang="it-IT" dirty="0" smtClean="0"/>
              <a:t>potenza tra </a:t>
            </a:r>
            <a:r>
              <a:rPr lang="it-IT" dirty="0"/>
              <a:t>il generatore e l'antenna</a:t>
            </a:r>
            <a:r>
              <a:rPr lang="it-IT" dirty="0" smtClean="0"/>
              <a:t>:</a:t>
            </a:r>
          </a:p>
          <a:p>
            <a:pPr>
              <a:buNone/>
            </a:pPr>
            <a:r>
              <a:rPr lang="it-IT" dirty="0" smtClean="0"/>
              <a:t> </a:t>
            </a:r>
          </a:p>
          <a:p>
            <a:pPr>
              <a:buNone/>
            </a:pPr>
            <a:r>
              <a:rPr lang="it-IT" dirty="0" smtClean="0"/>
              <a:t>si ottengono le seguenti potenze medie [W] (con W</a:t>
            </a:r>
            <a:r>
              <a:rPr lang="it-IT" baseline="30000" dirty="0" smtClean="0"/>
              <a:t>g</a:t>
            </a:r>
            <a:r>
              <a:rPr lang="it-IT" dirty="0" smtClean="0"/>
              <a:t>=W</a:t>
            </a:r>
            <a:r>
              <a:rPr lang="it-IT" baseline="30000" dirty="0" smtClean="0"/>
              <a:t>l</a:t>
            </a:r>
            <a:r>
              <a:rPr lang="it-IT" dirty="0" smtClean="0"/>
              <a:t>+W</a:t>
            </a:r>
            <a:r>
              <a:rPr lang="it-IT" baseline="30000" dirty="0" smtClean="0"/>
              <a:t>T</a:t>
            </a:r>
            <a:r>
              <a:rPr lang="it-IT" dirty="0" smtClean="0"/>
              <a:t>): </a:t>
            </a:r>
          </a:p>
          <a:p>
            <a:pPr algn="r">
              <a:buNone/>
            </a:pPr>
            <a:r>
              <a:rPr lang="it-IT" dirty="0" smtClean="0"/>
              <a:t>potenza </a:t>
            </a:r>
            <a:r>
              <a:rPr lang="it-IT" dirty="0"/>
              <a:t>dissipata [W] nella </a:t>
            </a:r>
            <a:endParaRPr lang="it-IT" dirty="0" smtClean="0"/>
          </a:p>
          <a:p>
            <a:pPr algn="r">
              <a:buNone/>
            </a:pPr>
            <a:r>
              <a:rPr lang="it-IT" dirty="0" smtClean="0"/>
              <a:t>resistenza </a:t>
            </a:r>
            <a:r>
              <a:rPr lang="it-IT" dirty="0"/>
              <a:t>di </a:t>
            </a:r>
            <a:r>
              <a:rPr lang="it-IT" dirty="0" smtClean="0"/>
              <a:t>radiazione,</a:t>
            </a:r>
          </a:p>
          <a:p>
            <a:pPr algn="r">
              <a:buNone/>
            </a:pPr>
            <a:r>
              <a:rPr lang="it-IT" dirty="0" smtClean="0"/>
              <a:t>pari </a:t>
            </a:r>
            <a:r>
              <a:rPr lang="it-IT" dirty="0"/>
              <a:t>a quella irradiata </a:t>
            </a:r>
          </a:p>
          <a:p>
            <a:pPr algn="r">
              <a:buNone/>
            </a:pPr>
            <a:r>
              <a:rPr lang="it-IT" dirty="0" smtClean="0"/>
              <a:t>potenza </a:t>
            </a:r>
            <a:r>
              <a:rPr lang="it-IT" dirty="0"/>
              <a:t>dissipata [</a:t>
            </a:r>
            <a:r>
              <a:rPr lang="it-IT" dirty="0" smtClean="0"/>
              <a:t>W]</a:t>
            </a:r>
          </a:p>
          <a:p>
            <a:pPr algn="r">
              <a:buNone/>
            </a:pPr>
            <a:r>
              <a:rPr lang="it-IT" dirty="0" smtClean="0"/>
              <a:t>in </a:t>
            </a:r>
            <a:r>
              <a:rPr lang="it-IT" dirty="0"/>
              <a:t>calore nell'antenna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1428750" cy="8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000372"/>
            <a:ext cx="478634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72008"/>
            <a:ext cx="36433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Efficienza totale di antenna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4929222"/>
          </a:xfrm>
        </p:spPr>
        <p:txBody>
          <a:bodyPr>
            <a:normAutofit/>
          </a:bodyPr>
          <a:lstStyle/>
          <a:p>
            <a:r>
              <a:rPr lang="it-IT" dirty="0"/>
              <a:t>L'efficienza totale dell'antenna (in trasmissione) η</a:t>
            </a:r>
            <a:r>
              <a:rPr lang="it-IT" baseline="30000" dirty="0"/>
              <a:t>T </a:t>
            </a:r>
            <a:r>
              <a:rPr lang="it-IT" dirty="0"/>
              <a:t>è il rapporto tra la potenza trasmessa (irradiata) W</a:t>
            </a:r>
            <a:r>
              <a:rPr lang="it-IT" baseline="30000" dirty="0"/>
              <a:t>T </a:t>
            </a:r>
            <a:r>
              <a:rPr lang="it-IT" dirty="0"/>
              <a:t>e la potenza disponibile </a:t>
            </a:r>
            <a:r>
              <a:rPr lang="it-IT" dirty="0" err="1"/>
              <a:t>W</a:t>
            </a:r>
            <a:r>
              <a:rPr lang="it-IT" baseline="30000" dirty="0" err="1"/>
              <a:t>g</a:t>
            </a:r>
            <a:r>
              <a:rPr lang="it-IT" baseline="30000" dirty="0"/>
              <a:t> </a:t>
            </a:r>
            <a:r>
              <a:rPr lang="it-IT" dirty="0"/>
              <a:t>fornita dal generatore. Essa è determinata da: </a:t>
            </a:r>
          </a:p>
          <a:p>
            <a:r>
              <a:rPr lang="it-IT" dirty="0"/>
              <a:t>- disadattamento tra generatore ed antenna (efficienza di disadattamento η</a:t>
            </a:r>
            <a:r>
              <a:rPr lang="it-IT" baseline="30000" dirty="0"/>
              <a:t>m</a:t>
            </a:r>
            <a:r>
              <a:rPr lang="it-IT" dirty="0"/>
              <a:t>) </a:t>
            </a:r>
          </a:p>
          <a:p>
            <a:r>
              <a:rPr lang="it-IT" dirty="0"/>
              <a:t>- dalle perdite nel conduttore e nel dielettrico dell’antenna (efficienza di radiazione η</a:t>
            </a:r>
            <a:r>
              <a:rPr lang="it-IT" baseline="30000" dirty="0"/>
              <a:t>r</a:t>
            </a:r>
            <a:r>
              <a:rPr lang="it-IT" dirty="0"/>
              <a:t>).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715016"/>
            <a:ext cx="5867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Efficienza di adattamento (“</a:t>
            </a:r>
            <a:r>
              <a:rPr lang="it-IT" b="1" dirty="0" err="1"/>
              <a:t>mismatching</a:t>
            </a:r>
            <a:r>
              <a:rPr lang="it-IT" b="1" dirty="0"/>
              <a:t> </a:t>
            </a:r>
            <a:r>
              <a:rPr lang="it-IT" b="1" dirty="0" err="1"/>
              <a:t>efficiency</a:t>
            </a:r>
            <a:r>
              <a:rPr lang="it-IT" b="1" dirty="0"/>
              <a:t>”) 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572032"/>
          </a:xfrm>
        </p:spPr>
        <p:txBody>
          <a:bodyPr>
            <a:normAutofit fontScale="85000" lnSpcReduction="20000"/>
          </a:bodyPr>
          <a:lstStyle/>
          <a:p>
            <a:endParaRPr lang="it-IT" dirty="0"/>
          </a:p>
          <a:p>
            <a:r>
              <a:rPr lang="it-IT" dirty="0"/>
              <a:t>Il trasmettitore è solitamente collegato all’antenna attraverso una linea di trasmissione (linea bifilare, cavo, guida, etc.) che assumiamo senza perdite con impedenza caratteristica Z</a:t>
            </a:r>
            <a:r>
              <a:rPr lang="it-IT" baseline="30000" dirty="0"/>
              <a:t>0 </a:t>
            </a:r>
            <a:r>
              <a:rPr lang="it-IT" dirty="0"/>
              <a:t>reale. Quando necessario, opportuni circuiti di adattamento assicurano la condizione di adattamento per il massimo trasferimento di potenza. </a:t>
            </a:r>
          </a:p>
          <a:p>
            <a:r>
              <a:rPr lang="it-IT" dirty="0"/>
              <a:t>- Assumendo il generatore adattato alla linea, l’antenna vedrà un generatore con impedenza Z</a:t>
            </a:r>
            <a:r>
              <a:rPr lang="it-IT" baseline="30000" dirty="0"/>
              <a:t>0 </a:t>
            </a:r>
            <a:r>
              <a:rPr lang="it-IT" dirty="0"/>
              <a:t>reale. Per l’antenna in trasmissione (ed analogamente nel caso di antenna in ricezione), si ottiene l'efficienza di adattamento ηm: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962650"/>
            <a:ext cx="5943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it-IT" dirty="0"/>
              <a:t>dove VSWR (</a:t>
            </a:r>
            <a:r>
              <a:rPr lang="it-IT" dirty="0" err="1"/>
              <a:t>Voltage</a:t>
            </a:r>
            <a:r>
              <a:rPr lang="it-IT" dirty="0"/>
              <a:t> Standing </a:t>
            </a:r>
            <a:r>
              <a:rPr lang="it-IT" dirty="0" err="1"/>
              <a:t>Wave</a:t>
            </a:r>
            <a:r>
              <a:rPr lang="it-IT" dirty="0"/>
              <a:t> </a:t>
            </a:r>
            <a:r>
              <a:rPr lang="it-IT" dirty="0" err="1"/>
              <a:t>Ratio</a:t>
            </a:r>
            <a:r>
              <a:rPr lang="it-IT" dirty="0"/>
              <a:t>): rapporto </a:t>
            </a:r>
            <a:r>
              <a:rPr lang="it-IT" dirty="0" smtClean="0"/>
              <a:t>d’onda </a:t>
            </a:r>
            <a:r>
              <a:rPr lang="it-IT" dirty="0"/>
              <a:t>stazionaria </a:t>
            </a:r>
            <a:endParaRPr lang="it-IT" dirty="0" smtClean="0"/>
          </a:p>
          <a:p>
            <a:pPr indent="1355725" algn="r">
              <a:buNone/>
            </a:pPr>
            <a:r>
              <a:rPr lang="it-IT" dirty="0"/>
              <a:t>coefficiente complesso di riflessione in tensione all’ingresso </a:t>
            </a:r>
            <a:r>
              <a:rPr lang="it-IT" dirty="0" smtClean="0"/>
              <a:t>dell’antenna </a:t>
            </a:r>
            <a:endParaRPr lang="it-IT" dirty="0"/>
          </a:p>
          <a:p>
            <a:pPr>
              <a:buNone/>
            </a:pPr>
            <a:r>
              <a:rPr lang="it-IT" dirty="0" err="1"/>
              <a:t>Z</a:t>
            </a:r>
            <a:r>
              <a:rPr lang="it-IT" baseline="30000" dirty="0" err="1"/>
              <a:t>o</a:t>
            </a:r>
            <a:r>
              <a:rPr lang="it-IT" dirty="0"/>
              <a:t>: impedenza caratteristica della linea di trasmissione che connette il generatore all’antenna.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1676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5131"/>
            <a:ext cx="9144000" cy="217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Efficienza di radiazione (“</a:t>
            </a:r>
            <a:r>
              <a:rPr lang="it-IT" b="1" dirty="0" err="1"/>
              <a:t>radiation</a:t>
            </a:r>
            <a:r>
              <a:rPr lang="it-IT" b="1" dirty="0"/>
              <a:t> </a:t>
            </a:r>
            <a:r>
              <a:rPr lang="it-IT" b="1" dirty="0" err="1"/>
              <a:t>efficiency</a:t>
            </a:r>
            <a:r>
              <a:rPr lang="it-IT" b="1" dirty="0"/>
              <a:t>”) 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Con riferimento al circuito in trasmissione (ed analogamente per l'antenna in ricezione), si ottiene l'efficienza di radiazione η</a:t>
            </a:r>
            <a:r>
              <a:rPr lang="it-IT" baseline="30000" dirty="0"/>
              <a:t>r</a:t>
            </a:r>
            <a:r>
              <a:rPr lang="it-IT" dirty="0"/>
              <a:t>: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14686"/>
            <a:ext cx="4286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r>
              <a:rPr lang="it-IT" b="1" dirty="0"/>
              <a:t>Circuito equivalente in ricezione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857233"/>
            <a:ext cx="8229600" cy="2571768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L'antenna </a:t>
            </a:r>
            <a:r>
              <a:rPr lang="it-IT" dirty="0"/>
              <a:t>viene schematizzata con un </a:t>
            </a:r>
            <a:r>
              <a:rPr lang="it-IT" i="1" dirty="0"/>
              <a:t>circuito equivalente serie (di </a:t>
            </a:r>
            <a:r>
              <a:rPr lang="it-IT" i="1" dirty="0" err="1"/>
              <a:t>Thevenin</a:t>
            </a:r>
            <a:r>
              <a:rPr lang="it-IT" i="1" dirty="0"/>
              <a:t>) a costanti concentrate </a:t>
            </a:r>
            <a:r>
              <a:rPr lang="it-IT" b="1" i="1" u="sng" dirty="0"/>
              <a:t>attivo che trasferisce la potenza del campo elettromagnetico che incide ad un carico utilizzatore di impedenza Z</a:t>
            </a:r>
            <a:r>
              <a:rPr lang="it-IT" b="1" i="1" u="sng" baseline="30000" dirty="0"/>
              <a:t>L </a:t>
            </a:r>
            <a:r>
              <a:rPr lang="it-IT" b="1" i="1" u="sng" dirty="0"/>
              <a:t>= R</a:t>
            </a:r>
            <a:r>
              <a:rPr lang="it-IT" b="1" i="1" u="sng" baseline="30000" dirty="0"/>
              <a:t>L </a:t>
            </a:r>
            <a:r>
              <a:rPr lang="it-IT" b="1" i="1" u="sng" dirty="0"/>
              <a:t>+ j X</a:t>
            </a:r>
            <a:r>
              <a:rPr lang="it-IT" b="1" i="1" u="sng" baseline="30000" dirty="0"/>
              <a:t>L</a:t>
            </a:r>
            <a:r>
              <a:rPr lang="it-IT" b="1" i="1" u="sng" dirty="0"/>
              <a:t>.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876"/>
            <a:ext cx="6991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it-IT" dirty="0"/>
          </a:p>
          <a:p>
            <a:r>
              <a:rPr lang="it-IT" dirty="0"/>
              <a:t> dove: </a:t>
            </a:r>
          </a:p>
          <a:p>
            <a:pPr>
              <a:buNone/>
            </a:pPr>
            <a:r>
              <a:rPr lang="it-IT" dirty="0"/>
              <a:t>- V</a:t>
            </a:r>
            <a:r>
              <a:rPr lang="it-IT" baseline="30000" dirty="0"/>
              <a:t>a</a:t>
            </a:r>
            <a:r>
              <a:rPr lang="it-IT" dirty="0"/>
              <a:t>: tensione a vuoto (valore di picco) del generatore </a:t>
            </a:r>
          </a:p>
          <a:p>
            <a:pPr>
              <a:buNone/>
            </a:pPr>
            <a:r>
              <a:rPr lang="it-IT" dirty="0"/>
              <a:t>- I: corrente erogata dal generatore V</a:t>
            </a:r>
            <a:r>
              <a:rPr lang="it-IT" baseline="30000" dirty="0"/>
              <a:t>a</a:t>
            </a:r>
            <a:r>
              <a:rPr lang="it-IT" dirty="0"/>
              <a:t>(valore di picco) </a:t>
            </a:r>
          </a:p>
          <a:p>
            <a:pPr>
              <a:buNone/>
            </a:pPr>
            <a:r>
              <a:rPr lang="it-IT" dirty="0"/>
              <a:t>- </a:t>
            </a:r>
            <a:r>
              <a:rPr lang="it-IT" dirty="0" err="1"/>
              <a:t>Z</a:t>
            </a:r>
            <a:r>
              <a:rPr lang="it-IT" baseline="30000" dirty="0" err="1"/>
              <a:t>a</a:t>
            </a:r>
            <a:r>
              <a:rPr lang="it-IT" dirty="0"/>
              <a:t>: impedenza di antenna. </a:t>
            </a:r>
          </a:p>
          <a:p>
            <a:endParaRPr lang="it-IT" dirty="0"/>
          </a:p>
          <a:p>
            <a:pPr>
              <a:buNone/>
            </a:pPr>
            <a:r>
              <a:rPr lang="it-IT" dirty="0"/>
              <a:t>Per il teorema di </a:t>
            </a:r>
            <a:r>
              <a:rPr lang="it-IT" dirty="0" err="1"/>
              <a:t>Thevenin</a:t>
            </a:r>
            <a:r>
              <a:rPr lang="it-IT" dirty="0"/>
              <a:t>, l'impedenza di uscita del dipolo attivo è quella che esso presenta quando viene cortocircuitato il generatore di tensione, ovvero quando è assente il campo incidente. Essa quindi è pari all'impedenza di ingresso d’antenna, già introdotta nel circuito in trasmissione: </a:t>
            </a:r>
          </a:p>
          <a:p>
            <a:pPr>
              <a:buNone/>
            </a:pPr>
            <a:r>
              <a:rPr lang="it-IT" dirty="0" err="1"/>
              <a:t>Za</a:t>
            </a:r>
            <a:r>
              <a:rPr lang="it-IT" dirty="0"/>
              <a:t> = Ra + </a:t>
            </a:r>
            <a:r>
              <a:rPr lang="it-IT" dirty="0" err="1"/>
              <a:t>jXa</a:t>
            </a:r>
            <a:r>
              <a:rPr lang="it-IT" dirty="0"/>
              <a:t> = </a:t>
            </a:r>
            <a:r>
              <a:rPr lang="it-IT" dirty="0" err="1"/>
              <a:t>Rl</a:t>
            </a:r>
            <a:r>
              <a:rPr lang="it-IT" dirty="0"/>
              <a:t> + </a:t>
            </a:r>
            <a:r>
              <a:rPr lang="it-IT" dirty="0" err="1"/>
              <a:t>Rr</a:t>
            </a:r>
            <a:r>
              <a:rPr lang="it-IT" dirty="0"/>
              <a:t> + j </a:t>
            </a:r>
            <a:r>
              <a:rPr lang="it-IT" dirty="0" err="1"/>
              <a:t>Xa</a:t>
            </a:r>
            <a:r>
              <a:rPr lang="it-IT" dirty="0"/>
              <a:t> [</a:t>
            </a:r>
            <a:r>
              <a:rPr lang="el-GR" dirty="0"/>
              <a:t>Ω] </a:t>
            </a:r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Efficienza totale di antenna in ricezione 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it-IT" dirty="0"/>
          </a:p>
          <a:p>
            <a:pPr>
              <a:buNone/>
            </a:pPr>
            <a:r>
              <a:rPr lang="it-IT" dirty="0"/>
              <a:t>L’efficienza totale dell’antenna è, determinata da: </a:t>
            </a:r>
          </a:p>
          <a:p>
            <a:pPr>
              <a:buNone/>
            </a:pPr>
            <a:r>
              <a:rPr lang="it-IT" dirty="0"/>
              <a:t>1. disadattamento tra generatore ed antenna (</a:t>
            </a:r>
            <a:r>
              <a:rPr lang="it-IT" i="1" dirty="0"/>
              <a:t>potenza persa </a:t>
            </a:r>
            <a:r>
              <a:rPr lang="it-IT" i="1" dirty="0" err="1"/>
              <a:t>W</a:t>
            </a:r>
            <a:r>
              <a:rPr lang="it-IT" i="1" baseline="30000" dirty="0" err="1"/>
              <a:t>m</a:t>
            </a:r>
            <a:r>
              <a:rPr lang="it-IT" i="1" dirty="0"/>
              <a:t>) </a:t>
            </a:r>
          </a:p>
          <a:p>
            <a:pPr>
              <a:buNone/>
            </a:pPr>
            <a:r>
              <a:rPr lang="it-IT" dirty="0"/>
              <a:t>2. perdite nel conduttore e nel dielettrico dell’antenna (</a:t>
            </a:r>
            <a:r>
              <a:rPr lang="it-IT" i="1" dirty="0"/>
              <a:t>potenza persa </a:t>
            </a:r>
            <a:r>
              <a:rPr lang="it-IT" i="1" dirty="0" err="1"/>
              <a:t>W</a:t>
            </a:r>
            <a:r>
              <a:rPr lang="it-IT" i="1" baseline="30000" dirty="0" err="1"/>
              <a:t>l</a:t>
            </a:r>
            <a:r>
              <a:rPr lang="it-IT" i="1" dirty="0"/>
              <a:t>) </a:t>
            </a:r>
          </a:p>
          <a:p>
            <a:pPr>
              <a:buNone/>
            </a:pPr>
            <a:r>
              <a:rPr lang="it-IT" dirty="0"/>
              <a:t>3. polarizzazione dell’antenna rispetto al campo incidente (</a:t>
            </a:r>
            <a:r>
              <a:rPr lang="it-IT" i="1" dirty="0"/>
              <a:t>potenza persa </a:t>
            </a:r>
            <a:r>
              <a:rPr lang="it-IT" i="1" dirty="0" err="1"/>
              <a:t>W</a:t>
            </a:r>
            <a:r>
              <a:rPr lang="it-IT" i="1" baseline="30000" dirty="0" err="1"/>
              <a:t>p</a:t>
            </a:r>
            <a:r>
              <a:rPr lang="it-IT" i="1" dirty="0"/>
              <a:t>). </a:t>
            </a:r>
          </a:p>
          <a:p>
            <a:pPr>
              <a:buNone/>
            </a:pPr>
            <a:r>
              <a:rPr lang="it-IT" dirty="0" smtClean="0"/>
              <a:t>Avendo </a:t>
            </a:r>
            <a:r>
              <a:rPr lang="it-IT" dirty="0"/>
              <a:t>ora considerato la possibilità di polarizzazione dell’antenna in ricezione non concorde con quella del campo incidente, l’efficienza totale è il prodotto di tre termini: efficienza di radiazione, efficienza di disadattamento ed efficienza di polarizzazione: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6215082"/>
            <a:ext cx="1714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Efficienza di radiazione e di disadattamento in ricezione 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70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r>
              <a:rPr lang="it-IT" dirty="0"/>
              <a:t>Rapporto tra la potenza attiva effettivamente trasferita al carico W</a:t>
            </a:r>
            <a:r>
              <a:rPr lang="it-IT" baseline="30000" dirty="0"/>
              <a:t>L </a:t>
            </a:r>
            <a:r>
              <a:rPr lang="it-IT" dirty="0"/>
              <a:t>e la potenza ricevuta W</a:t>
            </a:r>
            <a:r>
              <a:rPr lang="it-IT" baseline="30000" dirty="0"/>
              <a:t>R </a:t>
            </a:r>
            <a:r>
              <a:rPr lang="it-IT" dirty="0"/>
              <a:t>(potenza disponibile in assenza di perdite). In ricezione è il prodotto di due termini che corrispondono a quanto già ricavato per l’antenna in trasmissione: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643446"/>
            <a:ext cx="7143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Banda di frequenza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it-IT" dirty="0"/>
          </a:p>
          <a:p>
            <a:pPr>
              <a:buNone/>
            </a:pPr>
            <a:r>
              <a:rPr lang="it-IT" b="1" dirty="0"/>
              <a:t>Larghezza di banda B (“</a:t>
            </a:r>
            <a:r>
              <a:rPr lang="it-IT" b="1" dirty="0" err="1"/>
              <a:t>bandwidth</a:t>
            </a:r>
            <a:r>
              <a:rPr lang="it-IT" b="1" dirty="0"/>
              <a:t>”). </a:t>
            </a:r>
          </a:p>
          <a:p>
            <a:pPr>
              <a:buNone/>
            </a:pPr>
            <a:r>
              <a:rPr lang="it-IT" dirty="0"/>
              <a:t>“Intervallo di frequenze in cui le prestazioni dell'antenna rispetto a certe caratteristiche soddisfano le specifiche richieste". </a:t>
            </a:r>
          </a:p>
          <a:p>
            <a:pPr>
              <a:buNone/>
            </a:pPr>
            <a:r>
              <a:rPr lang="it-IT" i="1" dirty="0"/>
              <a:t>Note: </a:t>
            </a:r>
          </a:p>
          <a:p>
            <a:pPr>
              <a:buNone/>
            </a:pPr>
            <a:r>
              <a:rPr lang="it-IT" dirty="0"/>
              <a:t>- la banda di una antenna dipende pertanto dalle specifiche caratteristiche di interesse. Si può fare riferimento alle sue proprietà radiative (ad es., ampiezza del lobo principale, direttività), oppure a caratteristiche di adattamento al circuito rice-trasmittente (ad e., VSWR≤2; </a:t>
            </a:r>
            <a:r>
              <a:rPr lang="it-IT" dirty="0" err="1"/>
              <a:t>X</a:t>
            </a:r>
            <a:r>
              <a:rPr lang="it-IT" baseline="30000" dirty="0" err="1"/>
              <a:t>a</a:t>
            </a:r>
            <a:r>
              <a:rPr lang="it-IT" dirty="0"/>
              <a:t>≅0). La banda può essere limitata anche dalla rete di accoppiamento alla linea.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29338"/>
            <a:ext cx="8229600" cy="206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Indici di banda 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Se B=fs-fi con </a:t>
            </a:r>
            <a:r>
              <a:rPr lang="it-IT" dirty="0" err="1"/>
              <a:t>fs</a:t>
            </a:r>
            <a:r>
              <a:rPr lang="it-IT" dirty="0"/>
              <a:t> frequenza superiore e </a:t>
            </a:r>
            <a:r>
              <a:rPr lang="it-IT" dirty="0" err="1"/>
              <a:t>fi</a:t>
            </a:r>
            <a:r>
              <a:rPr lang="it-IT" dirty="0"/>
              <a:t> frequenza inferiore e se </a:t>
            </a:r>
            <a:r>
              <a:rPr lang="it-IT" dirty="0" err="1"/>
              <a:t>fc</a:t>
            </a:r>
            <a:r>
              <a:rPr lang="it-IT" dirty="0"/>
              <a:t> è la frequenza centrale (di progetto) della banda, si definiscono i seguenti </a:t>
            </a:r>
            <a:r>
              <a:rPr lang="it-IT" i="1" dirty="0"/>
              <a:t>indici di banda: </a:t>
            </a:r>
          </a:p>
          <a:p>
            <a:pPr>
              <a:buNone/>
            </a:pPr>
            <a:r>
              <a:rPr lang="it-IT" i="1" dirty="0"/>
              <a:t>Rapporto di banda</a:t>
            </a:r>
            <a:r>
              <a:rPr lang="it-IT" i="1" dirty="0" smtClean="0"/>
              <a:t>:</a:t>
            </a:r>
            <a:endParaRPr lang="it-IT" i="1" dirty="0"/>
          </a:p>
          <a:p>
            <a:pPr>
              <a:buNone/>
            </a:pPr>
            <a:r>
              <a:rPr lang="it-IT" i="1" dirty="0"/>
              <a:t>Banda frazionale</a:t>
            </a:r>
            <a:r>
              <a:rPr lang="it-IT" i="1" dirty="0" smtClean="0"/>
              <a:t>: </a:t>
            </a:r>
            <a:endParaRPr lang="it-IT" i="1" dirty="0"/>
          </a:p>
          <a:p>
            <a:r>
              <a:rPr lang="it-IT" dirty="0"/>
              <a:t>Antenne a </a:t>
            </a:r>
            <a:r>
              <a:rPr lang="it-IT" dirty="0" smtClean="0"/>
              <a:t>banda </a:t>
            </a:r>
            <a:r>
              <a:rPr lang="it-IT" dirty="0"/>
              <a:t>stretta: </a:t>
            </a:r>
            <a:r>
              <a:rPr lang="it-IT" i="1" dirty="0" err="1"/>
              <a:t>r</a:t>
            </a:r>
            <a:r>
              <a:rPr lang="it-IT" i="1" baseline="30000" dirty="0" err="1"/>
              <a:t>B</a:t>
            </a:r>
            <a:r>
              <a:rPr lang="it-IT" i="1" dirty="0"/>
              <a:t>&gt;2 &amp; </a:t>
            </a:r>
            <a:r>
              <a:rPr lang="it-IT" i="1" dirty="0" err="1"/>
              <a:t>B</a:t>
            </a:r>
            <a:r>
              <a:rPr lang="it-IT" i="1" baseline="30000" dirty="0" err="1"/>
              <a:t>%</a:t>
            </a:r>
            <a:r>
              <a:rPr lang="it-IT" i="1" baseline="30000" dirty="0"/>
              <a:t> </a:t>
            </a:r>
            <a:r>
              <a:rPr lang="it-IT" i="1" dirty="0"/>
              <a:t>&gt; 60% </a:t>
            </a:r>
          </a:p>
          <a:p>
            <a:r>
              <a:rPr lang="it-IT" dirty="0"/>
              <a:t>Antenne a larga banda: </a:t>
            </a:r>
            <a:r>
              <a:rPr lang="it-IT" i="1" dirty="0" err="1"/>
              <a:t>r</a:t>
            </a:r>
            <a:r>
              <a:rPr lang="it-IT" i="1" baseline="30000" dirty="0" err="1"/>
              <a:t>B</a:t>
            </a:r>
            <a:r>
              <a:rPr lang="it-IT" i="1" dirty="0"/>
              <a:t>&lt;1.2 &amp; </a:t>
            </a:r>
            <a:r>
              <a:rPr lang="it-IT" i="1" dirty="0" err="1"/>
              <a:t>B</a:t>
            </a:r>
            <a:r>
              <a:rPr lang="it-IT" i="1" baseline="30000" dirty="0" err="1"/>
              <a:t>%</a:t>
            </a:r>
            <a:r>
              <a:rPr lang="it-IT" i="1" baseline="30000" dirty="0"/>
              <a:t> </a:t>
            </a:r>
            <a:r>
              <a:rPr lang="it-IT" i="1" dirty="0"/>
              <a:t>&lt; 10%.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786190"/>
            <a:ext cx="2524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286256"/>
            <a:ext cx="5200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ANTENNA DIPOLO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60722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sz="4200" dirty="0"/>
              <a:t>La più semplice antenna, efficace ed economica è il </a:t>
            </a:r>
            <a:r>
              <a:rPr lang="it-IT" sz="4200" dirty="0" smtClean="0"/>
              <a:t>dipolo. Come </a:t>
            </a:r>
            <a:r>
              <a:rPr lang="it-IT" sz="4200" dirty="0"/>
              <a:t>raffigurato in figura 1 o figura 2, il </a:t>
            </a:r>
            <a:r>
              <a:rPr lang="it-IT" sz="4200" dirty="0" smtClean="0"/>
              <a:t>dipolo è </a:t>
            </a:r>
            <a:r>
              <a:rPr lang="it-IT" sz="4200" dirty="0"/>
              <a:t>sempre in un tratto di cavo elettrico pari alla metà </a:t>
            </a:r>
            <a:r>
              <a:rPr lang="it-IT" sz="4200" dirty="0" smtClean="0"/>
              <a:t>circa della </a:t>
            </a:r>
            <a:r>
              <a:rPr lang="it-IT" sz="4200" dirty="0"/>
              <a:t>lunghezza d'onda ed al cui centro viene inserito il </a:t>
            </a:r>
            <a:r>
              <a:rPr lang="it-IT" sz="4200" dirty="0" smtClean="0"/>
              <a:t>cavo coassiale </a:t>
            </a:r>
            <a:r>
              <a:rPr lang="it-IT" sz="4200" dirty="0"/>
              <a:t>di discesa</a:t>
            </a:r>
            <a:r>
              <a:rPr lang="it-IT" sz="4200" dirty="0" smtClean="0"/>
              <a:t>.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                  figura 1                                               figura 2</a:t>
            </a:r>
            <a:endParaRPr lang="it-I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4000528" cy="27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429000"/>
            <a:ext cx="450059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6429420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La velocità della luce è pari a 300.000 </a:t>
            </a:r>
            <a:r>
              <a:rPr lang="it-IT" dirty="0" smtClean="0"/>
              <a:t>km/sec</a:t>
            </a:r>
            <a:r>
              <a:rPr lang="it-IT" dirty="0"/>
              <a:t>.,</a:t>
            </a:r>
          </a:p>
          <a:p>
            <a:pPr>
              <a:buNone/>
            </a:pPr>
            <a:r>
              <a:rPr lang="it-IT" dirty="0"/>
              <a:t>per calcolare la lunghezza d'onda, e quindi anche la </a:t>
            </a:r>
            <a:r>
              <a:rPr lang="it-IT" dirty="0" smtClean="0"/>
              <a:t>lunghezza dell'antenna</a:t>
            </a:r>
            <a:r>
              <a:rPr lang="it-IT" dirty="0"/>
              <a:t>, basta usare questa semplice </a:t>
            </a:r>
            <a:r>
              <a:rPr lang="it-IT" dirty="0" smtClean="0"/>
              <a:t>formula: </a:t>
            </a:r>
            <a:r>
              <a:rPr lang="it-IT" b="1" dirty="0" smtClean="0"/>
              <a:t>L </a:t>
            </a:r>
            <a:r>
              <a:rPr lang="it-IT" b="1" dirty="0"/>
              <a:t>= V : F</a:t>
            </a:r>
          </a:p>
          <a:p>
            <a:pPr>
              <a:buNone/>
            </a:pPr>
            <a:r>
              <a:rPr lang="it-IT" dirty="0"/>
              <a:t>dove</a:t>
            </a:r>
          </a:p>
          <a:p>
            <a:r>
              <a:rPr lang="it-IT" dirty="0"/>
              <a:t>L = Lunghezza d'onda in metri</a:t>
            </a:r>
          </a:p>
          <a:p>
            <a:r>
              <a:rPr lang="it-IT" dirty="0"/>
              <a:t>V = </a:t>
            </a:r>
            <a:r>
              <a:rPr lang="it-IT" dirty="0" err="1"/>
              <a:t>velocita</a:t>
            </a:r>
            <a:r>
              <a:rPr lang="it-IT" dirty="0"/>
              <a:t> della luce = 300.000</a:t>
            </a:r>
          </a:p>
          <a:p>
            <a:r>
              <a:rPr lang="it-IT" dirty="0"/>
              <a:t>F = frequenza in </a:t>
            </a:r>
            <a:r>
              <a:rPr lang="it-IT" dirty="0" err="1" smtClean="0"/>
              <a:t>khz</a:t>
            </a:r>
            <a:endParaRPr lang="it-IT" dirty="0"/>
          </a:p>
          <a:p>
            <a:pPr>
              <a:buNone/>
            </a:pPr>
            <a:r>
              <a:rPr lang="it-IT" dirty="0"/>
              <a:t>Esempio</a:t>
            </a:r>
            <a:r>
              <a:rPr lang="it-IT" dirty="0" smtClean="0"/>
              <a:t>:</a:t>
            </a:r>
            <a:endParaRPr lang="it-IT" dirty="0"/>
          </a:p>
          <a:p>
            <a:pPr>
              <a:buNone/>
            </a:pPr>
            <a:r>
              <a:rPr lang="it-IT" dirty="0"/>
              <a:t>per la banda dei 7 </a:t>
            </a:r>
            <a:r>
              <a:rPr lang="it-IT" dirty="0" err="1"/>
              <a:t>Mhz</a:t>
            </a:r>
            <a:r>
              <a:rPr lang="it-IT" dirty="0"/>
              <a:t> ossia </a:t>
            </a:r>
            <a:r>
              <a:rPr lang="it-IT" dirty="0" smtClean="0"/>
              <a:t>7000khz</a:t>
            </a:r>
            <a:endParaRPr lang="it-IT" dirty="0"/>
          </a:p>
          <a:p>
            <a:pPr>
              <a:buNone/>
            </a:pPr>
            <a:r>
              <a:rPr lang="it-IT" dirty="0"/>
              <a:t>300.000 : 7000 = 42,85 metri. Lunghezza d'onda in metri</a:t>
            </a:r>
          </a:p>
          <a:p>
            <a:pPr>
              <a:buNone/>
            </a:pPr>
            <a:r>
              <a:rPr lang="it-IT" dirty="0"/>
              <a:t>Questo valore viene moltiplicato per il fattore di velocità 0,95 </a:t>
            </a:r>
            <a:r>
              <a:rPr lang="it-IT" dirty="0" smtClean="0"/>
              <a:t>per ottenere </a:t>
            </a:r>
            <a:r>
              <a:rPr lang="it-IT" dirty="0"/>
              <a:t>la lunghezza fisica del cavo necessario per il dipolo.</a:t>
            </a:r>
          </a:p>
          <a:p>
            <a:pPr>
              <a:buNone/>
            </a:pPr>
            <a:r>
              <a:rPr lang="it-IT" dirty="0"/>
              <a:t>42,85 X 0,95 = 40,7. metri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285728"/>
            <a:ext cx="8472518" cy="5840435"/>
          </a:xfrm>
        </p:spPr>
        <p:txBody>
          <a:bodyPr/>
          <a:lstStyle/>
          <a:p>
            <a:pPr>
              <a:buNone/>
            </a:pPr>
            <a:r>
              <a:rPr lang="it-IT" b="1" dirty="0"/>
              <a:t>Più semplicemente utilizzate queste formule per ricavare la lunghezza a </a:t>
            </a:r>
            <a:r>
              <a:rPr lang="it-IT" b="1" dirty="0" smtClean="0"/>
              <a:t>½ onda</a:t>
            </a:r>
          </a:p>
          <a:p>
            <a:pPr>
              <a:buNone/>
            </a:pPr>
            <a:endParaRPr lang="it-IT" b="1" dirty="0"/>
          </a:p>
          <a:p>
            <a:r>
              <a:rPr lang="it-IT" dirty="0"/>
              <a:t>1° Dipolo con disposizione in orizzontale L=142,590:Frequenza </a:t>
            </a:r>
            <a:r>
              <a:rPr lang="it-IT" dirty="0" err="1"/>
              <a:t>Khz</a:t>
            </a:r>
            <a:endParaRPr lang="it-IT" dirty="0"/>
          </a:p>
          <a:p>
            <a:r>
              <a:rPr lang="it-IT" dirty="0"/>
              <a:t>2° Dipolo con disposizione a V invertita a 90° L=141,2:Frequenza </a:t>
            </a:r>
            <a:r>
              <a:rPr lang="it-IT" dirty="0" err="1"/>
              <a:t>Khz</a:t>
            </a:r>
            <a:endParaRPr lang="it-IT" dirty="0"/>
          </a:p>
          <a:p>
            <a:r>
              <a:rPr lang="it-IT" dirty="0"/>
              <a:t>3° Dipolo con disposizione a v invertita a 120° L=141,9:Frequenza </a:t>
            </a:r>
            <a:r>
              <a:rPr lang="it-IT" dirty="0" err="1"/>
              <a:t>Khz</a:t>
            </a:r>
            <a:endParaRPr lang="it-I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1285884"/>
          </a:xfrm>
        </p:spPr>
        <p:txBody>
          <a:bodyPr/>
          <a:lstStyle/>
          <a:p>
            <a:pPr>
              <a:buNone/>
            </a:pPr>
            <a:r>
              <a:rPr lang="it-IT" dirty="0"/>
              <a:t>I casi più comuni del dipolo è la disposizione a “V” invertita come </a:t>
            </a:r>
            <a:r>
              <a:rPr lang="it-IT" dirty="0" smtClean="0"/>
              <a:t>si può </a:t>
            </a:r>
            <a:r>
              <a:rPr lang="it-IT" dirty="0"/>
              <a:t>vedere in Fig. 3.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1819275"/>
            <a:ext cx="84867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71414"/>
            <a:ext cx="8686800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/>
              <a:t>Il vantaggio è quello di poter utilizzare un solo </a:t>
            </a:r>
            <a:r>
              <a:rPr lang="it-IT" sz="2400" dirty="0" smtClean="0"/>
              <a:t>palo di sostegno </a:t>
            </a:r>
            <a:r>
              <a:rPr lang="it-IT" sz="2400" dirty="0"/>
              <a:t>centrale, facendo cadere lateralmente i cavi </a:t>
            </a:r>
            <a:r>
              <a:rPr lang="it-IT" sz="2400" dirty="0" smtClean="0"/>
              <a:t>del dipolo </a:t>
            </a:r>
            <a:r>
              <a:rPr lang="it-IT" sz="2400" dirty="0"/>
              <a:t>che, hanno anche la funzione di tiranti del palo.</a:t>
            </a:r>
          </a:p>
          <a:p>
            <a:pPr>
              <a:buNone/>
            </a:pPr>
            <a:r>
              <a:rPr lang="it-IT" sz="2400" dirty="0"/>
              <a:t>In questo caso l’impedenza,risulta leggermente diversa (con l'angolo a </a:t>
            </a:r>
            <a:r>
              <a:rPr lang="it-IT" sz="2400" dirty="0" smtClean="0"/>
              <a:t>90° dovrebbe </a:t>
            </a:r>
            <a:r>
              <a:rPr lang="it-IT" sz="2400" dirty="0"/>
              <a:t>avvicinarsi ai 52 ohm), ma in pratica con l’uso di un </a:t>
            </a:r>
            <a:r>
              <a:rPr lang="it-IT" sz="2400" dirty="0" err="1" smtClean="0"/>
              <a:t>rosmetro</a:t>
            </a:r>
            <a:r>
              <a:rPr lang="it-IT" sz="2400" dirty="0" smtClean="0"/>
              <a:t> si </a:t>
            </a:r>
            <a:r>
              <a:rPr lang="it-IT" sz="2400" dirty="0"/>
              <a:t>può trovare la lunghezza giusta.</a:t>
            </a:r>
          </a:p>
          <a:p>
            <a:pPr>
              <a:buNone/>
            </a:pPr>
            <a:r>
              <a:rPr lang="it-IT" sz="2400" dirty="0"/>
              <a:t>Per evitare di tagliare il cavo più del necessario si </a:t>
            </a:r>
            <a:r>
              <a:rPr lang="it-IT" sz="2400" dirty="0" smtClean="0"/>
              <a:t>può piegare </a:t>
            </a:r>
            <a:r>
              <a:rPr lang="it-IT" sz="2400" dirty="0"/>
              <a:t>su stesso e, magari, chiudendolo a </a:t>
            </a:r>
            <a:r>
              <a:rPr lang="it-IT" sz="2400" dirty="0" smtClean="0"/>
              <a:t>forma di </a:t>
            </a:r>
            <a:r>
              <a:rPr lang="it-IT" sz="2400" dirty="0"/>
              <a:t>occhiello per agganciarvi i tiranti o mettere l’isolatore in </a:t>
            </a:r>
            <a:r>
              <a:rPr lang="it-IT" sz="2400" dirty="0" smtClean="0"/>
              <a:t>materiale plastico </a:t>
            </a:r>
            <a:r>
              <a:rPr lang="it-IT" sz="2400" dirty="0"/>
              <a:t>tra filo e tiranti. </a:t>
            </a:r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Nel </a:t>
            </a:r>
            <a:r>
              <a:rPr lang="it-IT" sz="2400" dirty="0"/>
              <a:t>dipolo se lo spazio non consente la totale </a:t>
            </a:r>
            <a:r>
              <a:rPr lang="it-IT" sz="2400" dirty="0" smtClean="0"/>
              <a:t>lunghezza si </a:t>
            </a:r>
            <a:r>
              <a:rPr lang="it-IT" sz="2400" dirty="0"/>
              <a:t>possono piegarne le estremità in questo caso si chiama dipolo </a:t>
            </a:r>
            <a:r>
              <a:rPr lang="it-IT" sz="2400" dirty="0" smtClean="0"/>
              <a:t>ripiegato (fig. 4).</a:t>
            </a:r>
            <a:endParaRPr lang="it-IT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695848"/>
            <a:ext cx="68484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43570" y="428604"/>
            <a:ext cx="3357586" cy="5697559"/>
          </a:xfrm>
        </p:spPr>
        <p:txBody>
          <a:bodyPr>
            <a:normAutofit/>
          </a:bodyPr>
          <a:lstStyle/>
          <a:p>
            <a:r>
              <a:rPr lang="it-IT" sz="2400" dirty="0"/>
              <a:t>Le misure dei vari dipoli non cambiano dalla misura </a:t>
            </a:r>
            <a:r>
              <a:rPr lang="it-IT" sz="2400" dirty="0" smtClean="0"/>
              <a:t>dello stesso </a:t>
            </a:r>
            <a:r>
              <a:rPr lang="it-IT" sz="2400" dirty="0"/>
              <a:t>dipolo se installato singolarmente.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5495937" cy="533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42852"/>
            <a:ext cx="8686800" cy="5983311"/>
          </a:xfrm>
        </p:spPr>
        <p:txBody>
          <a:bodyPr/>
          <a:lstStyle/>
          <a:p>
            <a:r>
              <a:rPr lang="it-IT" dirty="0"/>
              <a:t>In molti casi per mancanza di spazio o nel caso delle direttive per diminuirne le dimensioni </a:t>
            </a:r>
            <a:r>
              <a:rPr lang="it-IT" dirty="0" smtClean="0"/>
              <a:t>delle stesse</a:t>
            </a:r>
            <a:r>
              <a:rPr lang="it-IT" dirty="0"/>
              <a:t>, si ricorre all’uso delle bobine di compensazione meglio indicate come “trappole</a:t>
            </a:r>
            <a:r>
              <a:rPr lang="it-IT" dirty="0" smtClean="0"/>
              <a:t>”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2319338"/>
            <a:ext cx="70866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357694"/>
            <a:ext cx="2006539" cy="213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Elementi </a:t>
            </a:r>
            <a:r>
              <a:rPr lang="it-IT" b="1" dirty="0"/>
              <a:t>di storia delle antenne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it-IT" dirty="0"/>
          </a:p>
          <a:p>
            <a:pPr>
              <a:buNone/>
            </a:pPr>
            <a:r>
              <a:rPr lang="it-IT" dirty="0"/>
              <a:t> </a:t>
            </a:r>
            <a:r>
              <a:rPr lang="it-IT" i="1" dirty="0"/>
              <a:t>Era dei fondamenti (</a:t>
            </a:r>
            <a:r>
              <a:rPr lang="it-IT" i="1" dirty="0" err="1"/>
              <a:t>pre-Hertz</a:t>
            </a:r>
            <a:r>
              <a:rPr lang="it-IT" i="1" dirty="0"/>
              <a:t>) </a:t>
            </a:r>
          </a:p>
          <a:p>
            <a:pPr>
              <a:buNone/>
            </a:pPr>
            <a:r>
              <a:rPr lang="it-IT" dirty="0"/>
              <a:t>• 1663: il matematico scozzese J. Gregory propone il primo telescopio ottico a riflettore sferico, costruito da I. Newton nel 1672. </a:t>
            </a:r>
          </a:p>
          <a:p>
            <a:pPr>
              <a:buNone/>
            </a:pPr>
            <a:r>
              <a:rPr lang="it-IT" dirty="0"/>
              <a:t>• 1672: l’astronomo francese G. </a:t>
            </a:r>
            <a:r>
              <a:rPr lang="it-IT" dirty="0" err="1"/>
              <a:t>Cassegrain</a:t>
            </a:r>
            <a:r>
              <a:rPr lang="it-IT" dirty="0"/>
              <a:t> propone l’uso di un telescopio ottico a doppio riflettore. </a:t>
            </a:r>
          </a:p>
          <a:p>
            <a:pPr>
              <a:buNone/>
            </a:pPr>
            <a:r>
              <a:rPr lang="it-IT" dirty="0"/>
              <a:t>• 1862: </a:t>
            </a:r>
            <a:r>
              <a:rPr lang="it-IT" dirty="0" err="1"/>
              <a:t>J.C.</a:t>
            </a:r>
            <a:r>
              <a:rPr lang="it-IT" dirty="0"/>
              <a:t> </a:t>
            </a:r>
            <a:r>
              <a:rPr lang="it-IT" b="1" dirty="0"/>
              <a:t>Maxwell ipotizza che “la luce sia un’onda </a:t>
            </a:r>
            <a:r>
              <a:rPr lang="it-IT" b="1" dirty="0" err="1"/>
              <a:t>e.m.</a:t>
            </a:r>
            <a:r>
              <a:rPr lang="it-IT" b="1" dirty="0"/>
              <a:t> generata dalle variazioni del campo elettrico e magnetico”. </a:t>
            </a:r>
          </a:p>
          <a:p>
            <a:endParaRPr lang="it-IT" dirty="0"/>
          </a:p>
          <a:p>
            <a:pPr>
              <a:buNone/>
            </a:pPr>
            <a:r>
              <a:rPr lang="it-IT" i="1" dirty="0"/>
              <a:t>Era della sperimentazione (di Hertz) </a:t>
            </a:r>
          </a:p>
          <a:p>
            <a:pPr>
              <a:buNone/>
            </a:pPr>
            <a:r>
              <a:rPr lang="it-IT" dirty="0"/>
              <a:t>• 1887: esperimento di H. </a:t>
            </a:r>
            <a:r>
              <a:rPr lang="it-IT" b="1" dirty="0"/>
              <a:t>Hertz con generatore a dipolo terminato con sfere; descrizione teorica del dipolo elementare (hertziano). </a:t>
            </a:r>
          </a:p>
          <a:p>
            <a:pPr>
              <a:buNone/>
            </a:pPr>
            <a:r>
              <a:rPr lang="it-IT" dirty="0"/>
              <a:t>• 1893: esperimenti a microonde di J. </a:t>
            </a:r>
            <a:r>
              <a:rPr lang="it-IT" dirty="0" err="1"/>
              <a:t>Bose</a:t>
            </a:r>
            <a:r>
              <a:rPr lang="it-IT" dirty="0"/>
              <a:t> , J. Fleming e A. Righi con antenne a fessura, a tromba e con lente. </a:t>
            </a:r>
          </a:p>
          <a:p>
            <a:pPr>
              <a:buNone/>
            </a:pPr>
            <a:r>
              <a:rPr lang="it-IT" dirty="0"/>
              <a:t>• 1897: Lord </a:t>
            </a:r>
            <a:r>
              <a:rPr lang="it-IT" b="1" dirty="0" err="1"/>
              <a:t>Rayleigh</a:t>
            </a:r>
            <a:r>
              <a:rPr lang="it-IT" b="1" dirty="0"/>
              <a:t> (J. </a:t>
            </a:r>
            <a:r>
              <a:rPr lang="it-IT" b="1" dirty="0" err="1"/>
              <a:t>Strutt</a:t>
            </a:r>
            <a:r>
              <a:rPr lang="it-IT" b="1" dirty="0"/>
              <a:t>) risolve il problema di radiazione </a:t>
            </a:r>
            <a:r>
              <a:rPr lang="it-IT" b="1" dirty="0" err="1"/>
              <a:t>e.m.</a:t>
            </a:r>
            <a:r>
              <a:rPr lang="it-IT" b="1" dirty="0"/>
              <a:t> da piccole aperture a partire dalle </a:t>
            </a:r>
            <a:r>
              <a:rPr lang="it-IT" b="1" dirty="0" err="1"/>
              <a:t>eq</a:t>
            </a:r>
            <a:r>
              <a:rPr lang="it-IT" b="1" dirty="0"/>
              <a:t>. di Maxwell. </a:t>
            </a:r>
          </a:p>
          <a:p>
            <a:endParaRPr lang="it-IT" dirty="0"/>
          </a:p>
          <a:p>
            <a:pPr>
              <a:buNone/>
            </a:pPr>
            <a:r>
              <a:rPr lang="it-IT" i="1" dirty="0"/>
              <a:t>Era delle antenne lineari e radiopropagazione (di Marconi) </a:t>
            </a:r>
          </a:p>
          <a:p>
            <a:pPr>
              <a:buNone/>
            </a:pPr>
            <a:r>
              <a:rPr lang="it-IT" dirty="0"/>
              <a:t>• 1896: brevetto di G. </a:t>
            </a:r>
            <a:r>
              <a:rPr lang="it-IT" b="1" dirty="0"/>
              <a:t>Marconi sull’invenzione di antenna a riflettore parabolico cilindrico (a griglia di conduttori). </a:t>
            </a:r>
          </a:p>
          <a:p>
            <a:pPr>
              <a:buNone/>
            </a:pPr>
            <a:r>
              <a:rPr lang="it-IT" dirty="0"/>
              <a:t>• 1900: esperimenti di A. </a:t>
            </a:r>
            <a:r>
              <a:rPr lang="it-IT" dirty="0" err="1"/>
              <a:t>Popoff</a:t>
            </a:r>
            <a:r>
              <a:rPr lang="it-IT" dirty="0"/>
              <a:t> mediante monopoli, ovvero antenne filiformi elevate sul terreno.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429420"/>
          </a:xfrm>
        </p:spPr>
        <p:txBody>
          <a:bodyPr>
            <a:normAutofit fontScale="32500" lnSpcReduction="20000"/>
          </a:bodyPr>
          <a:lstStyle/>
          <a:p>
            <a:endParaRPr lang="it-IT" dirty="0"/>
          </a:p>
          <a:p>
            <a:pPr>
              <a:buNone/>
            </a:pPr>
            <a:r>
              <a:rPr lang="it-IT" dirty="0" smtClean="0"/>
              <a:t>•  </a:t>
            </a:r>
            <a:r>
              <a:rPr lang="it-IT" dirty="0" smtClean="0"/>
              <a:t>1901</a:t>
            </a:r>
            <a:r>
              <a:rPr lang="it-IT" dirty="0"/>
              <a:t>: trasmissione transatlantica di G. Marconi (29.1.1901) con allineamento lungo 60 m sospeso a 48 m di altezza con 50 dipoli. </a:t>
            </a:r>
          </a:p>
          <a:p>
            <a:pPr>
              <a:buNone/>
            </a:pPr>
            <a:r>
              <a:rPr lang="it-IT" dirty="0"/>
              <a:t>• 1905: antenne lineari direttive (dipoli orizzontali lunghi), proposte da G. Marconi e spiegate matematicamente da J. Fleming. </a:t>
            </a:r>
          </a:p>
          <a:p>
            <a:pPr>
              <a:buNone/>
            </a:pPr>
            <a:r>
              <a:rPr lang="it-IT" dirty="0"/>
              <a:t>• 1909: A. </a:t>
            </a:r>
            <a:r>
              <a:rPr lang="it-IT" b="1" dirty="0" err="1"/>
              <a:t>Sommerfeld</a:t>
            </a:r>
            <a:r>
              <a:rPr lang="it-IT" b="1" dirty="0"/>
              <a:t> affronta teoricamente il problema della radiazione </a:t>
            </a:r>
            <a:r>
              <a:rPr lang="it-IT" b="1" dirty="0" err="1"/>
              <a:t>e.m.</a:t>
            </a:r>
            <a:r>
              <a:rPr lang="it-IT" b="1" dirty="0"/>
              <a:t> di dipolo verticale in prossimità del suolo. </a:t>
            </a:r>
          </a:p>
          <a:p>
            <a:pPr>
              <a:buNone/>
            </a:pPr>
            <a:r>
              <a:rPr lang="it-IT" dirty="0"/>
              <a:t>• 1923: H. </a:t>
            </a:r>
            <a:r>
              <a:rPr lang="it-IT" dirty="0" err="1"/>
              <a:t>Beverage</a:t>
            </a:r>
            <a:r>
              <a:rPr lang="it-IT" dirty="0"/>
              <a:t> propone l’antenna lineare a onda progressiva. </a:t>
            </a:r>
          </a:p>
          <a:p>
            <a:pPr>
              <a:buNone/>
            </a:pPr>
            <a:r>
              <a:rPr lang="it-IT" dirty="0"/>
              <a:t>• 1926: S. </a:t>
            </a:r>
            <a:r>
              <a:rPr lang="it-IT" dirty="0" err="1"/>
              <a:t>Uda</a:t>
            </a:r>
            <a:r>
              <a:rPr lang="it-IT" dirty="0"/>
              <a:t> propone un allineamento passivo di dipoli, divulgato da H. </a:t>
            </a:r>
            <a:r>
              <a:rPr lang="it-IT" dirty="0" err="1"/>
              <a:t>Yagi</a:t>
            </a:r>
            <a:r>
              <a:rPr lang="it-IT" dirty="0"/>
              <a:t> e noto in seguito col nome di </a:t>
            </a:r>
            <a:r>
              <a:rPr lang="it-IT" b="1" dirty="0"/>
              <a:t>antenna </a:t>
            </a:r>
            <a:r>
              <a:rPr lang="it-IT" b="1" dirty="0" err="1"/>
              <a:t>Yagi-Uda</a:t>
            </a:r>
            <a:r>
              <a:rPr lang="it-IT" b="1" dirty="0"/>
              <a:t>. </a:t>
            </a:r>
          </a:p>
          <a:p>
            <a:pPr>
              <a:buNone/>
            </a:pPr>
            <a:r>
              <a:rPr lang="it-IT" dirty="0"/>
              <a:t>• 1931: E. Bruce, ricercatore dei Bell </a:t>
            </a:r>
            <a:r>
              <a:rPr lang="it-IT" dirty="0" err="1"/>
              <a:t>Labs</a:t>
            </a:r>
            <a:r>
              <a:rPr lang="it-IT" dirty="0"/>
              <a:t>, propone l’</a:t>
            </a:r>
            <a:r>
              <a:rPr lang="it-IT" b="1" dirty="0"/>
              <a:t>antenna lineare rombica a larga banda. </a:t>
            </a:r>
          </a:p>
          <a:p>
            <a:pPr>
              <a:buNone/>
            </a:pPr>
            <a:r>
              <a:rPr lang="it-IT" dirty="0"/>
              <a:t>• 1932: K. </a:t>
            </a:r>
            <a:r>
              <a:rPr lang="it-IT" dirty="0" err="1"/>
              <a:t>Jansky</a:t>
            </a:r>
            <a:r>
              <a:rPr lang="it-IT" dirty="0"/>
              <a:t> rivela campi elettrici di origine extra-terrestre mediante allineamenti, dando inizio alla </a:t>
            </a:r>
            <a:r>
              <a:rPr lang="it-IT" b="1" dirty="0"/>
              <a:t>radio-astronomia. </a:t>
            </a:r>
          </a:p>
          <a:p>
            <a:pPr>
              <a:buNone/>
            </a:pPr>
            <a:r>
              <a:rPr lang="it-IT" dirty="0"/>
              <a:t>• 1932: teoria delle antenne lineari sottili, sviluppata da P. Carter, G. </a:t>
            </a:r>
            <a:r>
              <a:rPr lang="it-IT" dirty="0" err="1"/>
              <a:t>Brown</a:t>
            </a:r>
            <a:r>
              <a:rPr lang="it-IT" dirty="0"/>
              <a:t>, P. </a:t>
            </a:r>
            <a:r>
              <a:rPr lang="it-IT" dirty="0" err="1"/>
              <a:t>Riazin</a:t>
            </a:r>
            <a:r>
              <a:rPr lang="it-IT" dirty="0"/>
              <a:t> e R. King. </a:t>
            </a:r>
          </a:p>
          <a:p>
            <a:pPr>
              <a:buNone/>
            </a:pPr>
            <a:r>
              <a:rPr lang="it-IT" dirty="0"/>
              <a:t>• 1938: E. </a:t>
            </a:r>
            <a:r>
              <a:rPr lang="it-IT" b="1" dirty="0" err="1"/>
              <a:t>Hallen</a:t>
            </a:r>
            <a:r>
              <a:rPr lang="it-IT" b="1" dirty="0"/>
              <a:t> ricava le equazioni per il calcolo della radiazione da dipoli cilindrici come problema di condizioni al contorno. </a:t>
            </a:r>
          </a:p>
          <a:p>
            <a:pPr>
              <a:buNone/>
            </a:pPr>
            <a:r>
              <a:rPr lang="it-IT" dirty="0"/>
              <a:t>• 1939: A. </a:t>
            </a:r>
            <a:r>
              <a:rPr lang="it-IT" dirty="0" err="1"/>
              <a:t>Southworth</a:t>
            </a:r>
            <a:r>
              <a:rPr lang="it-IT" dirty="0"/>
              <a:t> e S. Silver introducono le </a:t>
            </a:r>
            <a:r>
              <a:rPr lang="it-IT" b="1" dirty="0"/>
              <a:t>antenne a tromba come illuminatori direttivi di riflettori. </a:t>
            </a:r>
          </a:p>
          <a:p>
            <a:pPr>
              <a:buNone/>
            </a:pPr>
            <a:r>
              <a:rPr lang="it-IT" dirty="0"/>
              <a:t>• 1939: A. </a:t>
            </a:r>
            <a:r>
              <a:rPr lang="it-IT" b="1" dirty="0" err="1"/>
              <a:t>Stratton</a:t>
            </a:r>
            <a:r>
              <a:rPr lang="it-IT" b="1" dirty="0"/>
              <a:t> e L. </a:t>
            </a:r>
            <a:r>
              <a:rPr lang="it-IT" b="1" dirty="0" err="1"/>
              <a:t>Chu</a:t>
            </a:r>
            <a:r>
              <a:rPr lang="it-IT" b="1" dirty="0"/>
              <a:t> ricavano formulano la teoria della diffrazione di onde </a:t>
            </a:r>
            <a:r>
              <a:rPr lang="it-IT" b="1" dirty="0" err="1"/>
              <a:t>e.m.</a:t>
            </a:r>
            <a:r>
              <a:rPr lang="it-IT" b="1" dirty="0"/>
              <a:t> in termini di sorgenti. </a:t>
            </a:r>
          </a:p>
          <a:p>
            <a:pPr>
              <a:buNone/>
            </a:pPr>
            <a:r>
              <a:rPr lang="it-IT" dirty="0"/>
              <a:t>• 1941: teoria approssimata delle antenne lineari di geometria qualsiasi sviluppata da S. </a:t>
            </a:r>
            <a:r>
              <a:rPr lang="it-IT" b="1" dirty="0" err="1"/>
              <a:t>Schelkunoff</a:t>
            </a:r>
            <a:r>
              <a:rPr lang="it-IT" b="1" dirty="0"/>
              <a:t>; modello di antenna biconica. </a:t>
            </a:r>
          </a:p>
          <a:p>
            <a:pPr>
              <a:buNone/>
            </a:pPr>
            <a:r>
              <a:rPr lang="it-IT" dirty="0"/>
              <a:t>• 1947: P. Woodward e J. </a:t>
            </a:r>
            <a:r>
              <a:rPr lang="it-IT" dirty="0" err="1"/>
              <a:t>Lawson</a:t>
            </a:r>
            <a:r>
              <a:rPr lang="it-IT" dirty="0"/>
              <a:t> propongono </a:t>
            </a:r>
            <a:r>
              <a:rPr lang="it-IT" b="1" dirty="0"/>
              <a:t>metodi di sintesi (progettazione) del diagramma di radiazione di antenne. </a:t>
            </a:r>
          </a:p>
          <a:p>
            <a:pPr>
              <a:buNone/>
            </a:pPr>
            <a:endParaRPr lang="it-IT" i="1" dirty="0" smtClean="0"/>
          </a:p>
          <a:p>
            <a:pPr>
              <a:buNone/>
            </a:pPr>
            <a:r>
              <a:rPr lang="it-IT" i="1" dirty="0" smtClean="0"/>
              <a:t>Era </a:t>
            </a:r>
            <a:r>
              <a:rPr lang="it-IT" i="1" dirty="0"/>
              <a:t>delle antenne ad apertura e propagazione a microonde </a:t>
            </a:r>
          </a:p>
          <a:p>
            <a:pPr>
              <a:buNone/>
            </a:pPr>
            <a:r>
              <a:rPr lang="it-IT" dirty="0"/>
              <a:t>• 1946: H. </a:t>
            </a:r>
            <a:r>
              <a:rPr lang="it-IT" b="1" dirty="0" err="1"/>
              <a:t>Friis</a:t>
            </a:r>
            <a:r>
              <a:rPr lang="it-IT" b="1" dirty="0"/>
              <a:t> propone una formulazione per il collegamento tra antenne in visibilità a grande distanza. </a:t>
            </a:r>
          </a:p>
          <a:p>
            <a:pPr>
              <a:buNone/>
            </a:pPr>
            <a:r>
              <a:rPr lang="it-IT" dirty="0"/>
              <a:t>• 1947: collegamento sperimentale a microonde tra New York e Boston mediante antenne a tromba schermate </a:t>
            </a:r>
          </a:p>
          <a:p>
            <a:pPr>
              <a:buNone/>
            </a:pPr>
            <a:r>
              <a:rPr lang="it-IT" dirty="0"/>
              <a:t>• 1949: S. Silver raccoglie i contributi del </a:t>
            </a:r>
            <a:r>
              <a:rPr lang="it-IT" b="1" dirty="0"/>
              <a:t>MIT </a:t>
            </a:r>
            <a:r>
              <a:rPr lang="it-IT" b="1" dirty="0" err="1"/>
              <a:t>Radiation</a:t>
            </a:r>
            <a:r>
              <a:rPr lang="it-IT" b="1" dirty="0"/>
              <a:t> </a:t>
            </a:r>
            <a:r>
              <a:rPr lang="it-IT" b="1" dirty="0" err="1"/>
              <a:t>Labs</a:t>
            </a:r>
            <a:r>
              <a:rPr lang="it-IT" b="1" dirty="0"/>
              <a:t> sulla teoria di antenne ad apertura per applicazioni a microonde. </a:t>
            </a:r>
          </a:p>
          <a:p>
            <a:pPr>
              <a:buNone/>
            </a:pPr>
            <a:r>
              <a:rPr lang="it-IT" dirty="0"/>
              <a:t>• 1950: H. </a:t>
            </a:r>
            <a:r>
              <a:rPr lang="it-IT" dirty="0" err="1"/>
              <a:t>Booker</a:t>
            </a:r>
            <a:r>
              <a:rPr lang="it-IT" dirty="0"/>
              <a:t> and P. </a:t>
            </a:r>
            <a:r>
              <a:rPr lang="it-IT" dirty="0" err="1"/>
              <a:t>Clemmow</a:t>
            </a:r>
            <a:r>
              <a:rPr lang="it-IT" dirty="0"/>
              <a:t>, con J. </a:t>
            </a:r>
            <a:r>
              <a:rPr lang="it-IT" dirty="0" err="1"/>
              <a:t>Ramsay</a:t>
            </a:r>
            <a:r>
              <a:rPr lang="it-IT" dirty="0"/>
              <a:t> nel 1947, ricavano il campo irradiato da aperture via </a:t>
            </a:r>
            <a:r>
              <a:rPr lang="it-IT" b="1" dirty="0"/>
              <a:t>trasformata di Fourier. </a:t>
            </a:r>
          </a:p>
          <a:p>
            <a:pPr>
              <a:buNone/>
            </a:pPr>
            <a:r>
              <a:rPr lang="it-IT" dirty="0"/>
              <a:t>• 1950: E. Jordan espone metodi di sintesi di antenne mediante metodo della trasformata inversa di Fourier. </a:t>
            </a:r>
          </a:p>
          <a:p>
            <a:pPr>
              <a:buNone/>
            </a:pPr>
            <a:r>
              <a:rPr lang="it-IT" dirty="0"/>
              <a:t>• 1953: H. </a:t>
            </a:r>
            <a:r>
              <a:rPr lang="it-IT" dirty="0" err="1"/>
              <a:t>Deschamp</a:t>
            </a:r>
            <a:r>
              <a:rPr lang="it-IT" dirty="0"/>
              <a:t> introduce l’</a:t>
            </a:r>
            <a:r>
              <a:rPr lang="it-IT" b="1" dirty="0"/>
              <a:t>antenna a microstriscia, che diverrà di enorme importanza tecnologica dopo gli anni ’80. </a:t>
            </a:r>
          </a:p>
          <a:p>
            <a:pPr>
              <a:buNone/>
            </a:pPr>
            <a:r>
              <a:rPr lang="it-IT" dirty="0"/>
              <a:t>• 1955: T. Taylor estende il metodo di sintesi di allineamenti simmetrici proposto da C. </a:t>
            </a:r>
            <a:r>
              <a:rPr lang="it-IT" b="1" dirty="0" err="1"/>
              <a:t>Dolph</a:t>
            </a:r>
            <a:r>
              <a:rPr lang="it-IT" b="1" dirty="0"/>
              <a:t> nel 1946. </a:t>
            </a:r>
          </a:p>
          <a:p>
            <a:pPr>
              <a:buNone/>
            </a:pPr>
            <a:r>
              <a:rPr lang="it-IT" dirty="0"/>
              <a:t>• 1956: la US </a:t>
            </a:r>
            <a:r>
              <a:rPr lang="it-IT" dirty="0" err="1"/>
              <a:t>Navy</a:t>
            </a:r>
            <a:r>
              <a:rPr lang="it-IT" dirty="0"/>
              <a:t> realizza un collegamento spaziale tra Washington e Hawaii a 430 MHz usando la luna come ripetitore passivo. </a:t>
            </a:r>
          </a:p>
          <a:p>
            <a:pPr>
              <a:buNone/>
            </a:pPr>
            <a:r>
              <a:rPr lang="it-IT" dirty="0"/>
              <a:t>• 1957: V. </a:t>
            </a:r>
            <a:r>
              <a:rPr lang="it-IT" dirty="0" err="1"/>
              <a:t>Rumsey</a:t>
            </a:r>
            <a:r>
              <a:rPr lang="it-IT" dirty="0"/>
              <a:t> introduce il concetto di </a:t>
            </a:r>
            <a:r>
              <a:rPr lang="it-IT" b="1" dirty="0"/>
              <a:t>antenne frequenza-indipendenti, fondamento per l’antenna a spirale e log-periodica. </a:t>
            </a:r>
          </a:p>
          <a:p>
            <a:pPr>
              <a:buNone/>
            </a:pPr>
            <a:r>
              <a:rPr lang="it-IT" dirty="0"/>
              <a:t>• 1957: B. </a:t>
            </a:r>
            <a:r>
              <a:rPr lang="it-IT" dirty="0" err="1"/>
              <a:t>Lovell</a:t>
            </a:r>
            <a:r>
              <a:rPr lang="it-IT" dirty="0"/>
              <a:t> realizza un’antenna a riflettore di 80 m di diametro presso </a:t>
            </a:r>
            <a:r>
              <a:rPr lang="it-IT" dirty="0" err="1"/>
              <a:t>Jodrell</a:t>
            </a:r>
            <a:r>
              <a:rPr lang="it-IT" dirty="0"/>
              <a:t> </a:t>
            </a:r>
            <a:r>
              <a:rPr lang="it-IT" dirty="0" err="1"/>
              <a:t>Bank</a:t>
            </a:r>
            <a:r>
              <a:rPr lang="it-IT" dirty="0"/>
              <a:t> per uso radio-astronomico. </a:t>
            </a:r>
          </a:p>
          <a:p>
            <a:pPr>
              <a:buNone/>
            </a:pPr>
            <a:r>
              <a:rPr lang="it-IT" dirty="0"/>
              <a:t>• 1959: H. </a:t>
            </a:r>
            <a:r>
              <a:rPr lang="it-IT" dirty="0" err="1"/>
              <a:t>Ryle</a:t>
            </a:r>
            <a:r>
              <a:rPr lang="it-IT" dirty="0"/>
              <a:t> e B. </a:t>
            </a:r>
            <a:r>
              <a:rPr lang="it-IT" dirty="0" err="1"/>
              <a:t>Hewish</a:t>
            </a:r>
            <a:r>
              <a:rPr lang="it-IT" dirty="0"/>
              <a:t> sviluppano il concetto di </a:t>
            </a:r>
            <a:r>
              <a:rPr lang="it-IT" b="1" dirty="0"/>
              <a:t>sintesi di apertura, realizzando </a:t>
            </a:r>
            <a:r>
              <a:rPr lang="it-IT" b="1" dirty="0" err="1"/>
              <a:t>un’allineamento</a:t>
            </a:r>
            <a:r>
              <a:rPr lang="it-IT" b="1" dirty="0"/>
              <a:t> </a:t>
            </a:r>
            <a:r>
              <a:rPr lang="it-IT" b="1" dirty="0" err="1"/>
              <a:t>prototipale</a:t>
            </a:r>
            <a:r>
              <a:rPr lang="it-IT" b="1" dirty="0"/>
              <a:t> a Cambridge. </a:t>
            </a:r>
          </a:p>
          <a:p>
            <a:pPr>
              <a:buNone/>
            </a:pPr>
            <a:r>
              <a:rPr lang="it-IT" dirty="0"/>
              <a:t>• 1962: J. </a:t>
            </a:r>
            <a:r>
              <a:rPr lang="it-IT" dirty="0" err="1"/>
              <a:t>Keller</a:t>
            </a:r>
            <a:r>
              <a:rPr lang="it-IT" dirty="0"/>
              <a:t> espone la </a:t>
            </a:r>
            <a:r>
              <a:rPr lang="it-IT" b="1" dirty="0"/>
              <a:t>teoria geometrica della diffrazione per l’analisi del diagramma di radiazioni di antenne a riflettore. </a:t>
            </a:r>
          </a:p>
          <a:p>
            <a:endParaRPr lang="it-IT" dirty="0"/>
          </a:p>
          <a:p>
            <a:pPr>
              <a:buNone/>
            </a:pPr>
            <a:r>
              <a:rPr lang="it-IT" i="1" dirty="0"/>
              <a:t>Era dei metodi numerici e applicazioni spaziali </a:t>
            </a:r>
          </a:p>
          <a:p>
            <a:pPr>
              <a:buNone/>
            </a:pPr>
            <a:r>
              <a:rPr lang="it-IT" dirty="0"/>
              <a:t>• 1962: il satellite </a:t>
            </a:r>
            <a:r>
              <a:rPr lang="it-IT" b="1" dirty="0"/>
              <a:t>TELSTAR (sfera di 87 cm) dei Bell </a:t>
            </a:r>
            <a:r>
              <a:rPr lang="it-IT" b="1" dirty="0" err="1"/>
              <a:t>Labs</a:t>
            </a:r>
            <a:r>
              <a:rPr lang="it-IT" b="1" dirty="0"/>
              <a:t> per trasmissioni trans-atlantiche impiega antenne in guida fessurata. </a:t>
            </a:r>
          </a:p>
          <a:p>
            <a:pPr>
              <a:buNone/>
            </a:pPr>
            <a:r>
              <a:rPr lang="it-IT" dirty="0"/>
              <a:t>• 1963: D. Kay introduce l’</a:t>
            </a:r>
            <a:r>
              <a:rPr lang="it-IT" b="1" dirty="0"/>
              <a:t>antenna a tromba piramidale corrugata per ridurre la de-polarizzazione su larga banda di </a:t>
            </a:r>
            <a:r>
              <a:rPr lang="it-IT" b="1" dirty="0" err="1"/>
              <a:t>illumin</a:t>
            </a:r>
            <a:r>
              <a:rPr lang="it-IT" b="1" dirty="0"/>
              <a:t>. </a:t>
            </a:r>
          </a:p>
          <a:p>
            <a:pPr>
              <a:buNone/>
            </a:pPr>
            <a:r>
              <a:rPr lang="it-IT" dirty="0"/>
              <a:t>• 1965: </a:t>
            </a:r>
            <a:r>
              <a:rPr lang="it-IT" b="1" dirty="0"/>
              <a:t>INTELSAT-1 (</a:t>
            </a:r>
            <a:r>
              <a:rPr lang="it-IT" b="1" dirty="0" err="1"/>
              <a:t>Early</a:t>
            </a:r>
            <a:r>
              <a:rPr lang="it-IT" b="1" dirty="0"/>
              <a:t> </a:t>
            </a:r>
            <a:r>
              <a:rPr lang="it-IT" b="1" dirty="0" err="1"/>
              <a:t>Bird</a:t>
            </a:r>
            <a:r>
              <a:rPr lang="it-IT" b="1" dirty="0"/>
              <a:t>) è il primo satellite operativo geostazionario utilizzante allineamenti in guida fessurata. </a:t>
            </a:r>
          </a:p>
          <a:p>
            <a:pPr>
              <a:buNone/>
            </a:pPr>
            <a:r>
              <a:rPr lang="it-IT" dirty="0"/>
              <a:t>• 1966: K. </a:t>
            </a:r>
            <a:r>
              <a:rPr lang="it-IT" dirty="0" err="1"/>
              <a:t>Yee</a:t>
            </a:r>
            <a:r>
              <a:rPr lang="it-IT" dirty="0"/>
              <a:t> introduce il metodo delle </a:t>
            </a:r>
            <a:r>
              <a:rPr lang="it-IT" b="1" dirty="0"/>
              <a:t>differenze finite nel dominio del tempo (FDTD) per la soluzione di problemi </a:t>
            </a:r>
            <a:r>
              <a:rPr lang="it-IT" b="1" dirty="0" err="1"/>
              <a:t>e.m.</a:t>
            </a:r>
            <a:r>
              <a:rPr lang="it-IT" b="1" dirty="0"/>
              <a:t> </a:t>
            </a:r>
          </a:p>
          <a:p>
            <a:pPr>
              <a:buNone/>
            </a:pPr>
            <a:r>
              <a:rPr lang="it-IT" dirty="0"/>
              <a:t>• 1966: J. </a:t>
            </a:r>
            <a:r>
              <a:rPr lang="it-IT" dirty="0" err="1"/>
              <a:t>Butler</a:t>
            </a:r>
            <a:r>
              <a:rPr lang="it-IT" dirty="0"/>
              <a:t> introduce le matrici formatrici di fascio nell’alimentazione di allineamenti, note come </a:t>
            </a:r>
            <a:r>
              <a:rPr lang="it-IT" b="1" dirty="0"/>
              <a:t>matrici di </a:t>
            </a:r>
            <a:r>
              <a:rPr lang="it-IT" b="1" dirty="0" err="1"/>
              <a:t>Butler</a:t>
            </a:r>
            <a:r>
              <a:rPr lang="it-IT" b="1" dirty="0"/>
              <a:t>. </a:t>
            </a:r>
          </a:p>
          <a:p>
            <a:pPr>
              <a:buNone/>
            </a:pPr>
            <a:r>
              <a:rPr lang="it-IT" dirty="0"/>
              <a:t>• 1967: R. </a:t>
            </a:r>
            <a:r>
              <a:rPr lang="it-IT" dirty="0" err="1"/>
              <a:t>Harrington</a:t>
            </a:r>
            <a:r>
              <a:rPr lang="it-IT" dirty="0"/>
              <a:t> espone il </a:t>
            </a:r>
            <a:r>
              <a:rPr lang="it-IT" b="1" dirty="0"/>
              <a:t>metodo dei momenti (</a:t>
            </a:r>
            <a:r>
              <a:rPr lang="it-IT" b="1" dirty="0" err="1"/>
              <a:t>MoM</a:t>
            </a:r>
            <a:r>
              <a:rPr lang="it-IT" b="1" dirty="0"/>
              <a:t>), basato sul concetto di reazione introdotto da V. </a:t>
            </a:r>
            <a:r>
              <a:rPr lang="it-IT" b="1" dirty="0" err="1"/>
              <a:t>Rumsey</a:t>
            </a:r>
            <a:r>
              <a:rPr lang="it-IT" b="1" dirty="0"/>
              <a:t> nel 1954. </a:t>
            </a:r>
          </a:p>
          <a:p>
            <a:pPr>
              <a:buNone/>
            </a:pPr>
            <a:r>
              <a:rPr lang="it-IT" dirty="0"/>
              <a:t>• 1971: </a:t>
            </a:r>
            <a:r>
              <a:rPr lang="it-IT" b="1" dirty="0"/>
              <a:t>INTELSAT-IV sperimenta antenne a riflettore de-ruotanti (</a:t>
            </a:r>
            <a:r>
              <a:rPr lang="it-IT" b="1" dirty="0" err="1"/>
              <a:t>despinning</a:t>
            </a:r>
            <a:r>
              <a:rPr lang="it-IT" b="1" dirty="0"/>
              <a:t>) </a:t>
            </a:r>
            <a:r>
              <a:rPr lang="it-IT" b="1" dirty="0" err="1"/>
              <a:t>estindibili</a:t>
            </a:r>
            <a:r>
              <a:rPr lang="it-IT" b="1" dirty="0"/>
              <a:t> a polarizzazione circolare incrociata. </a:t>
            </a:r>
            <a:endParaRPr lang="it-IT" b="1" dirty="0" smtClean="0"/>
          </a:p>
          <a:p>
            <a:pPr>
              <a:buNone/>
            </a:pPr>
            <a:r>
              <a:rPr lang="it-IT" dirty="0" smtClean="0"/>
              <a:t>• 1984: P. </a:t>
            </a:r>
            <a:r>
              <a:rPr lang="it-IT" dirty="0" err="1" smtClean="0"/>
              <a:t>Clarricoats</a:t>
            </a:r>
            <a:r>
              <a:rPr lang="it-IT" dirty="0" smtClean="0"/>
              <a:t> riassume i metodi di sintesi di antenne a riflettore con fascio sagomato per applicazioni spaziali. </a:t>
            </a:r>
          </a:p>
          <a:p>
            <a:pPr>
              <a:buNone/>
            </a:pPr>
            <a:r>
              <a:rPr lang="it-IT" dirty="0" smtClean="0"/>
              <a:t>• </a:t>
            </a:r>
            <a:r>
              <a:rPr lang="it-IT" dirty="0"/>
              <a:t>1984: K. </a:t>
            </a:r>
            <a:r>
              <a:rPr lang="it-IT" dirty="0" err="1"/>
              <a:t>Barton</a:t>
            </a:r>
            <a:r>
              <a:rPr lang="it-IT" dirty="0"/>
              <a:t> riassume gli sviluppi della progettazione di antenne nelle applicazioni radar. </a:t>
            </a:r>
          </a:p>
          <a:p>
            <a:pPr>
              <a:buNone/>
            </a:pPr>
            <a:r>
              <a:rPr lang="it-IT" dirty="0"/>
              <a:t>• ….. </a:t>
            </a:r>
            <a:r>
              <a:rPr lang="it-IT" i="1" dirty="0"/>
              <a:t>la storia continua.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TIPOLOGIE </a:t>
            </a:r>
            <a:r>
              <a:rPr lang="it-IT" b="1" dirty="0" err="1"/>
              <a:t>DI</a:t>
            </a:r>
            <a:r>
              <a:rPr lang="it-IT" b="1" dirty="0"/>
              <a:t> ANTENNE 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b="1" dirty="0"/>
              <a:t>Bande di frequenza </a:t>
            </a:r>
            <a:endParaRPr lang="it-IT" b="1" dirty="0" smtClean="0"/>
          </a:p>
          <a:p>
            <a:endParaRPr lang="it-IT" dirty="0"/>
          </a:p>
          <a:p>
            <a:r>
              <a:rPr lang="it-IT" dirty="0"/>
              <a:t>Relazione fondamentale</a:t>
            </a:r>
            <a:r>
              <a:rPr lang="it-IT" i="1" dirty="0"/>
              <a:t>: </a:t>
            </a:r>
            <a:r>
              <a:rPr lang="it-IT" i="1" dirty="0" err="1"/>
              <a:t>f=c</a:t>
            </a:r>
            <a:r>
              <a:rPr lang="it-IT" i="1" dirty="0"/>
              <a:t>/λ [Hz] ove f è la frequenza, λ la lunghezza d’onda e c=3 10</a:t>
            </a:r>
            <a:r>
              <a:rPr lang="it-IT" i="1" baseline="30000" dirty="0"/>
              <a:t>8 </a:t>
            </a:r>
            <a:r>
              <a:rPr lang="it-IT" i="1" dirty="0"/>
              <a:t>m/s la velocità delle luce nel vuoto. </a:t>
            </a:r>
          </a:p>
          <a:p>
            <a:pPr>
              <a:buNone/>
            </a:pPr>
            <a:r>
              <a:rPr lang="it-IT" dirty="0"/>
              <a:t>• Ogni banda spettrale è assegnata a livello internazionale e, compatibilmente, a livello nazionale per usi e servizi specifici (e.g., sistemi di telecomunicazioni, di telerilevamento, di localizzazione, di radio-diffusione) al fine di evitare interferenze </a:t>
            </a:r>
            <a:r>
              <a:rPr lang="it-IT" dirty="0" err="1"/>
              <a:t>e.m.</a:t>
            </a:r>
            <a:r>
              <a:rPr lang="it-IT" dirty="0"/>
              <a:t>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2700" dirty="0"/>
              <a:t>Nella regione delle microonde, si adotta in genere una designazione più dettagliata indicata nel seguito</a:t>
            </a:r>
            <a:r>
              <a:rPr lang="it-IT" dirty="0"/>
              <a:t>. </a:t>
            </a:r>
            <a:br>
              <a:rPr lang="it-IT" dirty="0"/>
            </a:b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85534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Panoramica su tipologie di antenne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47500" lnSpcReduction="20000"/>
          </a:bodyPr>
          <a:lstStyle/>
          <a:p>
            <a:endParaRPr lang="it-IT" dirty="0"/>
          </a:p>
          <a:p>
            <a:pPr>
              <a:buNone/>
            </a:pPr>
            <a:r>
              <a:rPr lang="it-IT" dirty="0"/>
              <a:t>Classificazione dei tipi di antenne secondo la loro struttura e configurazione: </a:t>
            </a:r>
          </a:p>
          <a:p>
            <a:pPr>
              <a:buNone/>
            </a:pPr>
            <a:r>
              <a:rPr lang="it-IT" dirty="0"/>
              <a:t>1. </a:t>
            </a:r>
            <a:r>
              <a:rPr lang="it-IT" b="1" dirty="0"/>
              <a:t>Antenne lineari: antenne la cui struttura è di tipo filiforme, in generale di spessore finito (sottile) e a geometria variabile (rettilinea e non). </a:t>
            </a:r>
            <a:r>
              <a:rPr lang="it-IT" b="1" i="1" dirty="0"/>
              <a:t>Es.: dipoli,spire, monopoli, antenne </a:t>
            </a:r>
            <a:r>
              <a:rPr lang="it-IT" b="1" i="1" dirty="0" err="1"/>
              <a:t>Beverage</a:t>
            </a:r>
            <a:r>
              <a:rPr lang="it-IT" b="1" i="1" dirty="0"/>
              <a:t>, antenna rombica, antenna a elica, antenna biconica, antenna a farfalla. </a:t>
            </a:r>
          </a:p>
          <a:p>
            <a:pPr>
              <a:buNone/>
            </a:pPr>
            <a:r>
              <a:rPr lang="it-IT" dirty="0"/>
              <a:t>2. </a:t>
            </a:r>
            <a:r>
              <a:rPr lang="it-IT" b="1" dirty="0"/>
              <a:t>Antenne ad apertura: antenne la cui struttura presenta una porzione di superficie piana (bocca) attraverso la quale avviene l’irradiazione di onde </a:t>
            </a:r>
            <a:r>
              <a:rPr lang="it-IT" b="1" dirty="0" err="1"/>
              <a:t>e.m.</a:t>
            </a:r>
            <a:r>
              <a:rPr lang="it-IT" b="1" dirty="0"/>
              <a:t> (tale bocca può essere rappresentata anche da una superficie dielettrica, come nelle antenne a lente). </a:t>
            </a:r>
          </a:p>
          <a:p>
            <a:pPr>
              <a:buNone/>
            </a:pPr>
            <a:r>
              <a:rPr lang="it-IT" i="1" dirty="0"/>
              <a:t>Es.: antenna a guida troncata, antenna a tromba, microstriscia. </a:t>
            </a:r>
          </a:p>
          <a:p>
            <a:pPr>
              <a:buNone/>
            </a:pPr>
            <a:r>
              <a:rPr lang="it-IT" dirty="0"/>
              <a:t>3. </a:t>
            </a:r>
            <a:r>
              <a:rPr lang="it-IT" b="1" dirty="0"/>
              <a:t>Antenne a riflettore: antenne che presentano un illuminatore (e.g., antenne ad apertura) che irradia verso uno o più riflettori metallici, avente caratteristiche di irradiazione </a:t>
            </a:r>
            <a:r>
              <a:rPr lang="it-IT" b="1" dirty="0" err="1"/>
              <a:t>e.m.</a:t>
            </a:r>
            <a:r>
              <a:rPr lang="it-IT" b="1" dirty="0"/>
              <a:t> altamente direttive. </a:t>
            </a:r>
          </a:p>
          <a:p>
            <a:pPr>
              <a:buNone/>
            </a:pPr>
            <a:r>
              <a:rPr lang="it-IT" i="1" dirty="0"/>
              <a:t>Es.: antenna a riflettore parabolico, antenna a riflettore angolare, antenna a riflettore fuori-asse, antenna a doppio riflettore di tipo </a:t>
            </a:r>
            <a:r>
              <a:rPr lang="it-IT" i="1" dirty="0" err="1"/>
              <a:t>Cassegrain</a:t>
            </a:r>
            <a:r>
              <a:rPr lang="it-IT" i="1" dirty="0"/>
              <a:t>. </a:t>
            </a:r>
          </a:p>
          <a:p>
            <a:pPr>
              <a:buNone/>
            </a:pPr>
            <a:r>
              <a:rPr lang="it-IT" dirty="0"/>
              <a:t>4. </a:t>
            </a:r>
            <a:r>
              <a:rPr lang="it-IT" b="1" dirty="0"/>
              <a:t>Allineamenti di ant.: configurazioni mono o bi-dimensionali di antenne (dette primarie, di tipo lineare o ad apertura) alimentate con opportuna distribuzione di ampiezza e fase, avente caratteristiche di irradiazione </a:t>
            </a:r>
            <a:r>
              <a:rPr lang="it-IT" b="1" dirty="0" err="1"/>
              <a:t>e.m.</a:t>
            </a:r>
            <a:r>
              <a:rPr lang="it-IT" b="1" dirty="0"/>
              <a:t> altamente direttive e facilmente riconfigurabili. </a:t>
            </a:r>
          </a:p>
          <a:p>
            <a:pPr>
              <a:buNone/>
            </a:pPr>
            <a:r>
              <a:rPr lang="it-IT" i="1" dirty="0"/>
              <a:t>Es.: allineamento mono e bi-dimensionali a dipoli risonanti, allineamento mono e bi-dimensionali in guida fessurata, allineamento a microstriscia, allineamento di tipo log-periodico, allineamento di tipo </a:t>
            </a:r>
            <a:r>
              <a:rPr lang="it-IT" i="1" dirty="0" err="1"/>
              <a:t>Yagi-Uda</a:t>
            </a:r>
            <a:r>
              <a:rPr lang="it-IT" i="1" dirty="0"/>
              <a:t>, allineamento mono e bi-dimensionale con antenne primarie “attive”.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3300</Words>
  <Application>Microsoft Office PowerPoint</Application>
  <PresentationFormat>Presentazione su schermo (4:3)</PresentationFormat>
  <Paragraphs>215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Tema di Office</vt:lpstr>
      <vt:lpstr>Diapositiva 1</vt:lpstr>
      <vt:lpstr> 1. FONDAMENTI DI ANTENNE </vt:lpstr>
      <vt:lpstr>Diapositiva 3</vt:lpstr>
      <vt:lpstr>Elementi di storia delle antenne </vt:lpstr>
      <vt:lpstr>Diapositiva 5</vt:lpstr>
      <vt:lpstr> TIPOLOGIE DI ANTENNE  </vt:lpstr>
      <vt:lpstr>Diapositiva 7</vt:lpstr>
      <vt:lpstr> Nella regione delle microonde, si adotta in genere una designazione più dettagliata indicata nel seguito.  </vt:lpstr>
      <vt:lpstr>Panoramica su tipologie di antenne 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Circuito equivalente in trasmissione </vt:lpstr>
      <vt:lpstr>Diapositiva 18</vt:lpstr>
      <vt:lpstr>Diapositiva 19</vt:lpstr>
      <vt:lpstr> Potenze medie  </vt:lpstr>
      <vt:lpstr>Efficienza totale di antenna </vt:lpstr>
      <vt:lpstr> Efficienza di adattamento (“mismatching efficiency”)  </vt:lpstr>
      <vt:lpstr>Diapositiva 23</vt:lpstr>
      <vt:lpstr> Efficienza di radiazione (“radiation efficiency”)  </vt:lpstr>
      <vt:lpstr> Circuito equivalente in ricezione </vt:lpstr>
      <vt:lpstr>Diapositiva 26</vt:lpstr>
      <vt:lpstr> Efficienza totale di antenna in ricezione  </vt:lpstr>
      <vt:lpstr> Efficienza di radiazione e di disadattamento in ricezione  </vt:lpstr>
      <vt:lpstr>Banda di frequenza </vt:lpstr>
      <vt:lpstr> Indici di banda  </vt:lpstr>
      <vt:lpstr>ANTENNA DIPOLO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Antonio</dc:creator>
  <cp:lastModifiedBy>Antonio</cp:lastModifiedBy>
  <cp:revision>6</cp:revision>
  <dcterms:created xsi:type="dcterms:W3CDTF">2010-03-07T09:01:54Z</dcterms:created>
  <dcterms:modified xsi:type="dcterms:W3CDTF">2010-03-07T13:57:46Z</dcterms:modified>
</cp:coreProperties>
</file>