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7008813" cy="9197975"/>
  <p:defaultTextStyle>
    <a:defPPr>
      <a:defRPr lang="en-GB"/>
    </a:defPPr>
    <a:lvl1pPr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1pPr>
    <a:lvl2pPr marL="4572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2pPr>
    <a:lvl3pPr marL="9144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3pPr>
    <a:lvl4pPr marL="13716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4pPr>
    <a:lvl5pPr marL="18288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it-IT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6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it-IT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6013"/>
            <a:ext cx="3036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it-IT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36013"/>
            <a:ext cx="3036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D7777F56-2D92-46B2-8E93-669FBCBA1325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08813" cy="91979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46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62400" y="0"/>
            <a:ext cx="3046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180013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763000"/>
            <a:ext cx="3046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Times New Roman" pitchFamily="16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62400" y="8763000"/>
            <a:ext cx="3046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Times New Roman" pitchFamily="16" charset="0"/>
              </a:defRPr>
            </a:lvl1pPr>
          </a:lstStyle>
          <a:p>
            <a:fld id="{4A974EC0-0415-4E45-95B7-169EE0B937D2}" type="slidenum">
              <a:rPr lang="en-GB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B2835A-CA0F-4E7D-9378-7E9C384A41F3}" type="slidenum">
              <a:rPr lang="en-GB"/>
              <a:pPr/>
              <a:t>1</a:t>
            </a:fld>
            <a:endParaRPr lang="en-GB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D81B9D-7A3C-49B0-BB18-B8124100C241}" type="slidenum">
              <a:rPr lang="en-GB"/>
              <a:pPr/>
              <a:t>10</a:t>
            </a:fld>
            <a:endParaRPr lang="en-GB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2FF4AD-D141-4098-AC08-2CAA0F466807}" type="slidenum">
              <a:rPr lang="en-GB"/>
              <a:pPr/>
              <a:t>11</a:t>
            </a:fld>
            <a:endParaRPr lang="en-GB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624C50-2129-4AB8-953B-C0ADCCFA1906}" type="slidenum">
              <a:rPr lang="en-GB"/>
              <a:pPr/>
              <a:t>12</a:t>
            </a:fld>
            <a:endParaRPr lang="en-GB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8E41E5-67C3-4DD6-B0E9-9B8BF3A4CA17}" type="slidenum">
              <a:rPr lang="en-GB"/>
              <a:pPr/>
              <a:t>13</a:t>
            </a:fld>
            <a:endParaRPr lang="en-GB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9929A0-EA93-41AB-9A3F-37B2EC8A1628}" type="slidenum">
              <a:rPr lang="en-GB"/>
              <a:pPr/>
              <a:t>14</a:t>
            </a:fld>
            <a:endParaRPr lang="en-GB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89C29B-5BB5-40FE-8FE5-DC68BF5DBEC2}" type="slidenum">
              <a:rPr lang="en-GB"/>
              <a:pPr/>
              <a:t>15</a:t>
            </a:fld>
            <a:endParaRPr lang="en-GB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6B3DDD-AFF4-4E72-8D36-468DE45799F3}" type="slidenum">
              <a:rPr lang="en-GB"/>
              <a:pPr/>
              <a:t>16</a:t>
            </a:fld>
            <a:endParaRPr lang="en-GB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34EA4B-5881-46BE-8360-21C6FFB05A8B}" type="slidenum">
              <a:rPr lang="en-GB"/>
              <a:pPr/>
              <a:t>17</a:t>
            </a:fld>
            <a:endParaRPr lang="en-GB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F3955E-6855-4AA1-BD03-6DD0B4740D10}" type="slidenum">
              <a:rPr lang="en-GB"/>
              <a:pPr/>
              <a:t>18</a:t>
            </a:fld>
            <a:endParaRPr lang="en-GB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93C11B-39FC-4813-889F-D0C8F6DC7DA7}" type="slidenum">
              <a:rPr lang="en-GB"/>
              <a:pPr/>
              <a:t>19</a:t>
            </a:fld>
            <a:endParaRPr lang="en-GB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5492F6-104F-4BA9-B741-8B3BFDBBB730}" type="slidenum">
              <a:rPr lang="en-GB"/>
              <a:pPr/>
              <a:t>2</a:t>
            </a:fld>
            <a:endParaRPr lang="en-GB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F4ABC2-BF2E-46F6-BB68-A7B75D822DB7}" type="slidenum">
              <a:rPr lang="en-GB"/>
              <a:pPr/>
              <a:t>20</a:t>
            </a:fld>
            <a:endParaRPr lang="en-GB"/>
          </a:p>
        </p:txBody>
      </p:sp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DA271C-76E6-4AED-9653-D93E09E15DA1}" type="slidenum">
              <a:rPr lang="en-GB"/>
              <a:pPr/>
              <a:t>21</a:t>
            </a:fld>
            <a:endParaRPr lang="en-GB"/>
          </a:p>
        </p:txBody>
      </p:sp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23731B-8792-4EFB-82E6-2F771C01B7B4}" type="slidenum">
              <a:rPr lang="en-GB"/>
              <a:pPr/>
              <a:t>22</a:t>
            </a:fld>
            <a:endParaRPr lang="en-GB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43E39C-23C7-49A1-879C-0BCA758B5A9C}" type="slidenum">
              <a:rPr lang="en-GB"/>
              <a:pPr/>
              <a:t>3</a:t>
            </a:fld>
            <a:endParaRPr lang="en-GB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090C26-2EE5-4249-AE06-CDBD888F93C1}" type="slidenum">
              <a:rPr lang="en-GB"/>
              <a:pPr/>
              <a:t>4</a:t>
            </a:fld>
            <a:endParaRPr lang="en-GB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60C206-2265-483B-8A46-AE97F8B9CE6F}" type="slidenum">
              <a:rPr lang="en-GB"/>
              <a:pPr/>
              <a:t>5</a:t>
            </a:fld>
            <a:endParaRPr lang="en-GB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D4FC2D-E040-46A5-ACC6-4CC8BC092DE6}" type="slidenum">
              <a:rPr lang="en-GB"/>
              <a:pPr/>
              <a:t>6</a:t>
            </a:fld>
            <a:endParaRPr lang="en-GB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F2052A-2A83-4B91-8287-8878D3042CD2}" type="slidenum">
              <a:rPr lang="en-GB"/>
              <a:pPr/>
              <a:t>7</a:t>
            </a:fld>
            <a:endParaRPr lang="en-GB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27F452-07E7-4AF5-B3F6-E97A434BE3DE}" type="slidenum">
              <a:rPr lang="en-GB"/>
              <a:pPr/>
              <a:t>8</a:t>
            </a:fld>
            <a:endParaRPr lang="en-GB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E6F58B-7C11-413D-9D4B-9A0C5D18CA96}" type="slidenum">
              <a:rPr lang="en-GB"/>
              <a:pPr/>
              <a:t>9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92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181600" cy="4192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784661F-D5CB-4407-A92C-5FDC7D8045B4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E7F1308-8BB1-49FE-B391-0043B8EC15EF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1513" cy="6248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248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015D5B3-6A78-4713-8995-92276E7B47E7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B9FC7C-2A8E-4887-8D4B-D9F3B2DCF92B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B35A2F8-412A-4E73-9E15-913F5D1285CA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31FF933-F1FD-49AC-8FB7-D38B9AEC9633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A825C7B-51A8-4E91-87BB-D3075E649705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66F4A6-6D0C-4124-A5D4-33FFCD183ACF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250157-E868-4152-BCB9-75544C4CB1D7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E119982-75AF-447D-B291-A8BCB1B42E4A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CDCCCA2-F9A6-4F26-8E39-B1A8476431AB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4E78B86-3292-4A1A-8631-ABCDBB1ED846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FCC7331-615C-4B44-94B9-249C289A980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400355-8B1C-493D-A5A3-C65E2EB6A8FD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31F72D2-2CE0-401A-8F61-1289D380453B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0"/>
          </p:nvPr>
        </p:nvSpPr>
        <p:spPr>
          <a:xfrm>
            <a:off x="7239000" y="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fld id="{A242BF60-220B-45F1-A442-0CFA06447012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92EB68C-4D76-49CC-8517-CF72261A3817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08413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0668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F58E804-22B9-4BDE-ACC3-F04BB80142EE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48E9BF8-7610-4413-86AA-5F57BFE7ACC5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79D6748-5196-4E7F-8BF6-358F70CC8D7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3203FB8-0EF5-480B-A717-F9DA7CA01D85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4DC78F5-FB35-440C-A875-78B04C01A6CA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EE6ECE0-D5EB-4CF0-88C6-13B8BDBE0F17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0813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0813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239000" y="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11BC35DB-B029-41EF-80B8-62A231F47B14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0" y="6553200"/>
            <a:ext cx="358140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750"/>
              </a:spcBef>
              <a:buFont typeface="Symbol" pitchFamily="16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latin typeface="Symbol" pitchFamily="16" charset="2"/>
                <a:cs typeface="Times New Roman" pitchFamily="16" charset="0"/>
              </a:rPr>
              <a:t></a:t>
            </a:r>
            <a:r>
              <a:rPr lang="en-GB" sz="1200">
                <a:solidFill>
                  <a:srgbClr val="000000"/>
                </a:solidFill>
              </a:rPr>
              <a:t> 2000 Prentice Hall, Inc.  All rights reserved.</a:t>
            </a:r>
          </a:p>
        </p:txBody>
      </p:sp>
      <p:sp>
        <p:nvSpPr>
          <p:cNvPr id="1029" name="AutoShape 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886200" y="6553200"/>
            <a:ext cx="304800" cy="228600"/>
          </a:xfrm>
          <a:prstGeom prst="actionButtonForwardNex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30" name="AutoShape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3505200" y="6554788"/>
            <a:ext cx="304800" cy="228600"/>
          </a:xfrm>
          <a:prstGeom prst="actionButtonForwardNex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2pPr>
      <a:lvl3pPr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3pPr>
      <a:lvl4pPr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4pPr>
      <a:lvl5pPr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5pPr>
      <a:lvl6pPr marL="4572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6pPr>
      <a:lvl7pPr marL="9144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7pPr>
      <a:lvl8pPr marL="1371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8pPr>
      <a:lvl9pPr marL="18288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9pPr>
    </p:titleStyle>
    <p:bodyStyle>
      <a:lvl1pPr marL="341313" indent="-341313" algn="l" defTabSz="457200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lnSpc>
          <a:spcPct val="93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2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0" y="6553200"/>
            <a:ext cx="358140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750"/>
              </a:spcBef>
              <a:buFont typeface="Symbol" pitchFamily="16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latin typeface="Symbol" pitchFamily="16" charset="2"/>
                <a:cs typeface="Times New Roman" pitchFamily="16" charset="0"/>
              </a:rPr>
              <a:t></a:t>
            </a:r>
            <a:r>
              <a:rPr lang="en-GB" sz="1200">
                <a:solidFill>
                  <a:srgbClr val="000000"/>
                </a:solidFill>
              </a:rPr>
              <a:t> 2000 Prentice Hall, Inc.  All rights reserved.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781800" y="152400"/>
            <a:ext cx="2362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250"/>
              </a:spcBef>
              <a:buFont typeface="AvantGarde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u="sng">
                <a:solidFill>
                  <a:srgbClr val="000000"/>
                </a:solidFill>
                <a:latin typeface="AvantGarde" pitchFamily="32" charset="0"/>
                <a:cs typeface="Times New Roman" pitchFamily="16" charset="0"/>
              </a:rPr>
              <a:t>Outline</a:t>
            </a: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6781800" y="76200"/>
            <a:ext cx="304800" cy="684213"/>
            <a:chOff x="4272" y="48"/>
            <a:chExt cx="192" cy="431"/>
          </a:xfrm>
        </p:grpSpPr>
        <p:sp>
          <p:nvSpPr>
            <p:cNvPr id="2052" name="AutoShape 4">
              <a:hlinkClick r:id="" action="ppaction://hlinkshowjump?jump=previousslide"/>
            </p:cNvPr>
            <p:cNvSpPr>
              <a:spLocks noChangeArrowheads="1"/>
            </p:cNvSpPr>
            <p:nvPr/>
          </p:nvSpPr>
          <p:spPr bwMode="auto">
            <a:xfrm rot="5400000">
              <a:off x="4273" y="48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53" name="AutoShape 5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 rot="16200000">
              <a:off x="4272" y="288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239000" y="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ts val="875"/>
              </a:spcBef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cs typeface="Times New Roman" pitchFamily="16" charset="0"/>
              </a:defRPr>
            </a:lvl1pPr>
          </a:lstStyle>
          <a:p>
            <a:fld id="{A9045702-8B0D-4774-A0B3-FBBFA3605AA1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2pPr>
      <a:lvl3pPr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3pPr>
      <a:lvl4pPr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4pPr>
      <a:lvl5pPr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5pPr>
      <a:lvl6pPr marL="4572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6pPr>
      <a:lvl7pPr marL="9144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7pPr>
      <a:lvl8pPr marL="13716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8pPr>
      <a:lvl9pPr marL="1828800" algn="ctr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FF3300"/>
        </a:buClr>
        <a:buSzPct val="100000"/>
        <a:buFont typeface="AvantGarde" pitchFamily="32" charset="0"/>
        <a:defRPr sz="2800" b="1">
          <a:solidFill>
            <a:srgbClr val="FF3300"/>
          </a:solidFill>
          <a:latin typeface="AvantGarde" pitchFamily="32" charset="0"/>
          <a:cs typeface="Arial" charset="0"/>
        </a:defRPr>
      </a:lvl9pPr>
    </p:titleStyle>
    <p:bodyStyle>
      <a:lvl1pPr marL="341313" indent="-341313" algn="l" defTabSz="457200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lnSpc>
          <a:spcPct val="93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2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A471F96-91E3-4269-9465-A92F9D4FC615}" type="slidenum">
              <a:rPr lang="en-GB"/>
              <a:pPr/>
              <a:t>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97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2.6	The </a:t>
            </a:r>
            <a:r>
              <a:rPr lang="en-GB">
                <a:latin typeface="Courier New" pitchFamily="49" charset="0"/>
              </a:rPr>
              <a:t>if/else</a:t>
            </a:r>
            <a:r>
              <a:rPr lang="en-GB"/>
              <a:t> Selection Structure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486400"/>
          </a:xfrm>
          <a:ln/>
        </p:spPr>
        <p:txBody>
          <a:bodyPr/>
          <a:lstStyle/>
          <a:p>
            <a:pPr>
              <a:lnSpc>
                <a:spcPct val="90000"/>
              </a:lnSpc>
              <a:buFont typeface="Courier New" pitchFamily="49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if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Only performs an action if the condition is true</a:t>
            </a:r>
          </a:p>
          <a:p>
            <a:pPr>
              <a:lnSpc>
                <a:spcPct val="90000"/>
              </a:lnSpc>
              <a:buFont typeface="Courier New" pitchFamily="49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if/else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 different action is performed when condition is true and when condition is false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Psuedocode</a:t>
            </a:r>
          </a:p>
          <a:p>
            <a:pPr lvl="2">
              <a:lnSpc>
                <a:spcPct val="90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>
                <a:solidFill>
                  <a:srgbClr val="3333CC"/>
                </a:solidFill>
              </a:rPr>
              <a:t>if student’s grade is greater than or equal to 60</a:t>
            </a:r>
            <a:br>
              <a:rPr lang="en-GB" i="1">
                <a:solidFill>
                  <a:srgbClr val="3333CC"/>
                </a:solidFill>
              </a:rPr>
            </a:br>
            <a:r>
              <a:rPr lang="en-GB" i="1">
                <a:solidFill>
                  <a:srgbClr val="3333CC"/>
                </a:solidFill>
              </a:rPr>
              <a:t>print “Passed”</a:t>
            </a:r>
          </a:p>
          <a:p>
            <a:pPr lvl="2">
              <a:lnSpc>
                <a:spcPct val="90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>
                <a:solidFill>
                  <a:srgbClr val="3333CC"/>
                </a:solidFill>
              </a:rPr>
              <a:t>else</a:t>
            </a:r>
          </a:p>
          <a:p>
            <a:pPr lvl="2">
              <a:lnSpc>
                <a:spcPct val="90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>
                <a:solidFill>
                  <a:srgbClr val="3333CC"/>
                </a:solidFill>
              </a:rPr>
              <a:t>	print “Failed” 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C++ code</a:t>
            </a:r>
          </a:p>
          <a:p>
            <a:pPr lvl="2">
              <a:lnSpc>
                <a:spcPct val="90000"/>
              </a:lnSpc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	</a:t>
            </a:r>
            <a:r>
              <a:rPr lang="en-GB" b="1">
                <a:latin typeface="Courier New" pitchFamily="49" charset="0"/>
              </a:rPr>
              <a:t>if ( grade &gt;= 60 ) </a:t>
            </a:r>
            <a:br>
              <a:rPr lang="en-GB" b="1">
                <a:latin typeface="Courier New" pitchFamily="49" charset="0"/>
              </a:rPr>
            </a:br>
            <a:r>
              <a:rPr lang="en-GB" b="1">
                <a:latin typeface="Courier New" pitchFamily="49" charset="0"/>
              </a:rPr>
              <a:t>   cout &lt;&lt; "Passed";</a:t>
            </a:r>
            <a:br>
              <a:rPr lang="en-GB" b="1">
                <a:latin typeface="Courier New" pitchFamily="49" charset="0"/>
              </a:rPr>
            </a:br>
            <a:r>
              <a:rPr lang="en-GB" b="1">
                <a:latin typeface="Courier New" pitchFamily="49" charset="0"/>
              </a:rPr>
              <a:t>else</a:t>
            </a:r>
            <a:br>
              <a:rPr lang="en-GB" b="1">
                <a:latin typeface="Courier New" pitchFamily="49" charset="0"/>
              </a:rPr>
            </a:br>
            <a:r>
              <a:rPr lang="en-GB" b="1">
                <a:latin typeface="Courier New" pitchFamily="49" charset="0"/>
              </a:rPr>
              <a:t>   cout &lt;&lt; "Failed";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622425"/>
            <a:ext cx="5521325" cy="185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433763"/>
            <a:ext cx="5521325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cs typeface="Times New Roman" pitchFamily="16" charset="0"/>
              </a:rPr>
              <a:t> 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473450"/>
            <a:ext cx="91440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cs typeface="Times New Roman" pitchFamily="16" charset="0"/>
              </a:rPr>
              <a:t/>
            </a:r>
            <a:br>
              <a:rPr lang="en-GB" sz="1400">
                <a:solidFill>
                  <a:srgbClr val="000000"/>
                </a:solidFill>
                <a:cs typeface="Times New Roman" pitchFamily="16" charset="0"/>
              </a:rPr>
            </a:br>
            <a:endParaRPr lang="en-GB" sz="1400">
              <a:solidFill>
                <a:srgbClr val="0000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55EFA23-3895-429E-8F71-8E3001B77027}" type="slidenum">
              <a:rPr lang="en-GB"/>
              <a:pPr/>
              <a:t>10</a:t>
            </a:fld>
            <a:endParaRPr lang="en-GB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8425"/>
            <a:ext cx="7772400" cy="94773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2.13	Essentials of Counter-Controlled Repetition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3355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 declaration</a:t>
            </a:r>
          </a:p>
          <a:p>
            <a:pPr lvl="3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latin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</a:rPr>
              <a:t> counter = </a:t>
            </a:r>
            <a:r>
              <a:rPr lang="en-GB" b="1" dirty="0" smtClean="0">
                <a:latin typeface="Courier New" pitchFamily="49" charset="0"/>
              </a:rPr>
              <a:t>0;</a:t>
            </a:r>
            <a:endParaRPr lang="en-GB" b="1" dirty="0">
              <a:latin typeface="Courier New" pitchFamily="49" charset="0"/>
            </a:endParaRP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Names </a:t>
            </a:r>
            <a:r>
              <a:rPr lang="en-GB" b="1" dirty="0">
                <a:latin typeface="Courier New" pitchFamily="49" charset="0"/>
              </a:rPr>
              <a:t>counter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Declares </a:t>
            </a:r>
            <a:r>
              <a:rPr lang="en-GB" b="1" dirty="0">
                <a:latin typeface="Courier New" pitchFamily="49" charset="0"/>
              </a:rPr>
              <a:t>counter</a:t>
            </a:r>
            <a:r>
              <a:rPr lang="en-GB" dirty="0"/>
              <a:t> to be an integer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Reserves space for </a:t>
            </a:r>
            <a:r>
              <a:rPr lang="en-GB" b="1" dirty="0">
                <a:latin typeface="Courier New" pitchFamily="49" charset="0"/>
              </a:rPr>
              <a:t>counter</a:t>
            </a:r>
            <a:r>
              <a:rPr lang="en-GB" dirty="0"/>
              <a:t> in memory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Sets </a:t>
            </a:r>
            <a:r>
              <a:rPr lang="en-GB" b="1" dirty="0">
                <a:latin typeface="Courier New" pitchFamily="49" charset="0"/>
              </a:rPr>
              <a:t>counter</a:t>
            </a:r>
            <a:r>
              <a:rPr lang="en-GB" dirty="0"/>
              <a:t> to an initial value of </a:t>
            </a:r>
            <a:r>
              <a:rPr lang="en-GB" b="1" dirty="0" smtClean="0">
                <a:latin typeface="Courier New" pitchFamily="49" charset="0"/>
              </a:rPr>
              <a:t>0</a:t>
            </a:r>
            <a:endParaRPr lang="en-GB" b="1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6D2476D-067D-4C51-95BF-64E2010C7B6E}" type="slidenum">
              <a:rPr lang="en-GB"/>
              <a:pPr/>
              <a:t>11</a:t>
            </a:fld>
            <a:endParaRPr lang="en-GB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8397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2.14	The for Repetition Structure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066800"/>
            <a:ext cx="9036496" cy="53355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 general format when using </a:t>
            </a:r>
            <a:r>
              <a:rPr lang="en-GB" b="1" dirty="0">
                <a:latin typeface="Courier New" pitchFamily="49" charset="0"/>
              </a:rPr>
              <a:t>for</a:t>
            </a:r>
            <a:r>
              <a:rPr lang="en-GB" dirty="0"/>
              <a:t> loops is</a:t>
            </a:r>
          </a:p>
          <a:p>
            <a:pPr lvl="1">
              <a:lnSpc>
                <a:spcPct val="100000"/>
              </a:lnSpc>
              <a:spcBef>
                <a:spcPts val="450"/>
              </a:spcBef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>
                <a:latin typeface="Courier New" pitchFamily="49" charset="0"/>
              </a:rPr>
              <a:t>for ( initialization; </a:t>
            </a:r>
            <a:r>
              <a:rPr lang="en-GB" sz="1800" b="1" dirty="0" err="1">
                <a:latin typeface="Courier New" pitchFamily="49" charset="0"/>
              </a:rPr>
              <a:t>LoopContinuationTest</a:t>
            </a:r>
            <a:r>
              <a:rPr lang="en-GB" sz="1800" b="1" dirty="0">
                <a:latin typeface="Courier New" pitchFamily="49" charset="0"/>
              </a:rPr>
              <a:t>; </a:t>
            </a:r>
            <a:r>
              <a:rPr lang="en-GB" sz="1800" b="1" dirty="0" smtClean="0">
                <a:latin typeface="Courier New" pitchFamily="49" charset="0"/>
              </a:rPr>
              <a:t>increment </a:t>
            </a:r>
            <a:r>
              <a:rPr lang="en-GB" sz="1800" b="1" dirty="0">
                <a:latin typeface="Courier New" pitchFamily="49" charset="0"/>
              </a:rPr>
              <a:t>)</a:t>
            </a:r>
          </a:p>
          <a:p>
            <a:pPr lvl="1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1" dirty="0">
                <a:latin typeface="Courier New" pitchFamily="49" charset="0"/>
              </a:rPr>
              <a:t>   statement </a:t>
            </a:r>
            <a:endParaRPr lang="en-GB" b="1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Example:  </a:t>
            </a:r>
          </a:p>
          <a:p>
            <a:pPr lvl="1">
              <a:lnSpc>
                <a:spcPct val="100000"/>
              </a:lnSpc>
              <a:spcBef>
                <a:spcPts val="500"/>
              </a:spcBef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latin typeface="Courier New" pitchFamily="49" charset="0"/>
              </a:rPr>
              <a:t>for( 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counter = 1; counter &lt;= 10; counter++ )</a:t>
            </a:r>
          </a:p>
          <a:p>
            <a:pPr lvl="2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latin typeface="Courier New" pitchFamily="49" charset="0"/>
              </a:rPr>
              <a:t>cout</a:t>
            </a:r>
            <a:r>
              <a:rPr lang="en-GB" b="1" dirty="0">
                <a:latin typeface="Courier New" pitchFamily="49" charset="0"/>
              </a:rPr>
              <a:t> &lt;&lt; counter &lt;&lt; </a:t>
            </a:r>
            <a:r>
              <a:rPr lang="en-GB" b="1" dirty="0" err="1">
                <a:latin typeface="Courier New" pitchFamily="49" charset="0"/>
              </a:rPr>
              <a:t>endl</a:t>
            </a:r>
            <a:r>
              <a:rPr lang="en-GB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Prints the integers from one to </a:t>
            </a:r>
            <a:r>
              <a:rPr lang="en-GB" dirty="0" smtClean="0"/>
              <a:t>ten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REMARK: the test is executed before </a:t>
            </a:r>
          </a:p>
          <a:p>
            <a:pPr lvl="1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                      entering the for body</a:t>
            </a:r>
            <a:endParaRPr lang="en-GB" dirty="0"/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0" y="2330450"/>
            <a:ext cx="5484813" cy="1373188"/>
            <a:chOff x="0" y="1468"/>
            <a:chExt cx="3455" cy="865"/>
          </a:xfrm>
        </p:grpSpPr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0" y="1585"/>
              <a:ext cx="3456" cy="7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1468"/>
              <a:ext cx="3456" cy="3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  <a:cs typeface="Times New Roman" pitchFamily="16" charset="0"/>
                </a:rPr>
                <a:t> </a:t>
              </a:r>
            </a:p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400">
                <a:solidFill>
                  <a:srgbClr val="000000"/>
                </a:solidFill>
                <a:cs typeface="Times New Roman" pitchFamily="16" charset="0"/>
              </a:endParaRPr>
            </a:p>
          </p:txBody>
        </p:sp>
      </p:grp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3705225"/>
            <a:ext cx="914400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/>
            </a:r>
            <a:br>
              <a:rPr lang="en-GB">
                <a:solidFill>
                  <a:srgbClr val="000000"/>
                </a:solidFill>
              </a:rPr>
            </a:br>
            <a:endParaRPr lang="en-GB">
              <a:solidFill>
                <a:srgbClr val="000000"/>
              </a:solidFill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7391400" y="4114800"/>
            <a:ext cx="1066800" cy="1068388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cs typeface="Times New Roman" pitchFamily="16" charset="0"/>
              </a:rPr>
              <a:t>No semicolon after last statement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7924800" y="3427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748E5BF-8BBD-4776-8235-24D5787697F5}" type="slidenum">
              <a:rPr lang="en-GB"/>
              <a:pPr/>
              <a:t>12</a:t>
            </a:fld>
            <a:endParaRPr lang="en-GB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8397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2.14	The for Repetition Structure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5335588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Courier New" pitchFamily="49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For</a:t>
            </a:r>
            <a:r>
              <a:rPr lang="en-GB" dirty="0"/>
              <a:t> loops can usually be rewritten as </a:t>
            </a:r>
            <a:r>
              <a:rPr lang="en-GB" b="1" dirty="0">
                <a:latin typeface="Courier New" pitchFamily="49" charset="0"/>
              </a:rPr>
              <a:t>while</a:t>
            </a:r>
            <a:r>
              <a:rPr lang="en-GB" dirty="0"/>
              <a:t> loops:</a:t>
            </a:r>
          </a:p>
          <a:p>
            <a:pPr lvl="2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initialization;</a:t>
            </a:r>
          </a:p>
          <a:p>
            <a:pPr lvl="2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while ( </a:t>
            </a:r>
            <a:r>
              <a:rPr lang="en-GB" b="1" dirty="0" err="1">
                <a:latin typeface="Courier New" pitchFamily="49" charset="0"/>
              </a:rPr>
              <a:t>loopContinuationTest</a:t>
            </a:r>
            <a:r>
              <a:rPr lang="en-GB" b="1" dirty="0">
                <a:latin typeface="Courier New" pitchFamily="49" charset="0"/>
              </a:rPr>
              <a:t>){</a:t>
            </a:r>
          </a:p>
          <a:p>
            <a:pPr lvl="2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   statement</a:t>
            </a:r>
          </a:p>
          <a:p>
            <a:pPr lvl="2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   increment;</a:t>
            </a:r>
          </a:p>
          <a:p>
            <a:pPr lvl="2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} 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Initialization and increment as comma-separated lists</a:t>
            </a:r>
          </a:p>
          <a:p>
            <a:pPr lvl="2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for (</a:t>
            </a:r>
            <a:r>
              <a:rPr lang="en-GB" b="1" dirty="0" err="1">
                <a:latin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b="1" dirty="0">
                <a:latin typeface="Courier New" pitchFamily="49" charset="0"/>
              </a:rPr>
              <a:t> = 0, j = 0;  j +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b="1" dirty="0">
                <a:latin typeface="Courier New" pitchFamily="49" charset="0"/>
              </a:rPr>
              <a:t> &lt;= 10; j++,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b="1" dirty="0">
                <a:latin typeface="Courier New" pitchFamily="49" charset="0"/>
              </a:rPr>
              <a:t>++)</a:t>
            </a:r>
          </a:p>
          <a:p>
            <a:pPr lvl="2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   </a:t>
            </a:r>
            <a:r>
              <a:rPr lang="en-GB" b="1" dirty="0" err="1">
                <a:latin typeface="Courier New" pitchFamily="49" charset="0"/>
              </a:rPr>
              <a:t>cout</a:t>
            </a:r>
            <a:r>
              <a:rPr lang="en-GB" b="1" dirty="0">
                <a:latin typeface="Courier New" pitchFamily="49" charset="0"/>
              </a:rPr>
              <a:t> &lt;&lt; j +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b="1" dirty="0">
                <a:latin typeface="Courier New" pitchFamily="49" charset="0"/>
              </a:rPr>
              <a:t> &lt;&lt; </a:t>
            </a:r>
            <a:r>
              <a:rPr lang="en-GB" b="1" dirty="0" err="1">
                <a:latin typeface="Courier New" pitchFamily="49" charset="0"/>
              </a:rPr>
              <a:t>endl</a:t>
            </a:r>
            <a:r>
              <a:rPr lang="en-GB" b="1" dirty="0" smtClean="0">
                <a:latin typeface="Courier New" pitchFamily="49" charset="0"/>
              </a:rPr>
              <a:t>;</a:t>
            </a:r>
          </a:p>
          <a:p>
            <a:pPr lvl="2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 smtClean="0">
              <a:latin typeface="Courier New" pitchFamily="49" charset="0"/>
            </a:endParaRPr>
          </a:p>
          <a:p>
            <a:pPr lvl="2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smtClean="0">
                <a:latin typeface="Courier New" pitchFamily="49" charset="0"/>
              </a:rPr>
              <a:t>What does this code do?</a:t>
            </a:r>
            <a:endParaRPr lang="en-GB" b="1" dirty="0">
              <a:latin typeface="Courier New" pitchFamily="49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E7060F0-6714-4E97-8BC9-9747F948A9DE}" type="slidenum">
              <a:rPr lang="en-GB"/>
              <a:pPr/>
              <a:t>13</a:t>
            </a:fld>
            <a:endParaRPr lang="en-GB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839788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2.15	Examples Using the for Structure</a:t>
            </a:r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1066800" y="1524000"/>
            <a:ext cx="6704013" cy="3960813"/>
            <a:chOff x="672" y="960"/>
            <a:chExt cx="4223" cy="2495"/>
          </a:xfrm>
        </p:grpSpPr>
        <p:grpSp>
          <p:nvGrpSpPr>
            <p:cNvPr id="16387" name="Group 3"/>
            <p:cNvGrpSpPr>
              <a:grpSpLocks/>
            </p:cNvGrpSpPr>
            <p:nvPr/>
          </p:nvGrpSpPr>
          <p:grpSpPr bwMode="auto">
            <a:xfrm>
              <a:off x="672" y="960"/>
              <a:ext cx="4223" cy="137"/>
              <a:chOff x="672" y="960"/>
              <a:chExt cx="4223" cy="137"/>
            </a:xfrm>
          </p:grpSpPr>
          <p:sp>
            <p:nvSpPr>
              <p:cNvPr id="16388" name="Rectangle 4"/>
              <p:cNvSpPr>
                <a:spLocks noChangeArrowheads="1"/>
              </p:cNvSpPr>
              <p:nvPr/>
            </p:nvSpPr>
            <p:spPr bwMode="auto">
              <a:xfrm>
                <a:off x="672" y="960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389" name="Rectangle 5"/>
              <p:cNvSpPr>
                <a:spLocks noChangeArrowheads="1"/>
              </p:cNvSpPr>
              <p:nvPr/>
            </p:nvSpPr>
            <p:spPr bwMode="auto">
              <a:xfrm>
                <a:off x="672" y="960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</a:t>
                </a:r>
                <a:r>
                  <a:rPr lang="en-GB" sz="1200" b="1" dirty="0" smtClean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1 </a:t>
                </a: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</a:t>
                </a: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Fig. 2.20: fig02_20.cpp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 smtClean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   </a:t>
                </a:r>
                <a:endParaRPr lang="en-GB" sz="1200" b="1" dirty="0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672" y="1098"/>
              <a:ext cx="4223" cy="148"/>
              <a:chOff x="672" y="1098"/>
              <a:chExt cx="4223" cy="148"/>
            </a:xfrm>
          </p:grpSpPr>
          <p:sp>
            <p:nvSpPr>
              <p:cNvPr id="16391" name="Rectangle 7"/>
              <p:cNvSpPr>
                <a:spLocks noChangeArrowheads="1"/>
              </p:cNvSpPr>
              <p:nvPr/>
            </p:nvSpPr>
            <p:spPr bwMode="auto">
              <a:xfrm>
                <a:off x="672" y="1098"/>
                <a:ext cx="4224" cy="14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392" name="Rectangle 8"/>
              <p:cNvSpPr>
                <a:spLocks noChangeArrowheads="1"/>
              </p:cNvSpPr>
              <p:nvPr/>
            </p:nvSpPr>
            <p:spPr bwMode="auto">
              <a:xfrm>
                <a:off x="672" y="1098"/>
                <a:ext cx="4224" cy="149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2	</a:t>
                </a:r>
                <a:r>
                  <a:rPr lang="en-GB" sz="1200" b="1" dirty="0" smtClean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  </a:t>
                </a:r>
                <a:r>
                  <a:rPr lang="en-GB" sz="1200" b="1" dirty="0" smtClean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</a:t>
                </a: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Summation with for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6393" name="Group 9"/>
            <p:cNvGrpSpPr>
              <a:grpSpLocks/>
            </p:cNvGrpSpPr>
            <p:nvPr/>
          </p:nvGrpSpPr>
          <p:grpSpPr bwMode="auto">
            <a:xfrm>
              <a:off x="672" y="1247"/>
              <a:ext cx="4223" cy="137"/>
              <a:chOff x="672" y="1247"/>
              <a:chExt cx="4223" cy="137"/>
            </a:xfrm>
          </p:grpSpPr>
          <p:sp>
            <p:nvSpPr>
              <p:cNvPr id="16394" name="Rectangle 10"/>
              <p:cNvSpPr>
                <a:spLocks noChangeArrowheads="1"/>
              </p:cNvSpPr>
              <p:nvPr/>
            </p:nvSpPr>
            <p:spPr bwMode="auto">
              <a:xfrm>
                <a:off x="672" y="1247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395" name="Rectangle 11"/>
              <p:cNvSpPr>
                <a:spLocks noChangeArrowheads="1"/>
              </p:cNvSpPr>
              <p:nvPr/>
            </p:nvSpPr>
            <p:spPr bwMode="auto">
              <a:xfrm>
                <a:off x="672" y="1247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</a:t>
                </a:r>
                <a:r>
                  <a:rPr lang="en-GB" sz="1200" b="1" dirty="0" smtClean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3  </a:t>
                </a: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</a:t>
                </a:r>
                <a:r>
                  <a:rPr lang="en-GB" sz="1200" b="1" dirty="0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#include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&lt;</a:t>
                </a:r>
                <a:r>
                  <a:rPr lang="en-GB" sz="1200" b="1" dirty="0" err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iostream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&gt;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6396" name="Group 12"/>
            <p:cNvGrpSpPr>
              <a:grpSpLocks/>
            </p:cNvGrpSpPr>
            <p:nvPr/>
          </p:nvGrpSpPr>
          <p:grpSpPr bwMode="auto">
            <a:xfrm>
              <a:off x="672" y="1385"/>
              <a:ext cx="4223" cy="137"/>
              <a:chOff x="672" y="1385"/>
              <a:chExt cx="4223" cy="137"/>
            </a:xfrm>
          </p:grpSpPr>
          <p:sp>
            <p:nvSpPr>
              <p:cNvPr id="16397" name="Rectangle 13"/>
              <p:cNvSpPr>
                <a:spLocks noChangeArrowheads="1"/>
              </p:cNvSpPr>
              <p:nvPr/>
            </p:nvSpPr>
            <p:spPr bwMode="auto">
              <a:xfrm>
                <a:off x="672" y="1385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398" name="Rectangle 14"/>
              <p:cNvSpPr>
                <a:spLocks noChangeArrowheads="1"/>
              </p:cNvSpPr>
              <p:nvPr/>
            </p:nvSpPr>
            <p:spPr bwMode="auto">
              <a:xfrm>
                <a:off x="672" y="1385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</a:t>
                </a:r>
                <a:r>
                  <a:rPr lang="en-GB" sz="1200" b="1" dirty="0" smtClean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4 </a:t>
                </a: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using namespace 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std;</a:t>
                </a:r>
              </a:p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4D8DFF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6399" name="Group 15"/>
            <p:cNvGrpSpPr>
              <a:grpSpLocks/>
            </p:cNvGrpSpPr>
            <p:nvPr/>
          </p:nvGrpSpPr>
          <p:grpSpPr bwMode="auto">
            <a:xfrm>
              <a:off x="672" y="1523"/>
              <a:ext cx="4223" cy="137"/>
              <a:chOff x="672" y="1523"/>
              <a:chExt cx="4223" cy="137"/>
            </a:xfrm>
          </p:grpSpPr>
          <p:sp>
            <p:nvSpPr>
              <p:cNvPr id="16400" name="Rectangle 16"/>
              <p:cNvSpPr>
                <a:spLocks noChangeArrowheads="1"/>
              </p:cNvSpPr>
              <p:nvPr/>
            </p:nvSpPr>
            <p:spPr bwMode="auto">
              <a:xfrm>
                <a:off x="672" y="1523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401" name="Rectangle 17"/>
              <p:cNvSpPr>
                <a:spLocks noChangeArrowheads="1"/>
              </p:cNvSpPr>
              <p:nvPr/>
            </p:nvSpPr>
            <p:spPr bwMode="auto">
              <a:xfrm>
                <a:off x="672" y="1523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6402" name="Group 18"/>
            <p:cNvGrpSpPr>
              <a:grpSpLocks/>
            </p:cNvGrpSpPr>
            <p:nvPr/>
          </p:nvGrpSpPr>
          <p:grpSpPr bwMode="auto">
            <a:xfrm>
              <a:off x="672" y="1661"/>
              <a:ext cx="4223" cy="137"/>
              <a:chOff x="672" y="1661"/>
              <a:chExt cx="4223" cy="137"/>
            </a:xfrm>
          </p:grpSpPr>
          <p:sp>
            <p:nvSpPr>
              <p:cNvPr id="16403" name="Rectangle 19"/>
              <p:cNvSpPr>
                <a:spLocks noChangeArrowheads="1"/>
              </p:cNvSpPr>
              <p:nvPr/>
            </p:nvSpPr>
            <p:spPr bwMode="auto">
              <a:xfrm>
                <a:off x="672" y="1661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404" name="Rectangle 20"/>
              <p:cNvSpPr>
                <a:spLocks noChangeArrowheads="1"/>
              </p:cNvSpPr>
              <p:nvPr/>
            </p:nvSpPr>
            <p:spPr bwMode="auto">
              <a:xfrm>
                <a:off x="672" y="1661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6405" name="Group 21"/>
            <p:cNvGrpSpPr>
              <a:grpSpLocks/>
            </p:cNvGrpSpPr>
            <p:nvPr/>
          </p:nvGrpSpPr>
          <p:grpSpPr bwMode="auto">
            <a:xfrm>
              <a:off x="672" y="1799"/>
              <a:ext cx="4223" cy="137"/>
              <a:chOff x="672" y="1799"/>
              <a:chExt cx="4223" cy="137"/>
            </a:xfrm>
          </p:grpSpPr>
          <p:sp>
            <p:nvSpPr>
              <p:cNvPr id="16406" name="Rectangle 22"/>
              <p:cNvSpPr>
                <a:spLocks noChangeArrowheads="1"/>
              </p:cNvSpPr>
              <p:nvPr/>
            </p:nvSpPr>
            <p:spPr bwMode="auto">
              <a:xfrm>
                <a:off x="672" y="1799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407" name="Rectangle 23"/>
              <p:cNvSpPr>
                <a:spLocks noChangeArrowheads="1"/>
              </p:cNvSpPr>
              <p:nvPr/>
            </p:nvSpPr>
            <p:spPr bwMode="auto">
              <a:xfrm>
                <a:off x="672" y="1799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7	</a:t>
                </a:r>
              </a:p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4D8DFF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6408" name="Group 24"/>
            <p:cNvGrpSpPr>
              <a:grpSpLocks/>
            </p:cNvGrpSpPr>
            <p:nvPr/>
          </p:nvGrpSpPr>
          <p:grpSpPr bwMode="auto">
            <a:xfrm>
              <a:off x="672" y="1937"/>
              <a:ext cx="4223" cy="137"/>
              <a:chOff x="672" y="1937"/>
              <a:chExt cx="4223" cy="137"/>
            </a:xfrm>
          </p:grpSpPr>
          <p:sp>
            <p:nvSpPr>
              <p:cNvPr id="16409" name="Rectangle 25"/>
              <p:cNvSpPr>
                <a:spLocks noChangeArrowheads="1"/>
              </p:cNvSpPr>
              <p:nvPr/>
            </p:nvSpPr>
            <p:spPr bwMode="auto">
              <a:xfrm>
                <a:off x="672" y="1937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410" name="Rectangle 26"/>
              <p:cNvSpPr>
                <a:spLocks noChangeArrowheads="1"/>
              </p:cNvSpPr>
              <p:nvPr/>
            </p:nvSpPr>
            <p:spPr bwMode="auto">
              <a:xfrm>
                <a:off x="672" y="1937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</a:t>
                </a:r>
                <a:r>
                  <a:rPr lang="en-GB" sz="1200" b="1" dirty="0" smtClean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8 </a:t>
                </a: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</a:t>
                </a:r>
                <a:r>
                  <a:rPr lang="en-GB" sz="1200" b="1" dirty="0" err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int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main()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6411" name="Group 27"/>
            <p:cNvGrpSpPr>
              <a:grpSpLocks/>
            </p:cNvGrpSpPr>
            <p:nvPr/>
          </p:nvGrpSpPr>
          <p:grpSpPr bwMode="auto">
            <a:xfrm>
              <a:off x="672" y="2075"/>
              <a:ext cx="4223" cy="137"/>
              <a:chOff x="672" y="2075"/>
              <a:chExt cx="4223" cy="137"/>
            </a:xfrm>
          </p:grpSpPr>
          <p:sp>
            <p:nvSpPr>
              <p:cNvPr id="16412" name="Rectangle 28"/>
              <p:cNvSpPr>
                <a:spLocks noChangeArrowheads="1"/>
              </p:cNvSpPr>
              <p:nvPr/>
            </p:nvSpPr>
            <p:spPr bwMode="auto">
              <a:xfrm>
                <a:off x="672" y="2075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413" name="Rectangle 29"/>
              <p:cNvSpPr>
                <a:spLocks noChangeArrowheads="1"/>
              </p:cNvSpPr>
              <p:nvPr/>
            </p:nvSpPr>
            <p:spPr bwMode="auto">
              <a:xfrm>
                <a:off x="672" y="2075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9	</a:t>
                </a:r>
                <a:r>
                  <a:rPr lang="en-GB" sz="1200" b="1" smtClean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  </a:t>
                </a:r>
                <a:r>
                  <a:rPr lang="en-GB" sz="1200" b="1" smtClean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{</a:t>
                </a: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6414" name="Group 30"/>
            <p:cNvGrpSpPr>
              <a:grpSpLocks/>
            </p:cNvGrpSpPr>
            <p:nvPr/>
          </p:nvGrpSpPr>
          <p:grpSpPr bwMode="auto">
            <a:xfrm>
              <a:off x="672" y="2213"/>
              <a:ext cx="4223" cy="137"/>
              <a:chOff x="672" y="2213"/>
              <a:chExt cx="4223" cy="137"/>
            </a:xfrm>
          </p:grpSpPr>
          <p:sp>
            <p:nvSpPr>
              <p:cNvPr id="16415" name="Rectangle 31"/>
              <p:cNvSpPr>
                <a:spLocks noChangeArrowheads="1"/>
              </p:cNvSpPr>
              <p:nvPr/>
            </p:nvSpPr>
            <p:spPr bwMode="auto">
              <a:xfrm>
                <a:off x="672" y="2213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416" name="Rectangle 32"/>
              <p:cNvSpPr>
                <a:spLocks noChangeArrowheads="1"/>
              </p:cNvSpPr>
              <p:nvPr/>
            </p:nvSpPr>
            <p:spPr bwMode="auto">
              <a:xfrm>
                <a:off x="672" y="2213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10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int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sum = 0;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6417" name="Group 33"/>
            <p:cNvGrpSpPr>
              <a:grpSpLocks/>
            </p:cNvGrpSpPr>
            <p:nvPr/>
          </p:nvGrpSpPr>
          <p:grpSpPr bwMode="auto">
            <a:xfrm>
              <a:off x="672" y="2351"/>
              <a:ext cx="4223" cy="137"/>
              <a:chOff x="672" y="2351"/>
              <a:chExt cx="4223" cy="137"/>
            </a:xfrm>
          </p:grpSpPr>
          <p:sp>
            <p:nvSpPr>
              <p:cNvPr id="16418" name="Rectangle 34"/>
              <p:cNvSpPr>
                <a:spLocks noChangeArrowheads="1"/>
              </p:cNvSpPr>
              <p:nvPr/>
            </p:nvSpPr>
            <p:spPr bwMode="auto">
              <a:xfrm>
                <a:off x="672" y="2351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419" name="Rectangle 35"/>
              <p:cNvSpPr>
                <a:spLocks noChangeArrowheads="1"/>
              </p:cNvSpPr>
              <p:nvPr/>
            </p:nvSpPr>
            <p:spPr bwMode="auto">
              <a:xfrm>
                <a:off x="672" y="2351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11	</a:t>
                </a:r>
              </a:p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4D8DFF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6420" name="Group 36"/>
            <p:cNvGrpSpPr>
              <a:grpSpLocks/>
            </p:cNvGrpSpPr>
            <p:nvPr/>
          </p:nvGrpSpPr>
          <p:grpSpPr bwMode="auto">
            <a:xfrm>
              <a:off x="672" y="2489"/>
              <a:ext cx="4223" cy="137"/>
              <a:chOff x="672" y="2489"/>
              <a:chExt cx="4223" cy="137"/>
            </a:xfrm>
          </p:grpSpPr>
          <p:sp>
            <p:nvSpPr>
              <p:cNvPr id="16421" name="Rectangle 37"/>
              <p:cNvSpPr>
                <a:spLocks noChangeArrowheads="1"/>
              </p:cNvSpPr>
              <p:nvPr/>
            </p:nvSpPr>
            <p:spPr bwMode="auto">
              <a:xfrm>
                <a:off x="672" y="2489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422" name="Rectangle 38"/>
              <p:cNvSpPr>
                <a:spLocks noChangeArrowheads="1"/>
              </p:cNvSpPr>
              <p:nvPr/>
            </p:nvSpPr>
            <p:spPr bwMode="auto">
              <a:xfrm>
                <a:off x="672" y="2489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12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for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(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int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number = 2; number &lt;= 100; number += 2 )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6423" name="Group 39"/>
            <p:cNvGrpSpPr>
              <a:grpSpLocks/>
            </p:cNvGrpSpPr>
            <p:nvPr/>
          </p:nvGrpSpPr>
          <p:grpSpPr bwMode="auto">
            <a:xfrm>
              <a:off x="672" y="2628"/>
              <a:ext cx="4223" cy="137"/>
              <a:chOff x="672" y="2628"/>
              <a:chExt cx="4223" cy="137"/>
            </a:xfrm>
          </p:grpSpPr>
          <p:sp>
            <p:nvSpPr>
              <p:cNvPr id="16424" name="Rectangle 40"/>
              <p:cNvSpPr>
                <a:spLocks noChangeArrowheads="1"/>
              </p:cNvSpPr>
              <p:nvPr/>
            </p:nvSpPr>
            <p:spPr bwMode="auto">
              <a:xfrm>
                <a:off x="672" y="2628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425" name="Rectangle 41"/>
              <p:cNvSpPr>
                <a:spLocks noChangeArrowheads="1"/>
              </p:cNvSpPr>
              <p:nvPr/>
            </p:nvSpPr>
            <p:spPr bwMode="auto">
              <a:xfrm>
                <a:off x="672" y="2628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13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sum += number;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6426" name="Group 42"/>
            <p:cNvGrpSpPr>
              <a:grpSpLocks/>
            </p:cNvGrpSpPr>
            <p:nvPr/>
          </p:nvGrpSpPr>
          <p:grpSpPr bwMode="auto">
            <a:xfrm>
              <a:off x="672" y="2766"/>
              <a:ext cx="4223" cy="137"/>
              <a:chOff x="672" y="2766"/>
              <a:chExt cx="4223" cy="137"/>
            </a:xfrm>
          </p:grpSpPr>
          <p:sp>
            <p:nvSpPr>
              <p:cNvPr id="16427" name="Rectangle 43"/>
              <p:cNvSpPr>
                <a:spLocks noChangeArrowheads="1"/>
              </p:cNvSpPr>
              <p:nvPr/>
            </p:nvSpPr>
            <p:spPr bwMode="auto">
              <a:xfrm>
                <a:off x="672" y="2766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428" name="Rectangle 44"/>
              <p:cNvSpPr>
                <a:spLocks noChangeArrowheads="1"/>
              </p:cNvSpPr>
              <p:nvPr/>
            </p:nvSpPr>
            <p:spPr bwMode="auto">
              <a:xfrm>
                <a:off x="672" y="2766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14	</a:t>
                </a:r>
              </a:p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4D8DFF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6429" name="Group 45"/>
            <p:cNvGrpSpPr>
              <a:grpSpLocks/>
            </p:cNvGrpSpPr>
            <p:nvPr/>
          </p:nvGrpSpPr>
          <p:grpSpPr bwMode="auto">
            <a:xfrm>
              <a:off x="672" y="2904"/>
              <a:ext cx="4223" cy="137"/>
              <a:chOff x="672" y="2904"/>
              <a:chExt cx="4223" cy="137"/>
            </a:xfrm>
          </p:grpSpPr>
          <p:sp>
            <p:nvSpPr>
              <p:cNvPr id="16430" name="Rectangle 46"/>
              <p:cNvSpPr>
                <a:spLocks noChangeArrowheads="1"/>
              </p:cNvSpPr>
              <p:nvPr/>
            </p:nvSpPr>
            <p:spPr bwMode="auto">
              <a:xfrm>
                <a:off x="672" y="2904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431" name="Rectangle 47"/>
              <p:cNvSpPr>
                <a:spLocks noChangeArrowheads="1"/>
              </p:cNvSpPr>
              <p:nvPr/>
            </p:nvSpPr>
            <p:spPr bwMode="auto">
              <a:xfrm>
                <a:off x="672" y="2904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15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cout &lt;&lt; "Sum is " &lt;&lt; sum &lt;&lt; endl;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6432" name="Group 48"/>
            <p:cNvGrpSpPr>
              <a:grpSpLocks/>
            </p:cNvGrpSpPr>
            <p:nvPr/>
          </p:nvGrpSpPr>
          <p:grpSpPr bwMode="auto">
            <a:xfrm>
              <a:off x="672" y="3042"/>
              <a:ext cx="4223" cy="137"/>
              <a:chOff x="672" y="3042"/>
              <a:chExt cx="4223" cy="137"/>
            </a:xfrm>
          </p:grpSpPr>
          <p:sp>
            <p:nvSpPr>
              <p:cNvPr id="16433" name="Rectangle 49"/>
              <p:cNvSpPr>
                <a:spLocks noChangeArrowheads="1"/>
              </p:cNvSpPr>
              <p:nvPr/>
            </p:nvSpPr>
            <p:spPr bwMode="auto">
              <a:xfrm>
                <a:off x="672" y="3042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434" name="Rectangle 50"/>
              <p:cNvSpPr>
                <a:spLocks noChangeArrowheads="1"/>
              </p:cNvSpPr>
              <p:nvPr/>
            </p:nvSpPr>
            <p:spPr bwMode="auto">
              <a:xfrm>
                <a:off x="672" y="3042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16	</a:t>
                </a:r>
              </a:p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4D8DFF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6435" name="Group 51"/>
            <p:cNvGrpSpPr>
              <a:grpSpLocks/>
            </p:cNvGrpSpPr>
            <p:nvPr/>
          </p:nvGrpSpPr>
          <p:grpSpPr bwMode="auto">
            <a:xfrm>
              <a:off x="672" y="3180"/>
              <a:ext cx="4223" cy="137"/>
              <a:chOff x="672" y="3180"/>
              <a:chExt cx="4223" cy="137"/>
            </a:xfrm>
          </p:grpSpPr>
          <p:sp>
            <p:nvSpPr>
              <p:cNvPr id="16436" name="Rectangle 52"/>
              <p:cNvSpPr>
                <a:spLocks noChangeArrowheads="1"/>
              </p:cNvSpPr>
              <p:nvPr/>
            </p:nvSpPr>
            <p:spPr bwMode="auto">
              <a:xfrm>
                <a:off x="672" y="3180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437" name="Rectangle 53"/>
              <p:cNvSpPr>
                <a:spLocks noChangeArrowheads="1"/>
              </p:cNvSpPr>
              <p:nvPr/>
            </p:nvSpPr>
            <p:spPr bwMode="auto">
              <a:xfrm>
                <a:off x="672" y="3180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17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return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0;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6438" name="Group 54"/>
            <p:cNvGrpSpPr>
              <a:grpSpLocks/>
            </p:cNvGrpSpPr>
            <p:nvPr/>
          </p:nvGrpSpPr>
          <p:grpSpPr bwMode="auto">
            <a:xfrm>
              <a:off x="672" y="3318"/>
              <a:ext cx="4223" cy="137"/>
              <a:chOff x="672" y="3318"/>
              <a:chExt cx="4223" cy="137"/>
            </a:xfrm>
          </p:grpSpPr>
          <p:sp>
            <p:nvSpPr>
              <p:cNvPr id="16439" name="Rectangle 55"/>
              <p:cNvSpPr>
                <a:spLocks noChangeArrowheads="1"/>
              </p:cNvSpPr>
              <p:nvPr/>
            </p:nvSpPr>
            <p:spPr bwMode="auto">
              <a:xfrm>
                <a:off x="672" y="3318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440" name="Rectangle 56"/>
              <p:cNvSpPr>
                <a:spLocks noChangeArrowheads="1"/>
              </p:cNvSpPr>
              <p:nvPr/>
            </p:nvSpPr>
            <p:spPr bwMode="auto">
              <a:xfrm>
                <a:off x="672" y="3318"/>
                <a:ext cx="4224" cy="138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18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}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</p:grpSp>
      <p:sp>
        <p:nvSpPr>
          <p:cNvPr id="16441" name="Rectangle 57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5791200"/>
            <a:ext cx="6781800" cy="593725"/>
          </a:xfrm>
          <a:solidFill>
            <a:srgbClr val="CCCCFF"/>
          </a:solidFill>
          <a:ln/>
        </p:spPr>
        <p:txBody>
          <a:bodyPr lIns="91440" tIns="45720" rIns="91440" bIns="45720"/>
          <a:lstStyle/>
          <a:p>
            <a:pPr>
              <a:lnSpc>
                <a:spcPct val="100000"/>
              </a:lnSpc>
              <a:spcBef>
                <a:spcPct val="0"/>
              </a:spcBef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900" b="1">
                <a:latin typeface="Courier New" pitchFamily="49" charset="0"/>
                <a:cs typeface="Times New Roman" pitchFamily="16" charset="0"/>
              </a:rPr>
              <a:t> 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200" b="1">
                <a:latin typeface="Courier New" pitchFamily="49" charset="0"/>
                <a:cs typeface="Times New Roman" pitchFamily="16" charset="0"/>
              </a:rPr>
              <a:t>Sum is 2550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200" b="1">
              <a:latin typeface="Courier New" pitchFamily="49" charset="0"/>
              <a:cs typeface="Times New Roman" pitchFamily="16" charset="0"/>
            </a:endParaRP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5715000" y="990600"/>
            <a:ext cx="2438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685800" y="990600"/>
            <a:ext cx="79248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750"/>
              </a:spcBef>
              <a:buFont typeface="Times New Roman" pitchFamily="16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>
                <a:solidFill>
                  <a:srgbClr val="000000"/>
                </a:solidFill>
                <a:cs typeface="Times New Roman" pitchFamily="16" charset="0"/>
              </a:rPr>
              <a:t> Program to sum the even numbers from 2 to 100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1C4AC2D-FB9C-4D8D-919B-F6CE56129418}" type="slidenum">
              <a:rPr lang="en-GB"/>
              <a:pPr/>
              <a:t>14</a:t>
            </a:fld>
            <a:endParaRPr lang="en-GB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8397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2.16	The switch Multiple-Selection Structure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610600" cy="5335588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Courier New" pitchFamily="49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switch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Useful when variable or expression is tested for multiple values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Consists of a series of </a:t>
            </a:r>
            <a:r>
              <a:rPr lang="en-GB" b="1">
                <a:latin typeface="Courier New" pitchFamily="49" charset="0"/>
              </a:rPr>
              <a:t>case</a:t>
            </a:r>
            <a:r>
              <a:rPr lang="en-GB"/>
              <a:t> labels and an optional </a:t>
            </a:r>
            <a:r>
              <a:rPr lang="en-GB" b="1">
                <a:latin typeface="Courier New" pitchFamily="49" charset="0"/>
              </a:rPr>
              <a:t>default</a:t>
            </a:r>
            <a:r>
              <a:rPr lang="en-GB"/>
              <a:t> case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1763688" y="2412131"/>
            <a:ext cx="5713413" cy="4113213"/>
            <a:chOff x="384" y="1536"/>
            <a:chExt cx="3599" cy="2591"/>
          </a:xfrm>
        </p:grpSpPr>
        <p:sp>
          <p:nvSpPr>
            <p:cNvPr id="17412" name="Freeform 4"/>
            <p:cNvSpPr>
              <a:spLocks/>
            </p:cNvSpPr>
            <p:nvPr/>
          </p:nvSpPr>
          <p:spPr bwMode="auto">
            <a:xfrm>
              <a:off x="882" y="1600"/>
              <a:ext cx="1" cy="184"/>
            </a:xfrm>
            <a:custGeom>
              <a:avLst/>
              <a:gdLst/>
              <a:ahLst/>
              <a:cxnLst>
                <a:cxn ang="0">
                  <a:pos x="0" y="19945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0" y="19945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13" name="Oval 5"/>
            <p:cNvSpPr>
              <a:spLocks noChangeArrowheads="1"/>
            </p:cNvSpPr>
            <p:nvPr/>
          </p:nvSpPr>
          <p:spPr bwMode="auto">
            <a:xfrm>
              <a:off x="842" y="1536"/>
              <a:ext cx="78" cy="61"/>
            </a:xfrm>
            <a:prstGeom prst="ellipse">
              <a:avLst/>
            </a:prstGeom>
            <a:noFill/>
            <a:ln w="32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14" name="Freeform 6"/>
            <p:cNvSpPr>
              <a:spLocks/>
            </p:cNvSpPr>
            <p:nvPr/>
          </p:nvSpPr>
          <p:spPr bwMode="auto">
            <a:xfrm>
              <a:off x="1354" y="1910"/>
              <a:ext cx="314" cy="1"/>
            </a:xfrm>
            <a:custGeom>
              <a:avLst/>
              <a:gdLst/>
              <a:ahLst/>
              <a:cxnLst>
                <a:cxn ang="0">
                  <a:pos x="19958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1324" y="1805"/>
              <a:ext cx="279" cy="12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true</a:t>
              </a:r>
            </a:p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000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endParaRPr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auto">
            <a:xfrm>
              <a:off x="2559" y="1910"/>
              <a:ext cx="315" cy="1"/>
            </a:xfrm>
            <a:custGeom>
              <a:avLst/>
              <a:gdLst/>
              <a:ahLst/>
              <a:cxnLst>
                <a:cxn ang="0">
                  <a:pos x="19958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842" y="4067"/>
              <a:ext cx="78" cy="61"/>
            </a:xfrm>
            <a:prstGeom prst="ellipse">
              <a:avLst/>
            </a:prstGeom>
            <a:noFill/>
            <a:ln w="32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auto">
            <a:xfrm>
              <a:off x="882" y="2528"/>
              <a:ext cx="1" cy="243"/>
            </a:xfrm>
            <a:custGeom>
              <a:avLst/>
              <a:gdLst/>
              <a:ahLst/>
              <a:cxnLst>
                <a:cxn ang="0">
                  <a:pos x="0" y="19958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960" y="2529"/>
              <a:ext cx="341" cy="12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false</a:t>
              </a:r>
            </a:p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000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endParaRP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842" y="2786"/>
              <a:ext cx="78" cy="29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.</a:t>
              </a:r>
            </a:p>
            <a:p>
              <a:pPr algn="ctr"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.</a:t>
              </a:r>
            </a:p>
            <a:p>
              <a:pPr algn="ctr"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.</a:t>
              </a:r>
            </a:p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0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endParaRPr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auto">
            <a:xfrm>
              <a:off x="3738" y="1910"/>
              <a:ext cx="236" cy="1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22" name="Freeform 14"/>
            <p:cNvSpPr>
              <a:spLocks noChangeArrowheads="1"/>
            </p:cNvSpPr>
            <p:nvPr/>
          </p:nvSpPr>
          <p:spPr bwMode="auto">
            <a:xfrm>
              <a:off x="3982" y="1910"/>
              <a:ext cx="1" cy="2056"/>
            </a:xfrm>
            <a:custGeom>
              <a:avLst/>
              <a:gdLst/>
              <a:ahLst/>
              <a:cxnLst>
                <a:cxn ang="0">
                  <a:pos x="0" y="19995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0" y="19995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auto">
            <a:xfrm>
              <a:off x="891" y="3966"/>
              <a:ext cx="30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996" y="0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19996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17424" name="Group 16"/>
            <p:cNvGrpSpPr>
              <a:grpSpLocks/>
            </p:cNvGrpSpPr>
            <p:nvPr/>
          </p:nvGrpSpPr>
          <p:grpSpPr bwMode="auto">
            <a:xfrm>
              <a:off x="410" y="1784"/>
              <a:ext cx="942" cy="248"/>
              <a:chOff x="410" y="1784"/>
              <a:chExt cx="942" cy="248"/>
            </a:xfrm>
          </p:grpSpPr>
          <p:sp>
            <p:nvSpPr>
              <p:cNvPr id="17425" name="Freeform 17"/>
              <p:cNvSpPr>
                <a:spLocks noChangeArrowheads="1"/>
              </p:cNvSpPr>
              <p:nvPr/>
            </p:nvSpPr>
            <p:spPr bwMode="auto">
              <a:xfrm>
                <a:off x="410" y="1784"/>
                <a:ext cx="943" cy="249"/>
              </a:xfrm>
              <a:custGeom>
                <a:avLst/>
                <a:gdLst/>
                <a:ahLst/>
                <a:cxnLst>
                  <a:cxn ang="0">
                    <a:pos x="19986" y="9980"/>
                  </a:cxn>
                  <a:cxn ang="0">
                    <a:pos x="9986" y="19959"/>
                  </a:cxn>
                  <a:cxn ang="0">
                    <a:pos x="0" y="9980"/>
                  </a:cxn>
                  <a:cxn ang="0">
                    <a:pos x="9986" y="0"/>
                  </a:cxn>
                  <a:cxn ang="0">
                    <a:pos x="19986" y="9980"/>
                  </a:cxn>
                </a:cxnLst>
                <a:rect l="0" t="0" r="r" b="b"/>
                <a:pathLst>
                  <a:path w="20000" h="20000">
                    <a:moveTo>
                      <a:pt x="19986" y="9980"/>
                    </a:moveTo>
                    <a:lnTo>
                      <a:pt x="9986" y="19959"/>
                    </a:lnTo>
                    <a:lnTo>
                      <a:pt x="0" y="9980"/>
                    </a:lnTo>
                    <a:lnTo>
                      <a:pt x="9986" y="0"/>
                    </a:lnTo>
                    <a:lnTo>
                      <a:pt x="19986" y="9980"/>
                    </a:lnTo>
                    <a:close/>
                  </a:path>
                </a:pathLst>
              </a:cu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426" name="Rectangle 18"/>
              <p:cNvSpPr>
                <a:spLocks noChangeArrowheads="1"/>
              </p:cNvSpPr>
              <p:nvPr/>
            </p:nvSpPr>
            <p:spPr bwMode="auto">
              <a:xfrm>
                <a:off x="567" y="1880"/>
                <a:ext cx="630" cy="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algn="ctr"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0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00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a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0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7427" name="Group 19"/>
            <p:cNvGrpSpPr>
              <a:grpSpLocks/>
            </p:cNvGrpSpPr>
            <p:nvPr/>
          </p:nvGrpSpPr>
          <p:grpSpPr bwMode="auto">
            <a:xfrm>
              <a:off x="1668" y="1855"/>
              <a:ext cx="890" cy="106"/>
              <a:chOff x="1668" y="1855"/>
              <a:chExt cx="890" cy="106"/>
            </a:xfrm>
          </p:grpSpPr>
          <p:sp>
            <p:nvSpPr>
              <p:cNvPr id="17428" name="Rectangle 20"/>
              <p:cNvSpPr>
                <a:spLocks noChangeArrowheads="1"/>
              </p:cNvSpPr>
              <p:nvPr/>
            </p:nvSpPr>
            <p:spPr bwMode="auto">
              <a:xfrm>
                <a:off x="1694" y="1881"/>
                <a:ext cx="838" cy="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algn="ctr"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00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case a action(s)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0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  <p:sp>
            <p:nvSpPr>
              <p:cNvPr id="17429" name="Freeform 21"/>
              <p:cNvSpPr>
                <a:spLocks noChangeArrowheads="1"/>
              </p:cNvSpPr>
              <p:nvPr/>
            </p:nvSpPr>
            <p:spPr bwMode="auto">
              <a:xfrm>
                <a:off x="1668" y="1855"/>
                <a:ext cx="891" cy="107"/>
              </a:xfrm>
              <a:custGeom>
                <a:avLst/>
                <a:gdLst/>
                <a:ahLst/>
                <a:cxnLst>
                  <a:cxn ang="0">
                    <a:pos x="19985" y="0"/>
                  </a:cxn>
                  <a:cxn ang="0">
                    <a:pos x="19985" y="19906"/>
                  </a:cxn>
                  <a:cxn ang="0">
                    <a:pos x="0" y="19906"/>
                  </a:cxn>
                  <a:cxn ang="0">
                    <a:pos x="0" y="0"/>
                  </a:cxn>
                  <a:cxn ang="0">
                    <a:pos x="19985" y="0"/>
                  </a:cxn>
                </a:cxnLst>
                <a:rect l="0" t="0" r="r" b="b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24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7430" name="Group 22"/>
            <p:cNvGrpSpPr>
              <a:grpSpLocks/>
            </p:cNvGrpSpPr>
            <p:nvPr/>
          </p:nvGrpSpPr>
          <p:grpSpPr bwMode="auto">
            <a:xfrm>
              <a:off x="2873" y="1855"/>
              <a:ext cx="864" cy="106"/>
              <a:chOff x="2873" y="1855"/>
              <a:chExt cx="864" cy="106"/>
            </a:xfrm>
          </p:grpSpPr>
          <p:sp>
            <p:nvSpPr>
              <p:cNvPr id="17431" name="Rectangle 23"/>
              <p:cNvSpPr>
                <a:spLocks noChangeArrowheads="1"/>
              </p:cNvSpPr>
              <p:nvPr/>
            </p:nvSpPr>
            <p:spPr bwMode="auto">
              <a:xfrm>
                <a:off x="2899" y="1881"/>
                <a:ext cx="813" cy="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algn="ctr"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0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break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0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  <p:sp>
            <p:nvSpPr>
              <p:cNvPr id="17432" name="Freeform 24"/>
              <p:cNvSpPr>
                <a:spLocks noChangeArrowheads="1"/>
              </p:cNvSpPr>
              <p:nvPr/>
            </p:nvSpPr>
            <p:spPr bwMode="auto">
              <a:xfrm>
                <a:off x="2873" y="1855"/>
                <a:ext cx="865" cy="107"/>
              </a:xfrm>
              <a:custGeom>
                <a:avLst/>
                <a:gdLst/>
                <a:ahLst/>
                <a:cxnLst>
                  <a:cxn ang="0">
                    <a:pos x="19985" y="0"/>
                  </a:cxn>
                  <a:cxn ang="0">
                    <a:pos x="19985" y="19906"/>
                  </a:cxn>
                  <a:cxn ang="0">
                    <a:pos x="0" y="19906"/>
                  </a:cxn>
                  <a:cxn ang="0">
                    <a:pos x="0" y="0"/>
                  </a:cxn>
                  <a:cxn ang="0">
                    <a:pos x="19985" y="0"/>
                  </a:cxn>
                </a:cxnLst>
                <a:rect l="0" t="0" r="r" b="b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24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7433" name="Freeform 25"/>
            <p:cNvSpPr>
              <a:spLocks/>
            </p:cNvSpPr>
            <p:nvPr/>
          </p:nvSpPr>
          <p:spPr bwMode="auto">
            <a:xfrm>
              <a:off x="882" y="2031"/>
              <a:ext cx="1" cy="243"/>
            </a:xfrm>
            <a:custGeom>
              <a:avLst/>
              <a:gdLst/>
              <a:ahLst/>
              <a:cxnLst>
                <a:cxn ang="0">
                  <a:pos x="0" y="19958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auto">
            <a:xfrm>
              <a:off x="1354" y="2399"/>
              <a:ext cx="314" cy="1"/>
            </a:xfrm>
            <a:custGeom>
              <a:avLst/>
              <a:gdLst/>
              <a:ahLst/>
              <a:cxnLst>
                <a:cxn ang="0">
                  <a:pos x="19958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auto">
            <a:xfrm>
              <a:off x="2559" y="2399"/>
              <a:ext cx="315" cy="1"/>
            </a:xfrm>
            <a:custGeom>
              <a:avLst/>
              <a:gdLst/>
              <a:ahLst/>
              <a:cxnLst>
                <a:cxn ang="0">
                  <a:pos x="19958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36" name="Freeform 28"/>
            <p:cNvSpPr>
              <a:spLocks/>
            </p:cNvSpPr>
            <p:nvPr/>
          </p:nvSpPr>
          <p:spPr bwMode="auto">
            <a:xfrm>
              <a:off x="3738" y="2399"/>
              <a:ext cx="236" cy="1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17437" name="Group 29"/>
            <p:cNvGrpSpPr>
              <a:grpSpLocks/>
            </p:cNvGrpSpPr>
            <p:nvPr/>
          </p:nvGrpSpPr>
          <p:grpSpPr bwMode="auto">
            <a:xfrm>
              <a:off x="410" y="2274"/>
              <a:ext cx="942" cy="248"/>
              <a:chOff x="410" y="2274"/>
              <a:chExt cx="942" cy="248"/>
            </a:xfrm>
          </p:grpSpPr>
          <p:sp>
            <p:nvSpPr>
              <p:cNvPr id="17438" name="Freeform 30"/>
              <p:cNvSpPr>
                <a:spLocks noChangeArrowheads="1"/>
              </p:cNvSpPr>
              <p:nvPr/>
            </p:nvSpPr>
            <p:spPr bwMode="auto">
              <a:xfrm>
                <a:off x="410" y="2274"/>
                <a:ext cx="943" cy="249"/>
              </a:xfrm>
              <a:custGeom>
                <a:avLst/>
                <a:gdLst/>
                <a:ahLst/>
                <a:cxnLst>
                  <a:cxn ang="0">
                    <a:pos x="19986" y="9980"/>
                  </a:cxn>
                  <a:cxn ang="0">
                    <a:pos x="9986" y="19959"/>
                  </a:cxn>
                  <a:cxn ang="0">
                    <a:pos x="0" y="9980"/>
                  </a:cxn>
                  <a:cxn ang="0">
                    <a:pos x="9986" y="0"/>
                  </a:cxn>
                  <a:cxn ang="0">
                    <a:pos x="19986" y="9980"/>
                  </a:cxn>
                </a:cxnLst>
                <a:rect l="0" t="0" r="r" b="b"/>
                <a:pathLst>
                  <a:path w="20000" h="20000">
                    <a:moveTo>
                      <a:pt x="19986" y="9980"/>
                    </a:moveTo>
                    <a:lnTo>
                      <a:pt x="9986" y="19959"/>
                    </a:lnTo>
                    <a:lnTo>
                      <a:pt x="0" y="9980"/>
                    </a:lnTo>
                    <a:lnTo>
                      <a:pt x="9986" y="0"/>
                    </a:lnTo>
                    <a:lnTo>
                      <a:pt x="19986" y="9980"/>
                    </a:lnTo>
                    <a:close/>
                  </a:path>
                </a:pathLst>
              </a:cu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439" name="Rectangle 31"/>
              <p:cNvSpPr>
                <a:spLocks noChangeArrowheads="1"/>
              </p:cNvSpPr>
              <p:nvPr/>
            </p:nvSpPr>
            <p:spPr bwMode="auto">
              <a:xfrm>
                <a:off x="567" y="2370"/>
                <a:ext cx="630" cy="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algn="ctr"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0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00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b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0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7440" name="Group 32"/>
            <p:cNvGrpSpPr>
              <a:grpSpLocks/>
            </p:cNvGrpSpPr>
            <p:nvPr/>
          </p:nvGrpSpPr>
          <p:grpSpPr bwMode="auto">
            <a:xfrm>
              <a:off x="1668" y="2345"/>
              <a:ext cx="890" cy="106"/>
              <a:chOff x="1668" y="2345"/>
              <a:chExt cx="890" cy="106"/>
            </a:xfrm>
          </p:grpSpPr>
          <p:sp>
            <p:nvSpPr>
              <p:cNvPr id="17441" name="Rectangle 33"/>
              <p:cNvSpPr>
                <a:spLocks noChangeArrowheads="1"/>
              </p:cNvSpPr>
              <p:nvPr/>
            </p:nvSpPr>
            <p:spPr bwMode="auto">
              <a:xfrm>
                <a:off x="1694" y="2370"/>
                <a:ext cx="838" cy="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algn="ctr"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00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case b action(s)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0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  <p:sp>
            <p:nvSpPr>
              <p:cNvPr id="17442" name="Freeform 34"/>
              <p:cNvSpPr>
                <a:spLocks noChangeArrowheads="1"/>
              </p:cNvSpPr>
              <p:nvPr/>
            </p:nvSpPr>
            <p:spPr bwMode="auto">
              <a:xfrm>
                <a:off x="1668" y="2345"/>
                <a:ext cx="891" cy="107"/>
              </a:xfrm>
              <a:custGeom>
                <a:avLst/>
                <a:gdLst/>
                <a:ahLst/>
                <a:cxnLst>
                  <a:cxn ang="0">
                    <a:pos x="19985" y="0"/>
                  </a:cxn>
                  <a:cxn ang="0">
                    <a:pos x="19985" y="19906"/>
                  </a:cxn>
                  <a:cxn ang="0">
                    <a:pos x="0" y="19906"/>
                  </a:cxn>
                  <a:cxn ang="0">
                    <a:pos x="0" y="0"/>
                  </a:cxn>
                  <a:cxn ang="0">
                    <a:pos x="19985" y="0"/>
                  </a:cxn>
                </a:cxnLst>
                <a:rect l="0" t="0" r="r" b="b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24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7443" name="Group 35"/>
            <p:cNvGrpSpPr>
              <a:grpSpLocks/>
            </p:cNvGrpSpPr>
            <p:nvPr/>
          </p:nvGrpSpPr>
          <p:grpSpPr bwMode="auto">
            <a:xfrm>
              <a:off x="2873" y="2345"/>
              <a:ext cx="864" cy="106"/>
              <a:chOff x="2873" y="2345"/>
              <a:chExt cx="864" cy="106"/>
            </a:xfrm>
          </p:grpSpPr>
          <p:sp>
            <p:nvSpPr>
              <p:cNvPr id="17444" name="Rectangle 36"/>
              <p:cNvSpPr>
                <a:spLocks noChangeArrowheads="1"/>
              </p:cNvSpPr>
              <p:nvPr/>
            </p:nvSpPr>
            <p:spPr bwMode="auto">
              <a:xfrm>
                <a:off x="2899" y="2370"/>
                <a:ext cx="813" cy="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algn="ctr"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0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break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0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  <p:sp>
            <p:nvSpPr>
              <p:cNvPr id="17445" name="Freeform 37"/>
              <p:cNvSpPr>
                <a:spLocks noChangeArrowheads="1"/>
              </p:cNvSpPr>
              <p:nvPr/>
            </p:nvSpPr>
            <p:spPr bwMode="auto">
              <a:xfrm>
                <a:off x="2873" y="2345"/>
                <a:ext cx="865" cy="107"/>
              </a:xfrm>
              <a:custGeom>
                <a:avLst/>
                <a:gdLst/>
                <a:ahLst/>
                <a:cxnLst>
                  <a:cxn ang="0">
                    <a:pos x="19985" y="0"/>
                  </a:cxn>
                  <a:cxn ang="0">
                    <a:pos x="19985" y="19906"/>
                  </a:cxn>
                  <a:cxn ang="0">
                    <a:pos x="0" y="19906"/>
                  </a:cxn>
                  <a:cxn ang="0">
                    <a:pos x="0" y="0"/>
                  </a:cxn>
                  <a:cxn ang="0">
                    <a:pos x="19985" y="0"/>
                  </a:cxn>
                </a:cxnLst>
                <a:rect l="0" t="0" r="r" b="b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24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7446" name="Rectangle 38"/>
            <p:cNvSpPr>
              <a:spLocks noChangeArrowheads="1"/>
            </p:cNvSpPr>
            <p:nvPr/>
          </p:nvSpPr>
          <p:spPr bwMode="auto">
            <a:xfrm>
              <a:off x="960" y="2055"/>
              <a:ext cx="341" cy="12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false</a:t>
              </a:r>
            </a:p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000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endParaRPr>
            </a:p>
          </p:txBody>
        </p:sp>
        <p:sp>
          <p:nvSpPr>
            <p:cNvPr id="17447" name="Freeform 39"/>
            <p:cNvSpPr>
              <a:spLocks/>
            </p:cNvSpPr>
            <p:nvPr/>
          </p:nvSpPr>
          <p:spPr bwMode="auto">
            <a:xfrm>
              <a:off x="882" y="3885"/>
              <a:ext cx="1" cy="181"/>
            </a:xfrm>
            <a:custGeom>
              <a:avLst/>
              <a:gdLst/>
              <a:ahLst/>
              <a:cxnLst>
                <a:cxn ang="0">
                  <a:pos x="0" y="19944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0" y="19944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960" y="3540"/>
              <a:ext cx="341" cy="12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false</a:t>
              </a:r>
            </a:p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000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endParaRPr>
            </a:p>
          </p:txBody>
        </p:sp>
        <p:sp>
          <p:nvSpPr>
            <p:cNvPr id="17449" name="Freeform 41"/>
            <p:cNvSpPr>
              <a:spLocks/>
            </p:cNvSpPr>
            <p:nvPr/>
          </p:nvSpPr>
          <p:spPr bwMode="auto">
            <a:xfrm>
              <a:off x="882" y="3042"/>
              <a:ext cx="1" cy="243"/>
            </a:xfrm>
            <a:custGeom>
              <a:avLst/>
              <a:gdLst/>
              <a:ahLst/>
              <a:cxnLst>
                <a:cxn ang="0">
                  <a:pos x="0" y="19958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0" name="Freeform 42"/>
            <p:cNvSpPr>
              <a:spLocks/>
            </p:cNvSpPr>
            <p:nvPr/>
          </p:nvSpPr>
          <p:spPr bwMode="auto">
            <a:xfrm>
              <a:off x="1354" y="3410"/>
              <a:ext cx="314" cy="1"/>
            </a:xfrm>
            <a:custGeom>
              <a:avLst/>
              <a:gdLst/>
              <a:ahLst/>
              <a:cxnLst>
                <a:cxn ang="0">
                  <a:pos x="19958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1" name="Freeform 43"/>
            <p:cNvSpPr>
              <a:spLocks/>
            </p:cNvSpPr>
            <p:nvPr/>
          </p:nvSpPr>
          <p:spPr bwMode="auto">
            <a:xfrm>
              <a:off x="2559" y="3410"/>
              <a:ext cx="315" cy="1"/>
            </a:xfrm>
            <a:custGeom>
              <a:avLst/>
              <a:gdLst/>
              <a:ahLst/>
              <a:cxnLst>
                <a:cxn ang="0">
                  <a:pos x="19958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52" name="Freeform 44"/>
            <p:cNvSpPr>
              <a:spLocks/>
            </p:cNvSpPr>
            <p:nvPr/>
          </p:nvSpPr>
          <p:spPr bwMode="auto">
            <a:xfrm>
              <a:off x="3738" y="3410"/>
              <a:ext cx="236" cy="1"/>
            </a:xfrm>
            <a:custGeom>
              <a:avLst/>
              <a:gdLst/>
              <a:ahLst/>
              <a:cxnLst>
                <a:cxn ang="0">
                  <a:pos x="19944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44" y="0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17453" name="Group 45"/>
            <p:cNvGrpSpPr>
              <a:grpSpLocks/>
            </p:cNvGrpSpPr>
            <p:nvPr/>
          </p:nvGrpSpPr>
          <p:grpSpPr bwMode="auto">
            <a:xfrm>
              <a:off x="410" y="3285"/>
              <a:ext cx="942" cy="248"/>
              <a:chOff x="410" y="3285"/>
              <a:chExt cx="942" cy="248"/>
            </a:xfrm>
          </p:grpSpPr>
          <p:sp>
            <p:nvSpPr>
              <p:cNvPr id="17454" name="Freeform 46"/>
              <p:cNvSpPr>
                <a:spLocks noChangeArrowheads="1"/>
              </p:cNvSpPr>
              <p:nvPr/>
            </p:nvSpPr>
            <p:spPr bwMode="auto">
              <a:xfrm>
                <a:off x="410" y="3285"/>
                <a:ext cx="943" cy="249"/>
              </a:xfrm>
              <a:custGeom>
                <a:avLst/>
                <a:gdLst/>
                <a:ahLst/>
                <a:cxnLst>
                  <a:cxn ang="0">
                    <a:pos x="19986" y="9980"/>
                  </a:cxn>
                  <a:cxn ang="0">
                    <a:pos x="9986" y="19959"/>
                  </a:cxn>
                  <a:cxn ang="0">
                    <a:pos x="0" y="9980"/>
                  </a:cxn>
                  <a:cxn ang="0">
                    <a:pos x="9986" y="0"/>
                  </a:cxn>
                  <a:cxn ang="0">
                    <a:pos x="19986" y="9980"/>
                  </a:cxn>
                </a:cxnLst>
                <a:rect l="0" t="0" r="r" b="b"/>
                <a:pathLst>
                  <a:path w="20000" h="20000">
                    <a:moveTo>
                      <a:pt x="19986" y="9980"/>
                    </a:moveTo>
                    <a:lnTo>
                      <a:pt x="9986" y="19959"/>
                    </a:lnTo>
                    <a:lnTo>
                      <a:pt x="0" y="9980"/>
                    </a:lnTo>
                    <a:lnTo>
                      <a:pt x="9986" y="0"/>
                    </a:lnTo>
                    <a:lnTo>
                      <a:pt x="19986" y="9980"/>
                    </a:lnTo>
                    <a:close/>
                  </a:path>
                </a:pathLst>
              </a:cu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455" name="Rectangle 47"/>
              <p:cNvSpPr>
                <a:spLocks noChangeArrowheads="1"/>
              </p:cNvSpPr>
              <p:nvPr/>
            </p:nvSpPr>
            <p:spPr bwMode="auto">
              <a:xfrm>
                <a:off x="567" y="3380"/>
                <a:ext cx="630" cy="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algn="ctr"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0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00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z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0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7456" name="Group 48"/>
            <p:cNvGrpSpPr>
              <a:grpSpLocks/>
            </p:cNvGrpSpPr>
            <p:nvPr/>
          </p:nvGrpSpPr>
          <p:grpSpPr bwMode="auto">
            <a:xfrm>
              <a:off x="1668" y="3356"/>
              <a:ext cx="890" cy="106"/>
              <a:chOff x="1668" y="3356"/>
              <a:chExt cx="890" cy="106"/>
            </a:xfrm>
          </p:grpSpPr>
          <p:sp>
            <p:nvSpPr>
              <p:cNvPr id="17457" name="Rectangle 49"/>
              <p:cNvSpPr>
                <a:spLocks noChangeArrowheads="1"/>
              </p:cNvSpPr>
              <p:nvPr/>
            </p:nvSpPr>
            <p:spPr bwMode="auto">
              <a:xfrm>
                <a:off x="1694" y="3381"/>
                <a:ext cx="838" cy="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algn="ctr"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00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case z action(s)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0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  <p:sp>
            <p:nvSpPr>
              <p:cNvPr id="17458" name="Freeform 50"/>
              <p:cNvSpPr>
                <a:spLocks noChangeArrowheads="1"/>
              </p:cNvSpPr>
              <p:nvPr/>
            </p:nvSpPr>
            <p:spPr bwMode="auto">
              <a:xfrm>
                <a:off x="1668" y="3356"/>
                <a:ext cx="891" cy="107"/>
              </a:xfrm>
              <a:custGeom>
                <a:avLst/>
                <a:gdLst/>
                <a:ahLst/>
                <a:cxnLst>
                  <a:cxn ang="0">
                    <a:pos x="19985" y="0"/>
                  </a:cxn>
                  <a:cxn ang="0">
                    <a:pos x="19985" y="19906"/>
                  </a:cxn>
                  <a:cxn ang="0">
                    <a:pos x="0" y="19906"/>
                  </a:cxn>
                  <a:cxn ang="0">
                    <a:pos x="0" y="0"/>
                  </a:cxn>
                  <a:cxn ang="0">
                    <a:pos x="19985" y="0"/>
                  </a:cxn>
                </a:cxnLst>
                <a:rect l="0" t="0" r="r" b="b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24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7459" name="Group 51"/>
            <p:cNvGrpSpPr>
              <a:grpSpLocks/>
            </p:cNvGrpSpPr>
            <p:nvPr/>
          </p:nvGrpSpPr>
          <p:grpSpPr bwMode="auto">
            <a:xfrm>
              <a:off x="2873" y="3356"/>
              <a:ext cx="864" cy="106"/>
              <a:chOff x="2873" y="3356"/>
              <a:chExt cx="864" cy="106"/>
            </a:xfrm>
          </p:grpSpPr>
          <p:sp>
            <p:nvSpPr>
              <p:cNvPr id="17460" name="Rectangle 52"/>
              <p:cNvSpPr>
                <a:spLocks noChangeArrowheads="1"/>
              </p:cNvSpPr>
              <p:nvPr/>
            </p:nvSpPr>
            <p:spPr bwMode="auto">
              <a:xfrm>
                <a:off x="2899" y="3381"/>
                <a:ext cx="813" cy="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algn="ctr"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0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break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0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  <p:sp>
            <p:nvSpPr>
              <p:cNvPr id="17461" name="Freeform 53"/>
              <p:cNvSpPr>
                <a:spLocks noChangeArrowheads="1"/>
              </p:cNvSpPr>
              <p:nvPr/>
            </p:nvSpPr>
            <p:spPr bwMode="auto">
              <a:xfrm>
                <a:off x="2873" y="3356"/>
                <a:ext cx="865" cy="107"/>
              </a:xfrm>
              <a:custGeom>
                <a:avLst/>
                <a:gdLst/>
                <a:ahLst/>
                <a:cxnLst>
                  <a:cxn ang="0">
                    <a:pos x="19985" y="0"/>
                  </a:cxn>
                  <a:cxn ang="0">
                    <a:pos x="19985" y="19906"/>
                  </a:cxn>
                  <a:cxn ang="0">
                    <a:pos x="0" y="19906"/>
                  </a:cxn>
                  <a:cxn ang="0">
                    <a:pos x="0" y="0"/>
                  </a:cxn>
                  <a:cxn ang="0">
                    <a:pos x="19985" y="0"/>
                  </a:cxn>
                </a:cxnLst>
                <a:rect l="0" t="0" r="r" b="b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24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7462" name="Rectangle 54"/>
            <p:cNvSpPr>
              <a:spLocks noChangeArrowheads="1"/>
            </p:cNvSpPr>
            <p:nvPr/>
          </p:nvSpPr>
          <p:spPr bwMode="auto">
            <a:xfrm>
              <a:off x="1324" y="2298"/>
              <a:ext cx="279" cy="12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true</a:t>
              </a:r>
            </a:p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000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endParaRPr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24" y="3307"/>
              <a:ext cx="279" cy="12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true</a:t>
              </a:r>
            </a:p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000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endParaRPr>
            </a:p>
          </p:txBody>
        </p:sp>
        <p:sp>
          <p:nvSpPr>
            <p:cNvPr id="17464" name="Freeform 56"/>
            <p:cNvSpPr>
              <a:spLocks/>
            </p:cNvSpPr>
            <p:nvPr/>
          </p:nvSpPr>
          <p:spPr bwMode="auto">
            <a:xfrm>
              <a:off x="882" y="3534"/>
              <a:ext cx="1" cy="243"/>
            </a:xfrm>
            <a:custGeom>
              <a:avLst/>
              <a:gdLst/>
              <a:ahLst/>
              <a:cxnLst>
                <a:cxn ang="0">
                  <a:pos x="0" y="19958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17465" name="Group 57"/>
            <p:cNvGrpSpPr>
              <a:grpSpLocks/>
            </p:cNvGrpSpPr>
            <p:nvPr/>
          </p:nvGrpSpPr>
          <p:grpSpPr bwMode="auto">
            <a:xfrm>
              <a:off x="384" y="3776"/>
              <a:ext cx="995" cy="106"/>
              <a:chOff x="384" y="3776"/>
              <a:chExt cx="995" cy="106"/>
            </a:xfrm>
          </p:grpSpPr>
          <p:sp>
            <p:nvSpPr>
              <p:cNvPr id="17466" name="Rectangle 58"/>
              <p:cNvSpPr>
                <a:spLocks noChangeArrowheads="1"/>
              </p:cNvSpPr>
              <p:nvPr/>
            </p:nvSpPr>
            <p:spPr bwMode="auto">
              <a:xfrm>
                <a:off x="413" y="3802"/>
                <a:ext cx="936" cy="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algn="ctr"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0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default</a:t>
                </a:r>
                <a:r>
                  <a:rPr lang="en-GB" sz="100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action(s)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0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  <p:sp>
            <p:nvSpPr>
              <p:cNvPr id="17467" name="Freeform 59"/>
              <p:cNvSpPr>
                <a:spLocks noChangeArrowheads="1"/>
              </p:cNvSpPr>
              <p:nvPr/>
            </p:nvSpPr>
            <p:spPr bwMode="auto">
              <a:xfrm>
                <a:off x="384" y="3776"/>
                <a:ext cx="996" cy="107"/>
              </a:xfrm>
              <a:custGeom>
                <a:avLst/>
                <a:gdLst/>
                <a:ahLst/>
                <a:cxnLst>
                  <a:cxn ang="0">
                    <a:pos x="19987" y="0"/>
                  </a:cxn>
                  <a:cxn ang="0">
                    <a:pos x="19987" y="19906"/>
                  </a:cxn>
                  <a:cxn ang="0">
                    <a:pos x="0" y="19906"/>
                  </a:cxn>
                  <a:cxn ang="0">
                    <a:pos x="0" y="0"/>
                  </a:cxn>
                  <a:cxn ang="0">
                    <a:pos x="19987" y="0"/>
                  </a:cxn>
                </a:cxnLst>
                <a:rect l="0" t="0" r="r" b="b"/>
                <a:pathLst>
                  <a:path w="20000" h="20000">
                    <a:moveTo>
                      <a:pt x="19987" y="0"/>
                    </a:moveTo>
                    <a:lnTo>
                      <a:pt x="19987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7" y="0"/>
                    </a:lnTo>
                    <a:close/>
                  </a:path>
                </a:pathLst>
              </a:custGeom>
              <a:noFill/>
              <a:ln w="324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sp>
        <p:nvSpPr>
          <p:cNvPr id="17468" name="Rectangle 60"/>
          <p:cNvSpPr>
            <a:spLocks noChangeArrowheads="1"/>
          </p:cNvSpPr>
          <p:nvPr/>
        </p:nvSpPr>
        <p:spPr bwMode="auto">
          <a:xfrm>
            <a:off x="0" y="387350"/>
            <a:ext cx="5486400" cy="3921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0" y="2932113"/>
            <a:ext cx="5486400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cs typeface="Times New Roman" pitchFamily="16" charset="0"/>
              </a:rPr>
              <a:t> 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17470" name="Rectangle 62"/>
          <p:cNvSpPr>
            <a:spLocks noChangeArrowheads="1"/>
          </p:cNvSpPr>
          <p:nvPr/>
        </p:nvSpPr>
        <p:spPr bwMode="auto">
          <a:xfrm>
            <a:off x="0" y="4308475"/>
            <a:ext cx="91440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cs typeface="Times New Roman" pitchFamily="16" charset="0"/>
              </a:rPr>
              <a:t/>
            </a:r>
            <a:br>
              <a:rPr lang="en-GB" sz="1400">
                <a:solidFill>
                  <a:srgbClr val="000000"/>
                </a:solidFill>
                <a:cs typeface="Times New Roman" pitchFamily="16" charset="0"/>
              </a:rPr>
            </a:br>
            <a:endParaRPr lang="en-GB" sz="1400">
              <a:solidFill>
                <a:srgbClr val="0000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egnaposto numero diapositiva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21820AB-1BAB-45A4-9280-82ACA006D750}" type="slidenum">
              <a:rPr lang="en-GB"/>
              <a:pPr/>
              <a:t>15</a:t>
            </a:fld>
            <a:endParaRPr lang="en-GB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subTitle"/>
          </p:nvPr>
        </p:nvSpPr>
        <p:spPr>
          <a:xfrm>
            <a:off x="6705600" y="762000"/>
            <a:ext cx="2438400" cy="6096000"/>
          </a:xfrm>
          <a:ln/>
        </p:spPr>
        <p:txBody>
          <a:bodyPr lIns="90000" tIns="46800" rIns="90000" bIns="46800" anchor="t"/>
          <a:lstStyle/>
          <a:p>
            <a:pPr algn="l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cs typeface="Times New Roman" pitchFamily="16" charset="0"/>
              </a:rPr>
              <a:t>1.  Initialize variables</a:t>
            </a:r>
          </a:p>
          <a:p>
            <a:pPr algn="l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cs typeface="Times New Roman" pitchFamily="16" charset="0"/>
              </a:rPr>
              <a:t/>
            </a:r>
            <a:br>
              <a:rPr lang="en-GB" sz="1600">
                <a:solidFill>
                  <a:srgbClr val="000000"/>
                </a:solidFill>
                <a:cs typeface="Times New Roman" pitchFamily="16" charset="0"/>
              </a:rPr>
            </a:br>
            <a:r>
              <a:rPr lang="en-GB" sz="1600">
                <a:solidFill>
                  <a:srgbClr val="000000"/>
                </a:solidFill>
                <a:cs typeface="Times New Roman" pitchFamily="16" charset="0"/>
              </a:rPr>
              <a:t>2.  Input data</a:t>
            </a:r>
          </a:p>
          <a:p>
            <a:pPr algn="l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>
              <a:solidFill>
                <a:srgbClr val="000000"/>
              </a:solidFill>
            </a:endParaRPr>
          </a:p>
          <a:p>
            <a:pPr algn="l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cs typeface="Times New Roman" pitchFamily="16" charset="0"/>
              </a:rPr>
              <a:t>2.1  Use switch loop to update </a:t>
            </a: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count</a:t>
            </a:r>
          </a:p>
          <a:p>
            <a:pPr algn="l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>
              <a:solidFill>
                <a:srgbClr val="000000"/>
              </a:solidFill>
              <a:latin typeface="Courier New" pitchFamily="49" charset="0"/>
              <a:cs typeface="Times New Roman" pitchFamily="16" charset="0"/>
            </a:endParaRPr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6780213" cy="6856413"/>
            <a:chOff x="0" y="0"/>
            <a:chExt cx="4271" cy="4319"/>
          </a:xfrm>
        </p:grpSpPr>
        <p:grpSp>
          <p:nvGrpSpPr>
            <p:cNvPr id="18435" name="Group 3"/>
            <p:cNvGrpSpPr>
              <a:grpSpLocks/>
            </p:cNvGrpSpPr>
            <p:nvPr/>
          </p:nvGrpSpPr>
          <p:grpSpPr bwMode="auto">
            <a:xfrm>
              <a:off x="0" y="0"/>
              <a:ext cx="4271" cy="136"/>
              <a:chOff x="0" y="0"/>
              <a:chExt cx="4271" cy="136"/>
            </a:xfrm>
          </p:grpSpPr>
          <p:sp>
            <p:nvSpPr>
              <p:cNvPr id="18436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272" cy="13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272" cy="13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1	// Fig. 2.22: fig02_22.cpp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38" name="Group 6"/>
            <p:cNvGrpSpPr>
              <a:grpSpLocks/>
            </p:cNvGrpSpPr>
            <p:nvPr/>
          </p:nvGrpSpPr>
          <p:grpSpPr bwMode="auto">
            <a:xfrm>
              <a:off x="0" y="137"/>
              <a:ext cx="4271" cy="126"/>
              <a:chOff x="0" y="137"/>
              <a:chExt cx="4271" cy="126"/>
            </a:xfrm>
          </p:grpSpPr>
          <p:sp>
            <p:nvSpPr>
              <p:cNvPr id="18439" name="Rectangle 7"/>
              <p:cNvSpPr>
                <a:spLocks noChangeArrowheads="1"/>
              </p:cNvSpPr>
              <p:nvPr/>
            </p:nvSpPr>
            <p:spPr bwMode="auto">
              <a:xfrm>
                <a:off x="0" y="137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40" name="Rectangle 8"/>
              <p:cNvSpPr>
                <a:spLocks noChangeArrowheads="1"/>
              </p:cNvSpPr>
              <p:nvPr/>
            </p:nvSpPr>
            <p:spPr bwMode="auto">
              <a:xfrm>
                <a:off x="0" y="137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2	// Counting letter grades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41" name="Group 9"/>
            <p:cNvGrpSpPr>
              <a:grpSpLocks/>
            </p:cNvGrpSpPr>
            <p:nvPr/>
          </p:nvGrpSpPr>
          <p:grpSpPr bwMode="auto">
            <a:xfrm>
              <a:off x="0" y="263"/>
              <a:ext cx="4271" cy="126"/>
              <a:chOff x="0" y="263"/>
              <a:chExt cx="4271" cy="126"/>
            </a:xfrm>
          </p:grpSpPr>
          <p:sp>
            <p:nvSpPr>
              <p:cNvPr id="18442" name="Rectangle 10"/>
              <p:cNvSpPr>
                <a:spLocks noChangeArrowheads="1"/>
              </p:cNvSpPr>
              <p:nvPr/>
            </p:nvSpPr>
            <p:spPr bwMode="auto">
              <a:xfrm>
                <a:off x="0" y="263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43" name="Rectangle 11"/>
              <p:cNvSpPr>
                <a:spLocks noChangeArrowheads="1"/>
              </p:cNvSpPr>
              <p:nvPr/>
            </p:nvSpPr>
            <p:spPr bwMode="auto">
              <a:xfrm>
                <a:off x="0" y="263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3	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#include 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&lt;iostream&gt;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44" name="Group 12"/>
            <p:cNvGrpSpPr>
              <a:grpSpLocks/>
            </p:cNvGrpSpPr>
            <p:nvPr/>
          </p:nvGrpSpPr>
          <p:grpSpPr bwMode="auto">
            <a:xfrm>
              <a:off x="0" y="390"/>
              <a:ext cx="4271" cy="126"/>
              <a:chOff x="0" y="390"/>
              <a:chExt cx="4271" cy="126"/>
            </a:xfrm>
          </p:grpSpPr>
          <p:sp>
            <p:nvSpPr>
              <p:cNvPr id="18445" name="Rectangle 13"/>
              <p:cNvSpPr>
                <a:spLocks noChangeArrowheads="1"/>
              </p:cNvSpPr>
              <p:nvPr/>
            </p:nvSpPr>
            <p:spPr bwMode="auto">
              <a:xfrm>
                <a:off x="0" y="390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46" name="Rectangle 14"/>
              <p:cNvSpPr>
                <a:spLocks noChangeArrowheads="1"/>
              </p:cNvSpPr>
              <p:nvPr/>
            </p:nvSpPr>
            <p:spPr bwMode="auto">
              <a:xfrm>
                <a:off x="0" y="390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4	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47" name="Group 15"/>
            <p:cNvGrpSpPr>
              <a:grpSpLocks/>
            </p:cNvGrpSpPr>
            <p:nvPr/>
          </p:nvGrpSpPr>
          <p:grpSpPr bwMode="auto">
            <a:xfrm>
              <a:off x="0" y="517"/>
              <a:ext cx="4271" cy="126"/>
              <a:chOff x="0" y="517"/>
              <a:chExt cx="4271" cy="126"/>
            </a:xfrm>
          </p:grpSpPr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0" y="517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49" name="Rectangle 17"/>
              <p:cNvSpPr>
                <a:spLocks noChangeArrowheads="1"/>
              </p:cNvSpPr>
              <p:nvPr/>
            </p:nvSpPr>
            <p:spPr bwMode="auto">
              <a:xfrm>
                <a:off x="0" y="517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5	</a:t>
                </a: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using namespace 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std;</a:t>
                </a:r>
              </a:p>
            </p:txBody>
          </p:sp>
        </p:grpSp>
        <p:grpSp>
          <p:nvGrpSpPr>
            <p:cNvPr id="18450" name="Group 18"/>
            <p:cNvGrpSpPr>
              <a:grpSpLocks/>
            </p:cNvGrpSpPr>
            <p:nvPr/>
          </p:nvGrpSpPr>
          <p:grpSpPr bwMode="auto">
            <a:xfrm>
              <a:off x="0" y="644"/>
              <a:ext cx="4271" cy="126"/>
              <a:chOff x="0" y="644"/>
              <a:chExt cx="4271" cy="126"/>
            </a:xfrm>
          </p:grpSpPr>
          <p:sp>
            <p:nvSpPr>
              <p:cNvPr id="18451" name="Rectangle 19"/>
              <p:cNvSpPr>
                <a:spLocks noChangeArrowheads="1"/>
              </p:cNvSpPr>
              <p:nvPr/>
            </p:nvSpPr>
            <p:spPr bwMode="auto">
              <a:xfrm>
                <a:off x="0" y="644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52" name="Rectangle 20"/>
              <p:cNvSpPr>
                <a:spLocks noChangeArrowheads="1"/>
              </p:cNvSpPr>
              <p:nvPr/>
            </p:nvSpPr>
            <p:spPr bwMode="auto">
              <a:xfrm>
                <a:off x="0" y="644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6	</a:t>
                </a:r>
              </a:p>
            </p:txBody>
          </p:sp>
        </p:grpSp>
        <p:grpSp>
          <p:nvGrpSpPr>
            <p:cNvPr id="18453" name="Group 21"/>
            <p:cNvGrpSpPr>
              <a:grpSpLocks/>
            </p:cNvGrpSpPr>
            <p:nvPr/>
          </p:nvGrpSpPr>
          <p:grpSpPr bwMode="auto">
            <a:xfrm>
              <a:off x="0" y="770"/>
              <a:ext cx="4271" cy="126"/>
              <a:chOff x="0" y="770"/>
              <a:chExt cx="4271" cy="126"/>
            </a:xfrm>
          </p:grpSpPr>
          <p:sp>
            <p:nvSpPr>
              <p:cNvPr id="18454" name="Rectangle 22"/>
              <p:cNvSpPr>
                <a:spLocks noChangeArrowheads="1"/>
              </p:cNvSpPr>
              <p:nvPr/>
            </p:nvSpPr>
            <p:spPr bwMode="auto">
              <a:xfrm>
                <a:off x="0" y="770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55" name="Rectangle 23"/>
              <p:cNvSpPr>
                <a:spLocks noChangeArrowheads="1"/>
              </p:cNvSpPr>
              <p:nvPr/>
            </p:nvSpPr>
            <p:spPr bwMode="auto">
              <a:xfrm>
                <a:off x="0" y="770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7	</a:t>
                </a:r>
              </a:p>
            </p:txBody>
          </p:sp>
        </p:grpSp>
        <p:grpSp>
          <p:nvGrpSpPr>
            <p:cNvPr id="18456" name="Group 24"/>
            <p:cNvGrpSpPr>
              <a:grpSpLocks/>
            </p:cNvGrpSpPr>
            <p:nvPr/>
          </p:nvGrpSpPr>
          <p:grpSpPr bwMode="auto">
            <a:xfrm>
              <a:off x="0" y="897"/>
              <a:ext cx="4271" cy="126"/>
              <a:chOff x="0" y="897"/>
              <a:chExt cx="4271" cy="126"/>
            </a:xfrm>
          </p:grpSpPr>
          <p:sp>
            <p:nvSpPr>
              <p:cNvPr id="18457" name="Rectangle 25"/>
              <p:cNvSpPr>
                <a:spLocks noChangeArrowheads="1"/>
              </p:cNvSpPr>
              <p:nvPr/>
            </p:nvSpPr>
            <p:spPr bwMode="auto">
              <a:xfrm>
                <a:off x="0" y="897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58" name="Rectangle 26"/>
              <p:cNvSpPr>
                <a:spLocks noChangeArrowheads="1"/>
              </p:cNvSpPr>
              <p:nvPr/>
            </p:nvSpPr>
            <p:spPr bwMode="auto">
              <a:xfrm>
                <a:off x="0" y="897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8	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59" name="Group 27"/>
            <p:cNvGrpSpPr>
              <a:grpSpLocks/>
            </p:cNvGrpSpPr>
            <p:nvPr/>
          </p:nvGrpSpPr>
          <p:grpSpPr bwMode="auto">
            <a:xfrm>
              <a:off x="0" y="1024"/>
              <a:ext cx="4271" cy="126"/>
              <a:chOff x="0" y="1024"/>
              <a:chExt cx="4271" cy="126"/>
            </a:xfrm>
          </p:grpSpPr>
          <p:sp>
            <p:nvSpPr>
              <p:cNvPr id="18460" name="Rectangle 28"/>
              <p:cNvSpPr>
                <a:spLocks noChangeArrowheads="1"/>
              </p:cNvSpPr>
              <p:nvPr/>
            </p:nvSpPr>
            <p:spPr bwMode="auto">
              <a:xfrm>
                <a:off x="0" y="1024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61" name="Rectangle 29"/>
              <p:cNvSpPr>
                <a:spLocks noChangeArrowheads="1"/>
              </p:cNvSpPr>
              <p:nvPr/>
            </p:nvSpPr>
            <p:spPr bwMode="auto">
              <a:xfrm>
                <a:off x="0" y="1024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9	</a:t>
                </a:r>
                <a:r>
                  <a:rPr lang="en-GB" sz="1200" b="1" dirty="0" smtClean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 </a:t>
                </a:r>
                <a:r>
                  <a:rPr lang="en-GB" sz="1200" b="1" dirty="0" err="1" smtClean="0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int</a:t>
                </a:r>
                <a:r>
                  <a:rPr lang="en-GB" sz="1200" b="1" dirty="0" smtClean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main()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62" name="Group 30"/>
            <p:cNvGrpSpPr>
              <a:grpSpLocks/>
            </p:cNvGrpSpPr>
            <p:nvPr/>
          </p:nvGrpSpPr>
          <p:grpSpPr bwMode="auto">
            <a:xfrm>
              <a:off x="0" y="1151"/>
              <a:ext cx="4271" cy="126"/>
              <a:chOff x="0" y="1151"/>
              <a:chExt cx="4271" cy="126"/>
            </a:xfrm>
          </p:grpSpPr>
          <p:sp>
            <p:nvSpPr>
              <p:cNvPr id="18463" name="Rectangle 31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64" name="Rectangle 32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10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{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65" name="Group 33"/>
            <p:cNvGrpSpPr>
              <a:grpSpLocks/>
            </p:cNvGrpSpPr>
            <p:nvPr/>
          </p:nvGrpSpPr>
          <p:grpSpPr bwMode="auto">
            <a:xfrm>
              <a:off x="0" y="1277"/>
              <a:ext cx="4271" cy="126"/>
              <a:chOff x="0" y="1277"/>
              <a:chExt cx="4271" cy="126"/>
            </a:xfrm>
          </p:grpSpPr>
          <p:sp>
            <p:nvSpPr>
              <p:cNvPr id="18466" name="Rectangle 34"/>
              <p:cNvSpPr>
                <a:spLocks noChangeArrowheads="1"/>
              </p:cNvSpPr>
              <p:nvPr/>
            </p:nvSpPr>
            <p:spPr bwMode="auto">
              <a:xfrm>
                <a:off x="0" y="1277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67" name="Rectangle 35"/>
              <p:cNvSpPr>
                <a:spLocks noChangeArrowheads="1"/>
              </p:cNvSpPr>
              <p:nvPr/>
            </p:nvSpPr>
            <p:spPr bwMode="auto">
              <a:xfrm>
                <a:off x="0" y="1277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11	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</a:t>
                </a:r>
                <a:r>
                  <a:rPr lang="en-GB" sz="1200" b="1" dirty="0" err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int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grade,       </a:t>
                </a: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one grade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68" name="Group 36"/>
            <p:cNvGrpSpPr>
              <a:grpSpLocks/>
            </p:cNvGrpSpPr>
            <p:nvPr/>
          </p:nvGrpSpPr>
          <p:grpSpPr bwMode="auto">
            <a:xfrm>
              <a:off x="0" y="1404"/>
              <a:ext cx="4271" cy="126"/>
              <a:chOff x="0" y="1404"/>
              <a:chExt cx="4271" cy="126"/>
            </a:xfrm>
          </p:grpSpPr>
          <p:sp>
            <p:nvSpPr>
              <p:cNvPr id="18469" name="Rectangle 37"/>
              <p:cNvSpPr>
                <a:spLocks noChangeArrowheads="1"/>
              </p:cNvSpPr>
              <p:nvPr/>
            </p:nvSpPr>
            <p:spPr bwMode="auto">
              <a:xfrm>
                <a:off x="0" y="1404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70" name="Rectangle 38"/>
              <p:cNvSpPr>
                <a:spLocks noChangeArrowheads="1"/>
              </p:cNvSpPr>
              <p:nvPr/>
            </p:nvSpPr>
            <p:spPr bwMode="auto">
              <a:xfrm>
                <a:off x="0" y="1404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12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aCount = 0,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number of A's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71" name="Group 39"/>
            <p:cNvGrpSpPr>
              <a:grpSpLocks/>
            </p:cNvGrpSpPr>
            <p:nvPr/>
          </p:nvGrpSpPr>
          <p:grpSpPr bwMode="auto">
            <a:xfrm>
              <a:off x="0" y="1531"/>
              <a:ext cx="4271" cy="126"/>
              <a:chOff x="0" y="1531"/>
              <a:chExt cx="4271" cy="126"/>
            </a:xfrm>
          </p:grpSpPr>
          <p:sp>
            <p:nvSpPr>
              <p:cNvPr id="18472" name="Rectangle 40"/>
              <p:cNvSpPr>
                <a:spLocks noChangeArrowheads="1"/>
              </p:cNvSpPr>
              <p:nvPr/>
            </p:nvSpPr>
            <p:spPr bwMode="auto">
              <a:xfrm>
                <a:off x="0" y="1531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73" name="Rectangle 41"/>
              <p:cNvSpPr>
                <a:spLocks noChangeArrowheads="1"/>
              </p:cNvSpPr>
              <p:nvPr/>
            </p:nvSpPr>
            <p:spPr bwMode="auto">
              <a:xfrm>
                <a:off x="0" y="1531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13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bCount = 0,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number of B's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74" name="Group 42"/>
            <p:cNvGrpSpPr>
              <a:grpSpLocks/>
            </p:cNvGrpSpPr>
            <p:nvPr/>
          </p:nvGrpSpPr>
          <p:grpSpPr bwMode="auto">
            <a:xfrm>
              <a:off x="0" y="1658"/>
              <a:ext cx="4271" cy="126"/>
              <a:chOff x="0" y="1658"/>
              <a:chExt cx="4271" cy="126"/>
            </a:xfrm>
          </p:grpSpPr>
          <p:sp>
            <p:nvSpPr>
              <p:cNvPr id="18475" name="Rectangle 43"/>
              <p:cNvSpPr>
                <a:spLocks noChangeArrowheads="1"/>
              </p:cNvSpPr>
              <p:nvPr/>
            </p:nvSpPr>
            <p:spPr bwMode="auto">
              <a:xfrm>
                <a:off x="0" y="1658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76" name="Rectangle 44"/>
              <p:cNvSpPr>
                <a:spLocks noChangeArrowheads="1"/>
              </p:cNvSpPr>
              <p:nvPr/>
            </p:nvSpPr>
            <p:spPr bwMode="auto">
              <a:xfrm>
                <a:off x="0" y="1658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14	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</a:t>
                </a:r>
                <a:r>
                  <a:rPr lang="en-GB" sz="1200" b="1" dirty="0" err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cCount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= 0,  </a:t>
                </a: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number of C's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77" name="Group 45"/>
            <p:cNvGrpSpPr>
              <a:grpSpLocks/>
            </p:cNvGrpSpPr>
            <p:nvPr/>
          </p:nvGrpSpPr>
          <p:grpSpPr bwMode="auto">
            <a:xfrm>
              <a:off x="0" y="1784"/>
              <a:ext cx="4271" cy="126"/>
              <a:chOff x="0" y="1784"/>
              <a:chExt cx="4271" cy="126"/>
            </a:xfrm>
          </p:grpSpPr>
          <p:sp>
            <p:nvSpPr>
              <p:cNvPr id="18478" name="Rectangle 46"/>
              <p:cNvSpPr>
                <a:spLocks noChangeArrowheads="1"/>
              </p:cNvSpPr>
              <p:nvPr/>
            </p:nvSpPr>
            <p:spPr bwMode="auto">
              <a:xfrm>
                <a:off x="0" y="1784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79" name="Rectangle 47"/>
              <p:cNvSpPr>
                <a:spLocks noChangeArrowheads="1"/>
              </p:cNvSpPr>
              <p:nvPr/>
            </p:nvSpPr>
            <p:spPr bwMode="auto">
              <a:xfrm>
                <a:off x="0" y="1784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15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dCount = 0,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number of D's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80" name="Group 48"/>
            <p:cNvGrpSpPr>
              <a:grpSpLocks/>
            </p:cNvGrpSpPr>
            <p:nvPr/>
          </p:nvGrpSpPr>
          <p:grpSpPr bwMode="auto">
            <a:xfrm>
              <a:off x="0" y="1911"/>
              <a:ext cx="4271" cy="126"/>
              <a:chOff x="0" y="1911"/>
              <a:chExt cx="4271" cy="126"/>
            </a:xfrm>
          </p:grpSpPr>
          <p:sp>
            <p:nvSpPr>
              <p:cNvPr id="18481" name="Rectangle 49"/>
              <p:cNvSpPr>
                <a:spLocks noChangeArrowheads="1"/>
              </p:cNvSpPr>
              <p:nvPr/>
            </p:nvSpPr>
            <p:spPr bwMode="auto">
              <a:xfrm>
                <a:off x="0" y="1911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82" name="Rectangle 50"/>
              <p:cNvSpPr>
                <a:spLocks noChangeArrowheads="1"/>
              </p:cNvSpPr>
              <p:nvPr/>
            </p:nvSpPr>
            <p:spPr bwMode="auto">
              <a:xfrm>
                <a:off x="0" y="1911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16	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</a:t>
                </a:r>
                <a:r>
                  <a:rPr lang="en-GB" sz="1200" b="1" dirty="0" err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fCount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= 0;  </a:t>
                </a: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number of F's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83" name="Group 51"/>
            <p:cNvGrpSpPr>
              <a:grpSpLocks/>
            </p:cNvGrpSpPr>
            <p:nvPr/>
          </p:nvGrpSpPr>
          <p:grpSpPr bwMode="auto">
            <a:xfrm>
              <a:off x="0" y="2038"/>
              <a:ext cx="4271" cy="126"/>
              <a:chOff x="0" y="2038"/>
              <a:chExt cx="4271" cy="126"/>
            </a:xfrm>
          </p:grpSpPr>
          <p:sp>
            <p:nvSpPr>
              <p:cNvPr id="18484" name="Rectangle 52"/>
              <p:cNvSpPr>
                <a:spLocks noChangeArrowheads="1"/>
              </p:cNvSpPr>
              <p:nvPr/>
            </p:nvSpPr>
            <p:spPr bwMode="auto">
              <a:xfrm>
                <a:off x="0" y="2038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85" name="Rectangle 53"/>
              <p:cNvSpPr>
                <a:spLocks noChangeArrowheads="1"/>
              </p:cNvSpPr>
              <p:nvPr/>
            </p:nvSpPr>
            <p:spPr bwMode="auto">
              <a:xfrm>
                <a:off x="0" y="2038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17	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86" name="Group 54"/>
            <p:cNvGrpSpPr>
              <a:grpSpLocks/>
            </p:cNvGrpSpPr>
            <p:nvPr/>
          </p:nvGrpSpPr>
          <p:grpSpPr bwMode="auto">
            <a:xfrm>
              <a:off x="0" y="2165"/>
              <a:ext cx="4271" cy="126"/>
              <a:chOff x="0" y="2165"/>
              <a:chExt cx="4271" cy="126"/>
            </a:xfrm>
          </p:grpSpPr>
          <p:sp>
            <p:nvSpPr>
              <p:cNvPr id="18487" name="Rectangle 55"/>
              <p:cNvSpPr>
                <a:spLocks noChangeArrowheads="1"/>
              </p:cNvSpPr>
              <p:nvPr/>
            </p:nvSpPr>
            <p:spPr bwMode="auto">
              <a:xfrm>
                <a:off x="0" y="2165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88" name="Rectangle 56"/>
              <p:cNvSpPr>
                <a:spLocks noChangeArrowheads="1"/>
              </p:cNvSpPr>
              <p:nvPr/>
            </p:nvSpPr>
            <p:spPr bwMode="auto">
              <a:xfrm>
                <a:off x="0" y="2165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18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cout &lt;&lt; "Enter the letter grades." &lt;&lt; endl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89" name="Group 57"/>
            <p:cNvGrpSpPr>
              <a:grpSpLocks/>
            </p:cNvGrpSpPr>
            <p:nvPr/>
          </p:nvGrpSpPr>
          <p:grpSpPr bwMode="auto">
            <a:xfrm>
              <a:off x="0" y="2292"/>
              <a:ext cx="4271" cy="126"/>
              <a:chOff x="0" y="2292"/>
              <a:chExt cx="4271" cy="126"/>
            </a:xfrm>
          </p:grpSpPr>
          <p:sp>
            <p:nvSpPr>
              <p:cNvPr id="18490" name="Rectangle 58"/>
              <p:cNvSpPr>
                <a:spLocks noChangeArrowheads="1"/>
              </p:cNvSpPr>
              <p:nvPr/>
            </p:nvSpPr>
            <p:spPr bwMode="auto">
              <a:xfrm>
                <a:off x="0" y="2292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91" name="Rectangle 59"/>
              <p:cNvSpPr>
                <a:spLocks noChangeArrowheads="1"/>
              </p:cNvSpPr>
              <p:nvPr/>
            </p:nvSpPr>
            <p:spPr bwMode="auto">
              <a:xfrm>
                <a:off x="0" y="2292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19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&lt;&lt; "Enter the EOF character to end input." &lt;&lt; endl;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92" name="Group 60"/>
            <p:cNvGrpSpPr>
              <a:grpSpLocks/>
            </p:cNvGrpSpPr>
            <p:nvPr/>
          </p:nvGrpSpPr>
          <p:grpSpPr bwMode="auto">
            <a:xfrm>
              <a:off x="0" y="2418"/>
              <a:ext cx="4271" cy="126"/>
              <a:chOff x="0" y="2418"/>
              <a:chExt cx="4271" cy="126"/>
            </a:xfrm>
          </p:grpSpPr>
          <p:sp>
            <p:nvSpPr>
              <p:cNvPr id="18493" name="Rectangle 61"/>
              <p:cNvSpPr>
                <a:spLocks noChangeArrowheads="1"/>
              </p:cNvSpPr>
              <p:nvPr/>
            </p:nvSpPr>
            <p:spPr bwMode="auto">
              <a:xfrm>
                <a:off x="0" y="2418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94" name="Rectangle 62"/>
              <p:cNvSpPr>
                <a:spLocks noChangeArrowheads="1"/>
              </p:cNvSpPr>
              <p:nvPr/>
            </p:nvSpPr>
            <p:spPr bwMode="auto">
              <a:xfrm>
                <a:off x="0" y="2418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20	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95" name="Group 63"/>
            <p:cNvGrpSpPr>
              <a:grpSpLocks/>
            </p:cNvGrpSpPr>
            <p:nvPr/>
          </p:nvGrpSpPr>
          <p:grpSpPr bwMode="auto">
            <a:xfrm>
              <a:off x="0" y="2545"/>
              <a:ext cx="4271" cy="126"/>
              <a:chOff x="0" y="2545"/>
              <a:chExt cx="4271" cy="126"/>
            </a:xfrm>
          </p:grpSpPr>
          <p:sp>
            <p:nvSpPr>
              <p:cNvPr id="18496" name="Rectangle 64"/>
              <p:cNvSpPr>
                <a:spLocks noChangeArrowheads="1"/>
              </p:cNvSpPr>
              <p:nvPr/>
            </p:nvSpPr>
            <p:spPr bwMode="auto">
              <a:xfrm>
                <a:off x="0" y="2545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97" name="Rectangle 65"/>
              <p:cNvSpPr>
                <a:spLocks noChangeArrowheads="1"/>
              </p:cNvSpPr>
              <p:nvPr/>
            </p:nvSpPr>
            <p:spPr bwMode="auto">
              <a:xfrm>
                <a:off x="0" y="2545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21	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</a:t>
                </a:r>
                <a:r>
                  <a:rPr lang="en-GB" sz="1200" b="1" dirty="0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while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( ( grade = </a:t>
                </a:r>
                <a:r>
                  <a:rPr lang="en-GB" sz="1200" b="1" dirty="0" err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cin.get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() ) != EOF ) {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498" name="Group 66"/>
            <p:cNvGrpSpPr>
              <a:grpSpLocks/>
            </p:cNvGrpSpPr>
            <p:nvPr/>
          </p:nvGrpSpPr>
          <p:grpSpPr bwMode="auto">
            <a:xfrm>
              <a:off x="0" y="2672"/>
              <a:ext cx="4271" cy="126"/>
              <a:chOff x="0" y="2672"/>
              <a:chExt cx="4271" cy="126"/>
            </a:xfrm>
          </p:grpSpPr>
          <p:sp>
            <p:nvSpPr>
              <p:cNvPr id="18499" name="Rectangle 67"/>
              <p:cNvSpPr>
                <a:spLocks noChangeArrowheads="1"/>
              </p:cNvSpPr>
              <p:nvPr/>
            </p:nvSpPr>
            <p:spPr bwMode="auto">
              <a:xfrm>
                <a:off x="0" y="2672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500" name="Rectangle 68"/>
              <p:cNvSpPr>
                <a:spLocks noChangeArrowheads="1"/>
              </p:cNvSpPr>
              <p:nvPr/>
            </p:nvSpPr>
            <p:spPr bwMode="auto">
              <a:xfrm>
                <a:off x="0" y="2672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22	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501" name="Group 69"/>
            <p:cNvGrpSpPr>
              <a:grpSpLocks/>
            </p:cNvGrpSpPr>
            <p:nvPr/>
          </p:nvGrpSpPr>
          <p:grpSpPr bwMode="auto">
            <a:xfrm>
              <a:off x="0" y="2799"/>
              <a:ext cx="4271" cy="126"/>
              <a:chOff x="0" y="2799"/>
              <a:chExt cx="4271" cy="126"/>
            </a:xfrm>
          </p:grpSpPr>
          <p:sp>
            <p:nvSpPr>
              <p:cNvPr id="18502" name="Rectangle 70"/>
              <p:cNvSpPr>
                <a:spLocks noChangeArrowheads="1"/>
              </p:cNvSpPr>
              <p:nvPr/>
            </p:nvSpPr>
            <p:spPr bwMode="auto">
              <a:xfrm>
                <a:off x="0" y="2799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503" name="Rectangle 71"/>
              <p:cNvSpPr>
                <a:spLocks noChangeArrowheads="1"/>
              </p:cNvSpPr>
              <p:nvPr/>
            </p:nvSpPr>
            <p:spPr bwMode="auto">
              <a:xfrm>
                <a:off x="0" y="2799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23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switch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( grade ) {    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switch nested in while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504" name="Group 72"/>
            <p:cNvGrpSpPr>
              <a:grpSpLocks/>
            </p:cNvGrpSpPr>
            <p:nvPr/>
          </p:nvGrpSpPr>
          <p:grpSpPr bwMode="auto">
            <a:xfrm>
              <a:off x="0" y="2926"/>
              <a:ext cx="4271" cy="126"/>
              <a:chOff x="0" y="2926"/>
              <a:chExt cx="4271" cy="126"/>
            </a:xfrm>
          </p:grpSpPr>
          <p:sp>
            <p:nvSpPr>
              <p:cNvPr id="18505" name="Rectangle 73"/>
              <p:cNvSpPr>
                <a:spLocks noChangeArrowheads="1"/>
              </p:cNvSpPr>
              <p:nvPr/>
            </p:nvSpPr>
            <p:spPr bwMode="auto">
              <a:xfrm>
                <a:off x="0" y="2926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506" name="Rectangle 74"/>
              <p:cNvSpPr>
                <a:spLocks noChangeArrowheads="1"/>
              </p:cNvSpPr>
              <p:nvPr/>
            </p:nvSpPr>
            <p:spPr bwMode="auto">
              <a:xfrm>
                <a:off x="0" y="2926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24	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507" name="Group 75"/>
            <p:cNvGrpSpPr>
              <a:grpSpLocks/>
            </p:cNvGrpSpPr>
            <p:nvPr/>
          </p:nvGrpSpPr>
          <p:grpSpPr bwMode="auto">
            <a:xfrm>
              <a:off x="0" y="3052"/>
              <a:ext cx="4271" cy="126"/>
              <a:chOff x="0" y="3052"/>
              <a:chExt cx="4271" cy="126"/>
            </a:xfrm>
          </p:grpSpPr>
          <p:sp>
            <p:nvSpPr>
              <p:cNvPr id="18508" name="Rectangle 76"/>
              <p:cNvSpPr>
                <a:spLocks noChangeArrowheads="1"/>
              </p:cNvSpPr>
              <p:nvPr/>
            </p:nvSpPr>
            <p:spPr bwMode="auto">
              <a:xfrm>
                <a:off x="0" y="3052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509" name="Rectangle 77"/>
              <p:cNvSpPr>
                <a:spLocks noChangeArrowheads="1"/>
              </p:cNvSpPr>
              <p:nvPr/>
            </p:nvSpPr>
            <p:spPr bwMode="auto">
              <a:xfrm>
                <a:off x="0" y="3052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25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'A':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grade was uppercase A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510" name="Group 78"/>
            <p:cNvGrpSpPr>
              <a:grpSpLocks/>
            </p:cNvGrpSpPr>
            <p:nvPr/>
          </p:nvGrpSpPr>
          <p:grpSpPr bwMode="auto">
            <a:xfrm>
              <a:off x="0" y="3179"/>
              <a:ext cx="4271" cy="126"/>
              <a:chOff x="0" y="3179"/>
              <a:chExt cx="4271" cy="126"/>
            </a:xfrm>
          </p:grpSpPr>
          <p:sp>
            <p:nvSpPr>
              <p:cNvPr id="18511" name="Rectangle 79"/>
              <p:cNvSpPr>
                <a:spLocks noChangeArrowheads="1"/>
              </p:cNvSpPr>
              <p:nvPr/>
            </p:nvSpPr>
            <p:spPr bwMode="auto">
              <a:xfrm>
                <a:off x="0" y="3179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512" name="Rectangle 80"/>
              <p:cNvSpPr>
                <a:spLocks noChangeArrowheads="1"/>
              </p:cNvSpPr>
              <p:nvPr/>
            </p:nvSpPr>
            <p:spPr bwMode="auto">
              <a:xfrm>
                <a:off x="0" y="3179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26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'a':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or lowercase a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513" name="Group 81"/>
            <p:cNvGrpSpPr>
              <a:grpSpLocks/>
            </p:cNvGrpSpPr>
            <p:nvPr/>
          </p:nvGrpSpPr>
          <p:grpSpPr bwMode="auto">
            <a:xfrm>
              <a:off x="0" y="3306"/>
              <a:ext cx="4271" cy="126"/>
              <a:chOff x="0" y="3306"/>
              <a:chExt cx="4271" cy="126"/>
            </a:xfrm>
          </p:grpSpPr>
          <p:sp>
            <p:nvSpPr>
              <p:cNvPr id="18514" name="Rectangle 82"/>
              <p:cNvSpPr>
                <a:spLocks noChangeArrowheads="1"/>
              </p:cNvSpPr>
              <p:nvPr/>
            </p:nvSpPr>
            <p:spPr bwMode="auto">
              <a:xfrm>
                <a:off x="0" y="3306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515" name="Rectangle 83"/>
              <p:cNvSpPr>
                <a:spLocks noChangeArrowheads="1"/>
              </p:cNvSpPr>
              <p:nvPr/>
            </p:nvSpPr>
            <p:spPr bwMode="auto">
              <a:xfrm>
                <a:off x="0" y="3306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27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   ++aCount;         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516" name="Group 84"/>
            <p:cNvGrpSpPr>
              <a:grpSpLocks/>
            </p:cNvGrpSpPr>
            <p:nvPr/>
          </p:nvGrpSpPr>
          <p:grpSpPr bwMode="auto">
            <a:xfrm>
              <a:off x="0" y="3433"/>
              <a:ext cx="4271" cy="126"/>
              <a:chOff x="0" y="3433"/>
              <a:chExt cx="4271" cy="126"/>
            </a:xfrm>
          </p:grpSpPr>
          <p:sp>
            <p:nvSpPr>
              <p:cNvPr id="18517" name="Rectangle 85"/>
              <p:cNvSpPr>
                <a:spLocks noChangeArrowheads="1"/>
              </p:cNvSpPr>
              <p:nvPr/>
            </p:nvSpPr>
            <p:spPr bwMode="auto">
              <a:xfrm>
                <a:off x="0" y="3433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518" name="Rectangle 86"/>
              <p:cNvSpPr>
                <a:spLocks noChangeArrowheads="1"/>
              </p:cNvSpPr>
              <p:nvPr/>
            </p:nvSpPr>
            <p:spPr bwMode="auto">
              <a:xfrm>
                <a:off x="0" y="3433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28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break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;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necessary to exit switch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519" name="Group 87"/>
            <p:cNvGrpSpPr>
              <a:grpSpLocks/>
            </p:cNvGrpSpPr>
            <p:nvPr/>
          </p:nvGrpSpPr>
          <p:grpSpPr bwMode="auto">
            <a:xfrm>
              <a:off x="0" y="3559"/>
              <a:ext cx="4271" cy="126"/>
              <a:chOff x="0" y="3559"/>
              <a:chExt cx="4271" cy="126"/>
            </a:xfrm>
          </p:grpSpPr>
          <p:sp>
            <p:nvSpPr>
              <p:cNvPr id="18520" name="Rectangle 88"/>
              <p:cNvSpPr>
                <a:spLocks noChangeArrowheads="1"/>
              </p:cNvSpPr>
              <p:nvPr/>
            </p:nvSpPr>
            <p:spPr bwMode="auto">
              <a:xfrm>
                <a:off x="0" y="3559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521" name="Rectangle 89"/>
              <p:cNvSpPr>
                <a:spLocks noChangeArrowheads="1"/>
              </p:cNvSpPr>
              <p:nvPr/>
            </p:nvSpPr>
            <p:spPr bwMode="auto">
              <a:xfrm>
                <a:off x="0" y="3559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29	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522" name="Group 90"/>
            <p:cNvGrpSpPr>
              <a:grpSpLocks/>
            </p:cNvGrpSpPr>
            <p:nvPr/>
          </p:nvGrpSpPr>
          <p:grpSpPr bwMode="auto">
            <a:xfrm>
              <a:off x="0" y="3686"/>
              <a:ext cx="4271" cy="126"/>
              <a:chOff x="0" y="3686"/>
              <a:chExt cx="4271" cy="126"/>
            </a:xfrm>
          </p:grpSpPr>
          <p:sp>
            <p:nvSpPr>
              <p:cNvPr id="18523" name="Rectangle 91"/>
              <p:cNvSpPr>
                <a:spLocks noChangeArrowheads="1"/>
              </p:cNvSpPr>
              <p:nvPr/>
            </p:nvSpPr>
            <p:spPr bwMode="auto">
              <a:xfrm>
                <a:off x="0" y="3686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524" name="Rectangle 92"/>
              <p:cNvSpPr>
                <a:spLocks noChangeArrowheads="1"/>
              </p:cNvSpPr>
              <p:nvPr/>
            </p:nvSpPr>
            <p:spPr bwMode="auto">
              <a:xfrm>
                <a:off x="0" y="3686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30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'B':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grade was uppercase B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525" name="Group 93"/>
            <p:cNvGrpSpPr>
              <a:grpSpLocks/>
            </p:cNvGrpSpPr>
            <p:nvPr/>
          </p:nvGrpSpPr>
          <p:grpSpPr bwMode="auto">
            <a:xfrm>
              <a:off x="0" y="3813"/>
              <a:ext cx="4271" cy="126"/>
              <a:chOff x="0" y="3813"/>
              <a:chExt cx="4271" cy="126"/>
            </a:xfrm>
          </p:grpSpPr>
          <p:sp>
            <p:nvSpPr>
              <p:cNvPr id="18526" name="Rectangle 94"/>
              <p:cNvSpPr>
                <a:spLocks noChangeArrowheads="1"/>
              </p:cNvSpPr>
              <p:nvPr/>
            </p:nvSpPr>
            <p:spPr bwMode="auto">
              <a:xfrm>
                <a:off x="0" y="3813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527" name="Rectangle 95"/>
              <p:cNvSpPr>
                <a:spLocks noChangeArrowheads="1"/>
              </p:cNvSpPr>
              <p:nvPr/>
            </p:nvSpPr>
            <p:spPr bwMode="auto">
              <a:xfrm>
                <a:off x="0" y="3813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31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'b':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or lowercase b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528" name="Group 96"/>
            <p:cNvGrpSpPr>
              <a:grpSpLocks/>
            </p:cNvGrpSpPr>
            <p:nvPr/>
          </p:nvGrpSpPr>
          <p:grpSpPr bwMode="auto">
            <a:xfrm>
              <a:off x="0" y="3940"/>
              <a:ext cx="4271" cy="126"/>
              <a:chOff x="0" y="3940"/>
              <a:chExt cx="4271" cy="126"/>
            </a:xfrm>
          </p:grpSpPr>
          <p:sp>
            <p:nvSpPr>
              <p:cNvPr id="18529" name="Rectangle 97"/>
              <p:cNvSpPr>
                <a:spLocks noChangeArrowheads="1"/>
              </p:cNvSpPr>
              <p:nvPr/>
            </p:nvSpPr>
            <p:spPr bwMode="auto">
              <a:xfrm>
                <a:off x="0" y="3940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530" name="Rectangle 98"/>
              <p:cNvSpPr>
                <a:spLocks noChangeArrowheads="1"/>
              </p:cNvSpPr>
              <p:nvPr/>
            </p:nvSpPr>
            <p:spPr bwMode="auto">
              <a:xfrm>
                <a:off x="0" y="3940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32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   ++bCount;         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531" name="Group 99"/>
            <p:cNvGrpSpPr>
              <a:grpSpLocks/>
            </p:cNvGrpSpPr>
            <p:nvPr/>
          </p:nvGrpSpPr>
          <p:grpSpPr bwMode="auto">
            <a:xfrm>
              <a:off x="0" y="4066"/>
              <a:ext cx="4271" cy="126"/>
              <a:chOff x="0" y="4066"/>
              <a:chExt cx="4271" cy="126"/>
            </a:xfrm>
          </p:grpSpPr>
          <p:sp>
            <p:nvSpPr>
              <p:cNvPr id="18532" name="Rectangle 100"/>
              <p:cNvSpPr>
                <a:spLocks noChangeArrowheads="1"/>
              </p:cNvSpPr>
              <p:nvPr/>
            </p:nvSpPr>
            <p:spPr bwMode="auto">
              <a:xfrm>
                <a:off x="0" y="4066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533" name="Rectangle 101"/>
              <p:cNvSpPr>
                <a:spLocks noChangeArrowheads="1"/>
              </p:cNvSpPr>
              <p:nvPr/>
            </p:nvSpPr>
            <p:spPr bwMode="auto">
              <a:xfrm>
                <a:off x="0" y="4066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33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break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8534" name="Group 102"/>
            <p:cNvGrpSpPr>
              <a:grpSpLocks/>
            </p:cNvGrpSpPr>
            <p:nvPr/>
          </p:nvGrpSpPr>
          <p:grpSpPr bwMode="auto">
            <a:xfrm>
              <a:off x="0" y="4193"/>
              <a:ext cx="4271" cy="126"/>
              <a:chOff x="0" y="4193"/>
              <a:chExt cx="4271" cy="126"/>
            </a:xfrm>
          </p:grpSpPr>
          <p:sp>
            <p:nvSpPr>
              <p:cNvPr id="18535" name="Rectangle 103"/>
              <p:cNvSpPr>
                <a:spLocks noChangeArrowheads="1"/>
              </p:cNvSpPr>
              <p:nvPr/>
            </p:nvSpPr>
            <p:spPr bwMode="auto">
              <a:xfrm>
                <a:off x="0" y="4193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536" name="Rectangle 104"/>
              <p:cNvSpPr>
                <a:spLocks noChangeArrowheads="1"/>
              </p:cNvSpPr>
              <p:nvPr/>
            </p:nvSpPr>
            <p:spPr bwMode="auto">
              <a:xfrm>
                <a:off x="0" y="4193"/>
                <a:ext cx="4272" cy="127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34	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</p:grpSp>
      <p:grpSp>
        <p:nvGrpSpPr>
          <p:cNvPr id="18537" name="Group 105"/>
          <p:cNvGrpSpPr>
            <a:grpSpLocks/>
          </p:cNvGrpSpPr>
          <p:nvPr/>
        </p:nvGrpSpPr>
        <p:grpSpPr bwMode="auto">
          <a:xfrm>
            <a:off x="1981200" y="4267200"/>
            <a:ext cx="4419600" cy="531813"/>
            <a:chOff x="1248" y="2688"/>
            <a:chExt cx="2784" cy="335"/>
          </a:xfrm>
        </p:grpSpPr>
        <p:sp>
          <p:nvSpPr>
            <p:cNvPr id="18538" name="Rectangle 106"/>
            <p:cNvSpPr>
              <a:spLocks noChangeArrowheads="1"/>
            </p:cNvSpPr>
            <p:nvPr/>
          </p:nvSpPr>
          <p:spPr bwMode="auto">
            <a:xfrm>
              <a:off x="1728" y="2688"/>
              <a:ext cx="2304" cy="213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>
                  <a:solidFill>
                    <a:srgbClr val="000000"/>
                  </a:solidFill>
                  <a:cs typeface="Times New Roman" pitchFamily="16" charset="0"/>
                </a:rPr>
                <a:t>Notice how the </a:t>
              </a:r>
              <a:r>
                <a:rPr lang="en-GB" sz="16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case</a:t>
              </a:r>
              <a:r>
                <a:rPr lang="en-GB" sz="1600">
                  <a:solidFill>
                    <a:srgbClr val="000000"/>
                  </a:solidFill>
                  <a:cs typeface="Times New Roman" pitchFamily="16" charset="0"/>
                </a:rPr>
                <a:t> statement is used</a:t>
              </a:r>
            </a:p>
          </p:txBody>
        </p:sp>
        <p:sp>
          <p:nvSpPr>
            <p:cNvPr id="18539" name="Line 107"/>
            <p:cNvSpPr>
              <a:spLocks noChangeShapeType="1"/>
            </p:cNvSpPr>
            <p:nvPr/>
          </p:nvSpPr>
          <p:spPr bwMode="auto">
            <a:xfrm flipH="1">
              <a:off x="1247" y="2784"/>
              <a:ext cx="482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10" name="CasellaDiTesto 109"/>
          <p:cNvSpPr txBox="1"/>
          <p:nvPr/>
        </p:nvSpPr>
        <p:spPr>
          <a:xfrm>
            <a:off x="6767736" y="3717032"/>
            <a:ext cx="2376264" cy="1895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smtClean="0">
                <a:solidFill>
                  <a:srgbClr val="FF0000"/>
                </a:solidFill>
              </a:rPr>
              <a:t>EOF:</a:t>
            </a:r>
          </a:p>
          <a:p>
            <a:endParaRPr lang="it-IT" sz="1800" dirty="0" smtClean="0">
              <a:solidFill>
                <a:srgbClr val="FF0000"/>
              </a:solidFill>
            </a:endParaRPr>
          </a:p>
          <a:p>
            <a:r>
              <a:rPr lang="it-IT" sz="1800" dirty="0" err="1" smtClean="0">
                <a:solidFill>
                  <a:srgbClr val="FF0000"/>
                </a:solidFill>
              </a:rPr>
              <a:t>Ctrl+Z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smtClean="0">
                <a:solidFill>
                  <a:srgbClr val="FF0000"/>
                </a:solidFill>
              </a:rPr>
              <a:t>per sistemi Windows</a:t>
            </a:r>
            <a:br>
              <a:rPr lang="it-IT" sz="1800" dirty="0" smtClean="0">
                <a:solidFill>
                  <a:srgbClr val="FF0000"/>
                </a:solidFill>
              </a:rPr>
            </a:br>
            <a:r>
              <a:rPr lang="it-IT" sz="1800" dirty="0" smtClean="0">
                <a:solidFill>
                  <a:srgbClr val="FF0000"/>
                </a:solidFill>
              </a:rPr>
              <a:t/>
            </a:r>
            <a:br>
              <a:rPr lang="it-IT" sz="1800" dirty="0" smtClean="0">
                <a:solidFill>
                  <a:srgbClr val="FF0000"/>
                </a:solidFill>
              </a:rPr>
            </a:br>
            <a:r>
              <a:rPr lang="it-IT" sz="1800" dirty="0" err="1" smtClean="0">
                <a:solidFill>
                  <a:srgbClr val="FF0000"/>
                </a:solidFill>
              </a:rPr>
              <a:t>Ctrl+D</a:t>
            </a:r>
            <a:r>
              <a:rPr lang="it-IT" sz="1800" dirty="0" smtClean="0">
                <a:solidFill>
                  <a:srgbClr val="FF0000"/>
                </a:solidFill>
              </a:rPr>
              <a:t> per sistemi Linux</a:t>
            </a:r>
            <a:endParaRPr lang="it-IT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egnaposto numero diapositiva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2410954-22CD-43FE-9704-D61FE254D9E3}" type="slidenum">
              <a:rPr lang="en-GB"/>
              <a:pPr/>
              <a:t>16</a:t>
            </a:fld>
            <a:endParaRPr lang="en-GB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subTitle"/>
          </p:nvPr>
        </p:nvSpPr>
        <p:spPr>
          <a:xfrm>
            <a:off x="6705600" y="762000"/>
            <a:ext cx="2438400" cy="6096000"/>
          </a:xfrm>
          <a:ln/>
        </p:spPr>
        <p:txBody>
          <a:bodyPr lIns="90000" tIns="46800" rIns="90000" bIns="46800" anchor="t"/>
          <a:lstStyle/>
          <a:p>
            <a:pPr algn="l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cs typeface="Times New Roman" pitchFamily="16" charset="0"/>
              </a:rPr>
              <a:t>2.1  Use switch loop to update </a:t>
            </a: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count</a:t>
            </a:r>
          </a:p>
          <a:p>
            <a:pPr algn="l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>
              <a:solidFill>
                <a:srgbClr val="000000"/>
              </a:solidFill>
              <a:cs typeface="Times New Roman" pitchFamily="16" charset="0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  <a:cs typeface="Times New Roman" pitchFamily="16" charset="0"/>
              </a:rPr>
              <a:t>3.  Print results</a:t>
            </a:r>
            <a:r>
              <a:rPr lang="en-GB" sz="1200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6780213" cy="6856413"/>
            <a:chOff x="0" y="0"/>
            <a:chExt cx="4271" cy="4319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>
              <a:off x="0" y="0"/>
              <a:ext cx="4271" cy="119"/>
              <a:chOff x="0" y="0"/>
              <a:chExt cx="4271" cy="119"/>
            </a:xfrm>
          </p:grpSpPr>
          <p:sp>
            <p:nvSpPr>
              <p:cNvPr id="19460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35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'C':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grade was uppercase C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0" y="120"/>
              <a:ext cx="4271" cy="119"/>
              <a:chOff x="0" y="120"/>
              <a:chExt cx="4271" cy="119"/>
            </a:xfrm>
          </p:grpSpPr>
          <p:sp>
            <p:nvSpPr>
              <p:cNvPr id="19463" name="Rectangle 7"/>
              <p:cNvSpPr>
                <a:spLocks noChangeArrowheads="1"/>
              </p:cNvSpPr>
              <p:nvPr/>
            </p:nvSpPr>
            <p:spPr bwMode="auto">
              <a:xfrm>
                <a:off x="0" y="12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0" y="12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36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'c':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or lowercase c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465" name="Group 9"/>
            <p:cNvGrpSpPr>
              <a:grpSpLocks/>
            </p:cNvGrpSpPr>
            <p:nvPr/>
          </p:nvGrpSpPr>
          <p:grpSpPr bwMode="auto">
            <a:xfrm>
              <a:off x="0" y="240"/>
              <a:ext cx="4271" cy="119"/>
              <a:chOff x="0" y="240"/>
              <a:chExt cx="4271" cy="119"/>
            </a:xfrm>
          </p:grpSpPr>
          <p:sp>
            <p:nvSpPr>
              <p:cNvPr id="19466" name="Rectangle 10"/>
              <p:cNvSpPr>
                <a:spLocks noChangeArrowheads="1"/>
              </p:cNvSpPr>
              <p:nvPr/>
            </p:nvSpPr>
            <p:spPr bwMode="auto">
              <a:xfrm>
                <a:off x="0" y="24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467" name="Rectangle 11"/>
              <p:cNvSpPr>
                <a:spLocks noChangeArrowheads="1"/>
              </p:cNvSpPr>
              <p:nvPr/>
            </p:nvSpPr>
            <p:spPr bwMode="auto">
              <a:xfrm>
                <a:off x="0" y="24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37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   ++cCount;         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468" name="Group 12"/>
            <p:cNvGrpSpPr>
              <a:grpSpLocks/>
            </p:cNvGrpSpPr>
            <p:nvPr/>
          </p:nvGrpSpPr>
          <p:grpSpPr bwMode="auto">
            <a:xfrm>
              <a:off x="0" y="360"/>
              <a:ext cx="4271" cy="119"/>
              <a:chOff x="0" y="360"/>
              <a:chExt cx="4271" cy="119"/>
            </a:xfrm>
          </p:grpSpPr>
          <p:sp>
            <p:nvSpPr>
              <p:cNvPr id="19469" name="Rectangle 13"/>
              <p:cNvSpPr>
                <a:spLocks noChangeArrowheads="1"/>
              </p:cNvSpPr>
              <p:nvPr/>
            </p:nvSpPr>
            <p:spPr bwMode="auto">
              <a:xfrm>
                <a:off x="0" y="36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470" name="Rectangle 14"/>
              <p:cNvSpPr>
                <a:spLocks noChangeArrowheads="1"/>
              </p:cNvSpPr>
              <p:nvPr/>
            </p:nvSpPr>
            <p:spPr bwMode="auto">
              <a:xfrm>
                <a:off x="0" y="36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38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break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471" name="Group 15"/>
            <p:cNvGrpSpPr>
              <a:grpSpLocks/>
            </p:cNvGrpSpPr>
            <p:nvPr/>
          </p:nvGrpSpPr>
          <p:grpSpPr bwMode="auto">
            <a:xfrm>
              <a:off x="0" y="480"/>
              <a:ext cx="4271" cy="119"/>
              <a:chOff x="0" y="480"/>
              <a:chExt cx="4271" cy="119"/>
            </a:xfrm>
          </p:grpSpPr>
          <p:sp>
            <p:nvSpPr>
              <p:cNvPr id="19472" name="Rectangle 16"/>
              <p:cNvSpPr>
                <a:spLocks noChangeArrowheads="1"/>
              </p:cNvSpPr>
              <p:nvPr/>
            </p:nvSpPr>
            <p:spPr bwMode="auto">
              <a:xfrm>
                <a:off x="0" y="48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473" name="Rectangle 17"/>
              <p:cNvSpPr>
                <a:spLocks noChangeArrowheads="1"/>
              </p:cNvSpPr>
              <p:nvPr/>
            </p:nvSpPr>
            <p:spPr bwMode="auto">
              <a:xfrm>
                <a:off x="0" y="48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39	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474" name="Group 18"/>
            <p:cNvGrpSpPr>
              <a:grpSpLocks/>
            </p:cNvGrpSpPr>
            <p:nvPr/>
          </p:nvGrpSpPr>
          <p:grpSpPr bwMode="auto">
            <a:xfrm>
              <a:off x="0" y="600"/>
              <a:ext cx="4271" cy="119"/>
              <a:chOff x="0" y="600"/>
              <a:chExt cx="4271" cy="119"/>
            </a:xfrm>
          </p:grpSpPr>
          <p:sp>
            <p:nvSpPr>
              <p:cNvPr id="19475" name="Rectangle 19"/>
              <p:cNvSpPr>
                <a:spLocks noChangeArrowheads="1"/>
              </p:cNvSpPr>
              <p:nvPr/>
            </p:nvSpPr>
            <p:spPr bwMode="auto">
              <a:xfrm>
                <a:off x="0" y="60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476" name="Rectangle 20"/>
              <p:cNvSpPr>
                <a:spLocks noChangeArrowheads="1"/>
              </p:cNvSpPr>
              <p:nvPr/>
            </p:nvSpPr>
            <p:spPr bwMode="auto">
              <a:xfrm>
                <a:off x="0" y="60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40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'D':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grade was uppercase D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477" name="Group 21"/>
            <p:cNvGrpSpPr>
              <a:grpSpLocks/>
            </p:cNvGrpSpPr>
            <p:nvPr/>
          </p:nvGrpSpPr>
          <p:grpSpPr bwMode="auto">
            <a:xfrm>
              <a:off x="0" y="720"/>
              <a:ext cx="4271" cy="119"/>
              <a:chOff x="0" y="720"/>
              <a:chExt cx="4271" cy="119"/>
            </a:xfrm>
          </p:grpSpPr>
          <p:sp>
            <p:nvSpPr>
              <p:cNvPr id="19478" name="Rectangle 22"/>
              <p:cNvSpPr>
                <a:spLocks noChangeArrowheads="1"/>
              </p:cNvSpPr>
              <p:nvPr/>
            </p:nvSpPr>
            <p:spPr bwMode="auto">
              <a:xfrm>
                <a:off x="0" y="72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479" name="Rectangle 23"/>
              <p:cNvSpPr>
                <a:spLocks noChangeArrowheads="1"/>
              </p:cNvSpPr>
              <p:nvPr/>
            </p:nvSpPr>
            <p:spPr bwMode="auto">
              <a:xfrm>
                <a:off x="0" y="72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41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'd':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or lowercase d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480" name="Group 24"/>
            <p:cNvGrpSpPr>
              <a:grpSpLocks/>
            </p:cNvGrpSpPr>
            <p:nvPr/>
          </p:nvGrpSpPr>
          <p:grpSpPr bwMode="auto">
            <a:xfrm>
              <a:off x="0" y="840"/>
              <a:ext cx="4271" cy="119"/>
              <a:chOff x="0" y="840"/>
              <a:chExt cx="4271" cy="119"/>
            </a:xfrm>
          </p:grpSpPr>
          <p:sp>
            <p:nvSpPr>
              <p:cNvPr id="19481" name="Rectangle 25"/>
              <p:cNvSpPr>
                <a:spLocks noChangeArrowheads="1"/>
              </p:cNvSpPr>
              <p:nvPr/>
            </p:nvSpPr>
            <p:spPr bwMode="auto">
              <a:xfrm>
                <a:off x="0" y="84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482" name="Rectangle 26"/>
              <p:cNvSpPr>
                <a:spLocks noChangeArrowheads="1"/>
              </p:cNvSpPr>
              <p:nvPr/>
            </p:nvSpPr>
            <p:spPr bwMode="auto">
              <a:xfrm>
                <a:off x="0" y="84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42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   ++dCount;         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483" name="Group 27"/>
            <p:cNvGrpSpPr>
              <a:grpSpLocks/>
            </p:cNvGrpSpPr>
            <p:nvPr/>
          </p:nvGrpSpPr>
          <p:grpSpPr bwMode="auto">
            <a:xfrm>
              <a:off x="0" y="960"/>
              <a:ext cx="4271" cy="119"/>
              <a:chOff x="0" y="960"/>
              <a:chExt cx="4271" cy="119"/>
            </a:xfrm>
          </p:grpSpPr>
          <p:sp>
            <p:nvSpPr>
              <p:cNvPr id="19484" name="Rectangle 28"/>
              <p:cNvSpPr>
                <a:spLocks noChangeArrowheads="1"/>
              </p:cNvSpPr>
              <p:nvPr/>
            </p:nvSpPr>
            <p:spPr bwMode="auto">
              <a:xfrm>
                <a:off x="0" y="96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485" name="Rectangle 29"/>
              <p:cNvSpPr>
                <a:spLocks noChangeArrowheads="1"/>
              </p:cNvSpPr>
              <p:nvPr/>
            </p:nvSpPr>
            <p:spPr bwMode="auto">
              <a:xfrm>
                <a:off x="0" y="96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43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break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486" name="Group 30"/>
            <p:cNvGrpSpPr>
              <a:grpSpLocks/>
            </p:cNvGrpSpPr>
            <p:nvPr/>
          </p:nvGrpSpPr>
          <p:grpSpPr bwMode="auto">
            <a:xfrm>
              <a:off x="0" y="1080"/>
              <a:ext cx="4271" cy="119"/>
              <a:chOff x="0" y="1080"/>
              <a:chExt cx="4271" cy="119"/>
            </a:xfrm>
          </p:grpSpPr>
          <p:sp>
            <p:nvSpPr>
              <p:cNvPr id="19487" name="Rectangle 31"/>
              <p:cNvSpPr>
                <a:spLocks noChangeArrowheads="1"/>
              </p:cNvSpPr>
              <p:nvPr/>
            </p:nvSpPr>
            <p:spPr bwMode="auto">
              <a:xfrm>
                <a:off x="0" y="108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488" name="Rectangle 32"/>
              <p:cNvSpPr>
                <a:spLocks noChangeArrowheads="1"/>
              </p:cNvSpPr>
              <p:nvPr/>
            </p:nvSpPr>
            <p:spPr bwMode="auto">
              <a:xfrm>
                <a:off x="0" y="108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44	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489" name="Group 33"/>
            <p:cNvGrpSpPr>
              <a:grpSpLocks/>
            </p:cNvGrpSpPr>
            <p:nvPr/>
          </p:nvGrpSpPr>
          <p:grpSpPr bwMode="auto">
            <a:xfrm>
              <a:off x="0" y="1200"/>
              <a:ext cx="4271" cy="119"/>
              <a:chOff x="0" y="1200"/>
              <a:chExt cx="4271" cy="119"/>
            </a:xfrm>
          </p:grpSpPr>
          <p:sp>
            <p:nvSpPr>
              <p:cNvPr id="19490" name="Rectangle 34"/>
              <p:cNvSpPr>
                <a:spLocks noChangeArrowheads="1"/>
              </p:cNvSpPr>
              <p:nvPr/>
            </p:nvSpPr>
            <p:spPr bwMode="auto">
              <a:xfrm>
                <a:off x="0" y="120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491" name="Rectangle 35"/>
              <p:cNvSpPr>
                <a:spLocks noChangeArrowheads="1"/>
              </p:cNvSpPr>
              <p:nvPr/>
            </p:nvSpPr>
            <p:spPr bwMode="auto">
              <a:xfrm>
                <a:off x="0" y="120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45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'F':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grade was uppercase F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492" name="Group 36"/>
            <p:cNvGrpSpPr>
              <a:grpSpLocks/>
            </p:cNvGrpSpPr>
            <p:nvPr/>
          </p:nvGrpSpPr>
          <p:grpSpPr bwMode="auto">
            <a:xfrm>
              <a:off x="0" y="1320"/>
              <a:ext cx="4271" cy="119"/>
              <a:chOff x="0" y="1320"/>
              <a:chExt cx="4271" cy="119"/>
            </a:xfrm>
          </p:grpSpPr>
          <p:sp>
            <p:nvSpPr>
              <p:cNvPr id="19493" name="Rectangle 37"/>
              <p:cNvSpPr>
                <a:spLocks noChangeArrowheads="1"/>
              </p:cNvSpPr>
              <p:nvPr/>
            </p:nvSpPr>
            <p:spPr bwMode="auto">
              <a:xfrm>
                <a:off x="0" y="132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494" name="Rectangle 38"/>
              <p:cNvSpPr>
                <a:spLocks noChangeArrowheads="1"/>
              </p:cNvSpPr>
              <p:nvPr/>
            </p:nvSpPr>
            <p:spPr bwMode="auto">
              <a:xfrm>
                <a:off x="0" y="132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46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'f':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or lowercase f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495" name="Group 39"/>
            <p:cNvGrpSpPr>
              <a:grpSpLocks/>
            </p:cNvGrpSpPr>
            <p:nvPr/>
          </p:nvGrpSpPr>
          <p:grpSpPr bwMode="auto">
            <a:xfrm>
              <a:off x="0" y="1440"/>
              <a:ext cx="4271" cy="119"/>
              <a:chOff x="0" y="1440"/>
              <a:chExt cx="4271" cy="119"/>
            </a:xfrm>
          </p:grpSpPr>
          <p:sp>
            <p:nvSpPr>
              <p:cNvPr id="19496" name="Rectangle 40"/>
              <p:cNvSpPr>
                <a:spLocks noChangeArrowheads="1"/>
              </p:cNvSpPr>
              <p:nvPr/>
            </p:nvSpPr>
            <p:spPr bwMode="auto">
              <a:xfrm>
                <a:off x="0" y="144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497" name="Rectangle 41"/>
              <p:cNvSpPr>
                <a:spLocks noChangeArrowheads="1"/>
              </p:cNvSpPr>
              <p:nvPr/>
            </p:nvSpPr>
            <p:spPr bwMode="auto">
              <a:xfrm>
                <a:off x="0" y="144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47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   ++fCount;         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498" name="Group 42"/>
            <p:cNvGrpSpPr>
              <a:grpSpLocks/>
            </p:cNvGrpSpPr>
            <p:nvPr/>
          </p:nvGrpSpPr>
          <p:grpSpPr bwMode="auto">
            <a:xfrm>
              <a:off x="0" y="1560"/>
              <a:ext cx="4271" cy="119"/>
              <a:chOff x="0" y="1560"/>
              <a:chExt cx="4271" cy="119"/>
            </a:xfrm>
          </p:grpSpPr>
          <p:sp>
            <p:nvSpPr>
              <p:cNvPr id="19499" name="Rectangle 43"/>
              <p:cNvSpPr>
                <a:spLocks noChangeArrowheads="1"/>
              </p:cNvSpPr>
              <p:nvPr/>
            </p:nvSpPr>
            <p:spPr bwMode="auto">
              <a:xfrm>
                <a:off x="0" y="156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00" name="Rectangle 44"/>
              <p:cNvSpPr>
                <a:spLocks noChangeArrowheads="1"/>
              </p:cNvSpPr>
              <p:nvPr/>
            </p:nvSpPr>
            <p:spPr bwMode="auto">
              <a:xfrm>
                <a:off x="0" y="156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48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break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01" name="Group 45"/>
            <p:cNvGrpSpPr>
              <a:grpSpLocks/>
            </p:cNvGrpSpPr>
            <p:nvPr/>
          </p:nvGrpSpPr>
          <p:grpSpPr bwMode="auto">
            <a:xfrm>
              <a:off x="0" y="1680"/>
              <a:ext cx="4271" cy="119"/>
              <a:chOff x="0" y="1680"/>
              <a:chExt cx="4271" cy="119"/>
            </a:xfrm>
          </p:grpSpPr>
          <p:sp>
            <p:nvSpPr>
              <p:cNvPr id="19502" name="Rectangle 46"/>
              <p:cNvSpPr>
                <a:spLocks noChangeArrowheads="1"/>
              </p:cNvSpPr>
              <p:nvPr/>
            </p:nvSpPr>
            <p:spPr bwMode="auto">
              <a:xfrm>
                <a:off x="0" y="168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03" name="Rectangle 47"/>
              <p:cNvSpPr>
                <a:spLocks noChangeArrowheads="1"/>
              </p:cNvSpPr>
              <p:nvPr/>
            </p:nvSpPr>
            <p:spPr bwMode="auto">
              <a:xfrm>
                <a:off x="0" y="168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49	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04" name="Group 48"/>
            <p:cNvGrpSpPr>
              <a:grpSpLocks/>
            </p:cNvGrpSpPr>
            <p:nvPr/>
          </p:nvGrpSpPr>
          <p:grpSpPr bwMode="auto">
            <a:xfrm>
              <a:off x="0" y="1800"/>
              <a:ext cx="4271" cy="119"/>
              <a:chOff x="0" y="1800"/>
              <a:chExt cx="4271" cy="119"/>
            </a:xfrm>
          </p:grpSpPr>
          <p:sp>
            <p:nvSpPr>
              <p:cNvPr id="19505" name="Rectangle 49"/>
              <p:cNvSpPr>
                <a:spLocks noChangeArrowheads="1"/>
              </p:cNvSpPr>
              <p:nvPr/>
            </p:nvSpPr>
            <p:spPr bwMode="auto">
              <a:xfrm>
                <a:off x="0" y="180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06" name="Rectangle 50"/>
              <p:cNvSpPr>
                <a:spLocks noChangeArrowheads="1"/>
              </p:cNvSpPr>
              <p:nvPr/>
            </p:nvSpPr>
            <p:spPr bwMode="auto">
              <a:xfrm>
                <a:off x="0" y="180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50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'\n':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ignore newlines,  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07" name="Group 51"/>
            <p:cNvGrpSpPr>
              <a:grpSpLocks/>
            </p:cNvGrpSpPr>
            <p:nvPr/>
          </p:nvGrpSpPr>
          <p:grpSpPr bwMode="auto">
            <a:xfrm>
              <a:off x="0" y="1920"/>
              <a:ext cx="4271" cy="119"/>
              <a:chOff x="0" y="1920"/>
              <a:chExt cx="4271" cy="119"/>
            </a:xfrm>
          </p:grpSpPr>
          <p:sp>
            <p:nvSpPr>
              <p:cNvPr id="19508" name="Rectangle 52"/>
              <p:cNvSpPr>
                <a:spLocks noChangeArrowheads="1"/>
              </p:cNvSpPr>
              <p:nvPr/>
            </p:nvSpPr>
            <p:spPr bwMode="auto">
              <a:xfrm>
                <a:off x="0" y="192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09" name="Rectangle 53"/>
              <p:cNvSpPr>
                <a:spLocks noChangeArrowheads="1"/>
              </p:cNvSpPr>
              <p:nvPr/>
            </p:nvSpPr>
            <p:spPr bwMode="auto">
              <a:xfrm>
                <a:off x="0" y="192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51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'\t':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tabs, 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10" name="Group 54"/>
            <p:cNvGrpSpPr>
              <a:grpSpLocks/>
            </p:cNvGrpSpPr>
            <p:nvPr/>
          </p:nvGrpSpPr>
          <p:grpSpPr bwMode="auto">
            <a:xfrm>
              <a:off x="0" y="2040"/>
              <a:ext cx="4271" cy="119"/>
              <a:chOff x="0" y="2040"/>
              <a:chExt cx="4271" cy="119"/>
            </a:xfrm>
          </p:grpSpPr>
          <p:sp>
            <p:nvSpPr>
              <p:cNvPr id="19511" name="Rectangle 55"/>
              <p:cNvSpPr>
                <a:spLocks noChangeArrowheads="1"/>
              </p:cNvSpPr>
              <p:nvPr/>
            </p:nvSpPr>
            <p:spPr bwMode="auto">
              <a:xfrm>
                <a:off x="0" y="204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12" name="Rectangle 56"/>
              <p:cNvSpPr>
                <a:spLocks noChangeArrowheads="1"/>
              </p:cNvSpPr>
              <p:nvPr/>
            </p:nvSpPr>
            <p:spPr bwMode="auto">
              <a:xfrm>
                <a:off x="0" y="204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52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case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' ':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and spaces in input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13" name="Group 57"/>
            <p:cNvGrpSpPr>
              <a:grpSpLocks/>
            </p:cNvGrpSpPr>
            <p:nvPr/>
          </p:nvGrpSpPr>
          <p:grpSpPr bwMode="auto">
            <a:xfrm>
              <a:off x="0" y="2160"/>
              <a:ext cx="4271" cy="119"/>
              <a:chOff x="0" y="2160"/>
              <a:chExt cx="4271" cy="119"/>
            </a:xfrm>
          </p:grpSpPr>
          <p:sp>
            <p:nvSpPr>
              <p:cNvPr id="19514" name="Rectangle 58"/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15" name="Rectangle 59"/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53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break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16" name="Group 60"/>
            <p:cNvGrpSpPr>
              <a:grpSpLocks/>
            </p:cNvGrpSpPr>
            <p:nvPr/>
          </p:nvGrpSpPr>
          <p:grpSpPr bwMode="auto">
            <a:xfrm>
              <a:off x="0" y="2280"/>
              <a:ext cx="4271" cy="119"/>
              <a:chOff x="0" y="2280"/>
              <a:chExt cx="4271" cy="119"/>
            </a:xfrm>
          </p:grpSpPr>
          <p:sp>
            <p:nvSpPr>
              <p:cNvPr id="19517" name="Rectangle 61"/>
              <p:cNvSpPr>
                <a:spLocks noChangeArrowheads="1"/>
              </p:cNvSpPr>
              <p:nvPr/>
            </p:nvSpPr>
            <p:spPr bwMode="auto">
              <a:xfrm>
                <a:off x="0" y="228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18" name="Rectangle 62"/>
              <p:cNvSpPr>
                <a:spLocks noChangeArrowheads="1"/>
              </p:cNvSpPr>
              <p:nvPr/>
            </p:nvSpPr>
            <p:spPr bwMode="auto">
              <a:xfrm>
                <a:off x="0" y="228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54	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19" name="Group 63"/>
            <p:cNvGrpSpPr>
              <a:grpSpLocks/>
            </p:cNvGrpSpPr>
            <p:nvPr/>
          </p:nvGrpSpPr>
          <p:grpSpPr bwMode="auto">
            <a:xfrm>
              <a:off x="0" y="2400"/>
              <a:ext cx="4271" cy="119"/>
              <a:chOff x="0" y="2400"/>
              <a:chExt cx="4271" cy="119"/>
            </a:xfrm>
          </p:grpSpPr>
          <p:sp>
            <p:nvSpPr>
              <p:cNvPr id="19520" name="Rectangle 64"/>
              <p:cNvSpPr>
                <a:spLocks noChangeArrowheads="1"/>
              </p:cNvSpPr>
              <p:nvPr/>
            </p:nvSpPr>
            <p:spPr bwMode="auto">
              <a:xfrm>
                <a:off x="0" y="240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21" name="Rectangle 65"/>
              <p:cNvSpPr>
                <a:spLocks noChangeArrowheads="1"/>
              </p:cNvSpPr>
              <p:nvPr/>
            </p:nvSpPr>
            <p:spPr bwMode="auto">
              <a:xfrm>
                <a:off x="0" y="240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55	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default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: 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catch all other characters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22" name="Group 66"/>
            <p:cNvGrpSpPr>
              <a:grpSpLocks/>
            </p:cNvGrpSpPr>
            <p:nvPr/>
          </p:nvGrpSpPr>
          <p:grpSpPr bwMode="auto">
            <a:xfrm>
              <a:off x="0" y="2520"/>
              <a:ext cx="4271" cy="119"/>
              <a:chOff x="0" y="2520"/>
              <a:chExt cx="4271" cy="119"/>
            </a:xfrm>
          </p:grpSpPr>
          <p:sp>
            <p:nvSpPr>
              <p:cNvPr id="19523" name="Rectangle 67"/>
              <p:cNvSpPr>
                <a:spLocks noChangeArrowheads="1"/>
              </p:cNvSpPr>
              <p:nvPr/>
            </p:nvSpPr>
            <p:spPr bwMode="auto">
              <a:xfrm>
                <a:off x="0" y="252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24" name="Rectangle 68"/>
              <p:cNvSpPr>
                <a:spLocks noChangeArrowheads="1"/>
              </p:cNvSpPr>
              <p:nvPr/>
            </p:nvSpPr>
            <p:spPr bwMode="auto">
              <a:xfrm>
                <a:off x="0" y="252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56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   cout &lt;&lt; "Incorrect letter grade entered."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25" name="Group 69"/>
            <p:cNvGrpSpPr>
              <a:grpSpLocks/>
            </p:cNvGrpSpPr>
            <p:nvPr/>
          </p:nvGrpSpPr>
          <p:grpSpPr bwMode="auto">
            <a:xfrm>
              <a:off x="0" y="2640"/>
              <a:ext cx="4271" cy="119"/>
              <a:chOff x="0" y="2640"/>
              <a:chExt cx="4271" cy="119"/>
            </a:xfrm>
          </p:grpSpPr>
          <p:sp>
            <p:nvSpPr>
              <p:cNvPr id="19526" name="Rectangle 70"/>
              <p:cNvSpPr>
                <a:spLocks noChangeArrowheads="1"/>
              </p:cNvSpPr>
              <p:nvPr/>
            </p:nvSpPr>
            <p:spPr bwMode="auto">
              <a:xfrm>
                <a:off x="0" y="264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27" name="Rectangle 71"/>
              <p:cNvSpPr>
                <a:spLocks noChangeArrowheads="1"/>
              </p:cNvSpPr>
              <p:nvPr/>
            </p:nvSpPr>
            <p:spPr bwMode="auto">
              <a:xfrm>
                <a:off x="0" y="264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57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        &lt;&lt; " Enter a new grade." &lt;&lt; endl;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28" name="Group 72"/>
            <p:cNvGrpSpPr>
              <a:grpSpLocks/>
            </p:cNvGrpSpPr>
            <p:nvPr/>
          </p:nvGrpSpPr>
          <p:grpSpPr bwMode="auto">
            <a:xfrm>
              <a:off x="0" y="2760"/>
              <a:ext cx="4271" cy="119"/>
              <a:chOff x="0" y="2760"/>
              <a:chExt cx="4271" cy="119"/>
            </a:xfrm>
          </p:grpSpPr>
          <p:sp>
            <p:nvSpPr>
              <p:cNvPr id="19529" name="Rectangle 73"/>
              <p:cNvSpPr>
                <a:spLocks noChangeArrowheads="1"/>
              </p:cNvSpPr>
              <p:nvPr/>
            </p:nvSpPr>
            <p:spPr bwMode="auto">
              <a:xfrm>
                <a:off x="0" y="276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30" name="Rectangle 74"/>
              <p:cNvSpPr>
                <a:spLocks noChangeArrowheads="1"/>
              </p:cNvSpPr>
              <p:nvPr/>
            </p:nvSpPr>
            <p:spPr bwMode="auto">
              <a:xfrm>
                <a:off x="0" y="276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58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 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break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;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optional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31" name="Group 75"/>
            <p:cNvGrpSpPr>
              <a:grpSpLocks/>
            </p:cNvGrpSpPr>
            <p:nvPr/>
          </p:nvGrpSpPr>
          <p:grpSpPr bwMode="auto">
            <a:xfrm>
              <a:off x="0" y="2880"/>
              <a:ext cx="4271" cy="119"/>
              <a:chOff x="0" y="2880"/>
              <a:chExt cx="4271" cy="119"/>
            </a:xfrm>
          </p:grpSpPr>
          <p:sp>
            <p:nvSpPr>
              <p:cNvPr id="19532" name="Rectangle 76"/>
              <p:cNvSpPr>
                <a:spLocks noChangeArrowheads="1"/>
              </p:cNvSpPr>
              <p:nvPr/>
            </p:nvSpPr>
            <p:spPr bwMode="auto">
              <a:xfrm>
                <a:off x="0" y="288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33" name="Rectangle 77"/>
              <p:cNvSpPr>
                <a:spLocks noChangeArrowheads="1"/>
              </p:cNvSpPr>
              <p:nvPr/>
            </p:nvSpPr>
            <p:spPr bwMode="auto">
              <a:xfrm>
                <a:off x="0" y="288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59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}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34" name="Group 78"/>
            <p:cNvGrpSpPr>
              <a:grpSpLocks/>
            </p:cNvGrpSpPr>
            <p:nvPr/>
          </p:nvGrpSpPr>
          <p:grpSpPr bwMode="auto">
            <a:xfrm>
              <a:off x="0" y="3000"/>
              <a:ext cx="4271" cy="119"/>
              <a:chOff x="0" y="3000"/>
              <a:chExt cx="4271" cy="119"/>
            </a:xfrm>
          </p:grpSpPr>
          <p:sp>
            <p:nvSpPr>
              <p:cNvPr id="19535" name="Rectangle 79"/>
              <p:cNvSpPr>
                <a:spLocks noChangeArrowheads="1"/>
              </p:cNvSpPr>
              <p:nvPr/>
            </p:nvSpPr>
            <p:spPr bwMode="auto">
              <a:xfrm>
                <a:off x="0" y="300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36" name="Rectangle 80"/>
              <p:cNvSpPr>
                <a:spLocks noChangeArrowheads="1"/>
              </p:cNvSpPr>
              <p:nvPr/>
            </p:nvSpPr>
            <p:spPr bwMode="auto">
              <a:xfrm>
                <a:off x="0" y="300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60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}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37" name="Group 81"/>
            <p:cNvGrpSpPr>
              <a:grpSpLocks/>
            </p:cNvGrpSpPr>
            <p:nvPr/>
          </p:nvGrpSpPr>
          <p:grpSpPr bwMode="auto">
            <a:xfrm>
              <a:off x="0" y="3120"/>
              <a:ext cx="4271" cy="119"/>
              <a:chOff x="0" y="3120"/>
              <a:chExt cx="4271" cy="119"/>
            </a:xfrm>
          </p:grpSpPr>
          <p:sp>
            <p:nvSpPr>
              <p:cNvPr id="19538" name="Rectangle 82"/>
              <p:cNvSpPr>
                <a:spLocks noChangeArrowheads="1"/>
              </p:cNvSpPr>
              <p:nvPr/>
            </p:nvSpPr>
            <p:spPr bwMode="auto">
              <a:xfrm>
                <a:off x="0" y="312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39" name="Rectangle 83"/>
              <p:cNvSpPr>
                <a:spLocks noChangeArrowheads="1"/>
              </p:cNvSpPr>
              <p:nvPr/>
            </p:nvSpPr>
            <p:spPr bwMode="auto">
              <a:xfrm>
                <a:off x="0" y="312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61	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40" name="Group 84"/>
            <p:cNvGrpSpPr>
              <a:grpSpLocks/>
            </p:cNvGrpSpPr>
            <p:nvPr/>
          </p:nvGrpSpPr>
          <p:grpSpPr bwMode="auto">
            <a:xfrm>
              <a:off x="0" y="3240"/>
              <a:ext cx="4271" cy="119"/>
              <a:chOff x="0" y="3240"/>
              <a:chExt cx="4271" cy="119"/>
            </a:xfrm>
          </p:grpSpPr>
          <p:sp>
            <p:nvSpPr>
              <p:cNvPr id="19541" name="Rectangle 85"/>
              <p:cNvSpPr>
                <a:spLocks noChangeArrowheads="1"/>
              </p:cNvSpPr>
              <p:nvPr/>
            </p:nvSpPr>
            <p:spPr bwMode="auto">
              <a:xfrm>
                <a:off x="0" y="324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42" name="Rectangle 86"/>
              <p:cNvSpPr>
                <a:spLocks noChangeArrowheads="1"/>
              </p:cNvSpPr>
              <p:nvPr/>
            </p:nvSpPr>
            <p:spPr bwMode="auto">
              <a:xfrm>
                <a:off x="0" y="324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62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cout &lt;&lt; "\n\nTotals for each letter grade are:" 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43" name="Group 87"/>
            <p:cNvGrpSpPr>
              <a:grpSpLocks/>
            </p:cNvGrpSpPr>
            <p:nvPr/>
          </p:nvGrpSpPr>
          <p:grpSpPr bwMode="auto">
            <a:xfrm>
              <a:off x="0" y="3360"/>
              <a:ext cx="4271" cy="119"/>
              <a:chOff x="0" y="3360"/>
              <a:chExt cx="4271" cy="119"/>
            </a:xfrm>
          </p:grpSpPr>
          <p:sp>
            <p:nvSpPr>
              <p:cNvPr id="19544" name="Rectangle 88"/>
              <p:cNvSpPr>
                <a:spLocks noChangeArrowheads="1"/>
              </p:cNvSpPr>
              <p:nvPr/>
            </p:nvSpPr>
            <p:spPr bwMode="auto">
              <a:xfrm>
                <a:off x="0" y="336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45" name="Rectangle 89"/>
              <p:cNvSpPr>
                <a:spLocks noChangeArrowheads="1"/>
              </p:cNvSpPr>
              <p:nvPr/>
            </p:nvSpPr>
            <p:spPr bwMode="auto">
              <a:xfrm>
                <a:off x="0" y="336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63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&lt;&lt; "\nA: " &lt;&lt; aCount 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46" name="Group 90"/>
            <p:cNvGrpSpPr>
              <a:grpSpLocks/>
            </p:cNvGrpSpPr>
            <p:nvPr/>
          </p:nvGrpSpPr>
          <p:grpSpPr bwMode="auto">
            <a:xfrm>
              <a:off x="0" y="3480"/>
              <a:ext cx="4271" cy="119"/>
              <a:chOff x="0" y="3480"/>
              <a:chExt cx="4271" cy="119"/>
            </a:xfrm>
          </p:grpSpPr>
          <p:sp>
            <p:nvSpPr>
              <p:cNvPr id="19547" name="Rectangle 91"/>
              <p:cNvSpPr>
                <a:spLocks noChangeArrowheads="1"/>
              </p:cNvSpPr>
              <p:nvPr/>
            </p:nvSpPr>
            <p:spPr bwMode="auto">
              <a:xfrm>
                <a:off x="0" y="348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48" name="Rectangle 92"/>
              <p:cNvSpPr>
                <a:spLocks noChangeArrowheads="1"/>
              </p:cNvSpPr>
              <p:nvPr/>
            </p:nvSpPr>
            <p:spPr bwMode="auto">
              <a:xfrm>
                <a:off x="0" y="348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64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&lt;&lt; "\nB: " &lt;&lt; bCount 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49" name="Group 93"/>
            <p:cNvGrpSpPr>
              <a:grpSpLocks/>
            </p:cNvGrpSpPr>
            <p:nvPr/>
          </p:nvGrpSpPr>
          <p:grpSpPr bwMode="auto">
            <a:xfrm>
              <a:off x="0" y="3600"/>
              <a:ext cx="4271" cy="119"/>
              <a:chOff x="0" y="3600"/>
              <a:chExt cx="4271" cy="119"/>
            </a:xfrm>
          </p:grpSpPr>
          <p:sp>
            <p:nvSpPr>
              <p:cNvPr id="19550" name="Rectangle 94"/>
              <p:cNvSpPr>
                <a:spLocks noChangeArrowheads="1"/>
              </p:cNvSpPr>
              <p:nvPr/>
            </p:nvSpPr>
            <p:spPr bwMode="auto">
              <a:xfrm>
                <a:off x="0" y="360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51" name="Rectangle 95"/>
              <p:cNvSpPr>
                <a:spLocks noChangeArrowheads="1"/>
              </p:cNvSpPr>
              <p:nvPr/>
            </p:nvSpPr>
            <p:spPr bwMode="auto">
              <a:xfrm>
                <a:off x="0" y="360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65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&lt;&lt; "\nC: " &lt;&lt; cCount 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52" name="Group 96"/>
            <p:cNvGrpSpPr>
              <a:grpSpLocks/>
            </p:cNvGrpSpPr>
            <p:nvPr/>
          </p:nvGrpSpPr>
          <p:grpSpPr bwMode="auto">
            <a:xfrm>
              <a:off x="0" y="3720"/>
              <a:ext cx="4271" cy="119"/>
              <a:chOff x="0" y="3720"/>
              <a:chExt cx="4271" cy="119"/>
            </a:xfrm>
          </p:grpSpPr>
          <p:sp>
            <p:nvSpPr>
              <p:cNvPr id="19553" name="Rectangle 97"/>
              <p:cNvSpPr>
                <a:spLocks noChangeArrowheads="1"/>
              </p:cNvSpPr>
              <p:nvPr/>
            </p:nvSpPr>
            <p:spPr bwMode="auto">
              <a:xfrm>
                <a:off x="0" y="372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54" name="Rectangle 98"/>
              <p:cNvSpPr>
                <a:spLocks noChangeArrowheads="1"/>
              </p:cNvSpPr>
              <p:nvPr/>
            </p:nvSpPr>
            <p:spPr bwMode="auto">
              <a:xfrm>
                <a:off x="0" y="372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66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&lt;&lt; "\nD: " &lt;&lt; dCount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55" name="Group 99"/>
            <p:cNvGrpSpPr>
              <a:grpSpLocks/>
            </p:cNvGrpSpPr>
            <p:nvPr/>
          </p:nvGrpSpPr>
          <p:grpSpPr bwMode="auto">
            <a:xfrm>
              <a:off x="0" y="3840"/>
              <a:ext cx="4271" cy="119"/>
              <a:chOff x="0" y="3840"/>
              <a:chExt cx="4271" cy="119"/>
            </a:xfrm>
          </p:grpSpPr>
          <p:sp>
            <p:nvSpPr>
              <p:cNvPr id="19556" name="Rectangle 100"/>
              <p:cNvSpPr>
                <a:spLocks noChangeArrowheads="1"/>
              </p:cNvSpPr>
              <p:nvPr/>
            </p:nvSpPr>
            <p:spPr bwMode="auto">
              <a:xfrm>
                <a:off x="0" y="384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57" name="Rectangle 101"/>
              <p:cNvSpPr>
                <a:spLocks noChangeArrowheads="1"/>
              </p:cNvSpPr>
              <p:nvPr/>
            </p:nvSpPr>
            <p:spPr bwMode="auto">
              <a:xfrm>
                <a:off x="0" y="384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67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 &lt;&lt; "\nF: " &lt;&lt; fCount &lt;&lt; endl;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58" name="Group 102"/>
            <p:cNvGrpSpPr>
              <a:grpSpLocks/>
            </p:cNvGrpSpPr>
            <p:nvPr/>
          </p:nvGrpSpPr>
          <p:grpSpPr bwMode="auto">
            <a:xfrm>
              <a:off x="0" y="3960"/>
              <a:ext cx="4271" cy="119"/>
              <a:chOff x="0" y="3960"/>
              <a:chExt cx="4271" cy="119"/>
            </a:xfrm>
          </p:grpSpPr>
          <p:sp>
            <p:nvSpPr>
              <p:cNvPr id="19559" name="Rectangle 103"/>
              <p:cNvSpPr>
                <a:spLocks noChangeArrowheads="1"/>
              </p:cNvSpPr>
              <p:nvPr/>
            </p:nvSpPr>
            <p:spPr bwMode="auto">
              <a:xfrm>
                <a:off x="0" y="396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60" name="Rectangle 104"/>
              <p:cNvSpPr>
                <a:spLocks noChangeArrowheads="1"/>
              </p:cNvSpPr>
              <p:nvPr/>
            </p:nvSpPr>
            <p:spPr bwMode="auto">
              <a:xfrm>
                <a:off x="0" y="396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68	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61" name="Group 105"/>
            <p:cNvGrpSpPr>
              <a:grpSpLocks/>
            </p:cNvGrpSpPr>
            <p:nvPr/>
          </p:nvGrpSpPr>
          <p:grpSpPr bwMode="auto">
            <a:xfrm>
              <a:off x="0" y="4080"/>
              <a:ext cx="4271" cy="119"/>
              <a:chOff x="0" y="4080"/>
              <a:chExt cx="4271" cy="119"/>
            </a:xfrm>
          </p:grpSpPr>
          <p:sp>
            <p:nvSpPr>
              <p:cNvPr id="19562" name="Rectangle 106"/>
              <p:cNvSpPr>
                <a:spLocks noChangeArrowheads="1"/>
              </p:cNvSpPr>
              <p:nvPr/>
            </p:nvSpPr>
            <p:spPr bwMode="auto">
              <a:xfrm>
                <a:off x="0" y="408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63" name="Rectangle 107"/>
              <p:cNvSpPr>
                <a:spLocks noChangeArrowheads="1"/>
              </p:cNvSpPr>
              <p:nvPr/>
            </p:nvSpPr>
            <p:spPr bwMode="auto">
              <a:xfrm>
                <a:off x="0" y="408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69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return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0;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19564" name="Group 108"/>
            <p:cNvGrpSpPr>
              <a:grpSpLocks/>
            </p:cNvGrpSpPr>
            <p:nvPr/>
          </p:nvGrpSpPr>
          <p:grpSpPr bwMode="auto">
            <a:xfrm>
              <a:off x="0" y="4200"/>
              <a:ext cx="4271" cy="119"/>
              <a:chOff x="0" y="4200"/>
              <a:chExt cx="4271" cy="119"/>
            </a:xfrm>
          </p:grpSpPr>
          <p:sp>
            <p:nvSpPr>
              <p:cNvPr id="19565" name="Rectangle 109"/>
              <p:cNvSpPr>
                <a:spLocks noChangeArrowheads="1"/>
              </p:cNvSpPr>
              <p:nvPr/>
            </p:nvSpPr>
            <p:spPr bwMode="auto">
              <a:xfrm>
                <a:off x="0" y="420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66" name="Rectangle 110"/>
              <p:cNvSpPr>
                <a:spLocks noChangeArrowheads="1"/>
              </p:cNvSpPr>
              <p:nvPr/>
            </p:nvSpPr>
            <p:spPr bwMode="auto">
              <a:xfrm>
                <a:off x="0" y="4200"/>
                <a:ext cx="4272" cy="120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	70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}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</p:grpSp>
      <p:grpSp>
        <p:nvGrpSpPr>
          <p:cNvPr id="19567" name="Group 111"/>
          <p:cNvGrpSpPr>
            <a:grpSpLocks/>
          </p:cNvGrpSpPr>
          <p:nvPr/>
        </p:nvGrpSpPr>
        <p:grpSpPr bwMode="auto">
          <a:xfrm>
            <a:off x="2057400" y="990600"/>
            <a:ext cx="5256213" cy="822325"/>
            <a:chOff x="1296" y="624"/>
            <a:chExt cx="3311" cy="518"/>
          </a:xfrm>
        </p:grpSpPr>
        <p:sp>
          <p:nvSpPr>
            <p:cNvPr id="19568" name="Rectangle 112"/>
            <p:cNvSpPr>
              <a:spLocks noChangeArrowheads="1"/>
            </p:cNvSpPr>
            <p:nvPr/>
          </p:nvSpPr>
          <p:spPr bwMode="auto">
            <a:xfrm>
              <a:off x="2448" y="624"/>
              <a:ext cx="2160" cy="519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break</a:t>
              </a:r>
              <a:r>
                <a:rPr lang="en-GB" sz="16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 </a:t>
              </a:r>
              <a:r>
                <a:rPr lang="en-GB" sz="1600">
                  <a:solidFill>
                    <a:srgbClr val="000000"/>
                  </a:solidFill>
                  <a:cs typeface="Times New Roman" pitchFamily="16" charset="0"/>
                </a:rPr>
                <a:t>causes</a:t>
              </a:r>
              <a:r>
                <a:rPr lang="en-GB" sz="16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 </a:t>
              </a:r>
              <a:r>
                <a:rPr lang="en-GB" sz="16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switch</a:t>
              </a:r>
              <a:r>
                <a:rPr lang="en-GB" sz="16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 </a:t>
              </a:r>
              <a:r>
                <a:rPr lang="en-GB" sz="1600">
                  <a:solidFill>
                    <a:srgbClr val="000000"/>
                  </a:solidFill>
                  <a:cs typeface="Times New Roman" pitchFamily="16" charset="0"/>
                </a:rPr>
                <a:t>to end and the program continues with the first statement after the</a:t>
              </a:r>
              <a:r>
                <a:rPr lang="en-GB" sz="16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 </a:t>
              </a:r>
              <a:r>
                <a:rPr lang="en-GB" sz="16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switch</a:t>
              </a:r>
              <a:r>
                <a:rPr lang="en-GB" sz="16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 </a:t>
              </a:r>
              <a:r>
                <a:rPr lang="en-GB" sz="1600">
                  <a:solidFill>
                    <a:srgbClr val="000000"/>
                  </a:solidFill>
                  <a:cs typeface="Times New Roman" pitchFamily="16" charset="0"/>
                </a:rPr>
                <a:t>structure.</a:t>
              </a:r>
            </a:p>
          </p:txBody>
        </p:sp>
        <p:sp>
          <p:nvSpPr>
            <p:cNvPr id="19569" name="Line 113"/>
            <p:cNvSpPr>
              <a:spLocks noChangeShapeType="1"/>
            </p:cNvSpPr>
            <p:nvPr/>
          </p:nvSpPr>
          <p:spPr bwMode="auto">
            <a:xfrm flipH="1">
              <a:off x="1295" y="912"/>
              <a:ext cx="1154" cy="14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9570" name="Group 114"/>
          <p:cNvGrpSpPr>
            <a:grpSpLocks/>
          </p:cNvGrpSpPr>
          <p:nvPr/>
        </p:nvGrpSpPr>
        <p:grpSpPr bwMode="auto">
          <a:xfrm>
            <a:off x="1981200" y="3200400"/>
            <a:ext cx="5256213" cy="684213"/>
            <a:chOff x="1248" y="2016"/>
            <a:chExt cx="3311" cy="431"/>
          </a:xfrm>
        </p:grpSpPr>
        <p:sp>
          <p:nvSpPr>
            <p:cNvPr id="19571" name="Line 115"/>
            <p:cNvSpPr>
              <a:spLocks noChangeShapeType="1"/>
            </p:cNvSpPr>
            <p:nvPr/>
          </p:nvSpPr>
          <p:spPr bwMode="auto">
            <a:xfrm flipH="1">
              <a:off x="1247" y="2160"/>
              <a:ext cx="1250" cy="2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9572" name="Rectangle 116"/>
            <p:cNvSpPr>
              <a:spLocks noChangeArrowheads="1"/>
            </p:cNvSpPr>
            <p:nvPr/>
          </p:nvSpPr>
          <p:spPr bwMode="auto">
            <a:xfrm>
              <a:off x="2400" y="2016"/>
              <a:ext cx="2160" cy="213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>
                  <a:solidFill>
                    <a:srgbClr val="000000"/>
                  </a:solidFill>
                  <a:cs typeface="Times New Roman" pitchFamily="16" charset="0"/>
                </a:rPr>
                <a:t>Notice the </a:t>
              </a:r>
              <a:r>
                <a:rPr lang="en-GB" sz="16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default</a:t>
              </a:r>
              <a:r>
                <a:rPr lang="en-GB" sz="1600">
                  <a:solidFill>
                    <a:srgbClr val="000000"/>
                  </a:solidFill>
                  <a:cs typeface="Times New Roman" pitchFamily="16" charset="0"/>
                </a:rPr>
                <a:t> statement.</a:t>
              </a:r>
            </a:p>
          </p:txBody>
        </p:sp>
      </p:grpSp>
      <p:sp>
        <p:nvSpPr>
          <p:cNvPr id="119" name="CasellaDiTesto 118"/>
          <p:cNvSpPr txBox="1"/>
          <p:nvPr/>
        </p:nvSpPr>
        <p:spPr>
          <a:xfrm>
            <a:off x="6767736" y="3717032"/>
            <a:ext cx="2376264" cy="1895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 smtClean="0">
                <a:solidFill>
                  <a:srgbClr val="FF0000"/>
                </a:solidFill>
              </a:rPr>
              <a:t>EOF:</a:t>
            </a:r>
          </a:p>
          <a:p>
            <a:endParaRPr lang="it-IT" sz="1800" dirty="0" smtClean="0">
              <a:solidFill>
                <a:srgbClr val="FF0000"/>
              </a:solidFill>
            </a:endParaRPr>
          </a:p>
          <a:p>
            <a:r>
              <a:rPr lang="it-IT" sz="1800" dirty="0" err="1" smtClean="0">
                <a:solidFill>
                  <a:srgbClr val="FF0000"/>
                </a:solidFill>
              </a:rPr>
              <a:t>Ctrl+Z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smtClean="0">
                <a:solidFill>
                  <a:srgbClr val="FF0000"/>
                </a:solidFill>
              </a:rPr>
              <a:t>per sistemi Windows</a:t>
            </a:r>
            <a:br>
              <a:rPr lang="it-IT" sz="1800" dirty="0" smtClean="0">
                <a:solidFill>
                  <a:srgbClr val="FF0000"/>
                </a:solidFill>
              </a:rPr>
            </a:br>
            <a:r>
              <a:rPr lang="it-IT" sz="1800" dirty="0" smtClean="0">
                <a:solidFill>
                  <a:srgbClr val="FF0000"/>
                </a:solidFill>
              </a:rPr>
              <a:t/>
            </a:r>
            <a:br>
              <a:rPr lang="it-IT" sz="1800" dirty="0" smtClean="0">
                <a:solidFill>
                  <a:srgbClr val="FF0000"/>
                </a:solidFill>
              </a:rPr>
            </a:br>
            <a:r>
              <a:rPr lang="it-IT" sz="1800" dirty="0" err="1" smtClean="0">
                <a:solidFill>
                  <a:srgbClr val="FF0000"/>
                </a:solidFill>
              </a:rPr>
              <a:t>Ctrl+D</a:t>
            </a:r>
            <a:r>
              <a:rPr lang="it-IT" sz="1800" dirty="0" smtClean="0">
                <a:solidFill>
                  <a:srgbClr val="FF0000"/>
                </a:solidFill>
              </a:rPr>
              <a:t> per sistemi Linux</a:t>
            </a:r>
            <a:endParaRPr lang="it-IT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0DCE567-3E07-4BE1-8356-400C89DBD28A}" type="slidenum">
              <a:rPr lang="en-GB"/>
              <a:pPr/>
              <a:t>17</a:t>
            </a:fld>
            <a:endParaRPr lang="en-GB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6705600" y="762000"/>
            <a:ext cx="2438400" cy="6096000"/>
          </a:xfrm>
          <a:ln/>
        </p:spPr>
        <p:txBody>
          <a:bodyPr lIns="90000" tIns="46800" rIns="90000" bIns="46800" anchor="t"/>
          <a:lstStyle/>
          <a:p>
            <a:pPr algn="l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Program Output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6781800" cy="4657725"/>
          </a:xfrm>
          <a:prstGeom prst="rect">
            <a:avLst/>
          </a:prstGeom>
          <a:solidFill>
            <a:srgbClr val="CCCC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Courier New" pitchFamily="49" charset="0"/>
              <a:cs typeface="Times New Roman" pitchFamily="16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Courier New" pitchFamily="49" charset="0"/>
              <a:cs typeface="Times New Roman" pitchFamily="16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Enter the letter grades.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Enter the EOF character to end input.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a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B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c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C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A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f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C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E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Incorrect letter grade entered. Enter a new grade.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A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b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 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Totals for each letter grade are: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A: 3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B: 2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C: 3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D: 2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F: 1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Courier New" pitchFamily="49" charset="0"/>
              <a:cs typeface="Times New Roman" pitchFamily="1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499992" y="5301208"/>
            <a:ext cx="4392488" cy="1638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If you type some characters and then press Enter, each character will cause one call to std::</a:t>
            </a:r>
            <a:r>
              <a:rPr lang="en-US" sz="1800" dirty="0" err="1" smtClean="0">
                <a:solidFill>
                  <a:schemeClr val="tx1"/>
                </a:solidFill>
              </a:rPr>
              <a:t>cin.get</a:t>
            </a:r>
            <a:r>
              <a:rPr lang="en-US" sz="1800" dirty="0" smtClean="0">
                <a:solidFill>
                  <a:schemeClr val="tx1"/>
                </a:solidFill>
              </a:rPr>
              <a:t>() to return</a:t>
            </a:r>
            <a:r>
              <a:rPr lang="en-US" sz="1800" dirty="0" smtClean="0">
                <a:solidFill>
                  <a:schemeClr val="tx1"/>
                </a:solidFill>
              </a:rPr>
              <a:t>. In the Windows Linux subsystem, also the 10h character is taken on its own, causing loops! Make tests on the character. </a:t>
            </a:r>
            <a:endParaRPr lang="it-IT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69C4ED1-CFDB-445E-9AB2-002D7D4D1E16}" type="slidenum">
              <a:rPr lang="en-GB"/>
              <a:pPr/>
              <a:t>18</a:t>
            </a:fld>
            <a:endParaRPr lang="en-GB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8397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2.18	The break and continue Statements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66800"/>
            <a:ext cx="8229600" cy="5335588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Courier New" pitchFamily="49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Break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Causes immediate exit from a </a:t>
            </a:r>
            <a:r>
              <a:rPr lang="en-GB" b="1">
                <a:latin typeface="Courier New" pitchFamily="49" charset="0"/>
              </a:rPr>
              <a:t>while</a:t>
            </a:r>
            <a:r>
              <a:rPr lang="en-GB"/>
              <a:t>, </a:t>
            </a:r>
            <a:r>
              <a:rPr lang="en-GB" b="1">
                <a:latin typeface="Courier New" pitchFamily="49" charset="0"/>
              </a:rPr>
              <a:t>for</a:t>
            </a:r>
            <a:r>
              <a:rPr lang="en-GB"/>
              <a:t>, </a:t>
            </a:r>
            <a:r>
              <a:rPr lang="en-GB" b="1">
                <a:latin typeface="Courier New" pitchFamily="49" charset="0"/>
              </a:rPr>
              <a:t>do/while</a:t>
            </a:r>
            <a:r>
              <a:rPr lang="en-GB"/>
              <a:t> or </a:t>
            </a:r>
            <a:r>
              <a:rPr lang="en-GB" b="1">
                <a:latin typeface="Courier New" pitchFamily="49" charset="0"/>
              </a:rPr>
              <a:t>switch</a:t>
            </a:r>
            <a:r>
              <a:rPr lang="en-GB"/>
              <a:t> structure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Program execution continues with the first statement after the structure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Common uses of the </a:t>
            </a:r>
            <a:r>
              <a:rPr lang="en-GB" b="1">
                <a:latin typeface="Courier New" pitchFamily="49" charset="0"/>
              </a:rPr>
              <a:t>break</a:t>
            </a:r>
            <a:r>
              <a:rPr lang="en-GB"/>
              <a:t> statement:</a:t>
            </a:r>
          </a:p>
          <a:p>
            <a:pPr lvl="2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Escape early from a loop</a:t>
            </a:r>
          </a:p>
          <a:p>
            <a:pPr lvl="2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Skip the remainder of a </a:t>
            </a:r>
            <a:r>
              <a:rPr lang="en-GB" b="1">
                <a:latin typeface="Courier New" pitchFamily="49" charset="0"/>
              </a:rPr>
              <a:t>switch</a:t>
            </a:r>
            <a:r>
              <a:rPr lang="en-GB"/>
              <a:t> structure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C570E9C-B176-4119-AF3D-FABF4C701E43}" type="slidenum">
              <a:rPr lang="en-GB"/>
              <a:pPr/>
              <a:t>19</a:t>
            </a:fld>
            <a:endParaRPr lang="en-GB"/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8397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2.18	The break and continue Statements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335588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Courier New" pitchFamily="49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Continue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Skips the remaining statements in the body of a </a:t>
            </a:r>
            <a:r>
              <a:rPr lang="en-GB" b="1">
                <a:latin typeface="Courier New" pitchFamily="49" charset="0"/>
              </a:rPr>
              <a:t>while</a:t>
            </a:r>
            <a:r>
              <a:rPr lang="en-GB"/>
              <a:t>, </a:t>
            </a:r>
            <a:r>
              <a:rPr lang="en-GB" b="1">
                <a:latin typeface="Courier New" pitchFamily="49" charset="0"/>
              </a:rPr>
              <a:t>for</a:t>
            </a:r>
            <a:r>
              <a:rPr lang="en-GB"/>
              <a:t> or </a:t>
            </a:r>
            <a:r>
              <a:rPr lang="en-GB" b="1">
                <a:latin typeface="Courier New" pitchFamily="49" charset="0"/>
              </a:rPr>
              <a:t>do/while</a:t>
            </a:r>
            <a:r>
              <a:rPr lang="en-GB"/>
              <a:t> structure and proceeds with the next iteration of the loop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In </a:t>
            </a:r>
            <a:r>
              <a:rPr lang="en-GB" b="1">
                <a:latin typeface="Courier New" pitchFamily="49" charset="0"/>
              </a:rPr>
              <a:t>while</a:t>
            </a:r>
            <a:r>
              <a:rPr lang="en-GB"/>
              <a:t> and </a:t>
            </a:r>
            <a:r>
              <a:rPr lang="en-GB" b="1">
                <a:latin typeface="Courier New" pitchFamily="49" charset="0"/>
              </a:rPr>
              <a:t>do/while</a:t>
            </a:r>
            <a:r>
              <a:rPr lang="en-GB"/>
              <a:t>, the loop-continuation test is evaluated immediately after the </a:t>
            </a:r>
            <a:r>
              <a:rPr lang="en-GB" b="1">
                <a:latin typeface="Courier New" pitchFamily="49" charset="0"/>
              </a:rPr>
              <a:t>continue</a:t>
            </a:r>
            <a:r>
              <a:rPr lang="en-GB"/>
              <a:t> statement is executed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In the </a:t>
            </a:r>
            <a:r>
              <a:rPr lang="en-GB" b="1">
                <a:latin typeface="Courier New" pitchFamily="49" charset="0"/>
              </a:rPr>
              <a:t>for</a:t>
            </a:r>
            <a:r>
              <a:rPr lang="en-GB"/>
              <a:t> structure, the increment expression is executed, then the loop-continuation test is evaluated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3F8B118-285B-4D06-8735-788134EB59C7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97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2.6	The </a:t>
            </a:r>
            <a:r>
              <a:rPr lang="en-GB">
                <a:latin typeface="Courier New" pitchFamily="49" charset="0"/>
              </a:rPr>
              <a:t>if/else</a:t>
            </a:r>
            <a:r>
              <a:rPr lang="en-GB"/>
              <a:t> Selection Structure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335588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Ternary conditional operator </a:t>
            </a:r>
            <a:r>
              <a:rPr lang="en-GB" dirty="0" smtClean="0"/>
              <a:t>(</a:t>
            </a:r>
            <a:r>
              <a:rPr lang="en-GB" b="1" dirty="0" smtClean="0">
                <a:latin typeface="Courier New" pitchFamily="49" charset="0"/>
              </a:rPr>
              <a:t>?:</a:t>
            </a:r>
            <a:r>
              <a:rPr lang="en-GB" dirty="0" smtClean="0"/>
              <a:t>) </a:t>
            </a:r>
            <a:endParaRPr lang="en-GB" dirty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Takes three arguments (condition, value if </a:t>
            </a:r>
            <a:r>
              <a:rPr lang="en-GB" b="1" dirty="0">
                <a:latin typeface="Courier New" pitchFamily="49" charset="0"/>
              </a:rPr>
              <a:t>true</a:t>
            </a:r>
            <a:r>
              <a:rPr lang="en-GB" dirty="0"/>
              <a:t>, value if </a:t>
            </a:r>
            <a:r>
              <a:rPr lang="en-GB" b="1" dirty="0">
                <a:latin typeface="Courier New" pitchFamily="49" charset="0"/>
              </a:rPr>
              <a:t>false</a:t>
            </a:r>
            <a:r>
              <a:rPr lang="en-GB" dirty="0"/>
              <a:t>)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Our </a:t>
            </a:r>
            <a:r>
              <a:rPr lang="en-GB" dirty="0" err="1"/>
              <a:t>pseudocode</a:t>
            </a:r>
            <a:r>
              <a:rPr lang="en-GB" dirty="0"/>
              <a:t> could be written:</a:t>
            </a:r>
          </a:p>
          <a:p>
            <a:pPr lvl="2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latin typeface="Courier New" pitchFamily="49" charset="0"/>
              </a:rPr>
              <a:t>cout</a:t>
            </a:r>
            <a:r>
              <a:rPr lang="en-GB" b="1" dirty="0">
                <a:latin typeface="Courier New" pitchFamily="49" charset="0"/>
              </a:rPr>
              <a:t> &lt;&lt; ( grade &gt;= 60 ? </a:t>
            </a:r>
            <a:r>
              <a:rPr lang="en-GB" dirty="0"/>
              <a:t>"</a:t>
            </a:r>
            <a:r>
              <a:rPr lang="en-GB" b="1" dirty="0" smtClean="0">
                <a:latin typeface="Courier New" pitchFamily="49" charset="0"/>
              </a:rPr>
              <a:t>Passed</a:t>
            </a:r>
            <a:r>
              <a:rPr lang="en-GB" dirty="0" smtClean="0"/>
              <a:t>"</a:t>
            </a:r>
            <a:r>
              <a:rPr lang="en-GB" b="1" dirty="0" smtClean="0">
                <a:latin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</a:rPr>
              <a:t>: </a:t>
            </a:r>
            <a:r>
              <a:rPr lang="en-GB" dirty="0" smtClean="0"/>
              <a:t>" </a:t>
            </a:r>
            <a:r>
              <a:rPr lang="en-GB" b="1" dirty="0" smtClean="0">
                <a:latin typeface="Courier New" pitchFamily="49" charset="0"/>
              </a:rPr>
              <a:t>Failed</a:t>
            </a:r>
            <a:r>
              <a:rPr lang="en-GB" dirty="0" smtClean="0"/>
              <a:t> "</a:t>
            </a:r>
            <a:r>
              <a:rPr lang="en-GB" b="1" dirty="0" smtClean="0">
                <a:latin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>
              <a:latin typeface="Courier New" pitchFamily="49" charset="0"/>
            </a:endParaRP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381000" y="914400"/>
            <a:ext cx="8456613" cy="2436813"/>
            <a:chOff x="240" y="576"/>
            <a:chExt cx="5327" cy="1535"/>
          </a:xfrm>
        </p:grpSpPr>
        <p:sp>
          <p:nvSpPr>
            <p:cNvPr id="5124" name="Freeform 4"/>
            <p:cNvSpPr>
              <a:spLocks/>
            </p:cNvSpPr>
            <p:nvPr/>
          </p:nvSpPr>
          <p:spPr bwMode="auto">
            <a:xfrm>
              <a:off x="2977" y="1746"/>
              <a:ext cx="1974" cy="1"/>
            </a:xfrm>
            <a:custGeom>
              <a:avLst/>
              <a:gdLst/>
              <a:ahLst/>
              <a:cxnLst>
                <a:cxn ang="0">
                  <a:pos x="19990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90" y="0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3851" y="1035"/>
              <a:ext cx="402" cy="1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true</a:t>
              </a:r>
            </a:p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400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endParaRPr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873" y="1746"/>
              <a:ext cx="1991" cy="1"/>
            </a:xfrm>
            <a:custGeom>
              <a:avLst/>
              <a:gdLst/>
              <a:ahLst/>
              <a:cxnLst>
                <a:cxn ang="0">
                  <a:pos x="19991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91" y="0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7" name="Freeform 7"/>
            <p:cNvSpPr>
              <a:spLocks noChangeArrowheads="1"/>
            </p:cNvSpPr>
            <p:nvPr/>
          </p:nvSpPr>
          <p:spPr bwMode="auto">
            <a:xfrm>
              <a:off x="868" y="1556"/>
              <a:ext cx="1" cy="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932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32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1607" y="1035"/>
              <a:ext cx="491" cy="1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false</a:t>
              </a:r>
            </a:p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400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>
              <a:off x="4944" y="1175"/>
              <a:ext cx="1" cy="227"/>
            </a:xfrm>
            <a:custGeom>
              <a:avLst/>
              <a:gdLst/>
              <a:ahLst/>
              <a:cxnLst>
                <a:cxn ang="0">
                  <a:pos x="0" y="19943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0" y="19943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>
              <a:off x="863" y="1175"/>
              <a:ext cx="1" cy="227"/>
            </a:xfrm>
            <a:custGeom>
              <a:avLst/>
              <a:gdLst/>
              <a:ahLst/>
              <a:cxnLst>
                <a:cxn ang="0">
                  <a:pos x="0" y="19943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0" y="19943"/>
                  </a:moveTo>
                  <a:lnTo>
                    <a:pt x="0" y="0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131" name="Freeform 11"/>
            <p:cNvSpPr>
              <a:spLocks noChangeArrowheads="1"/>
            </p:cNvSpPr>
            <p:nvPr/>
          </p:nvSpPr>
          <p:spPr bwMode="auto">
            <a:xfrm>
              <a:off x="4949" y="1556"/>
              <a:ext cx="1" cy="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932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32"/>
                  </a:lnTo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5132" name="Group 12"/>
            <p:cNvGrpSpPr>
              <a:grpSpLocks/>
            </p:cNvGrpSpPr>
            <p:nvPr/>
          </p:nvGrpSpPr>
          <p:grpSpPr bwMode="auto">
            <a:xfrm>
              <a:off x="240" y="1403"/>
              <a:ext cx="1246" cy="154"/>
              <a:chOff x="240" y="1403"/>
              <a:chExt cx="1246" cy="154"/>
            </a:xfrm>
          </p:grpSpPr>
          <p:sp>
            <p:nvSpPr>
              <p:cNvPr id="5133" name="Rectangle 13"/>
              <p:cNvSpPr>
                <a:spLocks noChangeArrowheads="1"/>
              </p:cNvSpPr>
              <p:nvPr/>
            </p:nvSpPr>
            <p:spPr bwMode="auto">
              <a:xfrm>
                <a:off x="364" y="1438"/>
                <a:ext cx="998" cy="11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/>
              <a:lstStyle/>
              <a:p>
                <a:pPr algn="ctr"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print “Failed”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400" dirty="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  <p:sp>
            <p:nvSpPr>
              <p:cNvPr id="5134" name="Freeform 14"/>
              <p:cNvSpPr>
                <a:spLocks noChangeArrowheads="1"/>
              </p:cNvSpPr>
              <p:nvPr/>
            </p:nvSpPr>
            <p:spPr bwMode="auto">
              <a:xfrm>
                <a:off x="240" y="1403"/>
                <a:ext cx="1247" cy="155"/>
              </a:xfrm>
              <a:custGeom>
                <a:avLst/>
                <a:gdLst/>
                <a:ahLst/>
                <a:cxnLst>
                  <a:cxn ang="0">
                    <a:pos x="19985" y="0"/>
                  </a:cxn>
                  <a:cxn ang="0">
                    <a:pos x="19985" y="19917"/>
                  </a:cxn>
                  <a:cxn ang="0">
                    <a:pos x="0" y="19917"/>
                  </a:cxn>
                  <a:cxn ang="0">
                    <a:pos x="0" y="0"/>
                  </a:cxn>
                  <a:cxn ang="0">
                    <a:pos x="19985" y="0"/>
                  </a:cxn>
                </a:cxnLst>
                <a:rect l="0" t="0" r="r" b="b"/>
                <a:pathLst>
                  <a:path w="20000" h="20000">
                    <a:moveTo>
                      <a:pt x="19985" y="0"/>
                    </a:moveTo>
                    <a:lnTo>
                      <a:pt x="19985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24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4439" y="1438"/>
              <a:ext cx="1020" cy="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/>
            <a:lstStyle/>
            <a:p>
              <a:pPr algn="ctr"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rPr>
                <a:t>print “Passed”</a:t>
              </a:r>
            </a:p>
            <a:p>
              <a:pPr>
                <a:lnSpc>
                  <a:spcPct val="10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400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endParaRPr>
            </a:p>
          </p:txBody>
        </p:sp>
        <p:sp>
          <p:nvSpPr>
            <p:cNvPr id="5136" name="Freeform 16"/>
            <p:cNvSpPr>
              <a:spLocks noChangeArrowheads="1"/>
            </p:cNvSpPr>
            <p:nvPr/>
          </p:nvSpPr>
          <p:spPr bwMode="auto">
            <a:xfrm>
              <a:off x="4321" y="1403"/>
              <a:ext cx="1247" cy="155"/>
            </a:xfrm>
            <a:custGeom>
              <a:avLst/>
              <a:gdLst/>
              <a:ahLst/>
              <a:cxnLst>
                <a:cxn ang="0">
                  <a:pos x="19985" y="0"/>
                </a:cxn>
                <a:cxn ang="0">
                  <a:pos x="19985" y="19917"/>
                </a:cxn>
                <a:cxn ang="0">
                  <a:pos x="0" y="19917"/>
                </a:cxn>
                <a:cxn ang="0">
                  <a:pos x="0" y="0"/>
                </a:cxn>
                <a:cxn ang="0">
                  <a:pos x="19985" y="0"/>
                </a:cxn>
              </a:cxnLst>
              <a:rect l="0" t="0" r="r" b="b"/>
              <a:pathLst>
                <a:path w="20000" h="20000">
                  <a:moveTo>
                    <a:pt x="19985" y="0"/>
                  </a:moveTo>
                  <a:lnTo>
                    <a:pt x="19985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85" y="0"/>
                  </a:lnTo>
                  <a:close/>
                </a:path>
              </a:pathLst>
            </a:custGeom>
            <a:noFill/>
            <a:ln w="324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5137" name="Group 17"/>
            <p:cNvGrpSpPr>
              <a:grpSpLocks/>
            </p:cNvGrpSpPr>
            <p:nvPr/>
          </p:nvGrpSpPr>
          <p:grpSpPr bwMode="auto">
            <a:xfrm>
              <a:off x="2861" y="1711"/>
              <a:ext cx="115" cy="400"/>
              <a:chOff x="2861" y="1711"/>
              <a:chExt cx="115" cy="400"/>
            </a:xfrm>
          </p:grpSpPr>
          <p:sp>
            <p:nvSpPr>
              <p:cNvPr id="5138" name="Freeform 18"/>
              <p:cNvSpPr>
                <a:spLocks/>
              </p:cNvSpPr>
              <p:nvPr/>
            </p:nvSpPr>
            <p:spPr bwMode="auto">
              <a:xfrm>
                <a:off x="2920" y="1790"/>
                <a:ext cx="1" cy="243"/>
              </a:xfrm>
              <a:custGeom>
                <a:avLst/>
                <a:gdLst/>
                <a:ahLst/>
                <a:cxnLst>
                  <a:cxn ang="0">
                    <a:pos x="0" y="19947"/>
                  </a:cxn>
                  <a:cxn ang="0">
                    <a:pos x="0" y="0"/>
                  </a:cxn>
                </a:cxnLst>
                <a:rect l="0" t="0" r="r" b="b"/>
                <a:pathLst>
                  <a:path w="20000" h="20000">
                    <a:moveTo>
                      <a:pt x="0" y="19947"/>
                    </a:moveTo>
                    <a:lnTo>
                      <a:pt x="0" y="0"/>
                    </a:lnTo>
                  </a:path>
                </a:pathLst>
              </a:custGeom>
              <a:noFill/>
              <a:ln w="3240">
                <a:solidFill>
                  <a:srgbClr val="00000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auto">
              <a:xfrm>
                <a:off x="2861" y="2034"/>
                <a:ext cx="114" cy="78"/>
              </a:xfrm>
              <a:prstGeom prst="ellipse">
                <a:avLst/>
              </a:prstGeom>
              <a:noFill/>
              <a:ln w="32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auto">
              <a:xfrm>
                <a:off x="2863" y="1711"/>
                <a:ext cx="114" cy="78"/>
              </a:xfrm>
              <a:prstGeom prst="ellipse">
                <a:avLst/>
              </a:prstGeom>
              <a:noFill/>
              <a:ln w="324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141" name="Group 21"/>
            <p:cNvGrpSpPr>
              <a:grpSpLocks/>
            </p:cNvGrpSpPr>
            <p:nvPr/>
          </p:nvGrpSpPr>
          <p:grpSpPr bwMode="auto">
            <a:xfrm>
              <a:off x="863" y="576"/>
              <a:ext cx="4080" cy="872"/>
              <a:chOff x="863" y="576"/>
              <a:chExt cx="4080" cy="872"/>
            </a:xfrm>
          </p:grpSpPr>
          <p:grpSp>
            <p:nvGrpSpPr>
              <p:cNvPr id="5142" name="Group 22"/>
              <p:cNvGrpSpPr>
                <a:grpSpLocks/>
              </p:cNvGrpSpPr>
              <p:nvPr/>
            </p:nvGrpSpPr>
            <p:grpSpPr bwMode="auto">
              <a:xfrm>
                <a:off x="2851" y="576"/>
                <a:ext cx="113" cy="316"/>
                <a:chOff x="2851" y="576"/>
                <a:chExt cx="113" cy="316"/>
              </a:xfrm>
            </p:grpSpPr>
            <p:sp>
              <p:nvSpPr>
                <p:cNvPr id="5143" name="Freeform 23"/>
                <p:cNvSpPr>
                  <a:spLocks/>
                </p:cNvSpPr>
                <p:nvPr/>
              </p:nvSpPr>
              <p:spPr bwMode="auto">
                <a:xfrm>
                  <a:off x="2907" y="656"/>
                  <a:ext cx="1" cy="237"/>
                </a:xfrm>
                <a:custGeom>
                  <a:avLst/>
                  <a:gdLst/>
                  <a:ahLst/>
                  <a:cxnLst>
                    <a:cxn ang="0">
                      <a:pos x="0" y="1994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000" h="20000">
                      <a:moveTo>
                        <a:pt x="0" y="1994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240">
                  <a:solidFill>
                    <a:srgbClr val="00000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5144" name="Oval 24"/>
                <p:cNvSpPr>
                  <a:spLocks noChangeArrowheads="1"/>
                </p:cNvSpPr>
                <p:nvPr/>
              </p:nvSpPr>
              <p:spPr bwMode="auto">
                <a:xfrm>
                  <a:off x="2851" y="576"/>
                  <a:ext cx="114" cy="78"/>
                </a:xfrm>
                <a:prstGeom prst="ellipse">
                  <a:avLst/>
                </a:prstGeom>
                <a:noFill/>
                <a:ln w="324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5145" name="Group 25"/>
              <p:cNvGrpSpPr>
                <a:grpSpLocks/>
              </p:cNvGrpSpPr>
              <p:nvPr/>
            </p:nvGrpSpPr>
            <p:grpSpPr bwMode="auto">
              <a:xfrm>
                <a:off x="863" y="893"/>
                <a:ext cx="4080" cy="555"/>
                <a:chOff x="863" y="893"/>
                <a:chExt cx="4080" cy="555"/>
              </a:xfrm>
            </p:grpSpPr>
            <p:sp>
              <p:nvSpPr>
                <p:cNvPr id="5146" name="Freeform 26"/>
                <p:cNvSpPr>
                  <a:spLocks noChangeArrowheads="1"/>
                </p:cNvSpPr>
                <p:nvPr/>
              </p:nvSpPr>
              <p:spPr bwMode="auto">
                <a:xfrm>
                  <a:off x="3810" y="1170"/>
                  <a:ext cx="1134" cy="1"/>
                </a:xfrm>
                <a:custGeom>
                  <a:avLst/>
                  <a:gdLst/>
                  <a:ahLst/>
                  <a:cxnLst>
                    <a:cxn ang="0">
                      <a:pos x="19983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000" h="20000">
                      <a:moveTo>
                        <a:pt x="19983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24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5147" name="Freeform 27"/>
                <p:cNvSpPr>
                  <a:spLocks noChangeArrowheads="1"/>
                </p:cNvSpPr>
                <p:nvPr/>
              </p:nvSpPr>
              <p:spPr bwMode="auto">
                <a:xfrm>
                  <a:off x="863" y="1170"/>
                  <a:ext cx="1134" cy="1"/>
                </a:xfrm>
                <a:custGeom>
                  <a:avLst/>
                  <a:gdLst/>
                  <a:ahLst/>
                  <a:cxnLst>
                    <a:cxn ang="0">
                      <a:pos x="19983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000" h="20000">
                      <a:moveTo>
                        <a:pt x="19983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24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5148" name="Group 28"/>
                <p:cNvGrpSpPr>
                  <a:grpSpLocks/>
                </p:cNvGrpSpPr>
                <p:nvPr/>
              </p:nvGrpSpPr>
              <p:grpSpPr bwMode="auto">
                <a:xfrm>
                  <a:off x="1993" y="893"/>
                  <a:ext cx="1813" cy="555"/>
                  <a:chOff x="1993" y="893"/>
                  <a:chExt cx="1813" cy="555"/>
                </a:xfrm>
              </p:grpSpPr>
              <p:sp>
                <p:nvSpPr>
                  <p:cNvPr id="5149" name="Freeform 29"/>
                  <p:cNvSpPr>
                    <a:spLocks noChangeArrowheads="1"/>
                  </p:cNvSpPr>
                  <p:nvPr/>
                </p:nvSpPr>
                <p:spPr bwMode="auto">
                  <a:xfrm>
                    <a:off x="1993" y="893"/>
                    <a:ext cx="1814" cy="556"/>
                  </a:xfrm>
                  <a:custGeom>
                    <a:avLst/>
                    <a:gdLst/>
                    <a:ahLst/>
                    <a:cxnLst>
                      <a:cxn ang="0">
                        <a:pos x="19990" y="10000"/>
                      </a:cxn>
                      <a:cxn ang="0">
                        <a:pos x="9990" y="19977"/>
                      </a:cxn>
                      <a:cxn ang="0">
                        <a:pos x="0" y="10000"/>
                      </a:cxn>
                      <a:cxn ang="0">
                        <a:pos x="9990" y="0"/>
                      </a:cxn>
                      <a:cxn ang="0">
                        <a:pos x="19990" y="10000"/>
                      </a:cxn>
                    </a:cxnLst>
                    <a:rect l="0" t="0" r="r" b="b"/>
                    <a:pathLst>
                      <a:path w="20000" h="20000">
                        <a:moveTo>
                          <a:pt x="19990" y="10000"/>
                        </a:moveTo>
                        <a:lnTo>
                          <a:pt x="9990" y="19977"/>
                        </a:lnTo>
                        <a:lnTo>
                          <a:pt x="0" y="10000"/>
                        </a:lnTo>
                        <a:lnTo>
                          <a:pt x="9990" y="0"/>
                        </a:lnTo>
                        <a:lnTo>
                          <a:pt x="19990" y="100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24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15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2389" y="1123"/>
                    <a:ext cx="1021" cy="122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lIns="0" tIns="0" rIns="0" bIns="0"/>
                  <a:lstStyle/>
                  <a:p>
                    <a:pPr algn="ctr">
                      <a:lnSpc>
                        <a:spcPct val="100000"/>
                      </a:lnSpc>
                      <a:buFont typeface="Courier New" pitchFamily="49" charset="0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400" dirty="0">
                        <a:solidFill>
                          <a:srgbClr val="000000"/>
                        </a:solidFill>
                        <a:latin typeface="Courier New" pitchFamily="49" charset="0"/>
                        <a:cs typeface="Times New Roman" pitchFamily="16" charset="0"/>
                      </a:rPr>
                      <a:t>grade &gt;= 60</a:t>
                    </a:r>
                  </a:p>
                  <a:p>
                    <a:pPr>
                      <a:lnSpc>
                        <a:spcPct val="100000"/>
                      </a:lnSpc>
                      <a:buFont typeface="Courier New" pitchFamily="49" charset="0"/>
                      <a:buNone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endParaRPr lang="en-GB" sz="1400" dirty="0">
                      <a:solidFill>
                        <a:srgbClr val="000000"/>
                      </a:solidFill>
                      <a:latin typeface="Courier New" pitchFamily="49" charset="0"/>
                      <a:cs typeface="Times New Roman" pitchFamily="16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25F7B2-1D8F-4794-9343-682E4118305A}" type="slidenum">
              <a:rPr lang="en-GB"/>
              <a:pPr/>
              <a:t>20</a:t>
            </a:fld>
            <a:endParaRPr lang="en-GB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8397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2.19	Logical Operators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335588"/>
          </a:xfrm>
          <a:ln/>
        </p:spPr>
        <p:txBody>
          <a:bodyPr/>
          <a:lstStyle/>
          <a:p>
            <a:pPr>
              <a:lnSpc>
                <a:spcPct val="90000"/>
              </a:lnSpc>
              <a:buFont typeface="Courier New" pitchFamily="49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&amp;&amp;</a:t>
            </a:r>
            <a:r>
              <a:rPr lang="en-GB" dirty="0"/>
              <a:t> (logical </a:t>
            </a:r>
            <a:r>
              <a:rPr lang="en-GB" b="1" dirty="0">
                <a:latin typeface="Courier New" pitchFamily="49" charset="0"/>
              </a:rPr>
              <a:t>AND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Returns </a:t>
            </a:r>
            <a:r>
              <a:rPr lang="en-GB" b="1" dirty="0">
                <a:latin typeface="Courier New" pitchFamily="49" charset="0"/>
              </a:rPr>
              <a:t>true</a:t>
            </a:r>
            <a:r>
              <a:rPr lang="en-GB" dirty="0"/>
              <a:t> if both conditions are </a:t>
            </a:r>
            <a:r>
              <a:rPr lang="en-GB" b="1" dirty="0">
                <a:latin typeface="Courier New" pitchFamily="49" charset="0"/>
              </a:rPr>
              <a:t>true</a:t>
            </a:r>
          </a:p>
          <a:p>
            <a:pPr>
              <a:lnSpc>
                <a:spcPct val="90000"/>
              </a:lnSpc>
              <a:buFont typeface="Courier New" pitchFamily="49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||</a:t>
            </a:r>
            <a:r>
              <a:rPr lang="en-GB" dirty="0"/>
              <a:t> (logical </a:t>
            </a:r>
            <a:r>
              <a:rPr lang="en-GB" b="1" dirty="0">
                <a:latin typeface="Courier New" pitchFamily="49" charset="0"/>
              </a:rPr>
              <a:t>OR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Returns </a:t>
            </a:r>
            <a:r>
              <a:rPr lang="en-GB" b="1" dirty="0">
                <a:latin typeface="Courier New" pitchFamily="49" charset="0"/>
              </a:rPr>
              <a:t>true</a:t>
            </a:r>
            <a:r>
              <a:rPr lang="en-GB" dirty="0"/>
              <a:t> if either of its conditions are </a:t>
            </a:r>
            <a:r>
              <a:rPr lang="en-GB" b="1" dirty="0">
                <a:latin typeface="Courier New" pitchFamily="49" charset="0"/>
              </a:rPr>
              <a:t>true</a:t>
            </a:r>
          </a:p>
          <a:p>
            <a:pPr>
              <a:lnSpc>
                <a:spcPct val="90000"/>
              </a:lnSpc>
              <a:buFont typeface="Courier New" pitchFamily="49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!</a:t>
            </a:r>
            <a:r>
              <a:rPr lang="en-GB" dirty="0"/>
              <a:t> (logical </a:t>
            </a:r>
            <a:r>
              <a:rPr lang="en-GB" b="1" dirty="0">
                <a:latin typeface="Courier New" pitchFamily="49" charset="0"/>
              </a:rPr>
              <a:t>NOT</a:t>
            </a:r>
            <a:r>
              <a:rPr lang="en-GB" dirty="0"/>
              <a:t>, logical negation)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Reverses the truth/falsity of its condition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Returns </a:t>
            </a:r>
            <a:r>
              <a:rPr lang="en-GB" b="1" dirty="0">
                <a:latin typeface="Courier New" pitchFamily="49" charset="0"/>
              </a:rPr>
              <a:t>true</a:t>
            </a:r>
            <a:r>
              <a:rPr lang="en-GB" dirty="0"/>
              <a:t> when its condition is </a:t>
            </a:r>
            <a:r>
              <a:rPr lang="en-GB" b="1" dirty="0">
                <a:latin typeface="Courier New" pitchFamily="49" charset="0"/>
              </a:rPr>
              <a:t>false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Is a unary operator, only takes one condition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Logical operators used as conditions in loops</a:t>
            </a:r>
          </a:p>
          <a:p>
            <a:pPr lvl="2">
              <a:lnSpc>
                <a:spcPct val="9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  </a:t>
            </a:r>
            <a:r>
              <a:rPr lang="en-GB" b="1" u="sng" dirty="0">
                <a:latin typeface="Courier New" pitchFamily="49" charset="0"/>
              </a:rPr>
              <a:t>Expression		  Result</a:t>
            </a:r>
          </a:p>
          <a:p>
            <a:pPr lvl="2">
              <a:lnSpc>
                <a:spcPct val="9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	true &amp;&amp; false    	  </a:t>
            </a:r>
            <a:r>
              <a:rPr lang="en-GB" b="1" dirty="0" err="1">
                <a:latin typeface="Courier New" pitchFamily="49" charset="0"/>
              </a:rPr>
              <a:t>false</a:t>
            </a:r>
            <a:r>
              <a:rPr lang="en-GB" b="1" dirty="0">
                <a:latin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</a:rPr>
            </a:br>
            <a:r>
              <a:rPr lang="en-GB" b="1" dirty="0">
                <a:latin typeface="Courier New" pitchFamily="49" charset="0"/>
              </a:rPr>
              <a:t>true || false   		  true</a:t>
            </a:r>
            <a:br>
              <a:rPr lang="en-GB" b="1" dirty="0">
                <a:latin typeface="Courier New" pitchFamily="49" charset="0"/>
              </a:rPr>
            </a:br>
            <a:r>
              <a:rPr lang="en-GB" b="1" dirty="0">
                <a:latin typeface="Courier New" pitchFamily="49" charset="0"/>
              </a:rPr>
              <a:t>!false		        true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716016" y="6309320"/>
            <a:ext cx="3456384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chemeClr val="tx1"/>
                </a:solidFill>
              </a:rPr>
              <a:t>Short </a:t>
            </a:r>
            <a:r>
              <a:rPr lang="it-IT" sz="1400" dirty="0" err="1" smtClean="0">
                <a:solidFill>
                  <a:schemeClr val="tx1"/>
                </a:solidFill>
              </a:rPr>
              <a:t>circuit</a:t>
            </a:r>
            <a:r>
              <a:rPr lang="it-IT" sz="1400" dirty="0" smtClean="0">
                <a:solidFill>
                  <a:schemeClr val="tx1"/>
                </a:solidFill>
              </a:rPr>
              <a:t>!  e.g. </a:t>
            </a:r>
          </a:p>
          <a:p>
            <a:r>
              <a:rPr lang="it-IT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(a &gt; 0 &amp;&amp; x/a == 20) ...;</a:t>
            </a:r>
            <a:endParaRPr lang="it-IT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293C2DD-979C-4B21-B4B5-491AC83ABBEF}" type="slidenum">
              <a:rPr lang="en-GB"/>
              <a:pPr/>
              <a:t>21</a:t>
            </a:fld>
            <a:endParaRPr lang="en-GB"/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8425"/>
            <a:ext cx="7772400" cy="94773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2.20	Confusing Equality (==) and Assignment (=) Operators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066800"/>
            <a:ext cx="8153400" cy="5792788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These errors are damaging because they do not ordinarily cause syntax errors.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Recall that any expression that produces a value can be used in control structures.  Nonzero values are </a:t>
            </a:r>
            <a:r>
              <a:rPr lang="en-GB" b="1">
                <a:latin typeface="Courier New" pitchFamily="49" charset="0"/>
              </a:rPr>
              <a:t>true</a:t>
            </a:r>
            <a:r>
              <a:rPr lang="en-GB"/>
              <a:t>, and zero values are </a:t>
            </a:r>
            <a:r>
              <a:rPr lang="en-GB" b="1">
                <a:latin typeface="Courier New" pitchFamily="49" charset="0"/>
              </a:rPr>
              <a:t>false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Example:</a:t>
            </a:r>
          </a:p>
          <a:p>
            <a:pPr lvl="2">
              <a:lnSpc>
                <a:spcPct val="9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if ( payCode == 4 )</a:t>
            </a:r>
          </a:p>
          <a:p>
            <a:pPr lvl="2">
              <a:lnSpc>
                <a:spcPct val="9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   cout &lt;&lt; "You get a bonus!" &lt;&lt; endl;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Checks the paycode, and if it is </a:t>
            </a:r>
            <a:r>
              <a:rPr lang="en-GB" b="1">
                <a:latin typeface="Courier New" pitchFamily="49" charset="0"/>
              </a:rPr>
              <a:t>4</a:t>
            </a:r>
            <a:r>
              <a:rPr lang="en-GB"/>
              <a:t> then a bonus is awarded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If </a:t>
            </a:r>
            <a:r>
              <a:rPr lang="en-GB" b="1">
                <a:latin typeface="Courier New" pitchFamily="49" charset="0"/>
              </a:rPr>
              <a:t>==</a:t>
            </a:r>
            <a:r>
              <a:rPr lang="en-GB"/>
              <a:t> was replaced with </a:t>
            </a:r>
            <a:r>
              <a:rPr lang="en-GB" b="1">
                <a:latin typeface="Courier New" pitchFamily="49" charset="0"/>
              </a:rPr>
              <a:t>=</a:t>
            </a:r>
          </a:p>
          <a:p>
            <a:pPr lvl="2">
              <a:lnSpc>
                <a:spcPct val="9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if ( payCode = 4 )</a:t>
            </a:r>
            <a:br>
              <a:rPr lang="en-GB" b="1">
                <a:latin typeface="Courier New" pitchFamily="49" charset="0"/>
              </a:rPr>
            </a:br>
            <a:r>
              <a:rPr lang="en-GB" b="1">
                <a:latin typeface="Courier New" pitchFamily="49" charset="0"/>
              </a:rPr>
              <a:t> cout &lt;&lt; "You get a bonus!" &lt;&lt; endl; 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Sets </a:t>
            </a:r>
            <a:r>
              <a:rPr lang="en-GB" b="1">
                <a:latin typeface="Courier New" pitchFamily="49" charset="0"/>
              </a:rPr>
              <a:t>paycode</a:t>
            </a:r>
            <a:r>
              <a:rPr lang="en-GB"/>
              <a:t> to </a:t>
            </a:r>
            <a:r>
              <a:rPr lang="en-GB" b="1">
                <a:latin typeface="Courier New" pitchFamily="49" charset="0"/>
              </a:rPr>
              <a:t>4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4</a:t>
            </a:r>
            <a:r>
              <a:rPr lang="en-GB"/>
              <a:t> is nonzero, so the expression is </a:t>
            </a:r>
            <a:r>
              <a:rPr lang="en-GB" b="1">
                <a:latin typeface="Courier New" pitchFamily="49" charset="0"/>
              </a:rPr>
              <a:t>true</a:t>
            </a:r>
            <a:r>
              <a:rPr lang="en-GB"/>
              <a:t> and a bonus is awarded, regardless of </a:t>
            </a:r>
            <a:r>
              <a:rPr lang="en-GB" b="1">
                <a:latin typeface="Courier New" pitchFamily="49" charset="0"/>
              </a:rPr>
              <a:t>paycode</a:t>
            </a:r>
            <a:r>
              <a:rPr lang="en-GB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43757AA-6115-422C-89A9-D35C0BA4915D}" type="slidenum">
              <a:rPr lang="en-GB"/>
              <a:pPr/>
              <a:t>22</a:t>
            </a:fld>
            <a:endParaRPr lang="en-GB"/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8425"/>
            <a:ext cx="7772400" cy="94773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2.21	Structured-Programming Summary</a:t>
            </a:r>
            <a:br>
              <a:rPr lang="en-GB"/>
            </a:br>
            <a:endParaRPr lang="en-GB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3355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All programs can be broken down into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Sequence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Selection</a:t>
            </a:r>
          </a:p>
          <a:p>
            <a:pPr lvl="2">
              <a:lnSpc>
                <a:spcPct val="100000"/>
              </a:lnSpc>
              <a:buFont typeface="Courier New" pitchFamily="49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if</a:t>
            </a:r>
            <a:r>
              <a:rPr lang="en-GB"/>
              <a:t>, </a:t>
            </a:r>
            <a:r>
              <a:rPr lang="en-GB" b="1">
                <a:latin typeface="Courier New" pitchFamily="49" charset="0"/>
              </a:rPr>
              <a:t>if/else</a:t>
            </a:r>
            <a:r>
              <a:rPr lang="en-GB"/>
              <a:t>, or </a:t>
            </a:r>
            <a:r>
              <a:rPr lang="en-GB" b="1">
                <a:latin typeface="Courier New" pitchFamily="49" charset="0"/>
              </a:rPr>
              <a:t>switch</a:t>
            </a:r>
            <a:r>
              <a:rPr lang="en-GB"/>
              <a:t> </a:t>
            </a:r>
          </a:p>
          <a:p>
            <a:pPr lvl="2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Any selection can be rewritten as an </a:t>
            </a:r>
            <a:r>
              <a:rPr lang="en-GB" b="1">
                <a:latin typeface="Courier New" pitchFamily="49" charset="0"/>
              </a:rPr>
              <a:t>if</a:t>
            </a:r>
            <a:r>
              <a:rPr lang="en-GB"/>
              <a:t> statement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Repetition</a:t>
            </a:r>
          </a:p>
          <a:p>
            <a:pPr lvl="2">
              <a:lnSpc>
                <a:spcPct val="100000"/>
              </a:lnSpc>
              <a:buFont typeface="Courier New" pitchFamily="49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while</a:t>
            </a:r>
            <a:r>
              <a:rPr lang="en-GB"/>
              <a:t>, </a:t>
            </a:r>
            <a:r>
              <a:rPr lang="en-GB" b="1">
                <a:latin typeface="Courier New" pitchFamily="49" charset="0"/>
              </a:rPr>
              <a:t>do/while</a:t>
            </a:r>
            <a:r>
              <a:rPr lang="en-GB"/>
              <a:t> or </a:t>
            </a:r>
            <a:r>
              <a:rPr lang="en-GB" b="1">
                <a:latin typeface="Courier New" pitchFamily="49" charset="0"/>
              </a:rPr>
              <a:t>for</a:t>
            </a:r>
          </a:p>
          <a:p>
            <a:pPr lvl="2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Any repetition structure can be rewritten as a </a:t>
            </a:r>
            <a:r>
              <a:rPr lang="en-GB" b="1">
                <a:latin typeface="Courier New" pitchFamily="49" charset="0"/>
              </a:rPr>
              <a:t>while</a:t>
            </a:r>
            <a:r>
              <a:rPr lang="en-GB"/>
              <a:t> statement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5C9321E-0944-4C9D-B825-5BB76589FA9A}" type="slidenum">
              <a:rPr lang="en-GB"/>
              <a:pPr/>
              <a:t>3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97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2.6	The </a:t>
            </a:r>
            <a:r>
              <a:rPr lang="en-GB">
                <a:latin typeface="Courier New" pitchFamily="49" charset="0"/>
              </a:rPr>
              <a:t>if/else</a:t>
            </a:r>
            <a:r>
              <a:rPr lang="en-GB"/>
              <a:t> Selection Structure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924800" cy="57927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Nested </a:t>
            </a:r>
            <a:r>
              <a:rPr lang="en-GB" b="1">
                <a:latin typeface="Courier New" pitchFamily="49" charset="0"/>
              </a:rPr>
              <a:t>if/else</a:t>
            </a:r>
            <a:r>
              <a:rPr lang="en-GB"/>
              <a:t> structures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Test for multiple cases by placing </a:t>
            </a:r>
            <a:r>
              <a:rPr lang="en-GB" b="1">
                <a:latin typeface="Courier New" pitchFamily="49" charset="0"/>
              </a:rPr>
              <a:t>if/else</a:t>
            </a:r>
            <a:r>
              <a:rPr lang="en-GB"/>
              <a:t> selection structures inside </a:t>
            </a:r>
            <a:r>
              <a:rPr lang="en-GB" b="1">
                <a:latin typeface="Courier New" pitchFamily="49" charset="0"/>
              </a:rPr>
              <a:t>if/else</a:t>
            </a:r>
            <a:r>
              <a:rPr lang="en-GB"/>
              <a:t> selection structures.</a:t>
            </a:r>
          </a:p>
          <a:p>
            <a:pPr lvl="2">
              <a:lnSpc>
                <a:spcPct val="100000"/>
              </a:lnSpc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	</a:t>
            </a:r>
            <a:r>
              <a:rPr lang="en-GB" i="1">
                <a:solidFill>
                  <a:srgbClr val="3333CC"/>
                </a:solidFill>
              </a:rPr>
              <a:t>if student’s grade is greater than or equal to 90</a:t>
            </a:r>
            <a:br>
              <a:rPr lang="en-GB" i="1">
                <a:solidFill>
                  <a:srgbClr val="3333CC"/>
                </a:solidFill>
              </a:rPr>
            </a:br>
            <a:r>
              <a:rPr lang="en-GB" i="1">
                <a:solidFill>
                  <a:srgbClr val="3333CC"/>
                </a:solidFill>
              </a:rPr>
              <a:t>   Print “A”</a:t>
            </a:r>
            <a:br>
              <a:rPr lang="en-GB" i="1">
                <a:solidFill>
                  <a:srgbClr val="3333CC"/>
                </a:solidFill>
              </a:rPr>
            </a:br>
            <a:r>
              <a:rPr lang="en-GB" i="1">
                <a:solidFill>
                  <a:srgbClr val="3333CC"/>
                </a:solidFill>
              </a:rPr>
              <a:t>else </a:t>
            </a:r>
            <a:br>
              <a:rPr lang="en-GB" i="1">
                <a:solidFill>
                  <a:srgbClr val="3333CC"/>
                </a:solidFill>
              </a:rPr>
            </a:br>
            <a:r>
              <a:rPr lang="en-GB" i="1">
                <a:solidFill>
                  <a:srgbClr val="3333CC"/>
                </a:solidFill>
              </a:rPr>
              <a:t>   if student’s grade is greater than or equal to 80</a:t>
            </a:r>
            <a:br>
              <a:rPr lang="en-GB" i="1">
                <a:solidFill>
                  <a:srgbClr val="3333CC"/>
                </a:solidFill>
              </a:rPr>
            </a:br>
            <a:r>
              <a:rPr lang="en-GB" i="1">
                <a:solidFill>
                  <a:srgbClr val="3333CC"/>
                </a:solidFill>
              </a:rPr>
              <a:t>	   Print “B”</a:t>
            </a:r>
            <a:br>
              <a:rPr lang="en-GB" i="1">
                <a:solidFill>
                  <a:srgbClr val="3333CC"/>
                </a:solidFill>
              </a:rPr>
            </a:br>
            <a:r>
              <a:rPr lang="en-GB" i="1">
                <a:solidFill>
                  <a:srgbClr val="3333CC"/>
                </a:solidFill>
              </a:rPr>
              <a:t>	else </a:t>
            </a:r>
            <a:br>
              <a:rPr lang="en-GB" i="1">
                <a:solidFill>
                  <a:srgbClr val="3333CC"/>
                </a:solidFill>
              </a:rPr>
            </a:br>
            <a:r>
              <a:rPr lang="en-GB" i="1">
                <a:solidFill>
                  <a:srgbClr val="3333CC"/>
                </a:solidFill>
              </a:rPr>
              <a:t>      if student’s grade is greater than or equal to 70 </a:t>
            </a:r>
            <a:br>
              <a:rPr lang="en-GB" i="1">
                <a:solidFill>
                  <a:srgbClr val="3333CC"/>
                </a:solidFill>
              </a:rPr>
            </a:br>
            <a:r>
              <a:rPr lang="en-GB" i="1">
                <a:solidFill>
                  <a:srgbClr val="3333CC"/>
                </a:solidFill>
              </a:rPr>
              <a:t>	      Print “C”</a:t>
            </a:r>
            <a:br>
              <a:rPr lang="en-GB" i="1">
                <a:solidFill>
                  <a:srgbClr val="3333CC"/>
                </a:solidFill>
              </a:rPr>
            </a:br>
            <a:r>
              <a:rPr lang="en-GB" i="1">
                <a:solidFill>
                  <a:srgbClr val="3333CC"/>
                </a:solidFill>
              </a:rPr>
              <a:t>	   else </a:t>
            </a:r>
            <a:br>
              <a:rPr lang="en-GB" i="1">
                <a:solidFill>
                  <a:srgbClr val="3333CC"/>
                </a:solidFill>
              </a:rPr>
            </a:br>
            <a:r>
              <a:rPr lang="en-GB" i="1">
                <a:solidFill>
                  <a:srgbClr val="3333CC"/>
                </a:solidFill>
              </a:rPr>
              <a:t>	      if student’s grade is greater than or equal to 60 </a:t>
            </a:r>
            <a:br>
              <a:rPr lang="en-GB" i="1">
                <a:solidFill>
                  <a:srgbClr val="3333CC"/>
                </a:solidFill>
              </a:rPr>
            </a:br>
            <a:r>
              <a:rPr lang="en-GB" i="1">
                <a:solidFill>
                  <a:srgbClr val="3333CC"/>
                </a:solidFill>
              </a:rPr>
              <a:t>	         Print “D”</a:t>
            </a:r>
            <a:br>
              <a:rPr lang="en-GB" i="1">
                <a:solidFill>
                  <a:srgbClr val="3333CC"/>
                </a:solidFill>
              </a:rPr>
            </a:br>
            <a:r>
              <a:rPr lang="en-GB" i="1">
                <a:solidFill>
                  <a:srgbClr val="3333CC"/>
                </a:solidFill>
              </a:rPr>
              <a:t>         else</a:t>
            </a:r>
          </a:p>
          <a:p>
            <a:pPr lvl="2">
              <a:lnSpc>
                <a:spcPct val="100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>
                <a:solidFill>
                  <a:srgbClr val="3333CC"/>
                </a:solidFill>
              </a:rPr>
              <a:t>                Print “F”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Once a condition is met, the rest of the statements are skipped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E03DAA4-2CFF-445E-AB0C-0DC1EBAD6B19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97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2.6	The if/else Selection Structure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066800"/>
            <a:ext cx="8568952" cy="533558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Compound statement: </a:t>
            </a:r>
          </a:p>
          <a:p>
            <a:pPr lvl="1">
              <a:lnSpc>
                <a:spcPct val="10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Set of statements within a pair of braces</a:t>
            </a:r>
          </a:p>
          <a:p>
            <a:pPr lvl="1">
              <a:lnSpc>
                <a:spcPct val="10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Example:</a:t>
            </a:r>
          </a:p>
          <a:p>
            <a:pPr lvl="3">
              <a:lnSpc>
                <a:spcPct val="100000"/>
              </a:lnSpc>
              <a:spcBef>
                <a:spcPts val="450"/>
              </a:spcBef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/>
              <a:t>	</a:t>
            </a:r>
            <a:r>
              <a:rPr lang="en-GB" sz="1800" b="1" dirty="0">
                <a:latin typeface="Courier New" pitchFamily="49" charset="0"/>
              </a:rPr>
              <a:t>if ( grade &gt;= 60 )</a:t>
            </a:r>
            <a:br>
              <a:rPr lang="en-GB" sz="1800" b="1" dirty="0">
                <a:latin typeface="Courier New" pitchFamily="49" charset="0"/>
              </a:rPr>
            </a:br>
            <a:r>
              <a:rPr lang="en-GB" sz="1800" b="1" dirty="0">
                <a:latin typeface="Courier New" pitchFamily="49" charset="0"/>
              </a:rPr>
              <a:t>   </a:t>
            </a:r>
            <a:r>
              <a:rPr lang="en-GB" sz="1800" b="1" dirty="0" err="1">
                <a:latin typeface="Courier New" pitchFamily="49" charset="0"/>
              </a:rPr>
              <a:t>cout</a:t>
            </a:r>
            <a:r>
              <a:rPr lang="en-GB" sz="1800" b="1" dirty="0">
                <a:latin typeface="Courier New" pitchFamily="49" charset="0"/>
              </a:rPr>
              <a:t> &lt;&lt; "Passed.\n";	</a:t>
            </a:r>
            <a:br>
              <a:rPr lang="en-GB" sz="1800" b="1" dirty="0">
                <a:latin typeface="Courier New" pitchFamily="49" charset="0"/>
              </a:rPr>
            </a:br>
            <a:r>
              <a:rPr lang="en-GB" sz="1800" b="1" dirty="0">
                <a:latin typeface="Courier New" pitchFamily="49" charset="0"/>
              </a:rPr>
              <a:t>else {</a:t>
            </a:r>
            <a:br>
              <a:rPr lang="en-GB" sz="1800" b="1" dirty="0">
                <a:latin typeface="Courier New" pitchFamily="49" charset="0"/>
              </a:rPr>
            </a:br>
            <a:r>
              <a:rPr lang="en-GB" sz="1800" b="1" dirty="0">
                <a:latin typeface="Courier New" pitchFamily="49" charset="0"/>
              </a:rPr>
              <a:t>   </a:t>
            </a:r>
            <a:r>
              <a:rPr lang="en-GB" sz="1800" b="1" dirty="0" err="1">
                <a:latin typeface="Courier New" pitchFamily="49" charset="0"/>
              </a:rPr>
              <a:t>cout</a:t>
            </a:r>
            <a:r>
              <a:rPr lang="en-GB" sz="1800" b="1" dirty="0">
                <a:latin typeface="Courier New" pitchFamily="49" charset="0"/>
              </a:rPr>
              <a:t> &lt;&lt; "Failed.\n";</a:t>
            </a:r>
            <a:br>
              <a:rPr lang="en-GB" sz="1800" b="1" dirty="0">
                <a:latin typeface="Courier New" pitchFamily="49" charset="0"/>
              </a:rPr>
            </a:br>
            <a:r>
              <a:rPr lang="en-GB" sz="1800" b="1" dirty="0">
                <a:latin typeface="Courier New" pitchFamily="49" charset="0"/>
              </a:rPr>
              <a:t>   </a:t>
            </a:r>
            <a:r>
              <a:rPr lang="en-GB" sz="1800" b="1" dirty="0" err="1">
                <a:latin typeface="Courier New" pitchFamily="49" charset="0"/>
              </a:rPr>
              <a:t>cout</a:t>
            </a:r>
            <a:r>
              <a:rPr lang="en-GB" sz="1800" b="1" dirty="0">
                <a:latin typeface="Courier New" pitchFamily="49" charset="0"/>
              </a:rPr>
              <a:t> &lt;&lt; "You must take this course again.\n";</a:t>
            </a:r>
            <a:br>
              <a:rPr lang="en-GB" sz="1800" b="1" dirty="0">
                <a:latin typeface="Courier New" pitchFamily="49" charset="0"/>
              </a:rPr>
            </a:br>
            <a:r>
              <a:rPr lang="en-GB" sz="1800" b="1" dirty="0">
                <a:latin typeface="Courier New" pitchFamily="49" charset="0"/>
              </a:rPr>
              <a:t>} </a:t>
            </a:r>
          </a:p>
          <a:p>
            <a:pPr lvl="1">
              <a:lnSpc>
                <a:spcPct val="10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Without the braces,</a:t>
            </a:r>
          </a:p>
          <a:p>
            <a:pPr lvl="1">
              <a:lnSpc>
                <a:spcPct val="100000"/>
              </a:lnSpc>
              <a:spcBef>
                <a:spcPts val="500"/>
              </a:spcBef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 err="1">
                <a:latin typeface="Courier New" pitchFamily="49" charset="0"/>
              </a:rPr>
              <a:t>cout</a:t>
            </a:r>
            <a:r>
              <a:rPr lang="en-GB" sz="2000" b="1" dirty="0">
                <a:latin typeface="Courier New" pitchFamily="49" charset="0"/>
              </a:rPr>
              <a:t> &lt;&lt; "You must take this course again.\n";</a:t>
            </a:r>
          </a:p>
          <a:p>
            <a:pPr lvl="1">
              <a:lnSpc>
                <a:spcPct val="100000"/>
              </a:lnSpc>
              <a:spcBef>
                <a:spcPts val="500"/>
              </a:spcBef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 dirty="0">
                <a:latin typeface="Courier New" pitchFamily="49" charset="0"/>
              </a:rPr>
              <a:t>  wo</a:t>
            </a:r>
            <a:r>
              <a:rPr lang="en-GB" sz="2000" dirty="0"/>
              <a:t>uld be automatically executed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Block</a:t>
            </a:r>
          </a:p>
          <a:p>
            <a:pPr lvl="1">
              <a:lnSpc>
                <a:spcPct val="10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Compound statements with declarations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27371EA-5BF4-4D9C-AD59-9C58939C5977}" type="slidenum">
              <a:rPr lang="en-GB"/>
              <a:pPr/>
              <a:t>5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8425"/>
            <a:ext cx="7772400" cy="94773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2.7	The while Repetition Structure	</a:t>
            </a:r>
            <a:br>
              <a:rPr lang="en-GB"/>
            </a:br>
            <a:endParaRPr lang="en-GB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973763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Repetition structure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Programmer specifies an action to be repeated while some condition remains true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Psuedocode</a:t>
            </a:r>
            <a:endParaRPr lang="en-GB" dirty="0"/>
          </a:p>
          <a:p>
            <a:pPr lvl="2">
              <a:lnSpc>
                <a:spcPct val="100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>
                <a:solidFill>
                  <a:srgbClr val="3333CC"/>
                </a:solidFill>
              </a:rPr>
              <a:t>while there are more items on my shopping list</a:t>
            </a:r>
          </a:p>
          <a:p>
            <a:pPr lvl="2">
              <a:lnSpc>
                <a:spcPct val="100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i="1" dirty="0">
                <a:solidFill>
                  <a:srgbClr val="3333CC"/>
                </a:solidFill>
              </a:rPr>
              <a:t>   </a:t>
            </a:r>
            <a:r>
              <a:rPr lang="en-GB" i="1" dirty="0" smtClean="0">
                <a:solidFill>
                  <a:srgbClr val="3333CC"/>
                </a:solidFill>
              </a:rPr>
              <a:t>purchase </a:t>
            </a:r>
            <a:r>
              <a:rPr lang="en-GB" i="1" dirty="0">
                <a:solidFill>
                  <a:srgbClr val="3333CC"/>
                </a:solidFill>
              </a:rPr>
              <a:t>next item and cross it off my list</a:t>
            </a:r>
            <a:r>
              <a:rPr lang="en-GB" dirty="0"/>
              <a:t> </a:t>
            </a:r>
          </a:p>
          <a:p>
            <a:pPr lvl="1">
              <a:lnSpc>
                <a:spcPct val="100000"/>
              </a:lnSpc>
              <a:buFont typeface="Courier New" pitchFamily="49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while</a:t>
            </a:r>
            <a:r>
              <a:rPr lang="en-GB" dirty="0"/>
              <a:t> loop repeated until condition becomes false.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Example</a:t>
            </a:r>
          </a:p>
          <a:p>
            <a:pPr lvl="3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latin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</a:rPr>
              <a:t> product = 2;</a:t>
            </a:r>
          </a:p>
          <a:p>
            <a:pPr lvl="3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while ( product &lt;= 1000 )</a:t>
            </a:r>
          </a:p>
          <a:p>
            <a:pPr lvl="3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>
                <a:latin typeface="Courier New" pitchFamily="49" charset="0"/>
              </a:rPr>
              <a:t>   product = 2 * product;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>
              <a:latin typeface="Courier New" pitchFamily="49" charset="0"/>
            </a:endParaRPr>
          </a:p>
          <a:p>
            <a:pPr>
              <a:lnSpc>
                <a:spcPct val="100000"/>
              </a:lnSpc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2184400"/>
            <a:ext cx="5486400" cy="1382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3262313"/>
            <a:ext cx="5486400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cs typeface="Times New Roman" pitchFamily="16" charset="0"/>
              </a:rPr>
              <a:t> 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  <a:cs typeface="Times New Roman" pitchFamily="16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3567113"/>
            <a:ext cx="91440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>
                <a:solidFill>
                  <a:srgbClr val="000000"/>
                </a:solidFill>
                <a:cs typeface="Times New Roman" pitchFamily="16" charset="0"/>
              </a:rPr>
              <a:t/>
            </a:r>
            <a:br>
              <a:rPr lang="en-GB" sz="1400">
                <a:solidFill>
                  <a:srgbClr val="000000"/>
                </a:solidFill>
                <a:cs typeface="Times New Roman" pitchFamily="16" charset="0"/>
              </a:rPr>
            </a:br>
            <a:endParaRPr lang="en-GB" sz="1400">
              <a:solidFill>
                <a:srgbClr val="0000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egnaposto numero diapositiva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240E18D-2D50-43AE-BA67-2B218553FCCC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subTitle"/>
          </p:nvPr>
        </p:nvSpPr>
        <p:spPr>
          <a:xfrm>
            <a:off x="6705600" y="762000"/>
            <a:ext cx="2438400" cy="6096000"/>
          </a:xfrm>
          <a:ln/>
        </p:spPr>
        <p:txBody>
          <a:bodyPr lIns="90000" tIns="46800" rIns="90000" bIns="46800" anchor="t"/>
          <a:lstStyle/>
          <a:p>
            <a:pPr algn="l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  <a:cs typeface="Times New Roman" pitchFamily="16" charset="0"/>
              </a:rPr>
              <a:t>1.  Initialize Variables</a:t>
            </a:r>
          </a:p>
          <a:p>
            <a:pPr algn="l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  <a:cs typeface="Times New Roman" pitchFamily="16" charset="0"/>
              </a:rPr>
              <a:t/>
            </a:r>
            <a:br>
              <a:rPr lang="en-GB" sz="1600" dirty="0">
                <a:solidFill>
                  <a:srgbClr val="000000"/>
                </a:solidFill>
                <a:cs typeface="Times New Roman" pitchFamily="16" charset="0"/>
              </a:rPr>
            </a:br>
            <a:r>
              <a:rPr lang="en-GB" sz="1600" dirty="0">
                <a:solidFill>
                  <a:srgbClr val="000000"/>
                </a:solidFill>
                <a:cs typeface="Times New Roman" pitchFamily="16" charset="0"/>
              </a:rPr>
              <a:t>2.  Execute Loop</a:t>
            </a:r>
          </a:p>
          <a:p>
            <a:pPr algn="l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  <a:cs typeface="Times New Roman" pitchFamily="16" charset="0"/>
              </a:rPr>
              <a:t/>
            </a:r>
            <a:br>
              <a:rPr lang="en-GB" sz="1600" dirty="0">
                <a:solidFill>
                  <a:srgbClr val="000000"/>
                </a:solidFill>
                <a:cs typeface="Times New Roman" pitchFamily="16" charset="0"/>
              </a:rPr>
            </a:br>
            <a:r>
              <a:rPr lang="en-GB" sz="1600" dirty="0">
                <a:solidFill>
                  <a:srgbClr val="000000"/>
                </a:solidFill>
                <a:cs typeface="Times New Roman" pitchFamily="16" charset="0"/>
              </a:rPr>
              <a:t>3.  Output results</a:t>
            </a:r>
          </a:p>
          <a:p>
            <a:pPr algn="l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solidFill>
                <a:srgbClr val="000000"/>
              </a:solidFill>
            </a:endParaRPr>
          </a:p>
          <a:p>
            <a:pPr algn="l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solidFill>
                <a:srgbClr val="000000"/>
              </a:solidFill>
            </a:endParaRPr>
          </a:p>
        </p:txBody>
      </p:sp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6781800" cy="6856413"/>
            <a:chOff x="0" y="0"/>
            <a:chExt cx="4272" cy="4319"/>
          </a:xfrm>
        </p:grpSpPr>
        <p:grpSp>
          <p:nvGrpSpPr>
            <p:cNvPr id="9219" name="Group 3"/>
            <p:cNvGrpSpPr>
              <a:grpSpLocks/>
            </p:cNvGrpSpPr>
            <p:nvPr/>
          </p:nvGrpSpPr>
          <p:grpSpPr bwMode="auto">
            <a:xfrm>
              <a:off x="0" y="0"/>
              <a:ext cx="4271" cy="140"/>
              <a:chOff x="0" y="0"/>
              <a:chExt cx="4271" cy="140"/>
            </a:xfrm>
          </p:grpSpPr>
          <p:sp>
            <p:nvSpPr>
              <p:cNvPr id="9220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272" cy="14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272" cy="14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	</a:t>
                </a:r>
                <a:r>
                  <a:rPr lang="en-GB" sz="1200" b="1" dirty="0" smtClean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 </a:t>
                </a:r>
                <a:r>
                  <a:rPr lang="en-GB" sz="1200" b="1" dirty="0" smtClean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</a:t>
                </a: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Fig. 2.7: fig02_07.cpp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0" y="141"/>
              <a:ext cx="4271" cy="130"/>
              <a:chOff x="0" y="141"/>
              <a:chExt cx="4271" cy="130"/>
            </a:xfrm>
          </p:grpSpPr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0" y="141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0" y="141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2	</a:t>
                </a:r>
                <a:r>
                  <a:rPr lang="en-GB" sz="1200" b="1" dirty="0" smtClean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 </a:t>
                </a:r>
                <a:r>
                  <a:rPr lang="en-GB" sz="1200" b="1" dirty="0" smtClean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</a:t>
                </a: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Class average program with counter-controlled repetition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25" name="Group 9"/>
            <p:cNvGrpSpPr>
              <a:grpSpLocks/>
            </p:cNvGrpSpPr>
            <p:nvPr/>
          </p:nvGrpSpPr>
          <p:grpSpPr bwMode="auto">
            <a:xfrm>
              <a:off x="0" y="271"/>
              <a:ext cx="4271" cy="130"/>
              <a:chOff x="0" y="271"/>
              <a:chExt cx="4271" cy="130"/>
            </a:xfrm>
          </p:grpSpPr>
          <p:sp>
            <p:nvSpPr>
              <p:cNvPr id="9226" name="Rectangle 10"/>
              <p:cNvSpPr>
                <a:spLocks noChangeArrowheads="1"/>
              </p:cNvSpPr>
              <p:nvPr/>
            </p:nvSpPr>
            <p:spPr bwMode="auto">
              <a:xfrm>
                <a:off x="0" y="271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0" y="271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3	</a:t>
                </a:r>
                <a:r>
                  <a:rPr lang="en-GB" sz="1200" b="1" dirty="0" smtClean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 </a:t>
                </a:r>
                <a:r>
                  <a:rPr lang="en-GB" sz="1200" b="1" dirty="0" smtClean="0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#</a:t>
                </a:r>
                <a:r>
                  <a:rPr lang="en-GB" sz="1200" b="1" dirty="0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include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&lt;</a:t>
                </a:r>
                <a:r>
                  <a:rPr lang="en-GB" sz="1200" b="1" dirty="0" err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iostream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&gt;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0" y="402"/>
              <a:ext cx="4271" cy="130"/>
              <a:chOff x="0" y="402"/>
              <a:chExt cx="4271" cy="130"/>
            </a:xfrm>
          </p:grpSpPr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0" y="402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/>
            </p:nvSpPr>
            <p:spPr bwMode="auto">
              <a:xfrm>
                <a:off x="0" y="402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4	</a:t>
                </a:r>
              </a:p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4D8DFF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31" name="Group 15"/>
            <p:cNvGrpSpPr>
              <a:grpSpLocks/>
            </p:cNvGrpSpPr>
            <p:nvPr/>
          </p:nvGrpSpPr>
          <p:grpSpPr bwMode="auto">
            <a:xfrm>
              <a:off x="0" y="532"/>
              <a:ext cx="4271" cy="130"/>
              <a:chOff x="0" y="532"/>
              <a:chExt cx="4271" cy="130"/>
            </a:xfrm>
          </p:grpSpPr>
          <p:sp>
            <p:nvSpPr>
              <p:cNvPr id="9232" name="Rectangle 16"/>
              <p:cNvSpPr>
                <a:spLocks noChangeArrowheads="1"/>
              </p:cNvSpPr>
              <p:nvPr/>
            </p:nvSpPr>
            <p:spPr bwMode="auto">
              <a:xfrm>
                <a:off x="0" y="532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33" name="Rectangle 17"/>
              <p:cNvSpPr>
                <a:spLocks noChangeArrowheads="1"/>
              </p:cNvSpPr>
              <p:nvPr/>
            </p:nvSpPr>
            <p:spPr bwMode="auto">
              <a:xfrm>
                <a:off x="0" y="532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</a:t>
                </a:r>
              </a:p>
            </p:txBody>
          </p:sp>
        </p:grpSp>
        <p:grpSp>
          <p:nvGrpSpPr>
            <p:cNvPr id="9234" name="Group 18"/>
            <p:cNvGrpSpPr>
              <a:grpSpLocks/>
            </p:cNvGrpSpPr>
            <p:nvPr/>
          </p:nvGrpSpPr>
          <p:grpSpPr bwMode="auto">
            <a:xfrm>
              <a:off x="0" y="663"/>
              <a:ext cx="4271" cy="130"/>
              <a:chOff x="0" y="663"/>
              <a:chExt cx="4271" cy="130"/>
            </a:xfrm>
          </p:grpSpPr>
          <p:sp>
            <p:nvSpPr>
              <p:cNvPr id="9235" name="Rectangle 19"/>
              <p:cNvSpPr>
                <a:spLocks noChangeArrowheads="1"/>
              </p:cNvSpPr>
              <p:nvPr/>
            </p:nvSpPr>
            <p:spPr bwMode="auto">
              <a:xfrm>
                <a:off x="0" y="663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36" name="Rectangle 20"/>
              <p:cNvSpPr>
                <a:spLocks noChangeArrowheads="1"/>
              </p:cNvSpPr>
              <p:nvPr/>
            </p:nvSpPr>
            <p:spPr bwMode="auto">
              <a:xfrm>
                <a:off x="0" y="663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6	</a:t>
                </a:r>
                <a:r>
                  <a:rPr lang="en-GB" sz="1200" b="1" dirty="0" smtClean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 using </a:t>
                </a: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namespace 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std;</a:t>
                </a:r>
              </a:p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4D8DFF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37" name="Group 21"/>
            <p:cNvGrpSpPr>
              <a:grpSpLocks/>
            </p:cNvGrpSpPr>
            <p:nvPr/>
          </p:nvGrpSpPr>
          <p:grpSpPr bwMode="auto">
            <a:xfrm>
              <a:off x="0" y="794"/>
              <a:ext cx="4271" cy="130"/>
              <a:chOff x="0" y="794"/>
              <a:chExt cx="4271" cy="130"/>
            </a:xfrm>
          </p:grpSpPr>
          <p:sp>
            <p:nvSpPr>
              <p:cNvPr id="9238" name="Rectangle 22"/>
              <p:cNvSpPr>
                <a:spLocks noChangeArrowheads="1"/>
              </p:cNvSpPr>
              <p:nvPr/>
            </p:nvSpPr>
            <p:spPr bwMode="auto">
              <a:xfrm>
                <a:off x="0" y="794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39" name="Rectangle 23"/>
              <p:cNvSpPr>
                <a:spLocks noChangeArrowheads="1"/>
              </p:cNvSpPr>
              <p:nvPr/>
            </p:nvSpPr>
            <p:spPr bwMode="auto">
              <a:xfrm>
                <a:off x="0" y="794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7	</a:t>
                </a:r>
              </a:p>
            </p:txBody>
          </p:sp>
        </p:grpSp>
        <p:grpSp>
          <p:nvGrpSpPr>
            <p:cNvPr id="9240" name="Group 24"/>
            <p:cNvGrpSpPr>
              <a:grpSpLocks/>
            </p:cNvGrpSpPr>
            <p:nvPr/>
          </p:nvGrpSpPr>
          <p:grpSpPr bwMode="auto">
            <a:xfrm>
              <a:off x="0" y="924"/>
              <a:ext cx="4271" cy="130"/>
              <a:chOff x="0" y="924"/>
              <a:chExt cx="4271" cy="130"/>
            </a:xfrm>
          </p:grpSpPr>
          <p:sp>
            <p:nvSpPr>
              <p:cNvPr id="9241" name="Rectangle 25"/>
              <p:cNvSpPr>
                <a:spLocks noChangeArrowheads="1"/>
              </p:cNvSpPr>
              <p:nvPr/>
            </p:nvSpPr>
            <p:spPr bwMode="auto">
              <a:xfrm>
                <a:off x="0" y="924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42" name="Rectangle 26"/>
              <p:cNvSpPr>
                <a:spLocks noChangeArrowheads="1"/>
              </p:cNvSpPr>
              <p:nvPr/>
            </p:nvSpPr>
            <p:spPr bwMode="auto">
              <a:xfrm>
                <a:off x="0" y="924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8	</a:t>
                </a:r>
              </a:p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4D8DFF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43" name="Group 27"/>
            <p:cNvGrpSpPr>
              <a:grpSpLocks/>
            </p:cNvGrpSpPr>
            <p:nvPr/>
          </p:nvGrpSpPr>
          <p:grpSpPr bwMode="auto">
            <a:xfrm>
              <a:off x="0" y="1055"/>
              <a:ext cx="4271" cy="130"/>
              <a:chOff x="0" y="1055"/>
              <a:chExt cx="4271" cy="130"/>
            </a:xfrm>
          </p:grpSpPr>
          <p:sp>
            <p:nvSpPr>
              <p:cNvPr id="9244" name="Rectangle 28"/>
              <p:cNvSpPr>
                <a:spLocks noChangeArrowheads="1"/>
              </p:cNvSpPr>
              <p:nvPr/>
            </p:nvSpPr>
            <p:spPr bwMode="auto">
              <a:xfrm>
                <a:off x="0" y="1055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45" name="Rectangle 29"/>
              <p:cNvSpPr>
                <a:spLocks noChangeArrowheads="1"/>
              </p:cNvSpPr>
              <p:nvPr/>
            </p:nvSpPr>
            <p:spPr bwMode="auto">
              <a:xfrm>
                <a:off x="0" y="1055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9	</a:t>
                </a:r>
                <a:r>
                  <a:rPr lang="en-GB" sz="1200" b="1" dirty="0" smtClean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 </a:t>
                </a:r>
                <a:r>
                  <a:rPr lang="en-GB" sz="1200" b="1" dirty="0" err="1" smtClean="0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int</a:t>
                </a:r>
                <a:r>
                  <a:rPr lang="en-GB" sz="1200" b="1" dirty="0" smtClean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main()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46" name="Group 30"/>
            <p:cNvGrpSpPr>
              <a:grpSpLocks/>
            </p:cNvGrpSpPr>
            <p:nvPr/>
          </p:nvGrpSpPr>
          <p:grpSpPr bwMode="auto">
            <a:xfrm>
              <a:off x="0" y="1186"/>
              <a:ext cx="4271" cy="130"/>
              <a:chOff x="0" y="1186"/>
              <a:chExt cx="4271" cy="130"/>
            </a:xfrm>
          </p:grpSpPr>
          <p:sp>
            <p:nvSpPr>
              <p:cNvPr id="9247" name="Rectangle 31"/>
              <p:cNvSpPr>
                <a:spLocks noChangeArrowheads="1"/>
              </p:cNvSpPr>
              <p:nvPr/>
            </p:nvSpPr>
            <p:spPr bwMode="auto">
              <a:xfrm>
                <a:off x="0" y="1186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48" name="Rectangle 32"/>
              <p:cNvSpPr>
                <a:spLocks noChangeArrowheads="1"/>
              </p:cNvSpPr>
              <p:nvPr/>
            </p:nvSpPr>
            <p:spPr bwMode="auto">
              <a:xfrm>
                <a:off x="0" y="1186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10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{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49" name="Group 33"/>
            <p:cNvGrpSpPr>
              <a:grpSpLocks/>
            </p:cNvGrpSpPr>
            <p:nvPr/>
          </p:nvGrpSpPr>
          <p:grpSpPr bwMode="auto">
            <a:xfrm>
              <a:off x="0" y="1316"/>
              <a:ext cx="4271" cy="130"/>
              <a:chOff x="0" y="1316"/>
              <a:chExt cx="4271" cy="130"/>
            </a:xfrm>
          </p:grpSpPr>
          <p:sp>
            <p:nvSpPr>
              <p:cNvPr id="9250" name="Rectangle 34"/>
              <p:cNvSpPr>
                <a:spLocks noChangeArrowheads="1"/>
              </p:cNvSpPr>
              <p:nvPr/>
            </p:nvSpPr>
            <p:spPr bwMode="auto">
              <a:xfrm>
                <a:off x="0" y="1316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51" name="Rectangle 35"/>
              <p:cNvSpPr>
                <a:spLocks noChangeArrowheads="1"/>
              </p:cNvSpPr>
              <p:nvPr/>
            </p:nvSpPr>
            <p:spPr bwMode="auto">
              <a:xfrm>
                <a:off x="0" y="1316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11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int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total,      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sum of grades 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52" name="Group 36"/>
            <p:cNvGrpSpPr>
              <a:grpSpLocks/>
            </p:cNvGrpSpPr>
            <p:nvPr/>
          </p:nvGrpSpPr>
          <p:grpSpPr bwMode="auto">
            <a:xfrm>
              <a:off x="0" y="1447"/>
              <a:ext cx="4271" cy="130"/>
              <a:chOff x="0" y="1447"/>
              <a:chExt cx="4271" cy="130"/>
            </a:xfrm>
          </p:grpSpPr>
          <p:sp>
            <p:nvSpPr>
              <p:cNvPr id="9253" name="Rectangle 37"/>
              <p:cNvSpPr>
                <a:spLocks noChangeArrowheads="1"/>
              </p:cNvSpPr>
              <p:nvPr/>
            </p:nvSpPr>
            <p:spPr bwMode="auto">
              <a:xfrm>
                <a:off x="0" y="1447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54" name="Rectangle 38"/>
              <p:cNvSpPr>
                <a:spLocks noChangeArrowheads="1"/>
              </p:cNvSpPr>
              <p:nvPr/>
            </p:nvSpPr>
            <p:spPr bwMode="auto">
              <a:xfrm>
                <a:off x="0" y="1447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12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gradeCounter,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number of grades entered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55" name="Group 39"/>
            <p:cNvGrpSpPr>
              <a:grpSpLocks/>
            </p:cNvGrpSpPr>
            <p:nvPr/>
          </p:nvGrpSpPr>
          <p:grpSpPr bwMode="auto">
            <a:xfrm>
              <a:off x="0" y="1577"/>
              <a:ext cx="4271" cy="130"/>
              <a:chOff x="0" y="1577"/>
              <a:chExt cx="4271" cy="130"/>
            </a:xfrm>
          </p:grpSpPr>
          <p:sp>
            <p:nvSpPr>
              <p:cNvPr id="9256" name="Rectangle 40"/>
              <p:cNvSpPr>
                <a:spLocks noChangeArrowheads="1"/>
              </p:cNvSpPr>
              <p:nvPr/>
            </p:nvSpPr>
            <p:spPr bwMode="auto">
              <a:xfrm>
                <a:off x="0" y="1577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57" name="Rectangle 41"/>
              <p:cNvSpPr>
                <a:spLocks noChangeArrowheads="1"/>
              </p:cNvSpPr>
              <p:nvPr/>
            </p:nvSpPr>
            <p:spPr bwMode="auto">
              <a:xfrm>
                <a:off x="0" y="1577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13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grade,      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one grade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58" name="Group 42"/>
            <p:cNvGrpSpPr>
              <a:grpSpLocks/>
            </p:cNvGrpSpPr>
            <p:nvPr/>
          </p:nvGrpSpPr>
          <p:grpSpPr bwMode="auto">
            <a:xfrm>
              <a:off x="0" y="1708"/>
              <a:ext cx="4271" cy="130"/>
              <a:chOff x="0" y="1708"/>
              <a:chExt cx="4271" cy="130"/>
            </a:xfrm>
          </p:grpSpPr>
          <p:sp>
            <p:nvSpPr>
              <p:cNvPr id="9259" name="Rectangle 43"/>
              <p:cNvSpPr>
                <a:spLocks noChangeArrowheads="1"/>
              </p:cNvSpPr>
              <p:nvPr/>
            </p:nvSpPr>
            <p:spPr bwMode="auto">
              <a:xfrm>
                <a:off x="0" y="1708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60" name="Rectangle 44"/>
              <p:cNvSpPr>
                <a:spLocks noChangeArrowheads="1"/>
              </p:cNvSpPr>
              <p:nvPr/>
            </p:nvSpPr>
            <p:spPr bwMode="auto">
              <a:xfrm>
                <a:off x="0" y="1708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14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 average;   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 // average of grades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61" name="Group 45"/>
            <p:cNvGrpSpPr>
              <a:grpSpLocks/>
            </p:cNvGrpSpPr>
            <p:nvPr/>
          </p:nvGrpSpPr>
          <p:grpSpPr bwMode="auto">
            <a:xfrm>
              <a:off x="0" y="1838"/>
              <a:ext cx="4271" cy="130"/>
              <a:chOff x="0" y="1838"/>
              <a:chExt cx="4271" cy="130"/>
            </a:xfrm>
          </p:grpSpPr>
          <p:sp>
            <p:nvSpPr>
              <p:cNvPr id="9262" name="Rectangle 46"/>
              <p:cNvSpPr>
                <a:spLocks noChangeArrowheads="1"/>
              </p:cNvSpPr>
              <p:nvPr/>
            </p:nvSpPr>
            <p:spPr bwMode="auto">
              <a:xfrm>
                <a:off x="0" y="1838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63" name="Rectangle 47"/>
              <p:cNvSpPr>
                <a:spLocks noChangeArrowheads="1"/>
              </p:cNvSpPr>
              <p:nvPr/>
            </p:nvSpPr>
            <p:spPr bwMode="auto">
              <a:xfrm>
                <a:off x="0" y="1838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15	</a:t>
                </a:r>
              </a:p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4D8DFF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64" name="Group 48"/>
            <p:cNvGrpSpPr>
              <a:grpSpLocks/>
            </p:cNvGrpSpPr>
            <p:nvPr/>
          </p:nvGrpSpPr>
          <p:grpSpPr bwMode="auto">
            <a:xfrm>
              <a:off x="0" y="1969"/>
              <a:ext cx="4271" cy="130"/>
              <a:chOff x="0" y="1969"/>
              <a:chExt cx="4271" cy="130"/>
            </a:xfrm>
          </p:grpSpPr>
          <p:sp>
            <p:nvSpPr>
              <p:cNvPr id="9265" name="Rectangle 49"/>
              <p:cNvSpPr>
                <a:spLocks noChangeArrowheads="1"/>
              </p:cNvSpPr>
              <p:nvPr/>
            </p:nvSpPr>
            <p:spPr bwMode="auto">
              <a:xfrm>
                <a:off x="0" y="1969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/>
            </p:nvSpPr>
            <p:spPr bwMode="auto">
              <a:xfrm>
                <a:off x="0" y="1969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16	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   // initialization phase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67" name="Group 51"/>
            <p:cNvGrpSpPr>
              <a:grpSpLocks/>
            </p:cNvGrpSpPr>
            <p:nvPr/>
          </p:nvGrpSpPr>
          <p:grpSpPr bwMode="auto">
            <a:xfrm>
              <a:off x="0" y="2100"/>
              <a:ext cx="4271" cy="130"/>
              <a:chOff x="0" y="2100"/>
              <a:chExt cx="4271" cy="130"/>
            </a:xfrm>
          </p:grpSpPr>
          <p:sp>
            <p:nvSpPr>
              <p:cNvPr id="9268" name="Rectangle 52"/>
              <p:cNvSpPr>
                <a:spLocks noChangeArrowheads="1"/>
              </p:cNvSpPr>
              <p:nvPr/>
            </p:nvSpPr>
            <p:spPr bwMode="auto">
              <a:xfrm>
                <a:off x="0" y="2100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69" name="Rectangle 53"/>
              <p:cNvSpPr>
                <a:spLocks noChangeArrowheads="1"/>
              </p:cNvSpPr>
              <p:nvPr/>
            </p:nvSpPr>
            <p:spPr bwMode="auto">
              <a:xfrm>
                <a:off x="0" y="2100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17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total = 0;                        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 // clear total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70" name="Group 54"/>
            <p:cNvGrpSpPr>
              <a:grpSpLocks/>
            </p:cNvGrpSpPr>
            <p:nvPr/>
          </p:nvGrpSpPr>
          <p:grpSpPr bwMode="auto">
            <a:xfrm>
              <a:off x="0" y="2230"/>
              <a:ext cx="4271" cy="130"/>
              <a:chOff x="0" y="2230"/>
              <a:chExt cx="4271" cy="130"/>
            </a:xfrm>
          </p:grpSpPr>
          <p:sp>
            <p:nvSpPr>
              <p:cNvPr id="9271" name="Rectangle 55"/>
              <p:cNvSpPr>
                <a:spLocks noChangeArrowheads="1"/>
              </p:cNvSpPr>
              <p:nvPr/>
            </p:nvSpPr>
            <p:spPr bwMode="auto">
              <a:xfrm>
                <a:off x="0" y="2230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72" name="Rectangle 56"/>
              <p:cNvSpPr>
                <a:spLocks noChangeArrowheads="1"/>
              </p:cNvSpPr>
              <p:nvPr/>
            </p:nvSpPr>
            <p:spPr bwMode="auto">
              <a:xfrm>
                <a:off x="0" y="2230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18	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</a:t>
                </a:r>
                <a:r>
                  <a:rPr lang="en-GB" sz="1200" b="1" dirty="0" err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gradeCounter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= </a:t>
                </a:r>
                <a:r>
                  <a:rPr lang="en-GB" sz="1200" b="1" dirty="0" smtClean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0;                   </a:t>
                </a:r>
                <a:r>
                  <a:rPr lang="en-GB" sz="1200" b="1" dirty="0" smtClean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 </a:t>
                </a: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prepare to loop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73" name="Group 57"/>
            <p:cNvGrpSpPr>
              <a:grpSpLocks/>
            </p:cNvGrpSpPr>
            <p:nvPr/>
          </p:nvGrpSpPr>
          <p:grpSpPr bwMode="auto">
            <a:xfrm>
              <a:off x="0" y="2361"/>
              <a:ext cx="4271" cy="130"/>
              <a:chOff x="0" y="2361"/>
              <a:chExt cx="4271" cy="130"/>
            </a:xfrm>
          </p:grpSpPr>
          <p:sp>
            <p:nvSpPr>
              <p:cNvPr id="9274" name="Rectangle 58"/>
              <p:cNvSpPr>
                <a:spLocks noChangeArrowheads="1"/>
              </p:cNvSpPr>
              <p:nvPr/>
            </p:nvSpPr>
            <p:spPr bwMode="auto">
              <a:xfrm>
                <a:off x="0" y="2361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75" name="Rectangle 59"/>
              <p:cNvSpPr>
                <a:spLocks noChangeArrowheads="1"/>
              </p:cNvSpPr>
              <p:nvPr/>
            </p:nvSpPr>
            <p:spPr bwMode="auto">
              <a:xfrm>
                <a:off x="0" y="2361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19	</a:t>
                </a:r>
              </a:p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4D8DFF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76" name="Group 60"/>
            <p:cNvGrpSpPr>
              <a:grpSpLocks/>
            </p:cNvGrpSpPr>
            <p:nvPr/>
          </p:nvGrpSpPr>
          <p:grpSpPr bwMode="auto">
            <a:xfrm>
              <a:off x="0" y="2492"/>
              <a:ext cx="4271" cy="130"/>
              <a:chOff x="0" y="2492"/>
              <a:chExt cx="4271" cy="130"/>
            </a:xfrm>
          </p:grpSpPr>
          <p:sp>
            <p:nvSpPr>
              <p:cNvPr id="9277" name="Rectangle 61"/>
              <p:cNvSpPr>
                <a:spLocks noChangeArrowheads="1"/>
              </p:cNvSpPr>
              <p:nvPr/>
            </p:nvSpPr>
            <p:spPr bwMode="auto">
              <a:xfrm>
                <a:off x="0" y="2492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78" name="Rectangle 62"/>
              <p:cNvSpPr>
                <a:spLocks noChangeArrowheads="1"/>
              </p:cNvSpPr>
              <p:nvPr/>
            </p:nvSpPr>
            <p:spPr bwMode="auto">
              <a:xfrm>
                <a:off x="0" y="2492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20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 // processing phase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79" name="Group 63"/>
            <p:cNvGrpSpPr>
              <a:grpSpLocks/>
            </p:cNvGrpSpPr>
            <p:nvPr/>
          </p:nvGrpSpPr>
          <p:grpSpPr bwMode="auto">
            <a:xfrm>
              <a:off x="0" y="2622"/>
              <a:ext cx="4271" cy="130"/>
              <a:chOff x="0" y="2622"/>
              <a:chExt cx="4271" cy="130"/>
            </a:xfrm>
          </p:grpSpPr>
          <p:sp>
            <p:nvSpPr>
              <p:cNvPr id="9280" name="Rectangle 64"/>
              <p:cNvSpPr>
                <a:spLocks noChangeArrowheads="1"/>
              </p:cNvSpPr>
              <p:nvPr/>
            </p:nvSpPr>
            <p:spPr bwMode="auto">
              <a:xfrm>
                <a:off x="0" y="2622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81" name="Rectangle 65"/>
              <p:cNvSpPr>
                <a:spLocks noChangeArrowheads="1"/>
              </p:cNvSpPr>
              <p:nvPr/>
            </p:nvSpPr>
            <p:spPr bwMode="auto">
              <a:xfrm>
                <a:off x="0" y="2622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21	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</a:t>
                </a:r>
                <a:r>
                  <a:rPr lang="en-GB" sz="1200" b="1" dirty="0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while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( </a:t>
                </a:r>
                <a:r>
                  <a:rPr lang="en-GB" sz="1200" b="1" dirty="0" err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gradeCounter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</a:t>
                </a:r>
                <a:r>
                  <a:rPr lang="en-GB" sz="1200" b="1" dirty="0" smtClean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&lt; 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10 ) {       </a:t>
                </a: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loop 10 times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82" name="Group 66"/>
            <p:cNvGrpSpPr>
              <a:grpSpLocks/>
            </p:cNvGrpSpPr>
            <p:nvPr/>
          </p:nvGrpSpPr>
          <p:grpSpPr bwMode="auto">
            <a:xfrm>
              <a:off x="0" y="2753"/>
              <a:ext cx="4271" cy="130"/>
              <a:chOff x="0" y="2753"/>
              <a:chExt cx="4271" cy="130"/>
            </a:xfrm>
          </p:grpSpPr>
          <p:sp>
            <p:nvSpPr>
              <p:cNvPr id="9283" name="Rectangle 67"/>
              <p:cNvSpPr>
                <a:spLocks noChangeArrowheads="1"/>
              </p:cNvSpPr>
              <p:nvPr/>
            </p:nvSpPr>
            <p:spPr bwMode="auto">
              <a:xfrm>
                <a:off x="0" y="2753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84" name="Rectangle 68"/>
              <p:cNvSpPr>
                <a:spLocks noChangeArrowheads="1"/>
              </p:cNvSpPr>
              <p:nvPr/>
            </p:nvSpPr>
            <p:spPr bwMode="auto">
              <a:xfrm>
                <a:off x="0" y="2753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22	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</a:t>
                </a:r>
                <a:r>
                  <a:rPr lang="en-GB" sz="1200" b="1" dirty="0" err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cout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&lt;&lt; "Enter grade: ";         </a:t>
                </a: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 // prompt for input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85" name="Group 69"/>
            <p:cNvGrpSpPr>
              <a:grpSpLocks/>
            </p:cNvGrpSpPr>
            <p:nvPr/>
          </p:nvGrpSpPr>
          <p:grpSpPr bwMode="auto">
            <a:xfrm>
              <a:off x="0" y="2883"/>
              <a:ext cx="4271" cy="130"/>
              <a:chOff x="0" y="2883"/>
              <a:chExt cx="4271" cy="130"/>
            </a:xfrm>
          </p:grpSpPr>
          <p:sp>
            <p:nvSpPr>
              <p:cNvPr id="9286" name="Rectangle 70"/>
              <p:cNvSpPr>
                <a:spLocks noChangeArrowheads="1"/>
              </p:cNvSpPr>
              <p:nvPr/>
            </p:nvSpPr>
            <p:spPr bwMode="auto">
              <a:xfrm>
                <a:off x="0" y="2883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87" name="Rectangle 71"/>
              <p:cNvSpPr>
                <a:spLocks noChangeArrowheads="1"/>
              </p:cNvSpPr>
              <p:nvPr/>
            </p:nvSpPr>
            <p:spPr bwMode="auto">
              <a:xfrm>
                <a:off x="0" y="2883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23	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</a:t>
                </a:r>
                <a:r>
                  <a:rPr lang="en-GB" sz="1200" b="1" dirty="0" err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cin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&gt;&gt; grade;                     </a:t>
                </a: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input grade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88" name="Group 72"/>
            <p:cNvGrpSpPr>
              <a:grpSpLocks/>
            </p:cNvGrpSpPr>
            <p:nvPr/>
          </p:nvGrpSpPr>
          <p:grpSpPr bwMode="auto">
            <a:xfrm>
              <a:off x="0" y="3014"/>
              <a:ext cx="4272" cy="131"/>
              <a:chOff x="0" y="3014"/>
              <a:chExt cx="4272" cy="131"/>
            </a:xfrm>
          </p:grpSpPr>
          <p:sp>
            <p:nvSpPr>
              <p:cNvPr id="9289" name="Rectangle 73"/>
              <p:cNvSpPr>
                <a:spLocks noChangeArrowheads="1"/>
              </p:cNvSpPr>
              <p:nvPr/>
            </p:nvSpPr>
            <p:spPr bwMode="auto">
              <a:xfrm>
                <a:off x="0" y="3014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90" name="Rectangle 74"/>
              <p:cNvSpPr>
                <a:spLocks noChangeArrowheads="1"/>
              </p:cNvSpPr>
              <p:nvPr/>
            </p:nvSpPr>
            <p:spPr bwMode="auto">
              <a:xfrm>
                <a:off x="0" y="3014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24	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total = total + grade;            </a:t>
                </a: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add grade to total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91" name="Group 75"/>
            <p:cNvGrpSpPr>
              <a:grpSpLocks/>
            </p:cNvGrpSpPr>
            <p:nvPr/>
          </p:nvGrpSpPr>
          <p:grpSpPr bwMode="auto">
            <a:xfrm>
              <a:off x="0" y="3145"/>
              <a:ext cx="4271" cy="130"/>
              <a:chOff x="0" y="3145"/>
              <a:chExt cx="4271" cy="130"/>
            </a:xfrm>
          </p:grpSpPr>
          <p:sp>
            <p:nvSpPr>
              <p:cNvPr id="9292" name="Rectangle 76"/>
              <p:cNvSpPr>
                <a:spLocks noChangeArrowheads="1"/>
              </p:cNvSpPr>
              <p:nvPr/>
            </p:nvSpPr>
            <p:spPr bwMode="auto">
              <a:xfrm>
                <a:off x="0" y="3145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93" name="Rectangle 77"/>
              <p:cNvSpPr>
                <a:spLocks noChangeArrowheads="1"/>
              </p:cNvSpPr>
              <p:nvPr/>
            </p:nvSpPr>
            <p:spPr bwMode="auto">
              <a:xfrm>
                <a:off x="0" y="3145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25	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   </a:t>
                </a:r>
                <a:r>
                  <a:rPr lang="en-GB" sz="1200" b="1" dirty="0" err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gradeCounter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= </a:t>
                </a:r>
                <a:r>
                  <a:rPr lang="en-GB" sz="1200" b="1" dirty="0" err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gradeCounter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+ 1;  </a:t>
                </a: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increment counter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94" name="Group 78"/>
            <p:cNvGrpSpPr>
              <a:grpSpLocks/>
            </p:cNvGrpSpPr>
            <p:nvPr/>
          </p:nvGrpSpPr>
          <p:grpSpPr bwMode="auto">
            <a:xfrm>
              <a:off x="0" y="3275"/>
              <a:ext cx="4271" cy="130"/>
              <a:chOff x="0" y="3275"/>
              <a:chExt cx="4271" cy="130"/>
            </a:xfrm>
          </p:grpSpPr>
          <p:sp>
            <p:nvSpPr>
              <p:cNvPr id="9295" name="Rectangle 79"/>
              <p:cNvSpPr>
                <a:spLocks noChangeArrowheads="1"/>
              </p:cNvSpPr>
              <p:nvPr/>
            </p:nvSpPr>
            <p:spPr bwMode="auto">
              <a:xfrm>
                <a:off x="0" y="3275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96" name="Rectangle 80"/>
              <p:cNvSpPr>
                <a:spLocks noChangeArrowheads="1"/>
              </p:cNvSpPr>
              <p:nvPr/>
            </p:nvSpPr>
            <p:spPr bwMode="auto">
              <a:xfrm>
                <a:off x="0" y="3275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26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}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297" name="Group 81"/>
            <p:cNvGrpSpPr>
              <a:grpSpLocks/>
            </p:cNvGrpSpPr>
            <p:nvPr/>
          </p:nvGrpSpPr>
          <p:grpSpPr bwMode="auto">
            <a:xfrm>
              <a:off x="0" y="3406"/>
              <a:ext cx="4271" cy="130"/>
              <a:chOff x="0" y="3406"/>
              <a:chExt cx="4271" cy="130"/>
            </a:xfrm>
          </p:grpSpPr>
          <p:sp>
            <p:nvSpPr>
              <p:cNvPr id="9298" name="Rectangle 82"/>
              <p:cNvSpPr>
                <a:spLocks noChangeArrowheads="1"/>
              </p:cNvSpPr>
              <p:nvPr/>
            </p:nvSpPr>
            <p:spPr bwMode="auto">
              <a:xfrm>
                <a:off x="0" y="3406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299" name="Rectangle 83"/>
              <p:cNvSpPr>
                <a:spLocks noChangeArrowheads="1"/>
              </p:cNvSpPr>
              <p:nvPr/>
            </p:nvSpPr>
            <p:spPr bwMode="auto">
              <a:xfrm>
                <a:off x="0" y="3406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27	</a:t>
                </a:r>
              </a:p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4D8DFF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300" name="Group 84"/>
            <p:cNvGrpSpPr>
              <a:grpSpLocks/>
            </p:cNvGrpSpPr>
            <p:nvPr/>
          </p:nvGrpSpPr>
          <p:grpSpPr bwMode="auto">
            <a:xfrm>
              <a:off x="0" y="3536"/>
              <a:ext cx="4271" cy="130"/>
              <a:chOff x="0" y="3536"/>
              <a:chExt cx="4271" cy="130"/>
            </a:xfrm>
          </p:grpSpPr>
          <p:sp>
            <p:nvSpPr>
              <p:cNvPr id="9301" name="Rectangle 85"/>
              <p:cNvSpPr>
                <a:spLocks noChangeArrowheads="1"/>
              </p:cNvSpPr>
              <p:nvPr/>
            </p:nvSpPr>
            <p:spPr bwMode="auto">
              <a:xfrm>
                <a:off x="0" y="3536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302" name="Rectangle 86"/>
              <p:cNvSpPr>
                <a:spLocks noChangeArrowheads="1"/>
              </p:cNvSpPr>
              <p:nvPr/>
            </p:nvSpPr>
            <p:spPr bwMode="auto">
              <a:xfrm>
                <a:off x="0" y="3536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28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termination phase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303" name="Group 87"/>
            <p:cNvGrpSpPr>
              <a:grpSpLocks/>
            </p:cNvGrpSpPr>
            <p:nvPr/>
          </p:nvGrpSpPr>
          <p:grpSpPr bwMode="auto">
            <a:xfrm>
              <a:off x="0" y="3667"/>
              <a:ext cx="4271" cy="130"/>
              <a:chOff x="0" y="3667"/>
              <a:chExt cx="4271" cy="130"/>
            </a:xfrm>
          </p:grpSpPr>
          <p:sp>
            <p:nvSpPr>
              <p:cNvPr id="9304" name="Rectangle 88"/>
              <p:cNvSpPr>
                <a:spLocks noChangeArrowheads="1"/>
              </p:cNvSpPr>
              <p:nvPr/>
            </p:nvSpPr>
            <p:spPr bwMode="auto">
              <a:xfrm>
                <a:off x="0" y="3667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305" name="Rectangle 89"/>
              <p:cNvSpPr>
                <a:spLocks noChangeArrowheads="1"/>
              </p:cNvSpPr>
              <p:nvPr/>
            </p:nvSpPr>
            <p:spPr bwMode="auto">
              <a:xfrm>
                <a:off x="0" y="3667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29	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average = total / 10;                </a:t>
                </a:r>
                <a:r>
                  <a:rPr lang="en-GB" sz="1200" b="1" dirty="0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// integer division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306" name="Group 90"/>
            <p:cNvGrpSpPr>
              <a:grpSpLocks/>
            </p:cNvGrpSpPr>
            <p:nvPr/>
          </p:nvGrpSpPr>
          <p:grpSpPr bwMode="auto">
            <a:xfrm>
              <a:off x="0" y="3798"/>
              <a:ext cx="4271" cy="130"/>
              <a:chOff x="0" y="3798"/>
              <a:chExt cx="4271" cy="130"/>
            </a:xfrm>
          </p:grpSpPr>
          <p:sp>
            <p:nvSpPr>
              <p:cNvPr id="9307" name="Rectangle 91"/>
              <p:cNvSpPr>
                <a:spLocks noChangeArrowheads="1"/>
              </p:cNvSpPr>
              <p:nvPr/>
            </p:nvSpPr>
            <p:spPr bwMode="auto">
              <a:xfrm>
                <a:off x="0" y="3798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308" name="Rectangle 92"/>
              <p:cNvSpPr>
                <a:spLocks noChangeArrowheads="1"/>
              </p:cNvSpPr>
              <p:nvPr/>
            </p:nvSpPr>
            <p:spPr bwMode="auto">
              <a:xfrm>
                <a:off x="0" y="3798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 dirty="0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30	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</a:t>
                </a:r>
                <a:r>
                  <a:rPr lang="en-GB" sz="1200" b="1" dirty="0" err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cout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&lt;&lt; "Class average is " &lt;&lt; average &lt;&lt; </a:t>
                </a:r>
                <a:r>
                  <a:rPr lang="en-GB" sz="1200" b="1" dirty="0" err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endl</a:t>
                </a:r>
                <a:r>
                  <a:rPr lang="en-GB" sz="12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;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 dirty="0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309" name="Group 93"/>
            <p:cNvGrpSpPr>
              <a:grpSpLocks/>
            </p:cNvGrpSpPr>
            <p:nvPr/>
          </p:nvGrpSpPr>
          <p:grpSpPr bwMode="auto">
            <a:xfrm>
              <a:off x="0" y="3928"/>
              <a:ext cx="4271" cy="130"/>
              <a:chOff x="0" y="3928"/>
              <a:chExt cx="4271" cy="130"/>
            </a:xfrm>
          </p:grpSpPr>
          <p:sp>
            <p:nvSpPr>
              <p:cNvPr id="9310" name="Rectangle 94"/>
              <p:cNvSpPr>
                <a:spLocks noChangeArrowheads="1"/>
              </p:cNvSpPr>
              <p:nvPr/>
            </p:nvSpPr>
            <p:spPr bwMode="auto">
              <a:xfrm>
                <a:off x="0" y="3928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311" name="Rectangle 95"/>
              <p:cNvSpPr>
                <a:spLocks noChangeArrowheads="1"/>
              </p:cNvSpPr>
              <p:nvPr/>
            </p:nvSpPr>
            <p:spPr bwMode="auto">
              <a:xfrm>
                <a:off x="0" y="3928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31	</a:t>
                </a:r>
              </a:p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4D8DFF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312" name="Group 96"/>
            <p:cNvGrpSpPr>
              <a:grpSpLocks/>
            </p:cNvGrpSpPr>
            <p:nvPr/>
          </p:nvGrpSpPr>
          <p:grpSpPr bwMode="auto">
            <a:xfrm>
              <a:off x="0" y="4059"/>
              <a:ext cx="4271" cy="130"/>
              <a:chOff x="0" y="4059"/>
              <a:chExt cx="4271" cy="130"/>
            </a:xfrm>
          </p:grpSpPr>
          <p:sp>
            <p:nvSpPr>
              <p:cNvPr id="9313" name="Rectangle 97"/>
              <p:cNvSpPr>
                <a:spLocks noChangeArrowheads="1"/>
              </p:cNvSpPr>
              <p:nvPr/>
            </p:nvSpPr>
            <p:spPr bwMode="auto">
              <a:xfrm>
                <a:off x="0" y="4059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314" name="Rectangle 98"/>
              <p:cNvSpPr>
                <a:spLocks noChangeArrowheads="1"/>
              </p:cNvSpPr>
              <p:nvPr/>
            </p:nvSpPr>
            <p:spPr bwMode="auto">
              <a:xfrm>
                <a:off x="0" y="4059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32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  </a:t>
                </a:r>
                <a:r>
                  <a:rPr lang="en-GB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6" charset="0"/>
                  </a:rPr>
                  <a:t>return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 0; </a:t>
                </a:r>
                <a:r>
                  <a:rPr lang="en-GB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6" charset="0"/>
                  </a:rPr>
                  <a:t>  // indicate program ended successfully</a:t>
                </a:r>
              </a:p>
              <a:p>
                <a:pPr>
                  <a:lnSpc>
                    <a:spcPct val="100000"/>
                  </a:lnSpc>
                  <a:buClr>
                    <a:srgbClr val="33CC33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33CC33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  <p:grpSp>
          <p:nvGrpSpPr>
            <p:cNvPr id="9315" name="Group 99"/>
            <p:cNvGrpSpPr>
              <a:grpSpLocks/>
            </p:cNvGrpSpPr>
            <p:nvPr/>
          </p:nvGrpSpPr>
          <p:grpSpPr bwMode="auto">
            <a:xfrm>
              <a:off x="0" y="4189"/>
              <a:ext cx="4271" cy="130"/>
              <a:chOff x="0" y="4189"/>
              <a:chExt cx="4271" cy="130"/>
            </a:xfrm>
          </p:grpSpPr>
          <p:sp>
            <p:nvSpPr>
              <p:cNvPr id="9316" name="Rectangle 100"/>
              <p:cNvSpPr>
                <a:spLocks noChangeArrowheads="1"/>
              </p:cNvSpPr>
              <p:nvPr/>
            </p:nvSpPr>
            <p:spPr bwMode="auto">
              <a:xfrm>
                <a:off x="0" y="4189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317" name="Rectangle 101"/>
              <p:cNvSpPr>
                <a:spLocks noChangeArrowheads="1"/>
              </p:cNvSpPr>
              <p:nvPr/>
            </p:nvSpPr>
            <p:spPr bwMode="auto">
              <a:xfrm>
                <a:off x="0" y="4189"/>
                <a:ext cx="4272" cy="131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pPr>
                  <a:lnSpc>
                    <a:spcPct val="100000"/>
                  </a:lnSpc>
                  <a:buClr>
                    <a:srgbClr val="4D8DFF"/>
                  </a:buClr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6" charset="0"/>
                  </a:rPr>
                  <a:t>	33	</a:t>
                </a:r>
                <a:r>
                  <a:rPr lang="en-GB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6" charset="0"/>
                  </a:rPr>
                  <a:t>}</a:t>
                </a:r>
              </a:p>
              <a:p>
                <a:pPr>
                  <a:lnSpc>
                    <a:spcPct val="100000"/>
                  </a:lnSpc>
                  <a:buFont typeface="Courier New" pitchFamily="49" charset="0"/>
                  <a:buNone/>
                  <a:tabLst>
                    <a:tab pos="0" algn="l"/>
                    <a:tab pos="138113" algn="r"/>
                    <a:tab pos="290513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200" b="1">
                  <a:solidFill>
                    <a:srgbClr val="000000"/>
                  </a:solidFill>
                  <a:latin typeface="Courier New" pitchFamily="49" charset="0"/>
                  <a:cs typeface="Times New Roman" pitchFamily="16" charset="0"/>
                </a:endParaRPr>
              </a:p>
            </p:txBody>
          </p:sp>
        </p:grpSp>
      </p:grpSp>
      <p:grpSp>
        <p:nvGrpSpPr>
          <p:cNvPr id="9318" name="Group 102"/>
          <p:cNvGrpSpPr>
            <a:grpSpLocks/>
          </p:cNvGrpSpPr>
          <p:nvPr/>
        </p:nvGrpSpPr>
        <p:grpSpPr bwMode="auto">
          <a:xfrm>
            <a:off x="3581400" y="3657600"/>
            <a:ext cx="4799013" cy="1293813"/>
            <a:chOff x="2256" y="2304"/>
            <a:chExt cx="3023" cy="815"/>
          </a:xfrm>
        </p:grpSpPr>
        <p:sp>
          <p:nvSpPr>
            <p:cNvPr id="9319" name="Text Box 103"/>
            <p:cNvSpPr txBox="1">
              <a:spLocks noChangeArrowheads="1"/>
            </p:cNvSpPr>
            <p:nvPr/>
          </p:nvSpPr>
          <p:spPr bwMode="auto">
            <a:xfrm>
              <a:off x="3120" y="2304"/>
              <a:ext cx="2160" cy="519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>
                  <a:solidFill>
                    <a:srgbClr val="000000"/>
                  </a:solidFill>
                  <a:cs typeface="Times New Roman" pitchFamily="16" charset="0"/>
                </a:rPr>
                <a:t>The counter gets incremented each time the loop executes.  Eventually, the counter causes the loop to end.</a:t>
              </a:r>
            </a:p>
          </p:txBody>
        </p:sp>
        <p:sp>
          <p:nvSpPr>
            <p:cNvPr id="9320" name="Line 104"/>
            <p:cNvSpPr>
              <a:spLocks noChangeShapeType="1"/>
            </p:cNvSpPr>
            <p:nvPr/>
          </p:nvSpPr>
          <p:spPr bwMode="auto">
            <a:xfrm flipH="1">
              <a:off x="2255" y="2592"/>
              <a:ext cx="866" cy="52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EB25742-2249-4A5A-9E3F-FB3A07654033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6705600" y="762000"/>
            <a:ext cx="2438400" cy="6096000"/>
          </a:xfrm>
          <a:ln/>
        </p:spPr>
        <p:txBody>
          <a:bodyPr lIns="90000" tIns="46800" rIns="90000" bIns="46800" anchor="t"/>
          <a:lstStyle/>
          <a:p>
            <a:pPr algn="l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</a:endParaRPr>
          </a:p>
          <a:p>
            <a:pPr algn="l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000000"/>
                </a:solidFill>
              </a:rPr>
              <a:t>Program Output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6781800" cy="2649538"/>
          </a:xfrm>
          <a:prstGeom prst="rect">
            <a:avLst/>
          </a:prstGeom>
          <a:solidFill>
            <a:srgbClr val="CCCC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Courier New" pitchFamily="49" charset="0"/>
              <a:cs typeface="Times New Roman" pitchFamily="16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Courier New" pitchFamily="49" charset="0"/>
              <a:cs typeface="Times New Roman" pitchFamily="16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Enter grade: 98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Enter grade: 76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Enter grade: 71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Enter grade: 87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Enter grade: 83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Enter grade: 90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Enter grade: 57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Enter grade: 79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Enter grade: 82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Enter grade: 94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Courier New" pitchFamily="49" charset="0"/>
                <a:cs typeface="Times New Roman" pitchFamily="16" charset="0"/>
              </a:rPr>
              <a:t>Class average is 81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Courier New" pitchFamily="49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B11EF45-535A-482A-AB5E-EABF1EBF6F46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8397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2.11	Assignment Operators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3355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Assignment expression abbreviations</a:t>
            </a:r>
          </a:p>
          <a:p>
            <a:pPr lvl="2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c = c + 3;</a:t>
            </a:r>
            <a:r>
              <a:rPr lang="en-GB"/>
              <a:t> can be abbreviated as </a:t>
            </a:r>
            <a:r>
              <a:rPr lang="en-GB" b="1">
                <a:latin typeface="Courier New" pitchFamily="49" charset="0"/>
              </a:rPr>
              <a:t>c += 3;</a:t>
            </a:r>
            <a:r>
              <a:rPr lang="en-GB"/>
              <a:t> using the addition assignment operator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Statements of the form</a:t>
            </a:r>
          </a:p>
          <a:p>
            <a:pPr lvl="2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variable = variable operator expression;</a:t>
            </a:r>
          </a:p>
          <a:p>
            <a:pPr lvl="1">
              <a:lnSpc>
                <a:spcPct val="100000"/>
              </a:lnSpc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can be rewritten as</a:t>
            </a:r>
          </a:p>
          <a:p>
            <a:pPr lvl="2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variable operator= expression;</a:t>
            </a:r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Examples of other assignment operators include:</a:t>
            </a:r>
          </a:p>
          <a:p>
            <a:pPr lvl="3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d -= 4     (d = d - 4)</a:t>
            </a:r>
          </a:p>
          <a:p>
            <a:pPr lvl="3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e *= 5     (e = e * 5)</a:t>
            </a:r>
          </a:p>
          <a:p>
            <a:pPr lvl="3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f /= 3     (f = f / 3)</a:t>
            </a:r>
          </a:p>
          <a:p>
            <a:pPr lvl="3">
              <a:lnSpc>
                <a:spcPct val="100000"/>
              </a:lnSpc>
              <a:buFont typeface="Courier New" pitchFamily="49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>
                <a:latin typeface="Courier New" pitchFamily="49" charset="0"/>
              </a:rPr>
              <a:t>g %= 9     (g = g % 9) 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2286000" y="2984500"/>
            <a:ext cx="4570413" cy="887413"/>
            <a:chOff x="1440" y="1880"/>
            <a:chExt cx="2879" cy="559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1440" y="1880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2160" y="1880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2880" y="1880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3600" y="1880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1440" y="1992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2160" y="1992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2880" y="1992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3600" y="1992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1440" y="2104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2160" y="2104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2880" y="2104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3600" y="2104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1440" y="2216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2160" y="2216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2880" y="2216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3600" y="2216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1440" y="2328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2160" y="2328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2880" y="2328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600" y="2328"/>
              <a:ext cx="720" cy="1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9160DB1-1DE1-4A9E-A149-CAA7A8BA841C}" type="slidenum">
              <a:rPr lang="en-GB"/>
              <a:pPr/>
              <a:t>9</a:t>
            </a:fld>
            <a:endParaRPr lang="en-GB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8397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2.12	Increment and Decrement Operators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914400"/>
            <a:ext cx="8784976" cy="5715000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Increment operator </a:t>
            </a:r>
            <a:r>
              <a:rPr lang="en-GB" dirty="0" smtClean="0"/>
              <a:t>(</a:t>
            </a:r>
            <a:r>
              <a:rPr lang="en-GB" b="1" dirty="0" smtClean="0">
                <a:latin typeface="Courier New" pitchFamily="49" charset="0"/>
              </a:rPr>
              <a:t>++</a:t>
            </a:r>
            <a:r>
              <a:rPr lang="en-GB" dirty="0" smtClean="0"/>
              <a:t>) </a:t>
            </a:r>
            <a:r>
              <a:rPr lang="en-GB" dirty="0"/>
              <a:t>can be used instead of </a:t>
            </a:r>
            <a:r>
              <a:rPr lang="en-GB" b="1" dirty="0">
                <a:latin typeface="Courier New" pitchFamily="49" charset="0"/>
              </a:rPr>
              <a:t>c += 1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Decrement operator (</a:t>
            </a:r>
            <a:r>
              <a:rPr lang="en-GB" b="1" dirty="0">
                <a:latin typeface="Courier New" pitchFamily="49" charset="0"/>
              </a:rPr>
              <a:t>--</a:t>
            </a:r>
            <a:r>
              <a:rPr lang="en-GB" dirty="0"/>
              <a:t>) </a:t>
            </a:r>
            <a:r>
              <a:rPr lang="en-GB" dirty="0" smtClean="0"/>
              <a:t>can </a:t>
            </a:r>
            <a:r>
              <a:rPr lang="en-GB" dirty="0"/>
              <a:t>be used instead of </a:t>
            </a:r>
            <a:r>
              <a:rPr lang="en-GB" b="1" dirty="0">
                <a:latin typeface="Courier New" pitchFamily="49" charset="0"/>
              </a:rPr>
              <a:t>c -= 1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Preincrement</a:t>
            </a:r>
            <a:endParaRPr lang="en-GB" dirty="0"/>
          </a:p>
          <a:p>
            <a:pPr lvl="2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When the operator is used before the variable (</a:t>
            </a:r>
            <a:r>
              <a:rPr lang="en-GB" b="1" dirty="0">
                <a:latin typeface="Courier New" pitchFamily="49" charset="0"/>
              </a:rPr>
              <a:t>++c</a:t>
            </a:r>
            <a:r>
              <a:rPr lang="en-GB" dirty="0"/>
              <a:t> or </a:t>
            </a:r>
            <a:r>
              <a:rPr lang="en-GB" b="1" dirty="0" smtClean="0">
                <a:latin typeface="Courier New" pitchFamily="49" charset="0"/>
              </a:rPr>
              <a:t>––c</a:t>
            </a:r>
            <a:r>
              <a:rPr lang="en-GB" dirty="0"/>
              <a:t>)</a:t>
            </a:r>
          </a:p>
          <a:p>
            <a:pPr lvl="2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Variable is changed, then the expression it is in is evaluated.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Postincrement</a:t>
            </a:r>
            <a:endParaRPr lang="en-GB" dirty="0"/>
          </a:p>
          <a:p>
            <a:pPr lvl="2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When the operator is used after the variable (</a:t>
            </a:r>
            <a:r>
              <a:rPr lang="en-GB" b="1" dirty="0" err="1">
                <a:latin typeface="Courier New" pitchFamily="49" charset="0"/>
              </a:rPr>
              <a:t>c++</a:t>
            </a:r>
            <a:r>
              <a:rPr lang="en-GB" dirty="0"/>
              <a:t> or </a:t>
            </a:r>
            <a:r>
              <a:rPr lang="en-GB" b="1" dirty="0">
                <a:latin typeface="Courier New" pitchFamily="49" charset="0"/>
              </a:rPr>
              <a:t>c--</a:t>
            </a:r>
            <a:r>
              <a:rPr lang="en-GB" dirty="0"/>
              <a:t>)</a:t>
            </a:r>
          </a:p>
          <a:p>
            <a:pPr lvl="2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Expression the variable is in executes, then the variable is changed.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</a:rPr>
              <a:t>c = 5</a:t>
            </a:r>
            <a:r>
              <a:rPr lang="en-GB" dirty="0"/>
              <a:t>, then 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latin typeface="Courier New" pitchFamily="49" charset="0"/>
              </a:rPr>
              <a:t>cout</a:t>
            </a:r>
            <a:r>
              <a:rPr lang="en-GB" b="1" dirty="0">
                <a:latin typeface="Courier New" pitchFamily="49" charset="0"/>
              </a:rPr>
              <a:t> &lt;&lt; ++c;</a:t>
            </a:r>
            <a:r>
              <a:rPr lang="en-GB" dirty="0"/>
              <a:t> prints out </a:t>
            </a:r>
            <a:r>
              <a:rPr lang="en-GB" b="1" dirty="0">
                <a:latin typeface="Courier New" pitchFamily="49" charset="0"/>
              </a:rPr>
              <a:t>6</a:t>
            </a:r>
            <a:r>
              <a:rPr lang="en-GB" dirty="0"/>
              <a:t> (</a:t>
            </a:r>
            <a:r>
              <a:rPr lang="en-GB" b="1" dirty="0">
                <a:latin typeface="Courier New" pitchFamily="49" charset="0"/>
              </a:rPr>
              <a:t>c</a:t>
            </a:r>
            <a:r>
              <a:rPr lang="en-GB" dirty="0"/>
              <a:t> is changed before </a:t>
            </a:r>
            <a:r>
              <a:rPr lang="en-GB" b="1" dirty="0" err="1">
                <a:latin typeface="Courier New" pitchFamily="49" charset="0"/>
              </a:rPr>
              <a:t>cout</a:t>
            </a:r>
            <a:r>
              <a:rPr lang="en-GB" dirty="0"/>
              <a:t> is executed)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 err="1">
                <a:latin typeface="Courier New" pitchFamily="49" charset="0"/>
              </a:rPr>
              <a:t>cout</a:t>
            </a:r>
            <a:r>
              <a:rPr lang="en-GB" b="1" dirty="0">
                <a:latin typeface="Courier New" pitchFamily="49" charset="0"/>
              </a:rPr>
              <a:t> &lt;&lt; </a:t>
            </a:r>
            <a:r>
              <a:rPr lang="en-GB" b="1" dirty="0" err="1">
                <a:latin typeface="Courier New" pitchFamily="49" charset="0"/>
              </a:rPr>
              <a:t>c++</a:t>
            </a:r>
            <a:r>
              <a:rPr lang="en-GB" b="1" dirty="0">
                <a:latin typeface="Courier New" pitchFamily="49" charset="0"/>
              </a:rPr>
              <a:t>;</a:t>
            </a:r>
            <a:r>
              <a:rPr lang="en-GB" dirty="0"/>
              <a:t> prints out </a:t>
            </a:r>
            <a:r>
              <a:rPr lang="en-GB" b="1" dirty="0">
                <a:latin typeface="Courier New" pitchFamily="49" charset="0"/>
              </a:rPr>
              <a:t>5</a:t>
            </a:r>
            <a:r>
              <a:rPr lang="en-GB" dirty="0"/>
              <a:t> (</a:t>
            </a:r>
            <a:r>
              <a:rPr lang="en-GB" b="1" dirty="0" err="1">
                <a:latin typeface="Courier New" pitchFamily="49" charset="0"/>
              </a:rPr>
              <a:t>cout</a:t>
            </a:r>
            <a:r>
              <a:rPr lang="en-GB" dirty="0"/>
              <a:t> is executed before the increment. </a:t>
            </a:r>
            <a:r>
              <a:rPr lang="en-GB" b="1" dirty="0"/>
              <a:t>c</a:t>
            </a:r>
            <a:r>
              <a:rPr lang="en-GB" dirty="0"/>
              <a:t> now has the value of </a:t>
            </a:r>
            <a:r>
              <a:rPr lang="en-GB" b="1" dirty="0"/>
              <a:t>6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vantGarde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vantGarde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1164</Words>
  <Application>Microsoft Office PowerPoint</Application>
  <PresentationFormat>Presentazione su schermo (4:3)</PresentationFormat>
  <Paragraphs>415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22</vt:i4>
      </vt:variant>
    </vt:vector>
  </HeadingPairs>
  <TitlesOfParts>
    <vt:vector size="24" baseType="lpstr">
      <vt:lpstr>Struttura predefinita</vt:lpstr>
      <vt:lpstr>Struttura predefinita</vt:lpstr>
      <vt:lpstr>2.6 The if/else Selection Structure</vt:lpstr>
      <vt:lpstr>2.6 The if/else Selection Structure</vt:lpstr>
      <vt:lpstr>2.6 The if/else Selection Structure</vt:lpstr>
      <vt:lpstr>2.6 The if/else Selection Structure</vt:lpstr>
      <vt:lpstr>2.7 The while Repetition Structure  </vt:lpstr>
      <vt:lpstr>Diapositiva 6</vt:lpstr>
      <vt:lpstr>Diapositiva 7</vt:lpstr>
      <vt:lpstr>2.11 Assignment Operators</vt:lpstr>
      <vt:lpstr>2.12 Increment and Decrement Operators</vt:lpstr>
      <vt:lpstr>2.13 Essentials of Counter-Controlled Repetition</vt:lpstr>
      <vt:lpstr>2.14 The for Repetition Structure</vt:lpstr>
      <vt:lpstr>2.14 The for Repetition Structure</vt:lpstr>
      <vt:lpstr>2.15 Examples Using the for Structure</vt:lpstr>
      <vt:lpstr>2.16 The switch Multiple-Selection Structure</vt:lpstr>
      <vt:lpstr>Diapositiva 15</vt:lpstr>
      <vt:lpstr>Diapositiva 16</vt:lpstr>
      <vt:lpstr>Diapositiva 17</vt:lpstr>
      <vt:lpstr>2.18 The break and continue Statements</vt:lpstr>
      <vt:lpstr>2.18 The break and continue Statements</vt:lpstr>
      <vt:lpstr>2.19 Logical Operators</vt:lpstr>
      <vt:lpstr>2.20 Confusing Equality (==) and Assignment (=) Operators</vt:lpstr>
      <vt:lpstr>2.21 Structured-Programming Summary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2.6 The if/else Selection Structure</dc:title>
  <dc:creator>Giorgio</dc:creator>
  <cp:lastModifiedBy>Giorgio De Nunzio</cp:lastModifiedBy>
  <cp:revision>23</cp:revision>
  <dcterms:modified xsi:type="dcterms:W3CDTF">2020-01-23T23:35:18Z</dcterms:modified>
</cp:coreProperties>
</file>