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985F-629D-8249-AB44-A56F4CF16075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267D-3174-5A41-819A-3BEDC46E6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090"/>
            <a:ext cx="3251361" cy="28047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188"/>
            <a:ext cx="9135230" cy="82840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Calibrazioni</a:t>
            </a:r>
            <a:r>
              <a:rPr lang="en-US" dirty="0" smtClean="0">
                <a:solidFill>
                  <a:srgbClr val="FF0000"/>
                </a:solidFill>
              </a:rPr>
              <a:t> offline &amp; MC tuning RPC ATLAS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RPCtim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52" y="762937"/>
            <a:ext cx="5914292" cy="3859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3126" y="789462"/>
            <a:ext cx="369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Dimostrata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r>
              <a:rPr lang="en-US" dirty="0" smtClean="0"/>
              <a:t> </a:t>
            </a:r>
            <a:r>
              <a:rPr lang="en-US" dirty="0" err="1" smtClean="0"/>
              <a:t>dT</a:t>
            </a:r>
            <a:r>
              <a:rPr lang="en-US" dirty="0" smtClean="0"/>
              <a:t>=2 ns.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iming </a:t>
            </a:r>
            <a:r>
              <a:rPr lang="en-US" dirty="0" err="1" smtClean="0">
                <a:solidFill>
                  <a:srgbClr val="0000FF"/>
                </a:solidFill>
              </a:rPr>
              <a:t>migliore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tutto</a:t>
            </a:r>
            <a:r>
              <a:rPr lang="en-US" dirty="0" smtClean="0">
                <a:solidFill>
                  <a:srgbClr val="0000FF"/>
                </a:solidFill>
              </a:rPr>
              <a:t> ATLAS.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" y="4115866"/>
            <a:ext cx="2823520" cy="2655635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51874" y="5874296"/>
            <a:ext cx="52135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Calibrazione</a:t>
            </a:r>
            <a:r>
              <a:rPr lang="en-US" sz="2400" b="1" dirty="0" smtClean="0">
                <a:solidFill>
                  <a:srgbClr val="0000FF"/>
                </a:solidFill>
              </a:rPr>
              <a:t> offline e Monte Carlo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RPC ATLAS </a:t>
            </a:r>
            <a:r>
              <a:rPr lang="en-US" sz="2400" b="1" dirty="0" err="1" smtClean="0">
                <a:solidFill>
                  <a:srgbClr val="0000FF"/>
                </a:solidFill>
              </a:rPr>
              <a:t>responsabilita</a:t>
            </a:r>
            <a:r>
              <a:rPr lang="en-US" sz="2400" b="1" dirty="0" smtClean="0">
                <a:solidFill>
                  <a:srgbClr val="0000FF"/>
                </a:solidFill>
              </a:rPr>
              <a:t>’  di Lecce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793098" y="4687664"/>
            <a:ext cx="63421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Efficienze</a:t>
            </a:r>
            <a:r>
              <a:rPr lang="en-US" dirty="0" smtClean="0">
                <a:solidFill>
                  <a:srgbClr val="0000FF"/>
                </a:solidFill>
              </a:rPr>
              <a:t> RPC </a:t>
            </a:r>
            <a:r>
              <a:rPr lang="en-US" dirty="0" err="1" smtClean="0">
                <a:solidFill>
                  <a:srgbClr val="0000FF"/>
                </a:solidFill>
              </a:rPr>
              <a:t>misurate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2011 </a:t>
            </a:r>
            <a:r>
              <a:rPr lang="en-US" dirty="0" err="1" smtClean="0">
                <a:solidFill>
                  <a:srgbClr val="0000FF"/>
                </a:solidFill>
              </a:rPr>
              <a:t>migliori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quelle</a:t>
            </a:r>
            <a:r>
              <a:rPr lang="en-US" dirty="0" smtClean="0">
                <a:solidFill>
                  <a:srgbClr val="0000FF"/>
                </a:solidFill>
              </a:rPr>
              <a:t> del 2010 </a:t>
            </a:r>
            <a:r>
              <a:rPr lang="en-US" dirty="0" smtClean="0"/>
              <a:t>(</a:t>
            </a:r>
            <a:r>
              <a:rPr lang="en-US" dirty="0" err="1" smtClean="0"/>
              <a:t>successo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interventi</a:t>
            </a:r>
            <a:r>
              <a:rPr lang="en-US" dirty="0" smtClean="0"/>
              <a:t> </a:t>
            </a:r>
            <a:r>
              <a:rPr lang="en-US" dirty="0" err="1" smtClean="0"/>
              <a:t>mirati</a:t>
            </a:r>
            <a:r>
              <a:rPr lang="en-US" dirty="0" smtClean="0"/>
              <a:t> in </a:t>
            </a:r>
            <a:r>
              <a:rPr lang="en-US" dirty="0" err="1" smtClean="0"/>
              <a:t>caverna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Time, </a:t>
            </a:r>
            <a:r>
              <a:rPr lang="en-US" dirty="0" err="1" smtClean="0"/>
              <a:t>Efficienze</a:t>
            </a:r>
            <a:r>
              <a:rPr lang="en-US" dirty="0" smtClean="0"/>
              <a:t>, Cluster Size, Noise input </a:t>
            </a:r>
            <a:r>
              <a:rPr lang="en-US" dirty="0" err="1" smtClean="0"/>
              <a:t>alle</a:t>
            </a:r>
            <a:r>
              <a:rPr lang="en-US" dirty="0" smtClean="0"/>
              <a:t>  </a:t>
            </a:r>
            <a:r>
              <a:rPr lang="en-US" dirty="0" err="1" smtClean="0"/>
              <a:t>Simulazioni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verificati</a:t>
            </a:r>
            <a:r>
              <a:rPr lang="en-US" dirty="0" smtClean="0"/>
              <a:t> con </a:t>
            </a:r>
            <a:r>
              <a:rPr lang="en-US" dirty="0" err="1" smtClean="0"/>
              <a:t>simulazioni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793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5048" cy="7747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ook Antiqua" charset="0"/>
              </a:rPr>
              <a:t>Multichannel TDC and fast timing tracker</a:t>
            </a:r>
            <a:endParaRPr lang="en-US" sz="3600" dirty="0">
              <a:solidFill>
                <a:srgbClr val="FF0000"/>
              </a:solidFill>
              <a:latin typeface="Book Antiqua" charset="0"/>
            </a:endParaRPr>
          </a:p>
        </p:txBody>
      </p:sp>
      <p:pic>
        <p:nvPicPr>
          <p:cNvPr id="41989" name="Picture 80" descr="fig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88739"/>
            <a:ext cx="1944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 descr="C:\Documents and Settings\rrivera\Desktop\CAPTAN_NCB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2144">
            <a:off x="1103313" y="2741126"/>
            <a:ext cx="469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0" descr="fig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5989"/>
            <a:ext cx="1944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 descr="C:\Documents and Settings\rrivera\Desktop\CAPTAN_NCB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2144">
            <a:off x="1104900" y="2301389"/>
            <a:ext cx="466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0" descr="fig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3814"/>
            <a:ext cx="1944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3" descr="C:\Documents and Settings\rrivera\Desktop\CAPTAN_NCB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2144">
            <a:off x="1103313" y="1436201"/>
            <a:ext cx="469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 descr="\\Blue1\cd_ese_projects\CAPTAN\CAPTAN_SYSTEM_DOCs\CAPTAN_PICS\IMG_052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06064"/>
            <a:ext cx="22574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>
            <a:stCxn id="41993" idx="3"/>
          </p:cNvCxnSpPr>
          <p:nvPr/>
        </p:nvCxnSpPr>
        <p:spPr>
          <a:xfrm>
            <a:off x="2268538" y="1698139"/>
            <a:ext cx="6477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1995" idx="1"/>
          </p:cNvCxnSpPr>
          <p:nvPr/>
        </p:nvCxnSpPr>
        <p:spPr>
          <a:xfrm>
            <a:off x="2268538" y="2472839"/>
            <a:ext cx="4318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3047514"/>
            <a:ext cx="10795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999" name="Segnaposto contenuto 14" descr="Immagine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9939"/>
            <a:ext cx="3045989" cy="11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547813" y="1171089"/>
            <a:ext cx="217487" cy="50323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189038" y="1963252"/>
            <a:ext cx="215900" cy="50323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2775" y="3258652"/>
            <a:ext cx="215900" cy="5048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00113" y="2826852"/>
            <a:ext cx="144462" cy="2889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55823" y="1598979"/>
            <a:ext cx="3959225" cy="3240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asellaDiTesto 15"/>
          <p:cNvSpPr txBox="1">
            <a:spLocks noChangeArrowheads="1"/>
          </p:cNvSpPr>
          <p:nvPr/>
        </p:nvSpPr>
        <p:spPr bwMode="auto">
          <a:xfrm>
            <a:off x="5221288" y="1759258"/>
            <a:ext cx="3527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CAPTAN BOARD</a:t>
            </a:r>
            <a:endParaRPr lang="it-IT" sz="2000" dirty="0" smtClean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Dimensioni 6” x 6”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Unica alimentazione 3.3 V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1GBit/</a:t>
            </a:r>
            <a:r>
              <a:rPr lang="it-IT" sz="2000" dirty="0" err="1" smtClean="0">
                <a:solidFill>
                  <a:srgbClr val="0000FF"/>
                </a:solidFill>
              </a:rPr>
              <a:t>s</a:t>
            </a:r>
            <a:r>
              <a:rPr lang="it-IT" sz="2000" dirty="0" smtClean="0">
                <a:solidFill>
                  <a:srgbClr val="0000FF"/>
                </a:solidFill>
              </a:rPr>
              <a:t> ethernet link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FPGA Virtex4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Bus verticale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Bus orizzontale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Intra-</a:t>
            </a:r>
            <a:r>
              <a:rPr lang="it-IT" sz="2000" dirty="0" err="1" smtClean="0">
                <a:solidFill>
                  <a:srgbClr val="0000FF"/>
                </a:solidFill>
              </a:rPr>
              <a:t>stack</a:t>
            </a:r>
            <a:r>
              <a:rPr lang="it-IT" sz="2000" dirty="0" smtClean="0">
                <a:solidFill>
                  <a:srgbClr val="0000FF"/>
                </a:solidFill>
              </a:rPr>
              <a:t> Optical link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Intera I/O disponibile</a:t>
            </a:r>
          </a:p>
        </p:txBody>
      </p:sp>
      <p:sp>
        <p:nvSpPr>
          <p:cNvPr id="24" name="Inhaltsplatzhalter 3"/>
          <p:cNvSpPr txBox="1">
            <a:spLocks/>
          </p:cNvSpPr>
          <p:nvPr/>
        </p:nvSpPr>
        <p:spPr bwMode="auto">
          <a:xfrm>
            <a:off x="87736" y="4680183"/>
            <a:ext cx="526740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charset="0"/>
              <a:buNone/>
            </a:pPr>
            <a:r>
              <a:rPr lang="en-US" u="sng" dirty="0">
                <a:solidFill>
                  <a:schemeClr val="accent2"/>
                </a:solidFill>
                <a:latin typeface="Book Antiqua" charset="0"/>
              </a:rPr>
              <a:t>Shifted Clock </a:t>
            </a:r>
            <a:r>
              <a:rPr lang="en-US" u="sng" dirty="0" smtClean="0">
                <a:solidFill>
                  <a:schemeClr val="accent2"/>
                </a:solidFill>
                <a:latin typeface="Book Antiqua" charset="0"/>
              </a:rPr>
              <a:t>Sampling to boost </a:t>
            </a:r>
            <a:r>
              <a:rPr lang="en-US" u="sng" dirty="0" err="1" smtClean="0">
                <a:solidFill>
                  <a:schemeClr val="accent2"/>
                </a:solidFill>
                <a:latin typeface="Book Antiqua" charset="0"/>
              </a:rPr>
              <a:t>dT</a:t>
            </a:r>
            <a:endParaRPr lang="en-US" u="sng" dirty="0">
              <a:solidFill>
                <a:schemeClr val="accent2"/>
              </a:solidFill>
              <a:latin typeface="Book Antiqua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charset="0"/>
              <a:buNone/>
            </a:pPr>
            <a:endParaRPr lang="en-US" sz="2800" dirty="0">
              <a:latin typeface="Book Antiqua" charset="0"/>
            </a:endParaRPr>
          </a:p>
        </p:txBody>
      </p:sp>
      <p:pic>
        <p:nvPicPr>
          <p:cNvPr id="32" name="Picture 11" descr="TDC_SCS_Flipflo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9" y="5275507"/>
            <a:ext cx="3746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91300" y="5022382"/>
            <a:ext cx="44574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/>
              <a:t>360 </a:t>
            </a:r>
            <a:r>
              <a:rPr lang="en-US" sz="2400" dirty="0" err="1"/>
              <a:t>ps</a:t>
            </a:r>
            <a:r>
              <a:rPr lang="en-US" sz="2400" dirty="0"/>
              <a:t> latch capability: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Eight equally shifted DMC at 350 </a:t>
            </a:r>
            <a:r>
              <a:rPr lang="en-US" dirty="0" smtClean="0"/>
              <a:t>MHz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/>
              <a:t>TDC </a:t>
            </a:r>
            <a:r>
              <a:rPr lang="en-US" dirty="0"/>
              <a:t>time width = 360 </a:t>
            </a:r>
            <a:r>
              <a:rPr lang="en-US" dirty="0" err="1"/>
              <a:t>ps</a:t>
            </a:r>
            <a:endParaRPr lang="en-US" dirty="0"/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Time resolution dominated by intrinsic DMC jitter of about 120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12775" y="534798"/>
            <a:ext cx="835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Studio di </a:t>
            </a:r>
            <a:r>
              <a:rPr lang="en-US" sz="2400" dirty="0" err="1" smtClean="0">
                <a:solidFill>
                  <a:srgbClr val="0000FF"/>
                </a:solidFill>
              </a:rPr>
              <a:t>fattibilita</a:t>
            </a:r>
            <a:r>
              <a:rPr lang="en-US" sz="2400" dirty="0" smtClean="0">
                <a:solidFill>
                  <a:srgbClr val="0000FF"/>
                </a:solidFill>
              </a:rPr>
              <a:t>’ </a:t>
            </a:r>
            <a:r>
              <a:rPr lang="en-US" sz="2400" dirty="0" err="1" smtClean="0">
                <a:solidFill>
                  <a:srgbClr val="0000FF"/>
                </a:solidFill>
              </a:rPr>
              <a:t>presentato</a:t>
            </a:r>
            <a:r>
              <a:rPr lang="en-US" sz="2400" dirty="0" smtClean="0">
                <a:solidFill>
                  <a:srgbClr val="0000FF"/>
                </a:solidFill>
              </a:rPr>
              <a:t> a ATLAS. 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Interesse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mostrato</a:t>
            </a:r>
            <a:r>
              <a:rPr lang="en-US" sz="2400" dirty="0" smtClean="0">
                <a:solidFill>
                  <a:srgbClr val="0000FF"/>
                </a:solidFill>
              </a:rPr>
              <a:t> dal </a:t>
            </a:r>
            <a:r>
              <a:rPr lang="en-US" sz="2400" dirty="0" err="1" smtClean="0">
                <a:solidFill>
                  <a:srgbClr val="0000FF"/>
                </a:solidFill>
              </a:rPr>
              <a:t>gruppo</a:t>
            </a:r>
            <a:r>
              <a:rPr lang="en-US" sz="2400" dirty="0" smtClean="0">
                <a:solidFill>
                  <a:srgbClr val="0000FF"/>
                </a:solidFill>
              </a:rPr>
              <a:t> RPC per upgrade di </a:t>
            </a:r>
            <a:r>
              <a:rPr lang="en-US" sz="2400" dirty="0" err="1" smtClean="0">
                <a:solidFill>
                  <a:srgbClr val="0000FF"/>
                </a:solidFill>
              </a:rPr>
              <a:t>fase</a:t>
            </a:r>
            <a:r>
              <a:rPr lang="en-US" sz="2400" dirty="0" smtClean="0">
                <a:solidFill>
                  <a:srgbClr val="0000FF"/>
                </a:solidFill>
              </a:rPr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118220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153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Calibrazioni offline &amp; MC tuning RPC ATLAS</vt:lpstr>
      <vt:lpstr>Multichannel TDC and fast timing tracker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Calibrazioni RPC</dc:title>
  <dc:creator>Gabriele Chiodini</dc:creator>
  <cp:lastModifiedBy>Gabriele Chiodini</cp:lastModifiedBy>
  <cp:revision>15</cp:revision>
  <cp:lastPrinted>2012-06-24T17:30:02Z</cp:lastPrinted>
  <dcterms:created xsi:type="dcterms:W3CDTF">2012-06-24T17:14:58Z</dcterms:created>
  <dcterms:modified xsi:type="dcterms:W3CDTF">2012-06-24T18:17:29Z</dcterms:modified>
</cp:coreProperties>
</file>