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4200">
        <a:latin typeface="Gill Sans"/>
        <a:ea typeface="Gill Sans"/>
        <a:cs typeface="Gill Sans"/>
        <a:sym typeface="Gill Sans"/>
      </a:defRPr>
    </a:lvl1pPr>
    <a:lvl2pPr indent="342900" algn="ctr" defTabSz="584200">
      <a:defRPr sz="4200">
        <a:latin typeface="Gill Sans"/>
        <a:ea typeface="Gill Sans"/>
        <a:cs typeface="Gill Sans"/>
        <a:sym typeface="Gill Sans"/>
      </a:defRPr>
    </a:lvl2pPr>
    <a:lvl3pPr indent="685800" algn="ctr" defTabSz="584200">
      <a:defRPr sz="4200">
        <a:latin typeface="Gill Sans"/>
        <a:ea typeface="Gill Sans"/>
        <a:cs typeface="Gill Sans"/>
        <a:sym typeface="Gill Sans"/>
      </a:defRPr>
    </a:lvl3pPr>
    <a:lvl4pPr indent="1028700" algn="ctr" defTabSz="584200">
      <a:defRPr sz="4200">
        <a:latin typeface="Gill Sans"/>
        <a:ea typeface="Gill Sans"/>
        <a:cs typeface="Gill Sans"/>
        <a:sym typeface="Gill Sans"/>
      </a:defRPr>
    </a:lvl4pPr>
    <a:lvl5pPr indent="1371600" algn="ctr" defTabSz="584200">
      <a:defRPr sz="4200">
        <a:latin typeface="Gill Sans"/>
        <a:ea typeface="Gill Sans"/>
        <a:cs typeface="Gill Sans"/>
        <a:sym typeface="Gill Sans"/>
      </a:defRPr>
    </a:lvl5pPr>
    <a:lvl6pPr indent="1714500" algn="ctr" defTabSz="584200">
      <a:defRPr sz="4200">
        <a:latin typeface="Gill Sans"/>
        <a:ea typeface="Gill Sans"/>
        <a:cs typeface="Gill Sans"/>
        <a:sym typeface="Gill Sans"/>
      </a:defRPr>
    </a:lvl6pPr>
    <a:lvl7pPr indent="2057400" algn="ctr" defTabSz="584200">
      <a:defRPr sz="4200">
        <a:latin typeface="Gill Sans"/>
        <a:ea typeface="Gill Sans"/>
        <a:cs typeface="Gill Sans"/>
        <a:sym typeface="Gill Sans"/>
      </a:defRPr>
    </a:lvl7pPr>
    <a:lvl8pPr indent="2400300" algn="ctr" defTabSz="584200">
      <a:defRPr sz="4200">
        <a:latin typeface="Gill Sans"/>
        <a:ea typeface="Gill Sans"/>
        <a:cs typeface="Gill Sans"/>
        <a:sym typeface="Gill Sans"/>
      </a:defRPr>
    </a:lvl8pPr>
    <a:lvl9pPr indent="2743200" algn="ctr" defTabSz="584200">
      <a:defRPr sz="4200"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93008F"/>
              </a:solidFill>
              <a:prstDash val="solid"/>
              <a:miter lim="400000"/>
            </a:ln>
          </a:left>
          <a:right>
            <a:ln w="12700" cap="flat">
              <a:solidFill>
                <a:srgbClr val="93008F"/>
              </a:solidFill>
              <a:prstDash val="solid"/>
              <a:miter lim="400000"/>
            </a:ln>
          </a:right>
          <a:top>
            <a:ln w="12700" cap="flat">
              <a:solidFill>
                <a:srgbClr val="93008F"/>
              </a:solidFill>
              <a:prstDash val="solid"/>
              <a:miter lim="400000"/>
            </a:ln>
          </a:top>
          <a:bottom>
            <a:ln w="12700" cap="flat">
              <a:solidFill>
                <a:srgbClr val="93008F"/>
              </a:solidFill>
              <a:prstDash val="solid"/>
              <a:miter lim="400000"/>
            </a:ln>
          </a:bottom>
          <a:insideH>
            <a:ln w="12700" cap="flat">
              <a:solidFill>
                <a:srgbClr val="93008F"/>
              </a:solidFill>
              <a:prstDash val="solid"/>
              <a:miter lim="400000"/>
            </a:ln>
          </a:insideH>
          <a:insideV>
            <a:ln w="12700" cap="flat">
              <a:solidFill>
                <a:srgbClr val="93008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ahoma"/>
          <a:ea typeface="Tahoma"/>
          <a:cs typeface="Tahoma"/>
        </a:font>
        <a:srgbClr val="7857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3008F"/>
              </a:solidFill>
              <a:prstDash val="solid"/>
              <a:miter lim="400000"/>
            </a:ln>
          </a:right>
          <a:top>
            <a:ln w="12700" cap="flat">
              <a:solidFill>
                <a:srgbClr val="93008F"/>
              </a:solidFill>
              <a:prstDash val="solid"/>
              <a:miter lim="400000"/>
            </a:ln>
          </a:top>
          <a:bottom>
            <a:ln w="12700" cap="flat">
              <a:solidFill>
                <a:srgbClr val="93008F"/>
              </a:solidFill>
              <a:prstDash val="solid"/>
              <a:miter lim="400000"/>
            </a:ln>
          </a:bottom>
          <a:insideH>
            <a:ln w="12700" cap="flat">
              <a:solidFill>
                <a:srgbClr val="93008F"/>
              </a:solidFill>
              <a:prstDash val="solid"/>
              <a:miter lim="400000"/>
            </a:ln>
          </a:insideH>
          <a:insideV>
            <a:ln w="12700" cap="flat">
              <a:solidFill>
                <a:srgbClr val="93008F"/>
              </a:solidFill>
              <a:prstDash val="solid"/>
              <a:miter lim="400000"/>
            </a:ln>
          </a:insideV>
        </a:tcBdr>
        <a:fill>
          <a:solidFill>
            <a:srgbClr val="E8DBC8">
              <a:alpha val="67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Tahoma"/>
          <a:ea typeface="Tahoma"/>
          <a:cs typeface="Tahoma"/>
        </a:font>
        <a:srgbClr val="61177C"/>
      </a:tcTxStyle>
      <a:tcStyle>
        <a:tcBdr>
          <a:left>
            <a:ln w="12700" cap="flat">
              <a:solidFill>
                <a:srgbClr val="93008F"/>
              </a:solidFill>
              <a:prstDash val="solid"/>
              <a:miter lim="400000"/>
            </a:ln>
          </a:left>
          <a:right>
            <a:ln w="12700" cap="flat">
              <a:solidFill>
                <a:srgbClr val="93008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3008F"/>
              </a:solidFill>
              <a:prstDash val="solid"/>
              <a:miter lim="400000"/>
            </a:ln>
          </a:bottom>
          <a:insideH>
            <a:ln w="12700" cap="flat">
              <a:solidFill>
                <a:srgbClr val="93008F"/>
              </a:solidFill>
              <a:prstDash val="solid"/>
              <a:miter lim="400000"/>
            </a:ln>
          </a:insideH>
          <a:insideV>
            <a:ln w="12700" cap="flat">
              <a:solidFill>
                <a:srgbClr val="93008F"/>
              </a:solidFill>
              <a:prstDash val="solid"/>
              <a:miter lim="400000"/>
            </a:ln>
          </a:insideV>
        </a:tcBdr>
        <a:fill>
          <a:solidFill>
            <a:srgbClr val="E8CAE8">
              <a:alpha val="5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2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3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4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5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6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7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8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9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30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tif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3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tif"/><Relationship Id="rId5" Type="http://schemas.openxmlformats.org/officeDocument/2006/relationships/image" Target="../media/image2.tif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545" y="9378950"/>
            <a:ext cx="6019801" cy="393700"/>
          </a:xfrm>
          <a:prstGeom prst="rect">
            <a:avLst/>
          </a:prstGeom>
        </p:spPr>
      </p:pic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270000" y="6096000"/>
            <a:ext cx="10464800" cy="3035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71A94"/>
                </a:solidFill>
              </a:rPr>
              <a:t>Body Level One</a:t>
            </a:r>
            <a:endParaRPr sz="3600">
              <a:solidFill>
                <a:srgbClr val="371A9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Two</a:t>
            </a:r>
            <a:endParaRPr sz="3000">
              <a:solidFill>
                <a:srgbClr val="61177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Three</a:t>
            </a:r>
            <a:endParaRPr sz="3000">
              <a:solidFill>
                <a:srgbClr val="371A9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Four</a:t>
            </a:r>
            <a:endParaRPr sz="3000">
              <a:solidFill>
                <a:srgbClr val="61177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76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81" name="Shape 81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83" name="Shape 83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571500" y="1270000"/>
            <a:ext cx="11684000" cy="79629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890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13335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22225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6670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125222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9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95" name="Shape 9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97" name="Shape 9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125095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03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08" name="Shape 108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10" name="Shape 110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graphicFrame>
        <p:nvGraphicFramePr>
          <p:cNvPr id="111" name="Table 111"/>
          <p:cNvGraphicFramePr/>
          <p:nvPr/>
        </p:nvGraphicFramePr>
        <p:xfrm>
          <a:off x="1879600" y="2984500"/>
          <a:ext cx="9232900" cy="23876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{8F44A2F1-9E1F-4B54-A3A2-5F16C0AD49E2}</a:tableStyleId>
              </a:tblPr>
              <a:tblGrid>
                <a:gridCol w="2308225"/>
                <a:gridCol w="2308225"/>
                <a:gridCol w="2308225"/>
                <a:gridCol w="2308225"/>
              </a:tblGrid>
              <a:tr h="79586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79586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79586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2" name="Shape 112"/>
          <p:cNvSpPr/>
          <p:nvPr/>
        </p:nvSpPr>
        <p:spPr>
          <a:xfrm>
            <a:off x="8864600" y="6629400"/>
            <a:ext cx="2235200" cy="876300"/>
          </a:xfrm>
          <a:prstGeom prst="rect">
            <a:avLst/>
          </a:prstGeom>
          <a:solidFill>
            <a:srgbClr val="C8BEA3">
              <a:alpha val="55000"/>
            </a:srgbClr>
          </a:solidFill>
          <a:ln w="12700">
            <a:solidFill>
              <a:srgbClr val="6E00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48001E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8001E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gggg</a:t>
            </a:r>
          </a:p>
        </p:txBody>
      </p:sp>
      <p:sp>
        <p:nvSpPr>
          <p:cNvPr id="113" name="Shape 113"/>
          <p:cNvSpPr/>
          <p:nvPr>
            <p:ph type="title"/>
          </p:nvPr>
        </p:nvSpPr>
        <p:spPr>
          <a:xfrm>
            <a:off x="571500" y="254000"/>
            <a:ext cx="11684000" cy="14859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>
              <a:defRPr>
                <a:solidFill>
                  <a:srgbClr val="56102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xfrm>
            <a:off x="125222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19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24" name="Shape 124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26" name="Shape 126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32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39" name="Shape 139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40" name="Shape 14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xfrm>
            <a:off x="125222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46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51" name="Shape 151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53" name="Shape 153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54" name="Shape 154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124587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6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65" name="Shape 16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67" name="Shape 16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68" name="Shape 16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 w="12700">
            <a:miter lim="400000"/>
          </a:ln>
        </p:spPr>
        <p:txBody>
          <a:bodyPr anchor="b">
            <a:noAutofit/>
          </a:bodyPr>
          <a:lstStyle>
            <a:lvl1pPr algn="ctr">
              <a:defRPr sz="70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xfrm>
            <a:off x="125095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75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80" name="Shape 180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82" name="Shape 182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83" name="Shape 183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 w="12700">
            <a:miter lim="400000"/>
          </a:ln>
        </p:spPr>
        <p:txBody>
          <a:bodyPr anchor="b">
            <a:noAutofit/>
          </a:bodyPr>
          <a:lstStyle>
            <a:lvl1pPr algn="ctr">
              <a:defRPr sz="70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xfrm>
            <a:off x="125349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9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95" name="Shape 19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97" name="Shape 19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98" name="Shape 19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400"/>
              <a:t>Title Text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125349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205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210" name="Shape 210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212" name="Shape 212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213" name="Shape 21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400"/>
              <a:t>Title Text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125095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545" y="9378950"/>
            <a:ext cx="6019801" cy="393700"/>
          </a:xfrm>
          <a:prstGeom prst="rect">
            <a:avLst/>
          </a:prstGeom>
        </p:spPr>
      </p:pic>
      <p:pic>
        <p:nvPicPr>
          <p:cNvPr id="15" name="ATLAS-chrome-logo_lo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3100" y="4394200"/>
            <a:ext cx="3810001" cy="127720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>
            <p:ph type="title"/>
          </p:nvPr>
        </p:nvSpPr>
        <p:spPr>
          <a:xfrm>
            <a:off x="1270000" y="1638300"/>
            <a:ext cx="10464800" cy="23368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270000" y="6096000"/>
            <a:ext cx="10464800" cy="3035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71A94"/>
                </a:solidFill>
              </a:rPr>
              <a:t>Body Level One</a:t>
            </a:r>
            <a:endParaRPr sz="3600">
              <a:solidFill>
                <a:srgbClr val="371A9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Two</a:t>
            </a:r>
            <a:endParaRPr sz="3000">
              <a:solidFill>
                <a:srgbClr val="61177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Three</a:t>
            </a:r>
            <a:endParaRPr sz="3000">
              <a:solidFill>
                <a:srgbClr val="371A9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Four</a:t>
            </a:r>
            <a:endParaRPr sz="3000">
              <a:solidFill>
                <a:srgbClr val="61177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22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225" name="Shape 22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Shape 22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227" name="Shape 22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228" name="Shape 22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400"/>
              <a:t>Title Text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30" name="Shape 230"/>
          <p:cNvSpPr/>
          <p:nvPr>
            <p:ph type="sldNum" sz="quarter" idx="2"/>
          </p:nvPr>
        </p:nvSpPr>
        <p:spPr>
          <a:xfrm>
            <a:off x="125476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941100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-13314" y="9378950"/>
            <a:ext cx="2352973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E. Moyse, S. Spagnolo</a:t>
            </a:r>
          </a:p>
        </p:txBody>
      </p:sp>
      <p:sp>
        <p:nvSpPr>
          <p:cNvPr id="234" name="Shape 234"/>
          <p:cNvSpPr/>
          <p:nvPr/>
        </p:nvSpPr>
        <p:spPr>
          <a:xfrm>
            <a:off x="4353910" y="9366250"/>
            <a:ext cx="431192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Muon SW Meeting, CERN, Feb 18th, 2009</a:t>
            </a:r>
          </a:p>
        </p:txBody>
      </p:sp>
      <p:sp>
        <p:nvSpPr>
          <p:cNvPr id="235" name="Shape 235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56102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Tahoma"/>
                <a:ea typeface="Tahoma"/>
                <a:cs typeface="Tahoma"/>
                <a:sym typeface="Tahoma"/>
              </a:defRPr>
            </a:lvl1pPr>
            <a:lvl2pPr marL="1016000" indent="-508000">
              <a:buBlip>
                <a:blip r:embed="rId2"/>
              </a:buBlip>
              <a:defRPr sz="3000">
                <a:latin typeface="Tahoma"/>
                <a:ea typeface="Tahoma"/>
                <a:cs typeface="Tahoma"/>
                <a:sym typeface="Tahoma"/>
              </a:defRPr>
            </a:lvl2pPr>
            <a:lvl3pPr marL="1524000" indent="-508000">
              <a:buBlip>
                <a:blip r:embed="rId2"/>
              </a:buBlip>
              <a:defRPr sz="2400">
                <a:latin typeface="Tahoma"/>
                <a:ea typeface="Tahoma"/>
                <a:cs typeface="Tahoma"/>
                <a:sym typeface="Tahoma"/>
              </a:defRPr>
            </a:lvl3pPr>
            <a:lvl4pPr marL="2032000" indent="-508000">
              <a:buBlip>
                <a:blip r:embed="rId2"/>
              </a:buBlip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L="2349500" indent="-571500">
              <a:buSzPct val="171000"/>
              <a:buFont typeface="Lucida Grande"/>
              <a:buChar char="✓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Four</a:t>
            </a:r>
            <a:endParaRPr>
              <a:solidFill>
                <a:srgbClr val="5E5E5E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237" name="Shape 237"/>
          <p:cNvSpPr/>
          <p:nvPr>
            <p:ph type="sldNum" sz="quarter" idx="2"/>
          </p:nvPr>
        </p:nvSpPr>
        <p:spPr>
          <a:xfrm>
            <a:off x="125476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2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21" name="ATLAS-chrome-logo-blue_lo.tiff"/>
          <p:cNvPicPr/>
          <p:nvPr/>
        </p:nvPicPr>
        <p:blipFill>
          <a:blip r:embed="rId4">
            <a:alphaModFix amt="79000"/>
            <a:extLst/>
          </a:blip>
          <a:stretch>
            <a:fillRect/>
          </a:stretch>
        </p:blipFill>
        <p:spPr>
          <a:xfrm>
            <a:off x="11722100" y="12700"/>
            <a:ext cx="5080001" cy="170294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xfrm>
            <a:off x="571500" y="254000"/>
            <a:ext cx="114808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571500" y="2273300"/>
            <a:ext cx="11823700" cy="69469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1016000" indent="-508000">
              <a:buBlip>
                <a:blip r:embed="rId2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2"/>
              </a:buBlip>
              <a:defRPr sz="2400"/>
            </a:lvl3pPr>
            <a:lvl4pPr marL="2032000" indent="-508000">
              <a:buBlip>
                <a:blip r:embed="rId2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3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32" name=""/>
          <p:cNvPicPr/>
          <p:nvPr/>
        </p:nvPicPr>
        <p:blipFill>
          <a:blip r:embed="rId4">
            <a:alphaModFix amt="86000"/>
            <a:extLst/>
          </a:blip>
          <a:stretch>
            <a:fillRect/>
          </a:stretch>
        </p:blipFill>
        <p:spPr>
          <a:xfrm>
            <a:off x="10147300" y="0"/>
            <a:ext cx="2882900" cy="1973854"/>
          </a:xfrm>
          <a:prstGeom prst="rect">
            <a:avLst/>
          </a:prstGeom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571500" y="254000"/>
            <a:ext cx="96393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3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39" name="Screen shot 2010-08-30 at 6.40.4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58500" y="0"/>
            <a:ext cx="2159001" cy="197434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571500" y="254000"/>
            <a:ext cx="102870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4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4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sp>
        <p:nvSpPr>
          <p:cNvPr id="47" name="Shape 47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13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2C1376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/>
            </a:lvl1pPr>
            <a:lvl2pPr marL="0" indent="0">
              <a:buSzTx/>
              <a:buNone/>
              <a:defRPr sz="3000">
                <a:solidFill>
                  <a:srgbClr val="9929BD"/>
                </a:solidFill>
              </a:defRPr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1800">
                <a:solidFill>
                  <a:srgbClr val="874EFE"/>
                </a:solidFill>
              </a:defRPr>
            </a:lvl4pPr>
            <a:lvl5pPr marL="0" indent="0">
              <a:buSzTx/>
              <a:buNone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Body Level One</a:t>
            </a:r>
            <a:endParaRPr sz="32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929BD"/>
                </a:solidFill>
              </a:rPr>
              <a:t>Body Level Two</a:t>
            </a:r>
            <a:endParaRPr sz="3000">
              <a:solidFill>
                <a:srgbClr val="9929BD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74EFE"/>
                </a:solidFill>
              </a:rPr>
              <a:t>Body Level Four</a:t>
            </a:r>
            <a:endParaRPr>
              <a:solidFill>
                <a:srgbClr val="874EFE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5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53" name="Screen shot 2010-08-30 at 6.40.4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0900" y="6096000"/>
            <a:ext cx="2159001" cy="197434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61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1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66" name="Shape 66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68" name="Shape 68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69" name="Shape 69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>
              <a:defRPr>
                <a:solidFill>
                  <a:srgbClr val="56102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 numCol="2" spcCol="584200" anchor="t">
            <a:noAutofit/>
          </a:bodyPr>
          <a:lstStyle>
            <a:lvl1pPr marL="8121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12566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3000">
                <a:latin typeface="Tahoma"/>
                <a:ea typeface="Tahoma"/>
                <a:cs typeface="Tahoma"/>
                <a:sym typeface="Tahoma"/>
              </a:defRPr>
            </a:lvl2pPr>
            <a:lvl3pPr marL="17011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21456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2600">
                <a:latin typeface="Tahoma"/>
                <a:ea typeface="Tahoma"/>
                <a:cs typeface="Tahoma"/>
                <a:sym typeface="Tahoma"/>
              </a:defRPr>
            </a:lvl4pPr>
            <a:lvl5pPr marL="25901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2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Body Level One</a:t>
            </a:r>
            <a:endParaRPr sz="32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Body Level Three</a:t>
            </a:r>
            <a:endParaRPr sz="28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E5E5E"/>
                </a:solidFill>
              </a:rPr>
              <a:t>Body Level Four</a:t>
            </a:r>
            <a:endParaRPr sz="2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xfrm>
            <a:off x="125476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LAS-chrome-logo-blue_lo.tiff"/>
          <p:cNvPicPr/>
          <p:nvPr/>
        </p:nvPicPr>
        <p:blipFill>
          <a:blip r:embed="rId2">
            <a:alphaModFix amt="79000"/>
            <a:extLst/>
          </a:blip>
          <a:srcRect l="4249" t="745" r="76250" b="813"/>
          <a:stretch>
            <a:fillRect/>
          </a:stretch>
        </p:blipFill>
        <p:spPr>
          <a:xfrm>
            <a:off x="76200" y="249115"/>
            <a:ext cx="850900" cy="143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523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9.png"/>
          <p:cNvPicPr/>
          <p:nvPr/>
        </p:nvPicPr>
        <p:blipFill>
          <a:blip r:embed="rId4">
            <a:alphaModFix amt="90000"/>
            <a:extLst/>
          </a:blip>
          <a:stretch>
            <a:fillRect/>
          </a:stretch>
        </p:blipFill>
        <p:spPr>
          <a:xfrm>
            <a:off x="12052300" y="1130300"/>
            <a:ext cx="1092200" cy="10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12293582" y="1689100"/>
            <a:ext cx="599183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2E7A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2E7A"/>
                </a:solidFill>
              </a:rPr>
              <a:t>Lecce</a:t>
            </a: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1003300" y="254000"/>
            <a:ext cx="11049000" cy="1460500"/>
          </a:xfrm>
          <a:prstGeom prst="rect">
            <a:avLst/>
          </a:prstGeom>
          <a:solidFill>
            <a:srgbClr val="C3DC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571500" y="2273300"/>
            <a:ext cx="11899900" cy="698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12534900" y="9347200"/>
            <a:ext cx="368300" cy="431800"/>
          </a:xfrm>
          <a:prstGeom prst="rect">
            <a:avLst/>
          </a:prstGeom>
          <a:solidFill>
            <a:srgbClr val="C3DCFF"/>
          </a:solidFill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1A0A53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</p:sldLayoutIdLst>
  <p:transition spd="med" advClick="1"/>
  <p:txStyles>
    <p:titleStyle>
      <a:lvl1pPr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titleStyle>
    <p:bodyStyle>
      <a:lvl1pPr marL="508000" indent="-5080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1pPr>
      <a:lvl2pPr marL="1117600" indent="-6096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2pPr>
      <a:lvl3pPr marL="1778000" indent="-7620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3pPr>
      <a:lvl4pPr marL="2540000" indent="-10160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4pPr>
      <a:lvl5pPr marL="2921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5pPr>
      <a:lvl6pPr marL="3175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6pPr>
      <a:lvl7pPr marL="3429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7pPr>
      <a:lvl8pPr marL="3683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8pPr>
      <a:lvl9pPr marL="3937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5.tif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4928">
                <a:effectLst>
                  <a:outerShdw sx="100000" sy="100000" kx="0" ky="0" algn="b" rotWithShape="0" blurRad="97790" dist="58674" dir="2700000">
                    <a:srgbClr val="40404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28">
                <a:solidFill>
                  <a:srgbClr val="00116D"/>
                </a:solidFill>
                <a:effectLst>
                  <a:outerShdw sx="100000" sy="100000" kx="0" ky="0" algn="b" rotWithShape="0" blurRad="97790" dist="58674" dir="2700000">
                    <a:srgbClr val="404040">
                      <a:alpha val="75000"/>
                    </a:srgbClr>
                  </a:outerShdw>
                </a:effectLst>
              </a:rPr>
              <a:t>Z+b(b) production at LHC with ATLAS 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xfrm>
            <a:off x="317500" y="2120900"/>
            <a:ext cx="11785600" cy="7378700"/>
          </a:xfrm>
          <a:prstGeom prst="rect">
            <a:avLst/>
          </a:prstGeom>
        </p:spPr>
        <p:txBody>
          <a:bodyPr/>
          <a:lstStyle/>
          <a:p>
            <a:pPr lvl="0" marL="499815" indent="-499815" defTabSz="44983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41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G. Chiodini, N. Orlando, S. Spagnolo</a:t>
            </a:r>
            <a:endParaRPr sz="3541">
              <a:solidFill>
                <a:srgbClr val="5E5E5E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91159" indent="-391159" defTabSz="44983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misura d’urto differenziale di b-jets in associazione con Z</a:t>
            </a:r>
            <a:r>
              <a:rPr sz="2772">
                <a:solidFill>
                  <a:srgbClr val="5E5E5E"/>
                </a:solidFill>
              </a:rPr>
              <a:t> con i dati di ATLAS a √s=7 TeV (run 2011, 4.7fb</a:t>
            </a:r>
            <a:r>
              <a:rPr baseline="31999" sz="2772">
                <a:solidFill>
                  <a:srgbClr val="5E5E5E"/>
                </a:solidFill>
              </a:rPr>
              <a:t>-1</a:t>
            </a:r>
            <a:r>
              <a:rPr sz="2772">
                <a:solidFill>
                  <a:srgbClr val="5E5E5E"/>
                </a:solidFill>
              </a:rPr>
              <a:t>) </a:t>
            </a:r>
            <a:endParaRPr sz="2772">
              <a:solidFill>
                <a:srgbClr val="5E5E5E"/>
              </a:solidFill>
            </a:endParaRPr>
          </a:p>
          <a:p>
            <a:pPr lvl="0" marL="391159" indent="-391159" defTabSz="44983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5E5E5E"/>
                </a:solidFill>
              </a:rPr>
              <a:t>lungo processo di review terminato a inizio Giugno 2014,  lavoro sottomesso a arXiv il 14 Luglio 2014, arXiv:1407.3643v2;  tema della tesi di PhD di Nicola Orlando difesa il 15 Luglio 2014; pubblicato su JHEP a Ottobre 2014  doi: 10.1007/JHEP10(2014)141</a:t>
            </a:r>
            <a:endParaRPr sz="2772">
              <a:solidFill>
                <a:srgbClr val="5E5E5E"/>
              </a:solidFill>
            </a:endParaRPr>
          </a:p>
          <a:p>
            <a:pPr lvl="1" marL="782319" indent="-391159" defTabSz="44983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9">
                <a:solidFill>
                  <a:srgbClr val="942193"/>
                </a:solidFill>
              </a:rPr>
              <a:t> Atlas Talk correlato nell’ultimo anno: </a:t>
            </a:r>
            <a:endParaRPr sz="2309">
              <a:solidFill>
                <a:srgbClr val="942193"/>
              </a:solidFill>
            </a:endParaRPr>
          </a:p>
          <a:p>
            <a:pPr lvl="2" marL="1173479" indent="-391159" defTabSz="44983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48">
                <a:solidFill>
                  <a:srgbClr val="5E5E5E"/>
                </a:solidFill>
              </a:rPr>
              <a:t>Stefania Spagnolo “Measurements of vector boson with associated jet production with the ATLAS detector”  ATL-PHYS-SLIDE-2015-026 Lake Louise Winter Institute 2015, Alberta</a:t>
            </a:r>
            <a:endParaRPr sz="1848">
              <a:solidFill>
                <a:srgbClr val="5E5E5E"/>
              </a:solidFill>
            </a:endParaRPr>
          </a:p>
          <a:p>
            <a:pPr lvl="0" marL="391159" indent="-391159" defTabSz="449833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5E5E5E"/>
                </a:solidFill>
              </a:rPr>
              <a:t>Motivazioni: background a H(bb)Z(ll) (e a Z(bb)Z(ll)); predizioni per produzione di HQ ancora affette da errori teorici importanti; alcuni schemi di calcolo sfavoriti dai dati, la nostra misura consente in confronto degli schemi di calcolo 4FNS e 5FNS (4,5-flavor number scheme) su stati finali Zb+X e Zbb+X sensibili in modo diverso alle alle approssimazioni  su cui si basano le predizioni</a:t>
            </a:r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Fisica nel Run2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317500" y="2120900"/>
            <a:ext cx="7898805" cy="6714001"/>
          </a:xfrm>
          <a:prstGeom prst="rect">
            <a:avLst/>
          </a:prstGeom>
        </p:spPr>
        <p:txBody>
          <a:bodyPr/>
          <a:lstStyle/>
          <a:p>
            <a:pPr lvl="0" marL="292100" indent="-2921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7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G. Chiodini, S. Spagnolo, </a:t>
            </a:r>
            <a:r>
              <a:rPr i="1" sz="207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K. Bachas </a:t>
            </a:r>
            <a:r>
              <a:rPr sz="1350">
                <a:solidFill>
                  <a:srgbClr val="5E5E5E"/>
                </a:solidFill>
              </a:rPr>
              <a:t>[fellowship INFN per stranieri, accettato il contratto, prenderà servizio a Ottobre]</a:t>
            </a:r>
            <a:endParaRPr sz="1350">
              <a:solidFill>
                <a:srgbClr val="5E5E5E"/>
              </a:solidFill>
            </a:endParaRPr>
          </a:p>
          <a:p>
            <a:pPr lvl="0" marL="2286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interesse e coinvolgimento </a:t>
            </a:r>
            <a:endParaRPr sz="1619">
              <a:solidFill>
                <a:srgbClr val="5E5E5E"/>
              </a:solidFill>
            </a:endParaRPr>
          </a:p>
          <a:p>
            <a:pPr lvl="1" marL="4572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produzione di di-bosoni, in particolare (ZZ) nella configurazione di vector boson scattering, </a:t>
            </a:r>
            <a:r>
              <a:rPr i="1" sz="1619">
                <a:solidFill>
                  <a:srgbClr val="941100"/>
                </a:solidFill>
              </a:rPr>
              <a:t>da portare avanti nel lungo termine per esempio per vincolare accoppiamenti quartici anomali</a:t>
            </a:r>
            <a:r>
              <a:rPr sz="1619">
                <a:solidFill>
                  <a:srgbClr val="5E5E5E"/>
                </a:solidFill>
              </a:rPr>
              <a:t> </a:t>
            </a:r>
            <a:endParaRPr sz="1619">
              <a:solidFill>
                <a:srgbClr val="5E5E5E"/>
              </a:solidFill>
            </a:endParaRPr>
          </a:p>
          <a:p>
            <a:pPr lvl="1" marL="4572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produzione di stati finali esotici con di-bosoni, </a:t>
            </a:r>
            <a:r>
              <a:rPr i="1" sz="1619">
                <a:solidFill>
                  <a:srgbClr val="941100"/>
                </a:solidFill>
              </a:rPr>
              <a:t>già con i primi dati è possibile esplorare una situazione interessante</a:t>
            </a:r>
            <a:r>
              <a:rPr sz="1619">
                <a:solidFill>
                  <a:srgbClr val="5E5E5E"/>
                </a:solidFill>
              </a:rPr>
              <a:t>: 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a Giugno è stato pubblicato un risultato con i dati a 8 TeV del 2012 che merita attenzione nel nuovo run a causa di un </a:t>
            </a:r>
            <a:r>
              <a:rPr i="1" sz="1619">
                <a:solidFill>
                  <a:srgbClr val="941100"/>
                </a:solidFill>
              </a:rPr>
              <a:t>interessante eccesso localizzato</a:t>
            </a:r>
            <a:endParaRPr i="1" sz="1619">
              <a:solidFill>
                <a:srgbClr val="941100"/>
              </a:solidFill>
            </a:endParaRPr>
          </a:p>
          <a:p>
            <a:pPr lvl="3" marL="914400" indent="-228600" defTabSz="262889">
              <a:spcBef>
                <a:spcPts val="1000"/>
              </a:spcBef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ricerca di risonanze nello stato finale VV; entrambi  bosoni vettori sono ricostruiti nei loro decadimenti adronici (alta statistica) e mediante la tecnica dei Fat Jet, combinando i due jet dal decadimento del bosone W/Z; </a:t>
            </a:r>
            <a:endParaRPr sz="1619">
              <a:solidFill>
                <a:srgbClr val="5E5E5E"/>
              </a:solidFill>
            </a:endParaRPr>
          </a:p>
          <a:p>
            <a:pPr lvl="4" marL="1028700" indent="-228600" defTabSz="262889">
              <a:spcBef>
                <a:spcPts val="1000"/>
              </a:spcBef>
              <a:buSzPct val="60000"/>
              <a:buFontTx/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Fat Jet, tecnica ormai di ampio utilizzo nelle analisi a LHC, garantiscono maggiore efficienza a M</a:t>
            </a:r>
            <a:r>
              <a:rPr baseline="-5999" sz="1619">
                <a:solidFill>
                  <a:srgbClr val="5E5E5E"/>
                </a:solidFill>
              </a:rPr>
              <a:t>VV</a:t>
            </a:r>
            <a:r>
              <a:rPr sz="1619">
                <a:solidFill>
                  <a:srgbClr val="5E5E5E"/>
                </a:solidFill>
              </a:rPr>
              <a:t> alte, dove i bosoni (e i jet dai loro decadimenti) sono boostati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le search condotte nei dati a 8 TeV nei canali leptonici e semileptonici non erano sensibili attorno a M~2TeV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con i dati del run2 ci si aspetta che</a:t>
            </a:r>
            <a:r>
              <a:rPr sz="161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5fb</a:t>
            </a:r>
            <a:r>
              <a:rPr baseline="7308" sz="161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sz="1619">
                <a:solidFill>
                  <a:srgbClr val="5E5E5E"/>
                </a:solidFill>
              </a:rPr>
              <a:t> siano sufficienti a confermare/correggere l’eccesso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941100"/>
                </a:solidFill>
              </a:rPr>
              <a:t>Chiodini, Spagnolo già impegnati nel working group che studia ll+J (J= fat jet) </a:t>
            </a:r>
          </a:p>
        </p:txBody>
      </p:sp>
      <p:sp>
        <p:nvSpPr>
          <p:cNvPr id="247" name="Shape 2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pic>
        <p:nvPicPr>
          <p:cNvPr id="248" name="Screen Shot 2015-07-07 at 10.31.0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705" y="8911222"/>
            <a:ext cx="8662938" cy="55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fig_05c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41834" y="1193430"/>
            <a:ext cx="3810001" cy="3912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fig_05a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41834" y="5168900"/>
            <a:ext cx="3810001" cy="3912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Fisica nel Run2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317500" y="2120900"/>
            <a:ext cx="7898805" cy="6714001"/>
          </a:xfrm>
          <a:prstGeom prst="rect">
            <a:avLst/>
          </a:prstGeom>
        </p:spPr>
        <p:txBody>
          <a:bodyPr/>
          <a:lstStyle/>
          <a:p>
            <a:pPr lvl="0" marL="292100" indent="-2921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7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G. Chiodini, S. Spagnolo, </a:t>
            </a:r>
            <a:r>
              <a:rPr i="1" sz="207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K. Bachas</a:t>
            </a:r>
            <a:r>
              <a:rPr sz="207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sz="1350">
                <a:solidFill>
                  <a:srgbClr val="5E5E5E"/>
                </a:solidFill>
              </a:rPr>
              <a:t>[fellowship INFN per stranieri, accettato il contratto, prenderà servizio a Ottobre]</a:t>
            </a:r>
            <a:endParaRPr sz="1350">
              <a:solidFill>
                <a:srgbClr val="5E5E5E"/>
              </a:solidFill>
            </a:endParaRPr>
          </a:p>
          <a:p>
            <a:pPr lvl="0" marL="2286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interesse e coinvolgimento </a:t>
            </a:r>
            <a:endParaRPr sz="1619">
              <a:solidFill>
                <a:srgbClr val="5E5E5E"/>
              </a:solidFill>
            </a:endParaRPr>
          </a:p>
          <a:p>
            <a:pPr lvl="1" marL="4572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produzione di di-bosoni, in particolare (ZZ) nella configurazione di vector boson scattering, </a:t>
            </a:r>
            <a:r>
              <a:rPr i="1" sz="1619">
                <a:solidFill>
                  <a:srgbClr val="941100"/>
                </a:solidFill>
              </a:rPr>
              <a:t>da portare avanti nel lungo termine per esempio per vincolare accoppiamenti quartici anomali</a:t>
            </a:r>
            <a:r>
              <a:rPr sz="1619">
                <a:solidFill>
                  <a:srgbClr val="5E5E5E"/>
                </a:solidFill>
              </a:rPr>
              <a:t> </a:t>
            </a:r>
            <a:endParaRPr sz="1619">
              <a:solidFill>
                <a:srgbClr val="5E5E5E"/>
              </a:solidFill>
            </a:endParaRPr>
          </a:p>
          <a:p>
            <a:pPr lvl="1" marL="4572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produzione di stati finali esotici con di-bosoni, </a:t>
            </a:r>
            <a:r>
              <a:rPr i="1" sz="1619">
                <a:solidFill>
                  <a:srgbClr val="941100"/>
                </a:solidFill>
              </a:rPr>
              <a:t>già con i primi dati è possibile esplorare una situazione interessante</a:t>
            </a:r>
            <a:r>
              <a:rPr sz="1619">
                <a:solidFill>
                  <a:srgbClr val="5E5E5E"/>
                </a:solidFill>
              </a:rPr>
              <a:t>: 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a Giugno è stato pubblicato un risultato con i dati a 8 TeV del 2012 che merita attenzione nel nuovo run a causa di un </a:t>
            </a:r>
            <a:r>
              <a:rPr i="1" sz="1619">
                <a:solidFill>
                  <a:srgbClr val="941100"/>
                </a:solidFill>
              </a:rPr>
              <a:t>interessante eccesso localizzato</a:t>
            </a:r>
            <a:endParaRPr i="1" sz="1619">
              <a:solidFill>
                <a:srgbClr val="941100"/>
              </a:solidFill>
            </a:endParaRPr>
          </a:p>
          <a:p>
            <a:pPr lvl="3" marL="914400" indent="-228600" defTabSz="262889">
              <a:spcBef>
                <a:spcPts val="1000"/>
              </a:spcBef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ricerca di risonanze nello stato finale VV; entrambi  bosoni vettori sono ricostruiti nei loro decadimenti adronici (alta statistica) e mediante la tecnica dei Fat Jet, combinando i due jet dal decadimento del bosone W/Z; </a:t>
            </a:r>
            <a:endParaRPr sz="1619">
              <a:solidFill>
                <a:srgbClr val="5E5E5E"/>
              </a:solidFill>
            </a:endParaRPr>
          </a:p>
          <a:p>
            <a:pPr lvl="4" marL="1028700" indent="-228600" defTabSz="262889">
              <a:spcBef>
                <a:spcPts val="1000"/>
              </a:spcBef>
              <a:buSzPct val="60000"/>
              <a:buFontTx/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Fat Jet, tecnica ormai di ampio utilizzo nelle analisi a LHC, garantiscono maggiore efficienza a M</a:t>
            </a:r>
            <a:r>
              <a:rPr baseline="-5999" sz="1619">
                <a:solidFill>
                  <a:srgbClr val="5E5E5E"/>
                </a:solidFill>
              </a:rPr>
              <a:t>VV</a:t>
            </a:r>
            <a:r>
              <a:rPr sz="1619">
                <a:solidFill>
                  <a:srgbClr val="5E5E5E"/>
                </a:solidFill>
              </a:rPr>
              <a:t> alte, dove i bosoni (e i jet dai loro decadimenti) sono boostati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le search condotte nei dati a 8 TeV nei canali leptonici e semileptonici non erano sensibili attorno a M~2TeV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5E5E5E"/>
                </a:solidFill>
              </a:rPr>
              <a:t>con i dati del run2 ci si aspetta che</a:t>
            </a:r>
            <a:r>
              <a:rPr sz="161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5fb-1</a:t>
            </a:r>
            <a:r>
              <a:rPr baseline="7308" sz="1619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sz="1619">
                <a:solidFill>
                  <a:srgbClr val="5E5E5E"/>
                </a:solidFill>
              </a:rPr>
              <a:t>siano sufficienti a confermare/correggere l’eccesso</a:t>
            </a:r>
            <a:endParaRPr sz="1619">
              <a:solidFill>
                <a:srgbClr val="5E5E5E"/>
              </a:solidFill>
            </a:endParaRPr>
          </a:p>
          <a:p>
            <a:pPr lvl="2" marL="685800" indent="-228600" defTabSz="262889">
              <a:spcBef>
                <a:spcPts val="1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19">
                <a:solidFill>
                  <a:srgbClr val="941100"/>
                </a:solidFill>
              </a:rPr>
              <a:t>Chiodini, Spagnolo già impegnati nel working group che studia ll+J (J= fat jet) 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grpSp>
        <p:nvGrpSpPr>
          <p:cNvPr id="257" name="Group 257"/>
          <p:cNvGrpSpPr/>
          <p:nvPr/>
        </p:nvGrpSpPr>
        <p:grpSpPr>
          <a:xfrm>
            <a:off x="612242" y="2844799"/>
            <a:ext cx="7604063" cy="5562602"/>
            <a:chOff x="-38099" y="-38100"/>
            <a:chExt cx="7604062" cy="5562600"/>
          </a:xfrm>
        </p:grpSpPr>
        <p:sp>
          <p:nvSpPr>
            <p:cNvPr id="256" name="Shape 256"/>
            <p:cNvSpPr/>
            <p:nvPr/>
          </p:nvSpPr>
          <p:spPr>
            <a:xfrm>
              <a:off x="0" y="0"/>
              <a:ext cx="7527863" cy="548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>
                <a:defRPr sz="1800"/>
              </a:pPr>
              <a:endParaRPr sz="1000"/>
            </a:p>
            <a:p>
              <a:pPr lvl="0" algn="l">
                <a:defRPr sz="1800"/>
              </a:pPr>
              <a:r>
                <a:rPr sz="2000"/>
                <a:t>G. Chiodini, N. Orlando, S. Spagnolo </a:t>
              </a:r>
              <a:endParaRPr sz="2000"/>
            </a:p>
            <a:p>
              <a:pPr lvl="0" algn="l">
                <a:defRPr sz="1800"/>
              </a:pPr>
              <a:r>
                <a:rPr sz="2000"/>
                <a:t>studio dello stato finale llbb (bb non risonante)</a:t>
              </a:r>
              <a:endParaRPr sz="2000"/>
            </a:p>
            <a:p>
              <a:pPr lvl="0" algn="l">
                <a:defRPr sz="1800"/>
              </a:pPr>
              <a:endParaRPr sz="2000"/>
            </a:p>
            <a:p>
              <a:pPr lvl="0" algn="l">
                <a:defRPr sz="1800"/>
              </a:pPr>
              <a:r>
                <a:rPr sz="2000"/>
                <a:t>S. Spagnolo impegnata in passato negli Editorial Boards che hanno fatto la review interna delle </a:t>
              </a:r>
              <a:r>
                <a:rPr sz="2000" u="sng">
                  <a:solidFill>
                    <a:srgbClr val="FF2600"/>
                  </a:solidFill>
                </a:rPr>
                <a:t>ricerche di risonanze WZ in canali leptonici</a:t>
              </a:r>
              <a:r>
                <a:rPr sz="2000"/>
                <a:t> </a:t>
              </a:r>
              <a:endParaRPr sz="2000"/>
            </a:p>
            <a:p>
              <a:pPr lvl="0" algn="l">
                <a:defRPr sz="1800"/>
              </a:pPr>
              <a:endParaRPr sz="2000"/>
            </a:p>
            <a:p>
              <a:pPr lvl="0" algn="l">
                <a:defRPr sz="1800"/>
              </a:pPr>
              <a:r>
                <a:rPr sz="2000"/>
                <a:t>D. Bachas editor della misura di sezione d’urto di produzione SM per WZ nel canale leptonico ed estrazione di limiti su accoppiamenti anomali trilineari, co-autore delle misure di sezione d’urto di produzione di ZZ</a:t>
              </a:r>
              <a:endParaRPr sz="2000"/>
            </a:p>
          </p:txBody>
        </p:sp>
        <p:pic>
          <p:nvPicPr>
            <p:cNvPr id="25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-38100"/>
              <a:ext cx="7604063" cy="5562601"/>
            </a:xfrm>
            <a:prstGeom prst="rect">
              <a:avLst/>
            </a:prstGeom>
            <a:effectLst/>
          </p:spPr>
        </p:pic>
      </p:grpSp>
      <p:pic>
        <p:nvPicPr>
          <p:cNvPr id="258" name="fig_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0040" y="-49335"/>
            <a:ext cx="4339947" cy="381977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 flipV="1">
            <a:off x="7480420" y="2977013"/>
            <a:ext cx="1231135" cy="2528052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10523328" y="1976830"/>
            <a:ext cx="99744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26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canale lllv</a:t>
            </a:r>
          </a:p>
        </p:txBody>
      </p:sp>
      <p:pic>
        <p:nvPicPr>
          <p:cNvPr id="261" name="fig_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30040" y="3760094"/>
            <a:ext cx="4172841" cy="266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fig_06a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11460" y="6591505"/>
            <a:ext cx="3810001" cy="2598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Screen Shot 2015-07-07 at 10.31.0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1705" y="8911221"/>
            <a:ext cx="8662938" cy="558615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 flipH="1">
            <a:off x="10354733" y="6159091"/>
            <a:ext cx="1900103" cy="2652888"/>
          </a:xfrm>
          <a:prstGeom prst="line">
            <a:avLst/>
          </a:prstGeom>
          <a:ln w="38100" cap="rnd">
            <a:solidFill>
              <a:srgbClr val="FF2600"/>
            </a:solidFill>
            <a:custDash>
              <a:ds d="100000" sp="200000"/>
            </a:custDash>
            <a:round/>
            <a:tailEnd type="triangle"/>
          </a:ln>
        </p:spPr>
        <p:txBody>
          <a:bodyPr lIns="0" tIns="0" rIns="0" bIns="0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5" name="Shape 265"/>
          <p:cNvSpPr/>
          <p:nvPr/>
        </p:nvSpPr>
        <p:spPr>
          <a:xfrm flipH="1">
            <a:off x="9398246" y="6159091"/>
            <a:ext cx="1900103" cy="2652888"/>
          </a:xfrm>
          <a:prstGeom prst="line">
            <a:avLst/>
          </a:prstGeom>
          <a:ln w="38100" cap="rnd">
            <a:solidFill>
              <a:srgbClr val="FF2600"/>
            </a:solidFill>
            <a:custDash>
              <a:ds d="100000" sp="200000"/>
            </a:custDash>
            <a:round/>
            <a:tailEnd type="triangle"/>
          </a:ln>
        </p:spPr>
        <p:txBody>
          <a:bodyPr lIns="0" tIns="0" rIns="0" bIns="0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11193325" y="5138225"/>
            <a:ext cx="99744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26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canale lllv</a:t>
            </a:r>
          </a:p>
        </p:txBody>
      </p:sp>
      <p:sp>
        <p:nvSpPr>
          <p:cNvPr id="267" name="Shape 267"/>
          <p:cNvSpPr/>
          <p:nvPr/>
        </p:nvSpPr>
        <p:spPr>
          <a:xfrm flipV="1">
            <a:off x="7463057" y="5180555"/>
            <a:ext cx="967654" cy="296462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2964110" y="4166862"/>
            <a:ext cx="5078804" cy="774701"/>
          </a:xfrm>
          <a:prstGeom prst="rect">
            <a:avLst/>
          </a:prstGeom>
          <a:solidFill>
            <a:srgbClr val="FFFFFF"/>
          </a:solidFill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b="1" sz="16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arXiv:1406.4456</a:t>
            </a:r>
            <a:endParaRPr b="1" sz="1600">
              <a:solidFill>
                <a:srgbClr val="FFFFFF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algn="l" defTabSz="457200">
              <a:defRPr sz="1800"/>
            </a:pPr>
            <a:r>
              <a:rPr sz="1400">
                <a:latin typeface="Lucida Grande"/>
                <a:ea typeface="Lucida Grande"/>
                <a:cs typeface="Lucida Grande"/>
                <a:sym typeface="Lucida Grande"/>
              </a:rPr>
              <a:t>observed (expected) lower mass limit of 1.52 (1.49) TeV is derived for the W' at the 95% confidence level</a:t>
            </a:r>
          </a:p>
        </p:txBody>
      </p:sp>
      <p:sp>
        <p:nvSpPr>
          <p:cNvPr id="269" name="Shape 269"/>
          <p:cNvSpPr/>
          <p:nvPr/>
        </p:nvSpPr>
        <p:spPr>
          <a:xfrm flipH="1" flipV="1">
            <a:off x="7236208" y="4941397"/>
            <a:ext cx="279122" cy="553209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11193325" y="5138225"/>
            <a:ext cx="997447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26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canale lllv</a:t>
            </a:r>
          </a:p>
        </p:txBody>
      </p:sp>
      <p:sp>
        <p:nvSpPr>
          <p:cNvPr id="271" name="Shape 271"/>
          <p:cNvSpPr/>
          <p:nvPr/>
        </p:nvSpPr>
        <p:spPr>
          <a:xfrm>
            <a:off x="11069230" y="8152109"/>
            <a:ext cx="86126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260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2600"/>
                </a:solidFill>
              </a:rPr>
              <a:t>canale JJ</a:t>
            </a:r>
          </a:p>
        </p:txBody>
      </p:sp>
      <p:sp>
        <p:nvSpPr>
          <p:cNvPr id="272" name="Shape 272"/>
          <p:cNvSpPr/>
          <p:nvPr/>
        </p:nvSpPr>
        <p:spPr>
          <a:xfrm>
            <a:off x="2964110" y="3177854"/>
            <a:ext cx="5078804" cy="774701"/>
          </a:xfrm>
          <a:prstGeom prst="rect">
            <a:avLst/>
          </a:prstGeom>
          <a:solidFill>
            <a:srgbClr val="FFFFFF"/>
          </a:solidFill>
          <a:ln w="127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b="1" sz="1600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rPr>
              <a:t>arXiv:1503.04677</a:t>
            </a:r>
            <a:endParaRPr b="1" sz="1600">
              <a:solidFill>
                <a:srgbClr val="FFFFFF"/>
              </a:solidFill>
              <a:latin typeface="Lucida Grande"/>
              <a:ea typeface="Lucida Grande"/>
              <a:cs typeface="Lucida Grande"/>
              <a:sym typeface="Lucida Grande"/>
            </a:endParaRPr>
          </a:p>
          <a:p>
            <a:pPr lvl="0" algn="l" defTabSz="457200">
              <a:defRPr sz="1800"/>
            </a:pPr>
            <a:r>
              <a:rPr sz="1400">
                <a:latin typeface="Lucida Grande"/>
                <a:ea typeface="Lucida Grande"/>
                <a:cs typeface="Lucida Grande"/>
                <a:sym typeface="Lucida Grande"/>
              </a:rPr>
              <a:t>WW/WZ resonance search in 2jet (standard) e 1 leptone + missing Et, ha prodotto limiti inferiori a 1.5 TeV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body" idx="1"/>
          </p:nvPr>
        </p:nvSpPr>
        <p:spPr>
          <a:xfrm>
            <a:off x="571500" y="2273300"/>
            <a:ext cx="6146800" cy="6985000"/>
          </a:xfrm>
          <a:prstGeom prst="rect">
            <a:avLst/>
          </a:prstGeom>
        </p:spPr>
        <p:txBody>
          <a:bodyPr/>
          <a:lstStyle/>
          <a:p>
            <a:pPr lvl="0" marL="335280" indent="-335280" defTabSz="385572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durante il long shut-down sono state installate </a:t>
            </a:r>
            <a:endParaRPr sz="2376">
              <a:solidFill>
                <a:srgbClr val="5E5E5E"/>
              </a:solidFill>
            </a:endParaRPr>
          </a:p>
          <a:p>
            <a:pPr lvl="1" marL="670560" indent="-335280" defTabSz="385572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942193"/>
                </a:solidFill>
              </a:rPr>
              <a:t>le schede di lettura (e trigger) delle </a:t>
            </a:r>
            <a:r>
              <a:rPr sz="1980">
                <a:solidFill>
                  <a:srgbClr val="E324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camere extra nei settori (12 e 14) dei piedi</a:t>
            </a:r>
            <a:endParaRPr sz="1980">
              <a:solidFill>
                <a:srgbClr val="942193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1" marL="670560" indent="-335280" defTabSz="385572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FF6A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alcune camere</a:t>
            </a:r>
            <a:r>
              <a:rPr sz="1980">
                <a:solidFill>
                  <a:srgbClr val="942193"/>
                </a:solidFill>
              </a:rPr>
              <a:t> MDT+</a:t>
            </a:r>
            <a:r>
              <a:rPr sz="1980">
                <a:solidFill>
                  <a:srgbClr val="FF6A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RPC</a:t>
            </a:r>
            <a:r>
              <a:rPr sz="1980">
                <a:solidFill>
                  <a:srgbClr val="942193"/>
                </a:solidFill>
              </a:rPr>
              <a:t> </a:t>
            </a:r>
            <a:r>
              <a:rPr sz="1980">
                <a:solidFill>
                  <a:srgbClr val="FF6A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 buchi di accettanza</a:t>
            </a:r>
            <a:r>
              <a:rPr sz="1980">
                <a:solidFill>
                  <a:srgbClr val="942193"/>
                </a:solidFill>
              </a:rPr>
              <a:t> (per ascensori nel settore tra i piedi) settore 13</a:t>
            </a:r>
            <a:endParaRPr sz="1980">
              <a:solidFill>
                <a:srgbClr val="942193"/>
              </a:solidFill>
            </a:endParaRPr>
          </a:p>
          <a:p>
            <a:pPr lvl="0" marL="335280" indent="-335280" defTabSz="385572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6">
                <a:solidFill>
                  <a:srgbClr val="5E5E5E"/>
                </a:solidFill>
              </a:rPr>
              <a:t>nostro ruolo: integrazione di queste nuove camere nella simulazione e nel data model di ATLAS, per consentire la lettura, decodifica, configurazione delle strade di trigger e utilizzo dei dati</a:t>
            </a:r>
            <a:endParaRPr sz="2376">
              <a:solidFill>
                <a:srgbClr val="0042AA"/>
              </a:solidFill>
            </a:endParaRPr>
          </a:p>
          <a:p>
            <a:pPr lvl="1" marL="670560" indent="-335280" defTabSz="385572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942193"/>
                </a:solidFill>
              </a:rPr>
              <a:t>update del software di cabling, decodifica, integrazione nel monitoring offline, simulazione e ricostruzione </a:t>
            </a:r>
            <a:endParaRPr sz="1980">
              <a:solidFill>
                <a:srgbClr val="942193"/>
              </a:solidFill>
            </a:endParaRPr>
          </a:p>
          <a:p>
            <a:pPr lvl="1" marL="670560" indent="-335280" defTabSz="385572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942193"/>
                </a:solidFill>
              </a:rPr>
              <a:t>commissioning con i dati in corso</a:t>
            </a:r>
            <a:endParaRPr sz="1980">
              <a:solidFill>
                <a:srgbClr val="942193"/>
              </a:solidFill>
            </a:endParaRPr>
          </a:p>
          <a:p>
            <a:pPr lvl="1" marL="670560" indent="-335280" defTabSz="385572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942193"/>
                </a:solidFill>
              </a:rPr>
              <a:t>DQ offline, utilizzato dagli shifters+esperti per definire la qualità dei dati, aggiornato - </a:t>
            </a:r>
            <a:r>
              <a:rPr i="1" sz="1980">
                <a:solidFill>
                  <a:srgbClr val="942193"/>
                </a:solidFill>
              </a:rPr>
              <a:t>responsabilità G. Chiodini</a:t>
            </a:r>
          </a:p>
        </p:txBody>
      </p:sp>
      <p:pic>
        <p:nvPicPr>
          <p:cNvPr id="275" name="Screen shot 2014-07-09 at 3.54.0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6745" y="1727200"/>
            <a:ext cx="5871655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12052300" y="3187700"/>
            <a:ext cx="825500" cy="965200"/>
          </a:xfrm>
          <a:prstGeom prst="roundRect">
            <a:avLst>
              <a:gd name="adj" fmla="val 23077"/>
            </a:avLst>
          </a:prstGeom>
          <a:solidFill>
            <a:srgbClr val="EBEBEB"/>
          </a:solidFill>
          <a:ln w="12700">
            <a:solidFill>
              <a:srgbClr val="6E003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224">
                <a:effectLst>
                  <a:outerShdw sx="100000" sy="100000" kx="0" ky="0" algn="b" rotWithShape="0" blurRad="83820" dist="50292" dir="2700000">
                    <a:srgbClr val="40404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24">
                <a:solidFill>
                  <a:srgbClr val="00116D"/>
                </a:solidFill>
                <a:effectLst>
                  <a:outerShdw sx="100000" sy="100000" kx="0" ky="0" algn="b" rotWithShape="0" blurRad="83820" dist="50292" dir="2700000">
                    <a:srgbClr val="404040">
                      <a:alpha val="75000"/>
                    </a:srgbClr>
                  </a:outerShdw>
                </a:effectLst>
              </a:rPr>
              <a:t>RPC detector maintenance, studi, simulazioni</a:t>
            </a:r>
          </a:p>
        </p:txBody>
      </p:sp>
      <p:sp>
        <p:nvSpPr>
          <p:cNvPr id="278" name="Shape 2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sp>
        <p:nvSpPr>
          <p:cNvPr id="279" name="Shape 279"/>
          <p:cNvSpPr/>
          <p:nvPr/>
        </p:nvSpPr>
        <p:spPr>
          <a:xfrm flipV="1">
            <a:off x="6337295" y="5457703"/>
            <a:ext cx="5342609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9845910" y="5384800"/>
            <a:ext cx="82092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z axis</a:t>
            </a:r>
          </a:p>
        </p:txBody>
      </p:sp>
      <p:sp>
        <p:nvSpPr>
          <p:cNvPr id="281" name="Shape 281"/>
          <p:cNvSpPr/>
          <p:nvPr/>
        </p:nvSpPr>
        <p:spPr>
          <a:xfrm>
            <a:off x="11494231" y="5473700"/>
            <a:ext cx="59086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z=0</a:t>
            </a:r>
          </a:p>
        </p:txBody>
      </p:sp>
      <p:sp>
        <p:nvSpPr>
          <p:cNvPr id="282" name="Shape 282"/>
          <p:cNvSpPr/>
          <p:nvPr/>
        </p:nvSpPr>
        <p:spPr>
          <a:xfrm>
            <a:off x="12192000" y="36576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sp>
        <p:nvSpPr>
          <p:cNvPr id="283" name="Shape 283"/>
          <p:cNvSpPr/>
          <p:nvPr/>
        </p:nvSpPr>
        <p:spPr>
          <a:xfrm>
            <a:off x="12221812" y="3835400"/>
            <a:ext cx="46134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42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42AA"/>
                </a:solidFill>
              </a:rPr>
              <a:t>RPC</a:t>
            </a:r>
          </a:p>
        </p:txBody>
      </p:sp>
      <p:sp>
        <p:nvSpPr>
          <p:cNvPr id="284" name="Shape 284"/>
          <p:cNvSpPr/>
          <p:nvPr/>
        </p:nvSpPr>
        <p:spPr>
          <a:xfrm>
            <a:off x="12221812" y="3162300"/>
            <a:ext cx="46134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42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42AA"/>
                </a:solidFill>
              </a:rPr>
              <a:t>RPC</a:t>
            </a:r>
          </a:p>
        </p:txBody>
      </p:sp>
      <p:sp>
        <p:nvSpPr>
          <p:cNvPr id="285" name="Shape 285"/>
          <p:cNvSpPr/>
          <p:nvPr/>
        </p:nvSpPr>
        <p:spPr>
          <a:xfrm>
            <a:off x="12192000" y="33274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sp>
        <p:nvSpPr>
          <p:cNvPr id="286" name="Shape 286"/>
          <p:cNvSpPr/>
          <p:nvPr/>
        </p:nvSpPr>
        <p:spPr>
          <a:xfrm>
            <a:off x="12077700" y="4292600"/>
            <a:ext cx="749300" cy="977900"/>
          </a:xfrm>
          <a:prstGeom prst="roundRect">
            <a:avLst>
              <a:gd name="adj" fmla="val 25424"/>
            </a:avLst>
          </a:prstGeom>
          <a:solidFill>
            <a:srgbClr val="EBEBEB"/>
          </a:solidFill>
          <a:ln w="12700">
            <a:solidFill>
              <a:srgbClr val="6E003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12179300" y="47879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sp>
        <p:nvSpPr>
          <p:cNvPr id="288" name="Shape 288"/>
          <p:cNvSpPr/>
          <p:nvPr/>
        </p:nvSpPr>
        <p:spPr>
          <a:xfrm>
            <a:off x="12169585" y="4959350"/>
            <a:ext cx="531578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B51A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B51A00"/>
                </a:solidFill>
              </a:rPr>
              <a:t>RPC</a:t>
            </a:r>
          </a:p>
        </p:txBody>
      </p:sp>
      <p:sp>
        <p:nvSpPr>
          <p:cNvPr id="289" name="Shape 289"/>
          <p:cNvSpPr/>
          <p:nvPr/>
        </p:nvSpPr>
        <p:spPr>
          <a:xfrm>
            <a:off x="12204700" y="4292600"/>
            <a:ext cx="46134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42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42AA"/>
                </a:solidFill>
              </a:rPr>
              <a:t>RPC</a:t>
            </a:r>
          </a:p>
        </p:txBody>
      </p:sp>
      <p:sp>
        <p:nvSpPr>
          <p:cNvPr id="290" name="Shape 290"/>
          <p:cNvSpPr/>
          <p:nvPr/>
        </p:nvSpPr>
        <p:spPr>
          <a:xfrm>
            <a:off x="12179300" y="44577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pic>
        <p:nvPicPr>
          <p:cNvPr id="291" name="Screen shot 2014-07-09 at 4.10.3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7400" y="6121400"/>
            <a:ext cx="5080001" cy="340073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0871200" y="7620000"/>
            <a:ext cx="2120900" cy="1447800"/>
          </a:xfrm>
          <a:prstGeom prst="roundRect">
            <a:avLst>
              <a:gd name="adj" fmla="val 13158"/>
            </a:avLst>
          </a:prstGeom>
          <a:solidFill>
            <a:srgbClr val="EBEBEB"/>
          </a:solidFill>
          <a:ln w="12700">
            <a:solidFill>
              <a:srgbClr val="6E00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>
                <a:solidFill>
                  <a:srgbClr val="444444"/>
                </a:solidFill>
              </a:rPr>
              <a:t>hit RPC (soltanto) per tracce prompt </a:t>
            </a:r>
            <a:endParaRPr>
              <a:solidFill>
                <a:srgbClr val="444444"/>
              </a:solidFill>
            </a:endParaRPr>
          </a:p>
          <a:p>
            <a:pPr lvl="0">
              <a:defRPr sz="1800"/>
            </a:pPr>
            <a:r>
              <a:rPr>
                <a:solidFill>
                  <a:srgbClr val="444444"/>
                </a:solidFill>
              </a:rPr>
              <a:t>settore 13 tra i piedi di ATLAS </a:t>
            </a:r>
          </a:p>
        </p:txBody>
      </p:sp>
      <p:sp>
        <p:nvSpPr>
          <p:cNvPr id="293" name="Shape 293"/>
          <p:cNvSpPr/>
          <p:nvPr/>
        </p:nvSpPr>
        <p:spPr>
          <a:xfrm>
            <a:off x="9588500" y="6210300"/>
            <a:ext cx="10287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9423400" y="7289800"/>
            <a:ext cx="685801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242422" y="1714500"/>
            <a:ext cx="5740401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G. Chiodini, S. Spagnolo</a:t>
            </a:r>
          </a:p>
        </p:txBody>
      </p:sp>
      <p:sp>
        <p:nvSpPr>
          <p:cNvPr id="296" name="Shape 296"/>
          <p:cNvSpPr/>
          <p:nvPr/>
        </p:nvSpPr>
        <p:spPr>
          <a:xfrm rot="2400000">
            <a:off x="6616700" y="5231732"/>
            <a:ext cx="1079501" cy="622301"/>
          </a:xfrm>
          <a:prstGeom prst="rightArrow">
            <a:avLst>
              <a:gd name="adj1" fmla="val 38776"/>
              <a:gd name="adj2" fmla="val 55102"/>
            </a:avLst>
          </a:prstGeom>
          <a:solidFill>
            <a:srgbClr val="FF6A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7" name="Shape 297"/>
          <p:cNvSpPr/>
          <p:nvPr/>
        </p:nvSpPr>
        <p:spPr>
          <a:xfrm>
            <a:off x="6743288" y="3371894"/>
            <a:ext cx="520701" cy="622301"/>
          </a:xfrm>
          <a:prstGeom prst="rightArrow">
            <a:avLst>
              <a:gd name="adj1" fmla="val 38776"/>
              <a:gd name="adj2" fmla="val 65854"/>
            </a:avLst>
          </a:prstGeom>
          <a:solidFill>
            <a:srgbClr val="E324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Altre attività e responsabilità</a:t>
            </a:r>
          </a:p>
        </p:txBody>
      </p:sp>
      <p:sp>
        <p:nvSpPr>
          <p:cNvPr id="300" name="Shape 300"/>
          <p:cNvSpPr/>
          <p:nvPr>
            <p:ph type="body" idx="1"/>
          </p:nvPr>
        </p:nvSpPr>
        <p:spPr>
          <a:xfrm>
            <a:off x="571500" y="1596872"/>
            <a:ext cx="11899900" cy="7661428"/>
          </a:xfrm>
          <a:prstGeom prst="rect">
            <a:avLst/>
          </a:prstGeom>
        </p:spPr>
        <p:txBody>
          <a:bodyPr/>
          <a:lstStyle/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5E5E5E"/>
                </a:solidFill>
              </a:rPr>
              <a:t>S. Spagnolo </a:t>
            </a:r>
            <a:endParaRPr sz="1836">
              <a:solidFill>
                <a:srgbClr val="5E5E5E"/>
              </a:solidFill>
            </a:endParaRPr>
          </a:p>
          <a:p>
            <a:pPr lvl="1" marL="569975" indent="-310895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942193"/>
                </a:solidFill>
              </a:rPr>
              <a:t>partecipazioni a Editorial Boards; Chair di un editorial board per la ricerca di risonanze di stati a 3 leptoni (per vincolare masse/sezioni d’urto di produzione di leptoni pesanti in modelli see-saw di tipo III) articolo sottomesso a JHEP il 3 Giugno 2015 arXiv:1506.01291</a:t>
            </a:r>
            <a:endParaRPr sz="1836">
              <a:solidFill>
                <a:srgbClr val="942193"/>
              </a:solidFill>
            </a:endParaRPr>
          </a:p>
          <a:p>
            <a:pPr lvl="1" marL="569975" indent="-310895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942193"/>
                </a:solidFill>
              </a:rPr>
              <a:t>da Luglio 2014 a Ottobre 2015 componente dell’ATLAS Speaker Committee</a:t>
            </a:r>
            <a:endParaRPr sz="1836">
              <a:solidFill>
                <a:srgbClr val="942193"/>
              </a:solidFill>
            </a:endParaRPr>
          </a:p>
          <a:p>
            <a:pPr lvl="1" marL="569975" indent="-310895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942193"/>
                </a:solidFill>
              </a:rPr>
              <a:t>rappresentante del Muon Spectrometer nel ATLAS Data Preparation Coordination group</a:t>
            </a:r>
            <a:endParaRPr sz="1836">
              <a:solidFill>
                <a:srgbClr val="942193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</p:txBody>
      </p:sp>
      <p:sp>
        <p:nvSpPr>
          <p:cNvPr id="301" name="Shape 3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pic>
        <p:nvPicPr>
          <p:cNvPr id="302" name="1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5470" y="5857348"/>
            <a:ext cx="4968639" cy="357508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260214" y="3814177"/>
            <a:ext cx="6897110" cy="766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213359" indent="-21335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512">
                <a:solidFill>
                  <a:srgbClr val="5E5E5E"/>
                </a:solidFill>
              </a:rPr>
              <a:t>G. Chiodini</a:t>
            </a:r>
            <a:endParaRPr sz="1512">
              <a:solidFill>
                <a:srgbClr val="5E5E5E"/>
              </a:solidFill>
            </a:endParaRPr>
          </a:p>
          <a:p>
            <a:pPr lvl="1" marL="469391" indent="-256031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512">
                <a:solidFill>
                  <a:srgbClr val="942193"/>
                </a:solidFill>
              </a:rPr>
              <a:t>responsabile della stesura della sezione del </a:t>
            </a:r>
            <a:r>
              <a:rPr sz="1512">
                <a:solidFill>
                  <a:srgbClr val="874EFE"/>
                </a:solidFill>
              </a:rPr>
              <a:t>TDR di AFP (Atlas Forward Physics)</a:t>
            </a:r>
            <a:r>
              <a:rPr sz="1512">
                <a:solidFill>
                  <a:srgbClr val="942193"/>
                </a:solidFill>
              </a:rPr>
              <a:t> che descrive l’utilizzo di rivelatori a diamante per timing e trigger standalone [contributo al TR per la review di AFP nel 2013]</a:t>
            </a:r>
            <a:endParaRPr sz="1512">
              <a:solidFill>
                <a:srgbClr val="942193"/>
              </a:solidFill>
            </a:endParaRPr>
          </a:p>
          <a:p>
            <a:pPr lvl="3" marL="1066800" indent="-42671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512">
                <a:solidFill>
                  <a:srgbClr val="9437FF"/>
                </a:solidFill>
              </a:rPr>
              <a:t>TDR pubblicato a Maggio 2015 CERN-LHCC-2015-009 ; ATLAS-TDR-024</a:t>
            </a:r>
            <a:endParaRPr sz="1512">
              <a:solidFill>
                <a:srgbClr val="9437FF"/>
              </a:solidFill>
            </a:endParaRPr>
          </a:p>
          <a:p>
            <a:pPr lvl="3" marL="1066800" indent="-42671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512">
                <a:solidFill>
                  <a:srgbClr val="9437FF"/>
                </a:solidFill>
              </a:rPr>
              <a:t>comprende appendice su proposta di upgrade del timing detector con diamante sintetico</a:t>
            </a: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3" marL="1066800" indent="-42671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</p:txBody>
      </p:sp>
      <p:pic>
        <p:nvPicPr>
          <p:cNvPr id="304" name="Screen Shot 2015-07-07 at 17.21.3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683" y="6249634"/>
            <a:ext cx="6214172" cy="5135863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6661055" y="3814177"/>
            <a:ext cx="5710238" cy="766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203200" indent="-203200" algn="l" defTabSz="233679">
              <a:spcBef>
                <a:spcPts val="900"/>
              </a:spcBef>
              <a:buSzPct val="60000"/>
              <a:buBlip>
                <a:blip r:embed="rId2"/>
              </a:buBlip>
              <a:defRPr sz="1800"/>
            </a:pPr>
            <a:endParaRPr sz="1440">
              <a:solidFill>
                <a:srgbClr val="5E5E5E"/>
              </a:solidFill>
            </a:endParaRPr>
          </a:p>
          <a:p>
            <a:pPr lvl="1" marL="447040" indent="-243840" algn="l" defTabSz="233679">
              <a:spcBef>
                <a:spcPts val="900"/>
              </a:spcBef>
              <a:buSzPct val="60000"/>
              <a:buBlip>
                <a:blip r:embed="rId2"/>
              </a:buBlip>
              <a:defRPr sz="1800"/>
            </a:pPr>
            <a:r>
              <a:rPr sz="1440">
                <a:solidFill>
                  <a:srgbClr val="942193"/>
                </a:solidFill>
              </a:rPr>
              <a:t>contributo al gruppo di lavoro che studia opzioni di upgrade di ATLAS per la fase-2 che estendano l’accettanza a grandi valori di pseudorapidità (&lt;4) su “Possible detector technologies under investigation” per un preshower del calorimetro ad alto eta con capacità di timing</a:t>
            </a: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3" marL="1016000" indent="-406400" algn="l" defTabSz="233679">
              <a:spcBef>
                <a:spcPts val="900"/>
              </a:spcBef>
              <a:buSzPct val="60000"/>
              <a:buBlip>
                <a:blip r:embed="rId2"/>
              </a:buBlip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</p:txBody>
      </p:sp>
      <p:sp>
        <p:nvSpPr>
          <p:cNvPr id="306" name="Shape 306"/>
          <p:cNvSpPr/>
          <p:nvPr/>
        </p:nvSpPr>
        <p:spPr>
          <a:xfrm rot="5400000">
            <a:off x="4371840" y="6407375"/>
            <a:ext cx="850901" cy="393701"/>
          </a:xfrm>
          <a:prstGeom prst="rightArrow">
            <a:avLst>
              <a:gd name="adj1" fmla="val 32000"/>
              <a:gd name="adj2" fmla="val 138323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7" name="Shape 307"/>
          <p:cNvSpPr/>
          <p:nvPr/>
        </p:nvSpPr>
        <p:spPr>
          <a:xfrm rot="5400000">
            <a:off x="8938324" y="5535536"/>
            <a:ext cx="850901" cy="393701"/>
          </a:xfrm>
          <a:prstGeom prst="rightArrow">
            <a:avLst>
              <a:gd name="adj1" fmla="val 32000"/>
              <a:gd name="adj2" fmla="val 138323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8" name="Shape 308"/>
          <p:cNvSpPr/>
          <p:nvPr/>
        </p:nvSpPr>
        <p:spPr>
          <a:xfrm>
            <a:off x="1692870" y="4089003"/>
            <a:ext cx="10774904" cy="1"/>
          </a:xfrm>
          <a:prstGeom prst="line">
            <a:avLst/>
          </a:prstGeom>
          <a:ln w="25400">
            <a:solidFill>
              <a:srgbClr val="85888D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BEA3">
            <a:alpha val="55000"/>
          </a:srgbClr>
        </a:solidFill>
        <a:ln w="12700" cap="flat">
          <a:solidFill>
            <a:srgbClr val="6E003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BEA3">
            <a:alpha val="55000"/>
          </a:srgbClr>
        </a:solidFill>
        <a:ln w="12700" cap="flat">
          <a:solidFill>
            <a:srgbClr val="6E003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