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13004800" cy="9753600"/>
  <p:notesSz cx="6858000" cy="9144000"/>
  <p:defaultTextStyle>
    <a:lvl1pPr algn="ctr" defTabSz="584200">
      <a:defRPr sz="4200">
        <a:latin typeface="Gill Sans"/>
        <a:ea typeface="Gill Sans"/>
        <a:cs typeface="Gill Sans"/>
        <a:sym typeface="Gill Sans"/>
      </a:defRPr>
    </a:lvl1pPr>
    <a:lvl2pPr indent="342900" algn="ctr" defTabSz="584200">
      <a:defRPr sz="4200">
        <a:latin typeface="Gill Sans"/>
        <a:ea typeface="Gill Sans"/>
        <a:cs typeface="Gill Sans"/>
        <a:sym typeface="Gill Sans"/>
      </a:defRPr>
    </a:lvl2pPr>
    <a:lvl3pPr indent="685800" algn="ctr" defTabSz="584200">
      <a:defRPr sz="4200">
        <a:latin typeface="Gill Sans"/>
        <a:ea typeface="Gill Sans"/>
        <a:cs typeface="Gill Sans"/>
        <a:sym typeface="Gill Sans"/>
      </a:defRPr>
    </a:lvl3pPr>
    <a:lvl4pPr indent="1028700" algn="ctr" defTabSz="584200">
      <a:defRPr sz="4200">
        <a:latin typeface="Gill Sans"/>
        <a:ea typeface="Gill Sans"/>
        <a:cs typeface="Gill Sans"/>
        <a:sym typeface="Gill Sans"/>
      </a:defRPr>
    </a:lvl4pPr>
    <a:lvl5pPr indent="1371600" algn="ctr" defTabSz="584200">
      <a:defRPr sz="4200">
        <a:latin typeface="Gill Sans"/>
        <a:ea typeface="Gill Sans"/>
        <a:cs typeface="Gill Sans"/>
        <a:sym typeface="Gill Sans"/>
      </a:defRPr>
    </a:lvl5pPr>
    <a:lvl6pPr indent="1714500" algn="ctr" defTabSz="584200">
      <a:defRPr sz="4200">
        <a:latin typeface="Gill Sans"/>
        <a:ea typeface="Gill Sans"/>
        <a:cs typeface="Gill Sans"/>
        <a:sym typeface="Gill Sans"/>
      </a:defRPr>
    </a:lvl6pPr>
    <a:lvl7pPr indent="2057400" algn="ctr" defTabSz="584200">
      <a:defRPr sz="4200">
        <a:latin typeface="Gill Sans"/>
        <a:ea typeface="Gill Sans"/>
        <a:cs typeface="Gill Sans"/>
        <a:sym typeface="Gill Sans"/>
      </a:defRPr>
    </a:lvl7pPr>
    <a:lvl8pPr indent="2400300" algn="ctr" defTabSz="584200">
      <a:defRPr sz="4200">
        <a:latin typeface="Gill Sans"/>
        <a:ea typeface="Gill Sans"/>
        <a:cs typeface="Gill Sans"/>
        <a:sym typeface="Gill Sans"/>
      </a:defRPr>
    </a:lvl8pPr>
    <a:lvl9pPr indent="2743200" algn="ctr" defTabSz="584200">
      <a:defRPr sz="4200">
        <a:latin typeface="Gill Sans"/>
        <a:ea typeface="Gill Sans"/>
        <a:cs typeface="Gill San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>
          <a:latin typeface="Tahoma"/>
          <a:ea typeface="Tahoma"/>
          <a:cs typeface="Tahoma"/>
        </a:font>
        <a:srgbClr val="000000"/>
      </a:tcTxStyle>
      <a:tcStyle>
        <a:tcBdr>
          <a:left>
            <a:ln w="12700" cap="flat">
              <a:solidFill>
                <a:srgbClr val="93008F"/>
              </a:solidFill>
              <a:prstDash val="solid"/>
              <a:miter lim="400000"/>
            </a:ln>
          </a:left>
          <a:right>
            <a:ln w="12700" cap="flat">
              <a:solidFill>
                <a:srgbClr val="93008F"/>
              </a:solidFill>
              <a:prstDash val="solid"/>
              <a:miter lim="400000"/>
            </a:ln>
          </a:right>
          <a:top>
            <a:ln w="12700" cap="flat">
              <a:solidFill>
                <a:srgbClr val="93008F"/>
              </a:solidFill>
              <a:prstDash val="solid"/>
              <a:miter lim="400000"/>
            </a:ln>
          </a:top>
          <a:bottom>
            <a:ln w="12700" cap="flat">
              <a:solidFill>
                <a:srgbClr val="93008F"/>
              </a:solidFill>
              <a:prstDash val="solid"/>
              <a:miter lim="400000"/>
            </a:ln>
          </a:bottom>
          <a:insideH>
            <a:ln w="12700" cap="flat">
              <a:solidFill>
                <a:srgbClr val="93008F"/>
              </a:solidFill>
              <a:prstDash val="solid"/>
              <a:miter lim="400000"/>
            </a:ln>
          </a:insideH>
          <a:insideV>
            <a:ln w="12700" cap="flat">
              <a:solidFill>
                <a:srgbClr val="93008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>
          <a:latin typeface="Tahoma"/>
          <a:ea typeface="Tahoma"/>
          <a:cs typeface="Tahoma"/>
        </a:font>
        <a:srgbClr val="7857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93008F"/>
              </a:solidFill>
              <a:prstDash val="solid"/>
              <a:miter lim="400000"/>
            </a:ln>
          </a:right>
          <a:top>
            <a:ln w="12700" cap="flat">
              <a:solidFill>
                <a:srgbClr val="93008F"/>
              </a:solidFill>
              <a:prstDash val="solid"/>
              <a:miter lim="400000"/>
            </a:ln>
          </a:top>
          <a:bottom>
            <a:ln w="12700" cap="flat">
              <a:solidFill>
                <a:srgbClr val="93008F"/>
              </a:solidFill>
              <a:prstDash val="solid"/>
              <a:miter lim="400000"/>
            </a:ln>
          </a:bottom>
          <a:insideH>
            <a:ln w="12700" cap="flat">
              <a:solidFill>
                <a:srgbClr val="93008F"/>
              </a:solidFill>
              <a:prstDash val="solid"/>
              <a:miter lim="400000"/>
            </a:ln>
          </a:insideH>
          <a:insideV>
            <a:ln w="12700" cap="flat">
              <a:solidFill>
                <a:srgbClr val="93008F"/>
              </a:solidFill>
              <a:prstDash val="solid"/>
              <a:miter lim="400000"/>
            </a:ln>
          </a:insideV>
        </a:tcBdr>
        <a:fill>
          <a:solidFill>
            <a:srgbClr val="E8DBC8">
              <a:alpha val="67000"/>
            </a:srgbClr>
          </a:solidFill>
        </a:fill>
      </a:tcStyle>
    </a:firstCol>
    <a:lastRow>
      <a:tcTxStyle b="off" i="off">
        <a:font>
          <a:latin typeface="Gill Sans"/>
          <a:ea typeface="Gill Sans"/>
          <a:cs typeface="Gill Sans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</a:tcStyle>
    </a:lastRow>
    <a:firstRow>
      <a:tcTxStyle b="off" i="off">
        <a:font>
          <a:latin typeface="Tahoma"/>
          <a:ea typeface="Tahoma"/>
          <a:cs typeface="Tahoma"/>
        </a:font>
        <a:srgbClr val="61177C"/>
      </a:tcTxStyle>
      <a:tcStyle>
        <a:tcBdr>
          <a:left>
            <a:ln w="12700" cap="flat">
              <a:solidFill>
                <a:srgbClr val="93008F"/>
              </a:solidFill>
              <a:prstDash val="solid"/>
              <a:miter lim="400000"/>
            </a:ln>
          </a:left>
          <a:right>
            <a:ln w="12700" cap="flat">
              <a:solidFill>
                <a:srgbClr val="93008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93008F"/>
              </a:solidFill>
              <a:prstDash val="solid"/>
              <a:miter lim="400000"/>
            </a:ln>
          </a:bottom>
          <a:insideH>
            <a:ln w="12700" cap="flat">
              <a:solidFill>
                <a:srgbClr val="93008F"/>
              </a:solidFill>
              <a:prstDash val="solid"/>
              <a:miter lim="400000"/>
            </a:ln>
          </a:insideH>
          <a:insideV>
            <a:ln w="12700" cap="flat">
              <a:solidFill>
                <a:srgbClr val="93008F"/>
              </a:solidFill>
              <a:prstDash val="solid"/>
              <a:miter lim="400000"/>
            </a:ln>
          </a:insideV>
        </a:tcBdr>
        <a:fill>
          <a:solidFill>
            <a:srgbClr val="E8CAE8">
              <a:alpha val="50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9" name="Shape 23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2.png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3.png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4.png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5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6.pn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7.png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8.png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9.png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30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tif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31.png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tif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1.tif"/><Relationship Id="rId5" Type="http://schemas.openxmlformats.org/officeDocument/2006/relationships/image" Target="../media/image2.tif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2.tif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2.tif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2.png"/><Relationship Id="rId5" Type="http://schemas.openxmlformats.org/officeDocument/2006/relationships/image" Target="../media/image2.tif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png"/><Relationship Id="rId3" Type="http://schemas.openxmlformats.org/officeDocument/2006/relationships/image" Target="../media/image2.png"/><Relationship Id="rId4" Type="http://schemas.openxmlformats.org/officeDocument/2006/relationships/image" Target="../media/image19.png"/><Relationship Id="rId5" Type="http://schemas.openxmlformats.org/officeDocument/2006/relationships/image" Target="../media/image1.png"/><Relationship Id="rId6" Type="http://schemas.openxmlformats.org/officeDocument/2006/relationships/image" Target="../media/image1.jpeg"/><Relationship Id="rId7" Type="http://schemas.openxmlformats.org/officeDocument/2006/relationships/image" Target="../media/image20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545" y="9378950"/>
            <a:ext cx="6019801" cy="393700"/>
          </a:xfrm>
          <a:prstGeom prst="rect">
            <a:avLst/>
          </a:prstGeom>
        </p:spPr>
      </p:pic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1A0A5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1A0A5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2" name="Shape 12"/>
          <p:cNvSpPr/>
          <p:nvPr>
            <p:ph type="body" idx="1"/>
          </p:nvPr>
        </p:nvSpPr>
        <p:spPr>
          <a:xfrm>
            <a:off x="1270000" y="6096000"/>
            <a:ext cx="10464800" cy="3035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3000">
                <a:solidFill>
                  <a:srgbClr val="61177C"/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3000"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3000">
                <a:solidFill>
                  <a:srgbClr val="61177C"/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3000"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71A94"/>
                </a:solidFill>
              </a:rPr>
              <a:t>Body Level One</a:t>
            </a:r>
            <a:endParaRPr sz="3600">
              <a:solidFill>
                <a:srgbClr val="371A9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1177C"/>
                </a:solidFill>
              </a:rPr>
              <a:t>Body Level Two</a:t>
            </a:r>
            <a:endParaRPr sz="3000">
              <a:solidFill>
                <a:srgbClr val="61177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1A94"/>
                </a:solidFill>
              </a:rPr>
              <a:t>Body Level Three</a:t>
            </a:r>
            <a:endParaRPr sz="3000">
              <a:solidFill>
                <a:srgbClr val="371A9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1177C"/>
                </a:solidFill>
              </a:rPr>
              <a:t>Body Level Four</a:t>
            </a:r>
            <a:endParaRPr sz="3000">
              <a:solidFill>
                <a:srgbClr val="61177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1A9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76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Shape 80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81" name="Shape 81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82" name="Shape 82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83" name="Shape 83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84" name="Shape 84"/>
          <p:cNvSpPr/>
          <p:nvPr>
            <p:ph type="body" idx="1"/>
          </p:nvPr>
        </p:nvSpPr>
        <p:spPr>
          <a:xfrm>
            <a:off x="571500" y="1270000"/>
            <a:ext cx="11684000" cy="79629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89000"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1pPr>
            <a:lvl2pPr marL="1333500"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2pPr>
            <a:lvl3pPr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3pPr>
            <a:lvl4pPr marL="2222500"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4pPr>
            <a:lvl5pPr marL="2667000" indent="-571500">
              <a:spcBef>
                <a:spcPts val="4800"/>
              </a:spcBef>
              <a:buClr>
                <a:srgbClr val="941100"/>
              </a:buClr>
              <a:buSzPct val="80000"/>
              <a:buFont typeface="Lucida Grande"/>
              <a:buChar char="✓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Two</a:t>
            </a:r>
            <a:endParaRPr sz="36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Three</a:t>
            </a:r>
            <a:endParaRPr sz="36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Four</a:t>
            </a:r>
            <a:endParaRPr sz="3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xfrm>
            <a:off x="125222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88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90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95" name="Shape 95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96" name="Shape 96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97" name="Shape 97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98" name="Shape 98"/>
          <p:cNvSpPr/>
          <p:nvPr>
            <p:ph type="sldNum" sz="quarter" idx="2"/>
          </p:nvPr>
        </p:nvSpPr>
        <p:spPr>
          <a:xfrm>
            <a:off x="125095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03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6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07" name="Shape 107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08" name="Shape 108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09" name="Shape 109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10" name="Shape 110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graphicFrame>
        <p:nvGraphicFramePr>
          <p:cNvPr id="111" name="Table 111"/>
          <p:cNvGraphicFramePr/>
          <p:nvPr/>
        </p:nvGraphicFramePr>
        <p:xfrm>
          <a:off x="1879600" y="2984500"/>
          <a:ext cx="9232900" cy="238760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{8F44A2F1-9E1F-4B54-A3A2-5F16C0AD49E2}</a:tableStyleId>
              </a:tblPr>
              <a:tblGrid>
                <a:gridCol w="2308225"/>
                <a:gridCol w="2308225"/>
                <a:gridCol w="2308225"/>
                <a:gridCol w="2308225"/>
              </a:tblGrid>
              <a:tr h="79586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L w="12700"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79586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</a:tcPr>
                </a:tc>
              </a:tr>
              <a:tr h="795866"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3200">
                          <a:effectLst>
                            <a:outerShdw sx="100000" sy="100000" kx="0" ky="0" algn="b" rotWithShape="0" blurRad="25400" dist="25400" dir="5400000">
                              <a:srgbClr val="000000">
                                <a:alpha val="60000"/>
                              </a:srgbClr>
                            </a:outerShdw>
                          </a:effectLst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tabLst>
                          <a:tab pos="914400" algn="l"/>
                        </a:tabLst>
                        <a:defRPr sz="2400">
                          <a:sym typeface="Tahoma"/>
                        </a:defRPr>
                      </a:pPr>
                    </a:p>
                  </a:txBody>
                  <a:tcPr marL="50800" marR="50800" marT="50800" marB="5080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12" name="Shape 112"/>
          <p:cNvSpPr/>
          <p:nvPr/>
        </p:nvSpPr>
        <p:spPr>
          <a:xfrm>
            <a:off x="8864600" y="6629400"/>
            <a:ext cx="2235200" cy="876300"/>
          </a:xfrm>
          <a:prstGeom prst="rect">
            <a:avLst/>
          </a:prstGeom>
          <a:solidFill>
            <a:srgbClr val="C8BEA3">
              <a:alpha val="55000"/>
            </a:srgbClr>
          </a:solidFill>
          <a:ln w="12700">
            <a:solidFill>
              <a:srgbClr val="6E00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48001E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48001E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rPr>
              <a:t>gggg</a:t>
            </a:r>
          </a:p>
        </p:txBody>
      </p:sp>
      <p:sp>
        <p:nvSpPr>
          <p:cNvPr id="113" name="Shape 113"/>
          <p:cNvSpPr/>
          <p:nvPr>
            <p:ph type="title"/>
          </p:nvPr>
        </p:nvSpPr>
        <p:spPr>
          <a:xfrm>
            <a:off x="571500" y="254000"/>
            <a:ext cx="11684000" cy="14859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>
              <a:defRPr>
                <a:solidFill>
                  <a:srgbClr val="56102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14" name="Shape 114"/>
          <p:cNvSpPr/>
          <p:nvPr>
            <p:ph type="sldNum" sz="quarter" idx="2"/>
          </p:nvPr>
        </p:nvSpPr>
        <p:spPr>
          <a:xfrm>
            <a:off x="125222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19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24" name="Shape 124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25" name="Shape 125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26" name="Shape 126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27" name="Shape 127"/>
          <p:cNvSpPr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32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Shape 136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37" name="Shape 137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8" name="Shape 138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39" name="Shape 139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40" name="Shape 140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1" name="Shape 141"/>
          <p:cNvSpPr/>
          <p:nvPr>
            <p:ph type="sldNum" sz="quarter" idx="2"/>
          </p:nvPr>
        </p:nvSpPr>
        <p:spPr>
          <a:xfrm>
            <a:off x="125222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46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51" name="Shape 151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52" name="Shape 152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53" name="Shape 153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54" name="Shape 154"/>
          <p:cNvSpPr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4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55" name="Shape 155"/>
          <p:cNvSpPr/>
          <p:nvPr>
            <p:ph type="sldNum" sz="quarter" idx="2"/>
          </p:nvPr>
        </p:nvSpPr>
        <p:spPr>
          <a:xfrm>
            <a:off x="124587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60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65" name="Shape 165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66" name="Shape 166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67" name="Shape 167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68" name="Shape 168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 w="12700">
            <a:miter lim="400000"/>
          </a:ln>
        </p:spPr>
        <p:txBody>
          <a:bodyPr anchor="b">
            <a:noAutofit/>
          </a:bodyPr>
          <a:lstStyle>
            <a:lvl1pPr algn="ctr">
              <a:defRPr sz="70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791A3E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69" name="Shape 169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  <p:sp>
        <p:nvSpPr>
          <p:cNvPr id="170" name="Shape 170"/>
          <p:cNvSpPr/>
          <p:nvPr>
            <p:ph type="sldNum" sz="quarter" idx="2"/>
          </p:nvPr>
        </p:nvSpPr>
        <p:spPr>
          <a:xfrm>
            <a:off x="12509500" y="93472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3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75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80" name="Shape 180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81" name="Shape 181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82" name="Shape 182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83" name="Shape 183"/>
          <p:cNvSpPr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  <a:noFill/>
          <a:ln w="12700">
            <a:miter lim="400000"/>
          </a:ln>
        </p:spPr>
        <p:txBody>
          <a:bodyPr anchor="b">
            <a:noAutofit/>
          </a:bodyPr>
          <a:lstStyle>
            <a:lvl1pPr algn="ctr">
              <a:defRPr sz="70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70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84" name="Shape 184"/>
          <p:cNvSpPr/>
          <p:nvPr>
            <p:ph type="body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606060"/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One</a:t>
            </a:r>
            <a:endParaRPr sz="3400">
              <a:solidFill>
                <a:srgbClr val="60606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Two</a:t>
            </a:r>
            <a:endParaRPr sz="3400">
              <a:solidFill>
                <a:srgbClr val="606060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Three</a:t>
            </a:r>
            <a:endParaRPr sz="3400">
              <a:solidFill>
                <a:srgbClr val="606060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Four</a:t>
            </a:r>
            <a:endParaRPr sz="3400">
              <a:solidFill>
                <a:srgbClr val="606060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606060"/>
                </a:solidFill>
              </a:rPr>
              <a:t>Body Level Five</a:t>
            </a:r>
          </a:p>
        </p:txBody>
      </p:sp>
      <p:sp>
        <p:nvSpPr>
          <p:cNvPr id="185" name="Shape 185"/>
          <p:cNvSpPr/>
          <p:nvPr>
            <p:ph type="sldNum" sz="quarter" idx="2"/>
          </p:nvPr>
        </p:nvSpPr>
        <p:spPr>
          <a:xfrm>
            <a:off x="12534900" y="93472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190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195" name="Shape 195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96" name="Shape 196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197" name="Shape 197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198" name="Shape 198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400"/>
              <a:t>Title Text</a:t>
            </a:r>
          </a:p>
        </p:txBody>
      </p:sp>
      <p:sp>
        <p:nvSpPr>
          <p:cNvPr id="199" name="Shape 199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00" name="Shape 200"/>
          <p:cNvSpPr/>
          <p:nvPr>
            <p:ph type="sldNum" sz="quarter" idx="2"/>
          </p:nvPr>
        </p:nvSpPr>
        <p:spPr>
          <a:xfrm>
            <a:off x="12534900" y="93472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205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209" name="Shape 209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210" name="Shape 210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11" name="Shape 211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212" name="Shape 212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213" name="Shape 213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400"/>
              <a:t>Title Text</a:t>
            </a:r>
          </a:p>
        </p:txBody>
      </p:sp>
      <p:sp>
        <p:nvSpPr>
          <p:cNvPr id="214" name="Shape 214"/>
          <p:cNvSpPr/>
          <p:nvPr>
            <p:ph type="body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15" name="Shape 215"/>
          <p:cNvSpPr/>
          <p:nvPr>
            <p:ph type="sldNum" sz="quarter" idx="2"/>
          </p:nvPr>
        </p:nvSpPr>
        <p:spPr>
          <a:xfrm>
            <a:off x="125095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Sub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7545" y="9378950"/>
            <a:ext cx="6019801" cy="393700"/>
          </a:xfrm>
          <a:prstGeom prst="rect">
            <a:avLst/>
          </a:prstGeom>
        </p:spPr>
      </p:pic>
      <p:pic>
        <p:nvPicPr>
          <p:cNvPr id="15" name="ATLAS-chrome-logo_lo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83100" y="4394200"/>
            <a:ext cx="3810000" cy="1277207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hape 16"/>
          <p:cNvSpPr/>
          <p:nvPr>
            <p:ph type="title"/>
          </p:nvPr>
        </p:nvSpPr>
        <p:spPr>
          <a:xfrm>
            <a:off x="1270000" y="1638300"/>
            <a:ext cx="10464800" cy="2336800"/>
          </a:xfrm>
          <a:prstGeom prst="rect">
            <a:avLst/>
          </a:prstGeom>
        </p:spPr>
        <p:txBody>
          <a:bodyPr anchor="b"/>
          <a:lstStyle>
            <a:lvl1pPr algn="ctr">
              <a:defRPr>
                <a:solidFill>
                  <a:srgbClr val="1A0A5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1A0A53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7" name="Shape 17"/>
          <p:cNvSpPr/>
          <p:nvPr>
            <p:ph type="body" idx="1"/>
          </p:nvPr>
        </p:nvSpPr>
        <p:spPr>
          <a:xfrm>
            <a:off x="1270000" y="6096000"/>
            <a:ext cx="10464800" cy="30353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1pPr>
            <a:lvl2pPr marL="0" indent="0" algn="ctr">
              <a:spcBef>
                <a:spcPts val="0"/>
              </a:spcBef>
              <a:buSzTx/>
              <a:buNone/>
              <a:defRPr sz="3000">
                <a:solidFill>
                  <a:srgbClr val="61177C"/>
                </a:solidFill>
                <a:latin typeface="+mn-lt"/>
                <a:ea typeface="+mn-ea"/>
                <a:cs typeface="+mn-cs"/>
                <a:sym typeface="Palatino"/>
              </a:defRPr>
            </a:lvl2pPr>
            <a:lvl3pPr marL="0" indent="0" algn="ctr">
              <a:spcBef>
                <a:spcPts val="0"/>
              </a:spcBef>
              <a:buSzTx/>
              <a:buNone/>
              <a:defRPr sz="3000"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3pPr>
            <a:lvl4pPr marL="0" indent="0" algn="ctr">
              <a:spcBef>
                <a:spcPts val="0"/>
              </a:spcBef>
              <a:buSzTx/>
              <a:buNone/>
              <a:defRPr sz="3000">
                <a:solidFill>
                  <a:srgbClr val="61177C"/>
                </a:solidFill>
                <a:latin typeface="+mn-lt"/>
                <a:ea typeface="+mn-ea"/>
                <a:cs typeface="+mn-cs"/>
                <a:sym typeface="Palatino"/>
              </a:defRPr>
            </a:lvl4pPr>
            <a:lvl5pPr marL="0" indent="0" algn="ctr">
              <a:spcBef>
                <a:spcPts val="0"/>
              </a:spcBef>
              <a:buSzTx/>
              <a:buNone/>
              <a:defRPr sz="3000">
                <a:solidFill>
                  <a:srgbClr val="371A94"/>
                </a:solidFill>
                <a:latin typeface="+mn-lt"/>
                <a:ea typeface="+mn-ea"/>
                <a:cs typeface="+mn-cs"/>
                <a:sym typeface="Palatino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371A94"/>
                </a:solidFill>
              </a:rPr>
              <a:t>Body Level One</a:t>
            </a:r>
            <a:endParaRPr sz="3600">
              <a:solidFill>
                <a:srgbClr val="371A94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1177C"/>
                </a:solidFill>
              </a:rPr>
              <a:t>Body Level Two</a:t>
            </a:r>
            <a:endParaRPr sz="3000">
              <a:solidFill>
                <a:srgbClr val="61177C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1A94"/>
                </a:solidFill>
              </a:rPr>
              <a:t>Body Level Three</a:t>
            </a:r>
            <a:endParaRPr sz="3000">
              <a:solidFill>
                <a:srgbClr val="371A94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61177C"/>
                </a:solidFill>
              </a:rPr>
              <a:t>Body Level Four</a:t>
            </a:r>
            <a:endParaRPr sz="3000">
              <a:solidFill>
                <a:srgbClr val="61177C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71A94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220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225" name="Shape 225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26" name="Shape 226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227" name="Shape 227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228" name="Shape 228"/>
          <p:cNvSpPr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 algn="ctr">
              <a:defRPr sz="840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400"/>
              <a:t>Title Text</a:t>
            </a:r>
          </a:p>
        </p:txBody>
      </p:sp>
      <p:sp>
        <p:nvSpPr>
          <p:cNvPr id="229" name="Shape 229"/>
          <p:cNvSpPr/>
          <p:nvPr>
            <p:ph type="body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 lIns="50800" tIns="50800" rIns="50800" bIns="50800">
            <a:noAutofit/>
          </a:bodyPr>
          <a:lstStyle>
            <a:lvl1pPr marL="812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1pPr>
            <a:lvl2pPr marL="1256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2pPr>
            <a:lvl3pPr marL="17011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3pPr>
            <a:lvl4pPr marL="2145620" indent="-494620">
              <a:spcBef>
                <a:spcPts val="3800"/>
              </a:spcBef>
              <a:buSzPct val="171000"/>
              <a:buChar char="•"/>
              <a:defRPr sz="3200">
                <a:solidFill>
                  <a:srgbClr val="000000"/>
                </a:solidFill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</a:defRPr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230" name="Shape 230"/>
          <p:cNvSpPr/>
          <p:nvPr>
            <p:ph type="sldNum" sz="quarter" idx="2"/>
          </p:nvPr>
        </p:nvSpPr>
        <p:spPr>
          <a:xfrm>
            <a:off x="12547600" y="93472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941100"/>
            </a:solidFill>
            <a:miter lim="400000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33" name="Shape 233"/>
          <p:cNvSpPr/>
          <p:nvPr/>
        </p:nvSpPr>
        <p:spPr>
          <a:xfrm>
            <a:off x="-13314" y="9378950"/>
            <a:ext cx="2352973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E. Moyse, S. Spagnolo</a:t>
            </a:r>
          </a:p>
        </p:txBody>
      </p:sp>
      <p:sp>
        <p:nvSpPr>
          <p:cNvPr id="234" name="Shape 234"/>
          <p:cNvSpPr/>
          <p:nvPr/>
        </p:nvSpPr>
        <p:spPr>
          <a:xfrm>
            <a:off x="4353910" y="9366250"/>
            <a:ext cx="4311924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Muon SW Meeting, CERN, Feb 18th, 2009</a:t>
            </a:r>
          </a:p>
        </p:txBody>
      </p:sp>
      <p:sp>
        <p:nvSpPr>
          <p:cNvPr id="235" name="Shape 235"/>
          <p:cNvSpPr/>
          <p:nvPr>
            <p:ph type="title"/>
          </p:nvPr>
        </p:nvSpPr>
        <p:spPr>
          <a:xfrm>
            <a:off x="571500" y="254000"/>
            <a:ext cx="11684000" cy="14605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56102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6" name="Shape 236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  <a:defRPr>
                <a:latin typeface="Tahoma"/>
                <a:ea typeface="Tahoma"/>
                <a:cs typeface="Tahoma"/>
                <a:sym typeface="Tahoma"/>
              </a:defRPr>
            </a:lvl1pPr>
            <a:lvl2pPr marL="1016000" indent="-508000">
              <a:buBlip>
                <a:blip r:embed="rId2"/>
              </a:buBlip>
              <a:defRPr sz="3000">
                <a:latin typeface="Tahoma"/>
                <a:ea typeface="Tahoma"/>
                <a:cs typeface="Tahoma"/>
                <a:sym typeface="Tahoma"/>
              </a:defRPr>
            </a:lvl2pPr>
            <a:lvl3pPr marL="1524000" indent="-508000">
              <a:buBlip>
                <a:blip r:embed="rId2"/>
              </a:buBlip>
              <a:defRPr sz="2400">
                <a:latin typeface="Tahoma"/>
                <a:ea typeface="Tahoma"/>
                <a:cs typeface="Tahoma"/>
                <a:sym typeface="Tahoma"/>
              </a:defRPr>
            </a:lvl3pPr>
            <a:lvl4pPr marL="2032000" indent="-508000">
              <a:buBlip>
                <a:blip r:embed="rId2"/>
              </a:buBlip>
              <a:defRPr sz="1800">
                <a:latin typeface="Tahoma"/>
                <a:ea typeface="Tahoma"/>
                <a:cs typeface="Tahoma"/>
                <a:sym typeface="Tahoma"/>
              </a:defRPr>
            </a:lvl4pPr>
            <a:lvl5pPr marL="2349500" indent="-571500">
              <a:buSzPct val="171000"/>
              <a:buFont typeface="Lucida Grande"/>
              <a:buChar char="✓"/>
              <a:defRPr sz="1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Four</a:t>
            </a:r>
            <a:endParaRPr>
              <a:solidFill>
                <a:srgbClr val="5E5E5E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237" name="Shape 237"/>
          <p:cNvSpPr/>
          <p:nvPr>
            <p:ph type="sldNum" sz="quarter" idx="2"/>
          </p:nvPr>
        </p:nvSpPr>
        <p:spPr>
          <a:xfrm>
            <a:off x="125476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20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21" name="ATLAS-chrome-logo-blue_lo.tiff"/>
          <p:cNvPicPr/>
          <p:nvPr/>
        </p:nvPicPr>
        <p:blipFill>
          <a:blip r:embed="rId4">
            <a:alphaModFix amt="79000"/>
            <a:extLst/>
          </a:blip>
          <a:stretch>
            <a:fillRect/>
          </a:stretch>
        </p:blipFill>
        <p:spPr>
          <a:xfrm>
            <a:off x="11722100" y="12700"/>
            <a:ext cx="5080000" cy="1702942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>
            <p:ph type="title"/>
          </p:nvPr>
        </p:nvSpPr>
        <p:spPr>
          <a:xfrm>
            <a:off x="571500" y="254000"/>
            <a:ext cx="11480800" cy="146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3" name="Shape 23"/>
          <p:cNvSpPr/>
          <p:nvPr>
            <p:ph type="body" idx="1"/>
          </p:nvPr>
        </p:nvSpPr>
        <p:spPr>
          <a:xfrm>
            <a:off x="571500" y="2273300"/>
            <a:ext cx="11823700" cy="69469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 marL="1016000" indent="-508000">
              <a:buBlip>
                <a:blip r:embed="rId2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2"/>
              </a:buBlip>
              <a:defRPr sz="2400"/>
            </a:lvl3pPr>
            <a:lvl4pPr marL="2032000" indent="-508000">
              <a:buBlip>
                <a:blip r:embed="rId2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31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32" name=""/>
          <p:cNvPicPr/>
          <p:nvPr/>
        </p:nvPicPr>
        <p:blipFill>
          <a:blip r:embed="rId4">
            <a:alphaModFix amt="86000"/>
            <a:extLst/>
          </a:blip>
          <a:stretch>
            <a:fillRect/>
          </a:stretch>
        </p:blipFill>
        <p:spPr>
          <a:xfrm>
            <a:off x="10147300" y="0"/>
            <a:ext cx="2882900" cy="1973854"/>
          </a:xfrm>
          <a:prstGeom prst="rect">
            <a:avLst/>
          </a:prstGeom>
        </p:spPr>
      </p:pic>
      <p:sp>
        <p:nvSpPr>
          <p:cNvPr id="33" name="Shape 33"/>
          <p:cNvSpPr/>
          <p:nvPr>
            <p:ph type="title"/>
          </p:nvPr>
        </p:nvSpPr>
        <p:spPr>
          <a:xfrm>
            <a:off x="571500" y="254000"/>
            <a:ext cx="9639300" cy="146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4" name="Shape 34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35" name="Shape 3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38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39" name="Screen shot 2010-08-30 at 6.40.4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858500" y="0"/>
            <a:ext cx="2159000" cy="1974349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Shape 40"/>
          <p:cNvSpPr/>
          <p:nvPr>
            <p:ph type="title"/>
          </p:nvPr>
        </p:nvSpPr>
        <p:spPr>
          <a:xfrm>
            <a:off x="571500" y="254000"/>
            <a:ext cx="10287000" cy="146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45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46" name="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sp>
        <p:nvSpPr>
          <p:cNvPr id="47" name="Shape 47"/>
          <p:cNvSpPr/>
          <p:nvPr>
            <p:ph type="title"/>
          </p:nvPr>
        </p:nvSpPr>
        <p:spPr>
          <a:xfrm>
            <a:off x="571500" y="2540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C1376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2C1376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sz="3200"/>
            </a:lvl1pPr>
            <a:lvl2pPr marL="0" indent="0">
              <a:buSzTx/>
              <a:buNone/>
              <a:defRPr sz="3000">
                <a:solidFill>
                  <a:srgbClr val="9929BD"/>
                </a:solidFill>
              </a:defRPr>
            </a:lvl2pPr>
            <a:lvl3pPr marL="0" indent="0">
              <a:buSzTx/>
              <a:buNone/>
              <a:defRPr sz="2400"/>
            </a:lvl3pPr>
            <a:lvl4pPr marL="0" indent="0">
              <a:buSzTx/>
              <a:buNone/>
              <a:defRPr sz="1800">
                <a:solidFill>
                  <a:srgbClr val="874EFE"/>
                </a:solidFill>
              </a:defRPr>
            </a:lvl4pPr>
            <a:lvl5pPr marL="0" indent="0">
              <a:buSzTx/>
              <a:buNone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Body Level One</a:t>
            </a:r>
            <a:endParaRPr sz="32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929BD"/>
                </a:solidFill>
              </a:rPr>
              <a:t>Body Level Two</a:t>
            </a:r>
            <a:endParaRPr sz="3000">
              <a:solidFill>
                <a:srgbClr val="9929BD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874EFE"/>
                </a:solidFill>
              </a:rPr>
              <a:t>Body Level Four</a:t>
            </a:r>
            <a:endParaRPr>
              <a:solidFill>
                <a:srgbClr val="874EFE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867" y="9366250"/>
            <a:ext cx="3987801" cy="393700"/>
          </a:xfrm>
          <a:prstGeom prst="rect">
            <a:avLst/>
          </a:prstGeom>
        </p:spPr>
      </p:pic>
      <p:pic>
        <p:nvPicPr>
          <p:cNvPr id="52" name="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13845" y="9366250"/>
            <a:ext cx="8407401" cy="393700"/>
          </a:xfrm>
          <a:prstGeom prst="rect">
            <a:avLst/>
          </a:prstGeom>
        </p:spPr>
      </p:pic>
      <p:pic>
        <p:nvPicPr>
          <p:cNvPr id="53" name="Screen shot 2010-08-30 at 6.40.4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2120900" y="6096000"/>
            <a:ext cx="2159000" cy="1974349"/>
          </a:xfrm>
          <a:prstGeom prst="rect">
            <a:avLst/>
          </a:prstGeom>
          <a:ln w="12700">
            <a:miter lim="400000"/>
          </a:ln>
        </p:spPr>
      </p:pic>
      <p:sp>
        <p:nvSpPr>
          <p:cNvPr id="54" name="Shape 54"/>
          <p:cNvSpPr/>
          <p:nvPr>
            <p:ph type="title"/>
          </p:nvPr>
        </p:nvSpPr>
        <p:spPr>
          <a:xfrm>
            <a:off x="571500" y="254000"/>
            <a:ext cx="11684000" cy="14605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55" name="Shape 55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-622301" y="0"/>
            <a:ext cx="6314091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Picture 9.png"/>
          <p:cNvPicPr/>
          <p:nvPr/>
        </p:nvPicPr>
        <p:blipFill>
          <a:blip r:embed="rId3">
            <a:alphaModFix amt="90000"/>
            <a:extLst/>
          </a:blip>
          <a:stretch>
            <a:fillRect/>
          </a:stretch>
        </p:blipFill>
        <p:spPr>
          <a:xfrm>
            <a:off x="12039600" y="4419600"/>
            <a:ext cx="1092200" cy="10795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Picture 7.png"/>
          <p:cNvPicPr/>
          <p:nvPr/>
        </p:nvPicPr>
        <p:blipFill>
          <a:blip r:embed="rId4">
            <a:alphaModFix amt="63000"/>
            <a:extLst/>
          </a:blip>
          <a:stretch>
            <a:fillRect/>
          </a:stretch>
        </p:blipFill>
        <p:spPr>
          <a:xfrm rot="5400000">
            <a:off x="10045700" y="1460500"/>
            <a:ext cx="5156200" cy="7366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</p:spPr>
      </p:pic>
      <p:pic>
        <p:nvPicPr>
          <p:cNvPr id="61" name="Picture 5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0015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Picture 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5687410" y="-1"/>
            <a:ext cx="6314090" cy="1130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3" name="titolo4.jpg"/>
          <p:cNvPicPr/>
          <p:nvPr/>
        </p:nvPicPr>
        <p:blipFill>
          <a:blip r:embed="rId6">
            <a:alphaModFix amt="54000"/>
            <a:extLst/>
          </a:blip>
          <a:stretch>
            <a:fillRect/>
          </a:stretch>
        </p:blipFill>
        <p:spPr>
          <a:xfrm>
            <a:off x="7937500" y="406400"/>
            <a:ext cx="3810000" cy="435429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altascutout.jp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1163696" y="25400"/>
            <a:ext cx="634235" cy="1034257"/>
          </a:xfrm>
          <a:prstGeom prst="rect">
            <a:avLst/>
          </a:prstGeom>
          <a:ln w="12700">
            <a:miter lim="400000"/>
          </a:ln>
        </p:spPr>
      </p:pic>
      <p:sp>
        <p:nvSpPr>
          <p:cNvPr id="65" name="Shape 65"/>
          <p:cNvSpPr/>
          <p:nvPr/>
        </p:nvSpPr>
        <p:spPr>
          <a:xfrm>
            <a:off x="12112757" y="5261609"/>
            <a:ext cx="859232" cy="46228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27000" dist="76200" dir="27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pPr lvl="0">
              <a:defRPr i="0" sz="1800">
                <a:solidFill>
                  <a:srgbClr val="000000"/>
                </a:solidFill>
                <a:effectLst/>
              </a:defRPr>
            </a:pPr>
            <a:r>
              <a:rPr i="1" sz="2400">
                <a:solidFill>
                  <a:srgbClr val="002E7A"/>
                </a:solidFill>
                <a:effectLst>
                  <a:outerShdw sx="100000" sy="100000" kx="0" ky="0" algn="b" rotWithShape="0" blurRad="127000" dist="76200" dir="2700000">
                    <a:srgbClr val="000000">
                      <a:alpha val="75000"/>
                    </a:srgbClr>
                  </a:outerShdw>
                </a:effectLst>
              </a:rPr>
              <a:t>Lecce</a:t>
            </a:r>
          </a:p>
        </p:txBody>
      </p:sp>
      <p:sp>
        <p:nvSpPr>
          <p:cNvPr id="66" name="Shape 66"/>
          <p:cNvSpPr/>
          <p:nvPr/>
        </p:nvSpPr>
        <p:spPr>
          <a:xfrm flipV="1">
            <a:off x="33866" y="9393748"/>
            <a:ext cx="12932810" cy="20"/>
          </a:xfrm>
          <a:prstGeom prst="line">
            <a:avLst/>
          </a:prstGeom>
          <a:ln w="38100">
            <a:solidFill>
              <a:srgbClr val="D1CBB5"/>
            </a:solidFill>
            <a:miter lim="400000"/>
          </a:ln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67" name="Shape 67"/>
          <p:cNvSpPr/>
          <p:nvPr/>
        </p:nvSpPr>
        <p:spPr>
          <a:xfrm>
            <a:off x="199380" y="9378950"/>
            <a:ext cx="192758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Stefania Spagnolo</a:t>
            </a:r>
          </a:p>
        </p:txBody>
      </p:sp>
      <p:sp>
        <p:nvSpPr>
          <p:cNvPr id="68" name="Shape 68"/>
          <p:cNvSpPr/>
          <p:nvPr/>
        </p:nvSpPr>
        <p:spPr>
          <a:xfrm>
            <a:off x="4437068" y="9366250"/>
            <a:ext cx="4145609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r>
              <a:t>ATLAS meeting - CERN - 30 March 2009</a:t>
            </a:r>
          </a:p>
        </p:txBody>
      </p:sp>
      <p:sp>
        <p:nvSpPr>
          <p:cNvPr id="69" name="Shape 69"/>
          <p:cNvSpPr/>
          <p:nvPr>
            <p:ph type="title"/>
          </p:nvPr>
        </p:nvSpPr>
        <p:spPr>
          <a:xfrm>
            <a:off x="571500" y="254000"/>
            <a:ext cx="11684000" cy="1460500"/>
          </a:xfrm>
          <a:prstGeom prst="rect">
            <a:avLst/>
          </a:prstGeom>
          <a:noFill/>
          <a:ln w="12700">
            <a:miter lim="400000"/>
          </a:ln>
        </p:spPr>
        <p:txBody>
          <a:bodyPr lIns="50800" tIns="50800" rIns="50800" bIns="50800">
            <a:noAutofit/>
          </a:bodyPr>
          <a:lstStyle>
            <a:lvl1pPr>
              <a:defRPr>
                <a:solidFill>
                  <a:srgbClr val="56102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561029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0" name="Shape 70"/>
          <p:cNvSpPr/>
          <p:nvPr>
            <p:ph type="body" idx="1"/>
          </p:nvPr>
        </p:nvSpPr>
        <p:spPr>
          <a:xfrm>
            <a:off x="571500" y="2768600"/>
            <a:ext cx="11684000" cy="5715000"/>
          </a:xfrm>
          <a:prstGeom prst="rect">
            <a:avLst/>
          </a:prstGeom>
        </p:spPr>
        <p:txBody>
          <a:bodyPr numCol="2" spcCol="584200" anchor="t">
            <a:noAutofit/>
          </a:bodyPr>
          <a:lstStyle>
            <a:lvl1pPr marL="8121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3200">
                <a:latin typeface="Tahoma"/>
                <a:ea typeface="Tahoma"/>
                <a:cs typeface="Tahoma"/>
                <a:sym typeface="Tahoma"/>
              </a:defRPr>
            </a:lvl1pPr>
            <a:lvl2pPr marL="12566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3000">
                <a:latin typeface="Tahoma"/>
                <a:ea typeface="Tahoma"/>
                <a:cs typeface="Tahoma"/>
                <a:sym typeface="Tahoma"/>
              </a:defRPr>
            </a:lvl2pPr>
            <a:lvl3pPr marL="17011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21456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2600">
                <a:latin typeface="Tahoma"/>
                <a:ea typeface="Tahoma"/>
                <a:cs typeface="Tahoma"/>
                <a:sym typeface="Tahoma"/>
              </a:defRPr>
            </a:lvl4pPr>
            <a:lvl5pPr marL="2590120" indent="-494620">
              <a:spcBef>
                <a:spcPts val="3800"/>
              </a:spcBef>
              <a:buClr>
                <a:srgbClr val="941100"/>
              </a:buClr>
              <a:buSzPct val="90000"/>
              <a:buFont typeface="Lucida Grande"/>
              <a:buChar char="✓"/>
              <a:defRPr sz="2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5E5E5E"/>
                </a:solidFill>
              </a:rPr>
              <a:t>Body Level One</a:t>
            </a:r>
            <a:endParaRPr sz="32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5E5E5E"/>
                </a:solidFill>
              </a:rPr>
              <a:t>Body Level Two</a:t>
            </a:r>
            <a:endParaRPr sz="3000">
              <a:solidFill>
                <a:srgbClr val="5E5E5E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5E5E5E"/>
                </a:solidFill>
              </a:rPr>
              <a:t>Body Level Three</a:t>
            </a:r>
            <a:endParaRPr sz="2800">
              <a:solidFill>
                <a:srgbClr val="5E5E5E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>
                <a:solidFill>
                  <a:srgbClr val="5E5E5E"/>
                </a:solidFill>
              </a:rPr>
              <a:t>Body Level Four</a:t>
            </a:r>
            <a:endParaRPr sz="2600">
              <a:solidFill>
                <a:srgbClr val="5E5E5E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71" name="Shape 71"/>
          <p:cNvSpPr/>
          <p:nvPr>
            <p:ph type="sldNum" sz="quarter" idx="2"/>
          </p:nvPr>
        </p:nvSpPr>
        <p:spPr>
          <a:xfrm>
            <a:off x="12547600" y="9359900"/>
            <a:ext cx="342900" cy="368300"/>
          </a:xfrm>
          <a:prstGeom prst="rect">
            <a:avLst/>
          </a:prstGeom>
          <a:noFill/>
          <a:ln w="12700">
            <a:miter lim="400000"/>
          </a:ln>
        </p:spPr>
        <p:txBody>
          <a:bodyPr/>
          <a:lstStyle>
            <a:lvl1pPr>
              <a:defRPr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tif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2.tif"/><Relationship Id="rId6" Type="http://schemas.openxmlformats.org/officeDocument/2006/relationships/slideLayout" Target="../slideLayouts/slideLayout1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Relationship Id="rId9" Type="http://schemas.openxmlformats.org/officeDocument/2006/relationships/slideLayout" Target="../slideLayouts/slideLayout4.xml"/><Relationship Id="rId10" Type="http://schemas.openxmlformats.org/officeDocument/2006/relationships/slideLayout" Target="../slideLayouts/slideLayout5.xml"/><Relationship Id="rId11" Type="http://schemas.openxmlformats.org/officeDocument/2006/relationships/slideLayout" Target="../slideLayouts/slideLayout6.xml"/><Relationship Id="rId12" Type="http://schemas.openxmlformats.org/officeDocument/2006/relationships/slideLayout" Target="../slideLayouts/slideLayout7.xml"/><Relationship Id="rId13" Type="http://schemas.openxmlformats.org/officeDocument/2006/relationships/slideLayout" Target="../slideLayouts/slideLayout8.xml"/><Relationship Id="rId14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2.xml"/><Relationship Id="rId18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14.xml"/><Relationship Id="rId20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18.xml"/><Relationship Id="rId24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TLAS-chrome-logo-blue_lo.tiff"/>
          <p:cNvPicPr/>
          <p:nvPr/>
        </p:nvPicPr>
        <p:blipFill>
          <a:blip r:embed="rId2">
            <a:alphaModFix amt="79000"/>
            <a:extLst/>
          </a:blip>
          <a:srcRect l="4249" t="745" r="76250" b="813"/>
          <a:stretch>
            <a:fillRect/>
          </a:stretch>
        </p:blipFill>
        <p:spPr>
          <a:xfrm>
            <a:off x="76200" y="249115"/>
            <a:ext cx="850900" cy="1439985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52300" y="0"/>
            <a:ext cx="990600" cy="113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9.png"/>
          <p:cNvPicPr/>
          <p:nvPr/>
        </p:nvPicPr>
        <p:blipFill>
          <a:blip r:embed="rId4">
            <a:alphaModFix amt="90000"/>
            <a:extLst/>
          </a:blip>
          <a:stretch>
            <a:fillRect/>
          </a:stretch>
        </p:blipFill>
        <p:spPr>
          <a:xfrm>
            <a:off x="12052300" y="1130300"/>
            <a:ext cx="1092200" cy="107950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5"/>
          <p:cNvSpPr/>
          <p:nvPr/>
        </p:nvSpPr>
        <p:spPr>
          <a:xfrm>
            <a:off x="12293582" y="1689100"/>
            <a:ext cx="599183" cy="342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002E7A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2E7A"/>
                </a:solidFill>
              </a:rPr>
              <a:t>Lecce</a:t>
            </a:r>
          </a:p>
        </p:txBody>
      </p:sp>
      <p:sp>
        <p:nvSpPr>
          <p:cNvPr id="6" name="Shape 6"/>
          <p:cNvSpPr/>
          <p:nvPr>
            <p:ph type="title"/>
          </p:nvPr>
        </p:nvSpPr>
        <p:spPr>
          <a:xfrm>
            <a:off x="1003300" y="254000"/>
            <a:ext cx="11049000" cy="1460500"/>
          </a:xfrm>
          <a:prstGeom prst="rect">
            <a:avLst/>
          </a:prstGeom>
          <a:solidFill>
            <a:srgbClr val="C3DCFF"/>
          </a:solidFill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571500" y="2273300"/>
            <a:ext cx="11899900" cy="698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5"/>
              </a:buBlip>
            </a:lvl1pPr>
            <a:lvl2pPr marL="1016000" indent="-508000">
              <a:buBlip>
                <a:blip r:embed="rId5"/>
              </a:buBlip>
              <a:defRPr sz="3000">
                <a:solidFill>
                  <a:srgbClr val="942193"/>
                </a:solidFill>
              </a:defRPr>
            </a:lvl2pPr>
            <a:lvl3pPr marL="1524000" indent="-508000">
              <a:buBlip>
                <a:blip r:embed="rId5"/>
              </a:buBlip>
              <a:defRPr sz="2400"/>
            </a:lvl3pPr>
            <a:lvl4pPr marL="2032000" indent="-508000">
              <a:buBlip>
                <a:blip r:embed="rId5"/>
              </a:buBlip>
              <a:defRPr sz="1800">
                <a:solidFill>
                  <a:srgbClr val="9437FF"/>
                </a:solidFill>
              </a:defRPr>
            </a:lvl4pPr>
            <a:lvl5pPr marL="2349500" indent="-571500">
              <a:buFont typeface="Lucida Grande"/>
              <a:buChar char="✓"/>
              <a:defRPr sz="1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E5E5E"/>
                </a:solidFill>
              </a:rPr>
              <a:t>Body Level One</a:t>
            </a:r>
            <a:endParaRPr sz="3600">
              <a:solidFill>
                <a:srgbClr val="5E5E5E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942193"/>
                </a:solidFill>
              </a:rPr>
              <a:t>Body Level Two</a:t>
            </a:r>
            <a:endParaRPr sz="3000">
              <a:solidFill>
                <a:srgbClr val="942193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5E5E5E"/>
                </a:solidFill>
              </a:rPr>
              <a:t>Body Level Three</a:t>
            </a:r>
            <a:endParaRPr sz="2400">
              <a:solidFill>
                <a:srgbClr val="5E5E5E"/>
              </a:solidFill>
            </a:endParaRPr>
          </a:p>
          <a:p>
            <a:pPr lvl="3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9437FF"/>
                </a:solidFill>
              </a:rPr>
              <a:t>Body Level Four</a:t>
            </a:r>
            <a:endParaRPr>
              <a:solidFill>
                <a:srgbClr val="9437FF"/>
              </a:solidFill>
            </a:endParaRPr>
          </a:p>
          <a:p>
            <a:pPr lvl="4">
              <a:defRPr>
                <a:solidFill>
                  <a:srgbClr val="000000"/>
                </a:solidFill>
              </a:defRPr>
            </a:pPr>
            <a:r>
              <a:rPr>
                <a:solidFill>
                  <a:srgbClr val="5E5E5E"/>
                </a:solid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12534900" y="9347200"/>
            <a:ext cx="368300" cy="431800"/>
          </a:xfrm>
          <a:prstGeom prst="rect">
            <a:avLst/>
          </a:prstGeom>
          <a:solidFill>
            <a:srgbClr val="C3DCFF"/>
          </a:solidFill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1A0A53"/>
                </a:solidFill>
                <a:latin typeface="+mn-lt"/>
                <a:ea typeface="+mn-ea"/>
                <a:cs typeface="+mn-cs"/>
                <a:sym typeface="Palatino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  <p:sldLayoutId id="2147483666" r:id="rId23"/>
    <p:sldLayoutId id="2147483667" r:id="rId24"/>
    <p:sldLayoutId id="2147483668" r:id="rId25"/>
    <p:sldLayoutId id="2147483669" r:id="rId26"/>
  </p:sldLayoutIdLst>
  <p:transition spd="med" advClick="1"/>
  <p:txStyles>
    <p:titleStyle>
      <a:lvl1pPr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1pPr>
      <a:lvl2pPr indent="2286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2pPr>
      <a:lvl3pPr indent="4572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3pPr>
      <a:lvl4pPr indent="6858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4pPr>
      <a:lvl5pPr indent="9144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5pPr>
      <a:lvl6pPr indent="11430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6pPr>
      <a:lvl7pPr indent="13716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7pPr>
      <a:lvl8pPr indent="16002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8pPr>
      <a:lvl9pPr indent="1828800" defTabSz="584200">
        <a:defRPr sz="6400">
          <a:solidFill>
            <a:srgbClr val="00116D"/>
          </a:solidFill>
          <a:effectLst>
            <a:outerShdw sx="100000" sy="100000" kx="0" ky="0" algn="b" rotWithShape="0" blurRad="127000" dist="76200" dir="2700000">
              <a:srgbClr val="404040">
                <a:alpha val="75000"/>
              </a:srgbClr>
            </a:outerShdw>
          </a:effectLst>
          <a:latin typeface="+mn-lt"/>
          <a:ea typeface="+mn-ea"/>
          <a:cs typeface="+mn-cs"/>
          <a:sym typeface="Palatino"/>
        </a:defRPr>
      </a:lvl9pPr>
    </p:titleStyle>
    <p:bodyStyle>
      <a:lvl1pPr marL="508000" indent="-508000" defTabSz="584200">
        <a:spcBef>
          <a:spcPts val="2400"/>
        </a:spcBef>
        <a:buSzPct val="60000"/>
        <a:buBlip>
          <a:blip r:embed="rId5"/>
        </a:buBlip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1pPr>
      <a:lvl2pPr marL="1117600" indent="-609600" defTabSz="584200">
        <a:spcBef>
          <a:spcPts val="2400"/>
        </a:spcBef>
        <a:buSzPct val="60000"/>
        <a:buBlip>
          <a:blip r:embed="rId5"/>
        </a:buBlip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2pPr>
      <a:lvl3pPr marL="1778000" indent="-762000" defTabSz="584200">
        <a:spcBef>
          <a:spcPts val="2400"/>
        </a:spcBef>
        <a:buSzPct val="60000"/>
        <a:buBlip>
          <a:blip r:embed="rId5"/>
        </a:buBlip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3pPr>
      <a:lvl4pPr marL="2540000" indent="-1016000" defTabSz="584200">
        <a:spcBef>
          <a:spcPts val="2400"/>
        </a:spcBef>
        <a:buSzPct val="60000"/>
        <a:buBlip>
          <a:blip r:embed="rId5"/>
        </a:buBlip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4pPr>
      <a:lvl5pPr marL="2921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5pPr>
      <a:lvl6pPr marL="3175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6pPr>
      <a:lvl7pPr marL="3429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7pPr>
      <a:lvl8pPr marL="3683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8pPr>
      <a:lvl9pPr marL="3937000" indent="-1143000" defTabSz="584200">
        <a:spcBef>
          <a:spcPts val="2400"/>
        </a:spcBef>
        <a:buSzPct val="100000"/>
        <a:buChar char="•"/>
        <a:defRPr sz="3600">
          <a:solidFill>
            <a:srgbClr val="5E5E5E"/>
          </a:solidFill>
          <a:latin typeface="Gill Sans"/>
          <a:ea typeface="Gill Sans"/>
          <a:cs typeface="Gill Sans"/>
          <a:sym typeface="Gill Sans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png"/><Relationship Id="rId3" Type="http://schemas.openxmlformats.org/officeDocument/2006/relationships/image" Target="../media/image2.tif"/><Relationship Id="rId4" Type="http://schemas.openxmlformats.org/officeDocument/2006/relationships/image" Target="../media/image33.png"/><Relationship Id="rId5" Type="http://schemas.openxmlformats.org/officeDocument/2006/relationships/image" Target="../media/image34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38.png"/><Relationship Id="rId4" Type="http://schemas.openxmlformats.org/officeDocument/2006/relationships/image" Target="../media/image3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2.tif"/><Relationship Id="rId5" Type="http://schemas.openxmlformats.org/officeDocument/2006/relationships/image" Target="../media/image4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Relationship Id="rId3" Type="http://schemas.openxmlformats.org/officeDocument/2006/relationships/image" Target="../media/image5.tif"/><Relationship Id="rId4" Type="http://schemas.openxmlformats.org/officeDocument/2006/relationships/image" Target="../media/image43.png"/><Relationship Id="rId5" Type="http://schemas.openxmlformats.org/officeDocument/2006/relationships/image" Target="../media/image44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Screen Shot 2016-06-19 at 14.15.0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88489" y="3567193"/>
            <a:ext cx="3175001" cy="3161014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Shape 24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Fisica nel Run-2</a:t>
            </a:r>
          </a:p>
        </p:txBody>
      </p:sp>
      <p:sp>
        <p:nvSpPr>
          <p:cNvPr id="243" name="Shape 243"/>
          <p:cNvSpPr/>
          <p:nvPr>
            <p:ph type="body" idx="1"/>
          </p:nvPr>
        </p:nvSpPr>
        <p:spPr>
          <a:xfrm>
            <a:off x="317500" y="1688813"/>
            <a:ext cx="7975561" cy="762968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pPr lvl="0" marL="305082" indent="-305082" defTabSz="274574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K. Bachas, G. Chiodini, S. Spagnolo</a:t>
            </a:r>
            <a:r>
              <a:rPr sz="1410">
                <a:solidFill>
                  <a:srgbClr val="5E5E5E"/>
                </a:solidFill>
              </a:rPr>
              <a:t> </a:t>
            </a:r>
            <a:r>
              <a:rPr sz="2162">
                <a:solidFill>
                  <a:srgbClr val="5E5E5E"/>
                </a:solidFill>
              </a:rPr>
              <a:t>impegnati nei working group che analizzano i dati del run 2 ricercando produzione risonante di coppie di bosoni di gauge (dei quali uno sia Z) da fenomeni  esotici o Higgs pesanti, con una Z ricostruita in ee oppure μμ e l’altra in adroni</a:t>
            </a:r>
            <a:endParaRPr sz="2162">
              <a:solidFill>
                <a:srgbClr val="5E5E5E"/>
              </a:solidFill>
            </a:endParaRPr>
          </a:p>
          <a:p>
            <a:pPr lvl="1" marL="358140" indent="-238759" defTabSz="274574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motivazioni: </a:t>
            </a:r>
            <a:endParaRPr sz="1692">
              <a:solidFill>
                <a:srgbClr val="5E5E5E"/>
              </a:solidFill>
            </a:endParaRPr>
          </a:p>
          <a:p>
            <a:pPr lvl="2" marL="596900" indent="-298450" defTabSz="274574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1) DOI: 10.1007/JHEP12(2015)055 un risultato ottenuto con i dati a 8 TeV del 2012 che merita attenzione nel nuovo run a causa di un </a:t>
            </a:r>
            <a:r>
              <a:rPr i="1" sz="1692">
                <a:solidFill>
                  <a:srgbClr val="941100"/>
                </a:solidFill>
              </a:rPr>
              <a:t>interessante eccesso localizzato attorno a 2 TeV</a:t>
            </a:r>
            <a:endParaRPr i="1" sz="1692">
              <a:solidFill>
                <a:srgbClr val="941100"/>
              </a:solidFill>
            </a:endParaRPr>
          </a:p>
          <a:p>
            <a:pPr lvl="3" marL="895350" indent="-298450" defTabSz="274574">
              <a:spcBef>
                <a:spcPts val="1100"/>
              </a:spcBef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ricerca di risonanze nello stato finale VV; entrambi  bosoni vettori sono ricostruiti nei loro decadimenti adronici (alta statistica) e mediante la tecnica dei Fat Jet, combinando i due jet dal decadimento del bosone W/Z; </a:t>
            </a:r>
            <a:endParaRPr sz="1692">
              <a:solidFill>
                <a:srgbClr val="5E5E5E"/>
              </a:solidFill>
            </a:endParaRPr>
          </a:p>
          <a:p>
            <a:pPr lvl="3" marL="895350" indent="-298450" defTabSz="274574">
              <a:spcBef>
                <a:spcPts val="1100"/>
              </a:spcBef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le ricerche condotte nei dati a 8 TeV nei canali leptonici e semileptonici non erano sensibili attorno a M~2TeV, 5/fb a 13TeV dovrebbero essere sufficienti a confermare l’ipotesi di segnale o di fluttuazione </a:t>
            </a:r>
            <a:endParaRPr sz="1692">
              <a:solidFill>
                <a:srgbClr val="5E5E5E"/>
              </a:solidFill>
            </a:endParaRPr>
          </a:p>
          <a:p>
            <a:pPr lvl="1" marL="596900" indent="-298450" defTabSz="274574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2) Alla fine del 2015 EOYE Seminar, </a:t>
            </a:r>
            <a:r>
              <a:rPr i="1" sz="1692">
                <a:solidFill>
                  <a:srgbClr val="941100"/>
                </a:solidFill>
              </a:rPr>
              <a:t>eccesso (non significativo) attorno a 750 GeV nello spettro di massa invariante di due fotoni, consistente nei dati di ATLAS e CMS del 2015 a sqrt(s)=13TeV</a:t>
            </a:r>
            <a:endParaRPr sz="1692">
              <a:solidFill>
                <a:srgbClr val="5E5E5E"/>
              </a:solidFill>
            </a:endParaRPr>
          </a:p>
          <a:p>
            <a:pPr lvl="3" marL="895350" indent="-298450" defTabSz="274574">
              <a:spcBef>
                <a:spcPts val="1100"/>
              </a:spcBef>
              <a:buBlip>
                <a:blip r:embed="rId3"/>
              </a:buBlip>
              <a:defRPr>
                <a:solidFill>
                  <a:srgbClr val="000000"/>
                </a:solidFill>
              </a:defRPr>
            </a:pPr>
            <a:r>
              <a:rPr sz="1692">
                <a:solidFill>
                  <a:srgbClr val="5E5E5E"/>
                </a:solidFill>
              </a:rPr>
              <a:t>contemporanea ricerca di risonanze ZZ o ZW nel canale ll + J nella regione  0.4-3 TeV di ZZ, o ZW anche nel canale ll+fat Jet  ATLAS-CONF-2015-071</a:t>
            </a:r>
            <a:endParaRPr sz="1692">
              <a:solidFill>
                <a:srgbClr val="5E5E5E"/>
              </a:solidFill>
            </a:endParaRPr>
          </a:p>
          <a:p>
            <a:pPr lvl="0" marL="305082" indent="-305082" defTabSz="274574">
              <a:spcBef>
                <a:spcPts val="1100"/>
              </a:spcBef>
              <a:buBlip>
                <a:blip r:embed="rId3"/>
              </a:buBlip>
              <a:defRPr sz="1800">
                <a:solidFill>
                  <a:srgbClr val="000000"/>
                </a:solidFill>
              </a:defRPr>
            </a:pPr>
            <a:r>
              <a:rPr sz="2162">
                <a:solidFill>
                  <a:srgbClr val="5E5E5E"/>
                </a:solidFill>
              </a:rPr>
              <a:t>allineati con il gruppo a fine 2015, autori di risultati pubblici dal 2016 </a:t>
            </a:r>
          </a:p>
        </p:txBody>
      </p:sp>
      <p:sp>
        <p:nvSpPr>
          <p:cNvPr id="244" name="Shape 24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pic>
        <p:nvPicPr>
          <p:cNvPr id="245" name="fig_05a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987769" y="380788"/>
            <a:ext cx="3175001" cy="3260283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9613077" y="112165"/>
            <a:ext cx="2400003" cy="3048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2" indent="0" algn="l">
              <a:spcBef>
                <a:spcPts val="2400"/>
              </a:spcBef>
              <a:defRPr sz="1800"/>
            </a:pPr>
            <a:r>
              <a:rPr sz="1400">
                <a:solidFill>
                  <a:srgbClr val="5E5E5E"/>
                </a:solidFill>
              </a:rPr>
              <a:t>DOI: 10.1007/JHEP12(2015)055</a:t>
            </a:r>
          </a:p>
        </p:txBody>
      </p:sp>
      <p:sp>
        <p:nvSpPr>
          <p:cNvPr id="247" name="Shape 247"/>
          <p:cNvSpPr/>
          <p:nvPr/>
        </p:nvSpPr>
        <p:spPr>
          <a:xfrm>
            <a:off x="9650197" y="6022069"/>
            <a:ext cx="3232202" cy="321742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1400">
                <a:solidFill>
                  <a:srgbClr val="626262"/>
                </a:solidFill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>
                <a:solidFill>
                  <a:srgbClr val="626262"/>
                </a:solidFill>
              </a:rPr>
              <a:t>ATLAS-CONF-2015-081  (EOYE, dic. 2015)</a:t>
            </a:r>
          </a:p>
        </p:txBody>
      </p:sp>
      <p:sp>
        <p:nvSpPr>
          <p:cNvPr id="248" name="Shape 248"/>
          <p:cNvSpPr/>
          <p:nvPr/>
        </p:nvSpPr>
        <p:spPr>
          <a:xfrm>
            <a:off x="9034300" y="4857155"/>
            <a:ext cx="599477" cy="410227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 defTabSz="457200">
              <a:defRPr sz="2000">
                <a:latin typeface="PT Sans"/>
                <a:ea typeface="PT Sans"/>
                <a:cs typeface="PT Sans"/>
                <a:sym typeface="PT Sans"/>
              </a:defRPr>
            </a:lvl1pPr>
          </a:lstStyle>
          <a:p>
            <a:pPr lvl="0">
              <a:defRPr sz="1800"/>
            </a:pPr>
            <a:r>
              <a:rPr sz="2000"/>
              <a:t>Mγγ</a:t>
            </a:r>
          </a:p>
        </p:txBody>
      </p:sp>
      <p:pic>
        <p:nvPicPr>
          <p:cNvPr id="249" name="Screen Shot 2016-06-19 at 15.36.30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678797" y="6507851"/>
            <a:ext cx="3175001" cy="3253504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8009344" y="7681471"/>
            <a:ext cx="1875920" cy="563042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1400">
                <a:solidFill>
                  <a:srgbClr val="626262"/>
                </a:solidFill>
                <a:latin typeface="PT Sans"/>
                <a:ea typeface="PT Sans"/>
                <a:cs typeface="PT Sans"/>
                <a:sym typeface="PT Sans"/>
              </a:rPr>
              <a:t>ATLAS-CONF-2015-071  </a:t>
            </a:r>
            <a:endParaRPr sz="1400">
              <a:solidFill>
                <a:srgbClr val="626262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lvl="0" algn="l" defTabSz="457200">
              <a:defRPr sz="1800"/>
            </a:pPr>
            <a:r>
              <a:rPr sz="1400">
                <a:solidFill>
                  <a:srgbClr val="626262"/>
                </a:solidFill>
                <a:latin typeface="PT Sans"/>
                <a:ea typeface="PT Sans"/>
                <a:cs typeface="PT Sans"/>
                <a:sym typeface="PT Sans"/>
              </a:rPr>
              <a:t>(EOYE, dic. 2015)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Fisica nel Run-2</a:t>
            </a:r>
          </a:p>
        </p:txBody>
      </p:sp>
      <p:sp>
        <p:nvSpPr>
          <p:cNvPr id="253" name="Shape 253"/>
          <p:cNvSpPr/>
          <p:nvPr>
            <p:ph type="body" idx="1"/>
          </p:nvPr>
        </p:nvSpPr>
        <p:spPr>
          <a:xfrm>
            <a:off x="571500" y="1699952"/>
            <a:ext cx="11861800" cy="4374417"/>
          </a:xfrm>
          <a:prstGeom prst="rect">
            <a:avLst/>
          </a:prstGeom>
        </p:spPr>
        <p:txBody>
          <a:bodyPr/>
          <a:lstStyle/>
          <a:p>
            <a:pPr lvl="0" marL="279400" indent="-279400" defTabSz="321310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5E5E5E"/>
                </a:solidFill>
              </a:rPr>
              <a:t>I risultati a cui abbiamo contribuito: </a:t>
            </a:r>
            <a:endParaRPr sz="1980">
              <a:solidFill>
                <a:srgbClr val="5E5E5E"/>
              </a:solidFill>
            </a:endParaRPr>
          </a:p>
          <a:p>
            <a:pPr lvl="1" marL="558800" indent="-279400" defTabSz="321310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942193"/>
                </a:solidFill>
              </a:rPr>
              <a:t>ATLAS-CONF-2016-016  </a:t>
            </a:r>
            <a:r>
              <a:rPr i="1" sz="1650">
                <a:solidFill>
                  <a:srgbClr val="797979"/>
                </a:solidFill>
              </a:rPr>
              <a:t>“Search for ZZ resonances in the llqq final state in pp collisions at √s = 13 TeV with the ATLAS detector”</a:t>
            </a:r>
            <a:r>
              <a:rPr sz="1650">
                <a:solidFill>
                  <a:srgbClr val="942193"/>
                </a:solidFill>
              </a:rPr>
              <a:t>(risultati preliminari per le conferenze invernali 2016</a:t>
            </a:r>
            <a:endParaRPr sz="1650">
              <a:solidFill>
                <a:srgbClr val="942193"/>
              </a:solidFill>
            </a:endParaRPr>
          </a:p>
          <a:p>
            <a:pPr lvl="0" marL="279400" indent="-279400" defTabSz="321310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80">
                <a:solidFill>
                  <a:srgbClr val="5E5E5E"/>
                </a:solidFill>
              </a:rPr>
              <a:t>Selezione e strategia di analisi (dopo M</a:t>
            </a:r>
            <a:r>
              <a:rPr baseline="-5999" sz="1980">
                <a:solidFill>
                  <a:srgbClr val="5E5E5E"/>
                </a:solidFill>
              </a:rPr>
              <a:t>γγ</a:t>
            </a:r>
            <a:r>
              <a:rPr sz="1980">
                <a:solidFill>
                  <a:srgbClr val="5E5E5E"/>
                </a:solidFill>
              </a:rPr>
              <a:t> bump, </a:t>
            </a:r>
            <a:r>
              <a:rPr i="1" sz="1980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focus su M &lt; 1TeV</a:t>
            </a:r>
            <a:r>
              <a:rPr sz="1980">
                <a:solidFill>
                  <a:srgbClr val="5E5E5E"/>
                </a:solidFill>
              </a:rPr>
              <a:t>): </a:t>
            </a:r>
            <a:endParaRPr sz="1980">
              <a:solidFill>
                <a:srgbClr val="5E5E5E"/>
              </a:solidFill>
            </a:endParaRPr>
          </a:p>
          <a:p>
            <a:pPr lvl="1" marL="558800" indent="-279400" defTabSz="321310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942193"/>
                </a:solidFill>
              </a:rPr>
              <a:t>trigger di singolo e o μ, selezione loose di coppie di elettroni o muoni OS, con M</a:t>
            </a:r>
            <a:r>
              <a:rPr baseline="-5999" sz="1650">
                <a:solidFill>
                  <a:srgbClr val="942193"/>
                </a:solidFill>
              </a:rPr>
              <a:t>ll</a:t>
            </a:r>
            <a:r>
              <a:rPr sz="1650">
                <a:solidFill>
                  <a:srgbClr val="942193"/>
                </a:solidFill>
              </a:rPr>
              <a:t> ∼ M</a:t>
            </a:r>
            <a:r>
              <a:rPr baseline="-5999" sz="1650">
                <a:solidFill>
                  <a:srgbClr val="942193"/>
                </a:solidFill>
              </a:rPr>
              <a:t>Z</a:t>
            </a:r>
            <a:r>
              <a:rPr sz="1650">
                <a:solidFill>
                  <a:srgbClr val="942193"/>
                </a:solidFill>
              </a:rPr>
              <a:t> selezione di 1 jet di grande raggio, con caratteristiche di sottostruttura e massa compatibili con un decadimento adronico di Z o alternativamente (per aumentare la sensitivit’ a bassa massa) di 2 jet standard con M</a:t>
            </a:r>
            <a:r>
              <a:rPr baseline="-5999" sz="1650">
                <a:solidFill>
                  <a:srgbClr val="942193"/>
                </a:solidFill>
              </a:rPr>
              <a:t>jj</a:t>
            </a:r>
            <a:r>
              <a:rPr sz="1650">
                <a:solidFill>
                  <a:srgbClr val="942193"/>
                </a:solidFill>
              </a:rPr>
              <a:t> ~ M</a:t>
            </a:r>
            <a:r>
              <a:rPr baseline="-5999" sz="1650">
                <a:solidFill>
                  <a:srgbClr val="942193"/>
                </a:solidFill>
              </a:rPr>
              <a:t>Z. </a:t>
            </a:r>
            <a:endParaRPr sz="1650">
              <a:solidFill>
                <a:srgbClr val="942193"/>
              </a:solidFill>
            </a:endParaRPr>
          </a:p>
          <a:p>
            <a:pPr lvl="1" marL="558800" indent="-279400" defTabSz="321310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942193"/>
                </a:solidFill>
              </a:rPr>
              <a:t>eventi classificati come appartenenti a una di tre regioni di segnali (mutuamente esclusive) oppure a una di 4 regioni di controllo</a:t>
            </a:r>
            <a:endParaRPr sz="1650">
              <a:solidFill>
                <a:srgbClr val="942193"/>
              </a:solidFill>
            </a:endParaRPr>
          </a:p>
          <a:p>
            <a:pPr lvl="2" marL="838200" indent="-279400" defTabSz="321310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5E5E5E"/>
                </a:solidFill>
              </a:rPr>
              <a:t>A= ll+J      B= ll+bb (dove b è un jet taggato b)      C= ll+jj (dei due jets uno o nessuno è taggato b)</a:t>
            </a:r>
            <a:endParaRPr sz="1650">
              <a:solidFill>
                <a:srgbClr val="5E5E5E"/>
              </a:solidFill>
            </a:endParaRPr>
          </a:p>
          <a:p>
            <a:pPr lvl="2" marL="838200" indent="-279400" defTabSz="321310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5E5E5E"/>
                </a:solidFill>
              </a:rPr>
              <a:t>le regioni di controllo sono arricchite nei processi SM di fondo più abbondanti (Z+jets, Z+bb, top)</a:t>
            </a:r>
            <a:endParaRPr sz="1650">
              <a:solidFill>
                <a:srgbClr val="5E5E5E"/>
              </a:solidFill>
            </a:endParaRPr>
          </a:p>
          <a:p>
            <a:pPr lvl="1" marL="558800" indent="-279400" defTabSz="321310">
              <a:spcBef>
                <a:spcPts val="1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650">
                <a:solidFill>
                  <a:srgbClr val="942193"/>
                </a:solidFill>
              </a:rPr>
              <a:t>fit alla massa invariante llJ o lljj per individuare o escludere la presenza di picchi da produzione risonante di ZZ</a:t>
            </a:r>
          </a:p>
        </p:txBody>
      </p:sp>
      <p:sp>
        <p:nvSpPr>
          <p:cNvPr id="254" name="Shape 254"/>
          <p:cNvSpPr/>
          <p:nvPr>
            <p:ph type="sldNum" sz="quarter" idx="2"/>
          </p:nvPr>
        </p:nvSpPr>
        <p:spPr>
          <a:xfrm>
            <a:off x="12592049" y="9347200"/>
            <a:ext cx="254001" cy="431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pic>
        <p:nvPicPr>
          <p:cNvPr id="255" name="fig_0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3787" y="6151249"/>
            <a:ext cx="4534947" cy="35977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fig_03c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25949" y="6247247"/>
            <a:ext cx="3429001" cy="3405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fig_03b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420673" y="6247247"/>
            <a:ext cx="3429001" cy="3405714"/>
          </a:xfrm>
          <a:prstGeom prst="rect">
            <a:avLst/>
          </a:prstGeom>
          <a:ln w="12700">
            <a:miter lim="400000"/>
          </a:ln>
        </p:spPr>
      </p:pic>
      <p:sp>
        <p:nvSpPr>
          <p:cNvPr id="258" name="Shape 258"/>
          <p:cNvSpPr/>
          <p:nvPr/>
        </p:nvSpPr>
        <p:spPr>
          <a:xfrm>
            <a:off x="7794778" y="1473200"/>
            <a:ext cx="3990034" cy="4064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spcBef>
                <a:spcPts val="2400"/>
              </a:spcBef>
              <a:defRPr sz="2000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E5E5E"/>
                </a:solidFill>
              </a:rPr>
              <a:t>K. Bachas, G. Chiodini, S. Spagnolo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Fisica del Run-2</a:t>
            </a:r>
          </a:p>
        </p:txBody>
      </p:sp>
      <p:sp>
        <p:nvSpPr>
          <p:cNvPr id="261" name="Shape 2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497840" indent="-497840" defTabSz="57251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Contributo di Lecce:</a:t>
            </a:r>
            <a:endParaRPr sz="3528">
              <a:solidFill>
                <a:srgbClr val="5E5E5E"/>
              </a:solidFill>
            </a:endParaRPr>
          </a:p>
          <a:p>
            <a:pPr lvl="1" marL="995680" indent="-497840" defTabSz="57251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approcci alternativi alla stima dei fondi e validazione della selezione</a:t>
            </a:r>
            <a:endParaRPr sz="3528">
              <a:solidFill>
                <a:srgbClr val="5E5E5E"/>
              </a:solidFill>
            </a:endParaRPr>
          </a:p>
          <a:p>
            <a:pPr lvl="0" marL="497840" indent="-497840" defTabSz="57251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528">
                <a:solidFill>
                  <a:srgbClr val="5E5E5E"/>
                </a:solidFill>
              </a:rPr>
              <a:t>Adesso </a:t>
            </a:r>
            <a:r>
              <a:rPr i="1" sz="3528">
                <a:solidFill>
                  <a:srgbClr val="005493"/>
                </a:solidFill>
              </a:rPr>
              <a:t>(con l’obiettivo di ICHEP2016)</a:t>
            </a:r>
            <a:endParaRPr i="1" sz="3528">
              <a:solidFill>
                <a:srgbClr val="005493"/>
              </a:solidFill>
            </a:endParaRPr>
          </a:p>
          <a:p>
            <a:pPr lvl="1" marL="995680" indent="-497840" defTabSz="57251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0">
                <a:solidFill>
                  <a:srgbClr val="942193"/>
                </a:solidFill>
              </a:rPr>
              <a:t>CONF-EXOT-2016-25 </a:t>
            </a:r>
            <a:r>
              <a:rPr i="1" sz="2940">
                <a:solidFill>
                  <a:srgbClr val="797979"/>
                </a:solidFill>
              </a:rPr>
              <a:t>“Search for diboson resonances in the llqq and nunuqq final states in pp collisions at sqrt(s) = 13 TeV with the ATLAS detector using 2016 data”</a:t>
            </a:r>
            <a:endParaRPr sz="2940">
              <a:solidFill>
                <a:srgbClr val="942193"/>
              </a:solidFill>
            </a:endParaRPr>
          </a:p>
          <a:p>
            <a:pPr lvl="1" marL="995680" indent="-497840" defTabSz="57251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0">
                <a:solidFill>
                  <a:srgbClr val="942193"/>
                </a:solidFill>
              </a:rPr>
              <a:t>si torna ad esplorare tutto l’intervallo di Mllqq da 500 GeV a 3 TeV: </a:t>
            </a:r>
            <a:endParaRPr sz="2940">
              <a:solidFill>
                <a:srgbClr val="942193"/>
              </a:solidFill>
            </a:endParaRPr>
          </a:p>
          <a:p>
            <a:pPr lvl="2" marL="1493520" indent="-497840" defTabSz="572516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40">
                <a:solidFill>
                  <a:srgbClr val="942193"/>
                </a:solidFill>
              </a:rPr>
              <a:t>regimi:  [ ll+J,  ll+bb,  ll+jj ] x 2 (produzione da gluon-gluon fusion e produzione da vector boson fusion) </a:t>
            </a:r>
            <a:endParaRPr sz="2940">
              <a:solidFill>
                <a:srgbClr val="942193"/>
              </a:solidFill>
            </a:endParaRPr>
          </a:p>
          <a:p>
            <a:pPr lvl="3" marL="1991360" indent="-497840" defTabSz="572516">
              <a:spcBef>
                <a:spcPts val="2300"/>
              </a:spcBef>
              <a:buBlip>
                <a:blip r:embed="rId2"/>
              </a:buBlip>
              <a:defRPr>
                <a:solidFill>
                  <a:srgbClr val="000000"/>
                </a:solidFill>
              </a:defRPr>
            </a:pPr>
            <a:r>
              <a:rPr sz="2940">
                <a:solidFill>
                  <a:srgbClr val="942193"/>
                </a:solidFill>
              </a:rPr>
              <a:t>con le relative regioni di controllo </a:t>
            </a:r>
          </a:p>
        </p:txBody>
      </p:sp>
      <p:sp>
        <p:nvSpPr>
          <p:cNvPr id="262" name="Shape 262"/>
          <p:cNvSpPr/>
          <p:nvPr>
            <p:ph type="sldNum" sz="quarter" idx="2"/>
          </p:nvPr>
        </p:nvSpPr>
        <p:spPr>
          <a:xfrm>
            <a:off x="12592049" y="9347200"/>
            <a:ext cx="254001" cy="431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sp>
        <p:nvSpPr>
          <p:cNvPr id="263" name="Shape 263"/>
          <p:cNvSpPr/>
          <p:nvPr/>
        </p:nvSpPr>
        <p:spPr>
          <a:xfrm>
            <a:off x="7794778" y="1473200"/>
            <a:ext cx="3990033" cy="4064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spcBef>
                <a:spcPts val="2400"/>
              </a:spcBef>
              <a:defRPr sz="2000">
                <a:solidFill>
                  <a:srgbClr val="5E5E5E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5E5E5E"/>
                </a:solidFill>
              </a:rPr>
              <a:t>K. Bachas, G. Chiodini, S. Spagnolo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type="body" idx="1"/>
          </p:nvPr>
        </p:nvSpPr>
        <p:spPr>
          <a:xfrm>
            <a:off x="571500" y="2273300"/>
            <a:ext cx="6146800" cy="6985000"/>
          </a:xfrm>
          <a:prstGeom prst="rect">
            <a:avLst/>
          </a:prstGeom>
        </p:spPr>
        <p:txBody>
          <a:bodyPr/>
          <a:lstStyle/>
          <a:p>
            <a:pPr lvl="0" marL="330200" indent="-330200" defTabSz="37972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5E5E5E"/>
                </a:solidFill>
              </a:rPr>
              <a:t>durante il long shut-down (2013-2014) sono state installate </a:t>
            </a:r>
            <a:endParaRPr sz="2340">
              <a:solidFill>
                <a:srgbClr val="5E5E5E"/>
              </a:solidFill>
            </a:endParaRPr>
          </a:p>
          <a:p>
            <a:pPr lvl="1" marL="660400" indent="-330200" defTabSz="37972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942193"/>
                </a:solidFill>
              </a:rPr>
              <a:t>le schede di lettura (e trigger) delle </a:t>
            </a:r>
            <a:r>
              <a:rPr sz="1950">
                <a:solidFill>
                  <a:srgbClr val="E324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camere extra nei settori (12 e 14) dei piedi</a:t>
            </a:r>
            <a:endParaRPr sz="1950">
              <a:solidFill>
                <a:srgbClr val="942193"/>
              </a:solidFill>
              <a:latin typeface="Gill Sans SemiBold"/>
              <a:ea typeface="Gill Sans SemiBold"/>
              <a:cs typeface="Gill Sans SemiBold"/>
              <a:sym typeface="Gill Sans SemiBold"/>
            </a:endParaRPr>
          </a:p>
          <a:p>
            <a:pPr lvl="1" marL="660400" indent="-330200" defTabSz="37972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FF6A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alcune camere</a:t>
            </a:r>
            <a:r>
              <a:rPr sz="1950">
                <a:solidFill>
                  <a:srgbClr val="942193"/>
                </a:solidFill>
              </a:rPr>
              <a:t> MDT+</a:t>
            </a:r>
            <a:r>
              <a:rPr sz="1950">
                <a:solidFill>
                  <a:srgbClr val="FF6A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RPC</a:t>
            </a:r>
            <a:r>
              <a:rPr sz="1950">
                <a:solidFill>
                  <a:srgbClr val="942193"/>
                </a:solidFill>
              </a:rPr>
              <a:t> </a:t>
            </a:r>
            <a:r>
              <a:rPr sz="1950">
                <a:solidFill>
                  <a:srgbClr val="FF6A00"/>
                </a:solidFill>
                <a:latin typeface="Gill Sans SemiBold"/>
                <a:ea typeface="Gill Sans SemiBold"/>
                <a:cs typeface="Gill Sans SemiBold"/>
                <a:sym typeface="Gill Sans SemiBold"/>
              </a:rPr>
              <a:t>in buchi di accettanza</a:t>
            </a:r>
            <a:r>
              <a:rPr sz="1950">
                <a:solidFill>
                  <a:srgbClr val="942193"/>
                </a:solidFill>
              </a:rPr>
              <a:t> (per ascensori nel settore tra i piedi) settore 13</a:t>
            </a:r>
            <a:endParaRPr sz="1950">
              <a:solidFill>
                <a:srgbClr val="942193"/>
              </a:solidFill>
            </a:endParaRPr>
          </a:p>
          <a:p>
            <a:pPr lvl="0" marL="330200" indent="-330200" defTabSz="37972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5E5E5E"/>
                </a:solidFill>
              </a:rPr>
              <a:t>nostro ruolo: integrazione di queste nuove camere nella simulazione e nel data model di ATLAS, per consentire la lettura, decodifica, configurazione delle strade di trigger e utilizzo dei dati</a:t>
            </a:r>
            <a:endParaRPr sz="2340">
              <a:solidFill>
                <a:srgbClr val="0042AA"/>
              </a:solidFill>
            </a:endParaRPr>
          </a:p>
          <a:p>
            <a:pPr lvl="1" marL="660400" indent="-330200" defTabSz="37972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942193"/>
                </a:solidFill>
              </a:rPr>
              <a:t>update del software di cabling, decodifica, integrazione nel monitoring offline, simulazione e ricostruzione </a:t>
            </a:r>
            <a:endParaRPr sz="1950">
              <a:solidFill>
                <a:srgbClr val="942193"/>
              </a:solidFill>
            </a:endParaRPr>
          </a:p>
          <a:p>
            <a:pPr lvl="1" marL="660400" indent="-330200" defTabSz="37972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942193"/>
                </a:solidFill>
              </a:rPr>
              <a:t>commissioning con i dati in corso</a:t>
            </a:r>
            <a:endParaRPr sz="1950">
              <a:solidFill>
                <a:srgbClr val="942193"/>
              </a:solidFill>
            </a:endParaRPr>
          </a:p>
          <a:p>
            <a:pPr lvl="1" marL="660400" indent="-330200" defTabSz="379729">
              <a:spcBef>
                <a:spcPts val="1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950">
                <a:solidFill>
                  <a:srgbClr val="942193"/>
                </a:solidFill>
              </a:rPr>
              <a:t>DQ offline, utilizzato dagli shifters+esperti per definire la qualità dei dati, aggiornato - </a:t>
            </a:r>
            <a:r>
              <a:rPr i="1" sz="1950">
                <a:solidFill>
                  <a:srgbClr val="942193"/>
                </a:solidFill>
              </a:rPr>
              <a:t>responsabilità G. Chiodini</a:t>
            </a:r>
          </a:p>
        </p:txBody>
      </p:sp>
      <p:pic>
        <p:nvPicPr>
          <p:cNvPr id="266" name="Screen shot 2014-07-09 at 3.54.0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26745" y="1727200"/>
            <a:ext cx="5871655" cy="3733800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Shape 267"/>
          <p:cNvSpPr/>
          <p:nvPr/>
        </p:nvSpPr>
        <p:spPr>
          <a:xfrm>
            <a:off x="12052300" y="3187700"/>
            <a:ext cx="825500" cy="965200"/>
          </a:xfrm>
          <a:prstGeom prst="roundRect">
            <a:avLst>
              <a:gd name="adj" fmla="val 23077"/>
            </a:avLst>
          </a:prstGeom>
          <a:solidFill>
            <a:srgbClr val="EBEBEB"/>
          </a:solidFill>
          <a:ln w="12700">
            <a:solidFill>
              <a:srgbClr val="6E003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68" name="Shape 26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224">
                <a:effectLst>
                  <a:outerShdw sx="100000" sy="100000" kx="0" ky="0" algn="b" rotWithShape="0" blurRad="83820" dist="50292" dir="2700000">
                    <a:srgbClr val="40404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24">
                <a:solidFill>
                  <a:srgbClr val="00116D"/>
                </a:solidFill>
                <a:effectLst>
                  <a:outerShdw sx="100000" sy="100000" kx="0" ky="0" algn="b" rotWithShape="0" blurRad="83820" dist="50292" dir="2700000">
                    <a:srgbClr val="404040">
                      <a:alpha val="75000"/>
                    </a:srgbClr>
                  </a:outerShdw>
                </a:effectLst>
              </a:rPr>
              <a:t>RPC detector maintenance, studi, simulazioni</a:t>
            </a:r>
          </a:p>
        </p:txBody>
      </p:sp>
      <p:sp>
        <p:nvSpPr>
          <p:cNvPr id="269" name="Shape 2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sp>
        <p:nvSpPr>
          <p:cNvPr id="270" name="Shape 270"/>
          <p:cNvSpPr/>
          <p:nvPr/>
        </p:nvSpPr>
        <p:spPr>
          <a:xfrm flipV="1">
            <a:off x="6337295" y="5457703"/>
            <a:ext cx="5342609" cy="1"/>
          </a:xfrm>
          <a:prstGeom prst="line">
            <a:avLst/>
          </a:prstGeom>
          <a:ln w="38100">
            <a:solidFill/>
            <a:miter lim="400000"/>
            <a:headEnd type="stealth"/>
          </a:ln>
        </p:spPr>
        <p:txBody>
          <a:bodyPr lIns="0" tIns="0" rIns="0" bIns="0"/>
          <a:lstStyle/>
          <a:p>
            <a:pPr lvl="0"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71" name="Shape 271"/>
          <p:cNvSpPr/>
          <p:nvPr/>
        </p:nvSpPr>
        <p:spPr>
          <a:xfrm>
            <a:off x="9845910" y="5384800"/>
            <a:ext cx="820925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z axis</a:t>
            </a:r>
          </a:p>
        </p:txBody>
      </p:sp>
      <p:sp>
        <p:nvSpPr>
          <p:cNvPr id="272" name="Shape 272"/>
          <p:cNvSpPr/>
          <p:nvPr/>
        </p:nvSpPr>
        <p:spPr>
          <a:xfrm>
            <a:off x="11494231" y="5473700"/>
            <a:ext cx="590861" cy="469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2500"/>
              <a:t>z=0</a:t>
            </a:r>
          </a:p>
        </p:txBody>
      </p:sp>
      <p:sp>
        <p:nvSpPr>
          <p:cNvPr id="273" name="Shape 273"/>
          <p:cNvSpPr/>
          <p:nvPr/>
        </p:nvSpPr>
        <p:spPr>
          <a:xfrm>
            <a:off x="12192000" y="3657600"/>
            <a:ext cx="52097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F7A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F7A28"/>
                </a:solidFill>
              </a:rPr>
              <a:t>MDT</a:t>
            </a:r>
          </a:p>
        </p:txBody>
      </p:sp>
      <p:sp>
        <p:nvSpPr>
          <p:cNvPr id="274" name="Shape 274"/>
          <p:cNvSpPr/>
          <p:nvPr/>
        </p:nvSpPr>
        <p:spPr>
          <a:xfrm>
            <a:off x="12221812" y="3835400"/>
            <a:ext cx="46134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42A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42AA"/>
                </a:solidFill>
              </a:rPr>
              <a:t>RPC</a:t>
            </a:r>
          </a:p>
        </p:txBody>
      </p:sp>
      <p:sp>
        <p:nvSpPr>
          <p:cNvPr id="275" name="Shape 275"/>
          <p:cNvSpPr/>
          <p:nvPr/>
        </p:nvSpPr>
        <p:spPr>
          <a:xfrm>
            <a:off x="12221812" y="3162300"/>
            <a:ext cx="46134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42A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42AA"/>
                </a:solidFill>
              </a:rPr>
              <a:t>RPC</a:t>
            </a:r>
          </a:p>
        </p:txBody>
      </p:sp>
      <p:sp>
        <p:nvSpPr>
          <p:cNvPr id="276" name="Shape 276"/>
          <p:cNvSpPr/>
          <p:nvPr/>
        </p:nvSpPr>
        <p:spPr>
          <a:xfrm>
            <a:off x="12192000" y="3327400"/>
            <a:ext cx="52097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F7A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F7A28"/>
                </a:solidFill>
              </a:rPr>
              <a:t>MDT</a:t>
            </a:r>
          </a:p>
        </p:txBody>
      </p:sp>
      <p:sp>
        <p:nvSpPr>
          <p:cNvPr id="277" name="Shape 277"/>
          <p:cNvSpPr/>
          <p:nvPr/>
        </p:nvSpPr>
        <p:spPr>
          <a:xfrm>
            <a:off x="12077700" y="4292600"/>
            <a:ext cx="749300" cy="977900"/>
          </a:xfrm>
          <a:prstGeom prst="roundRect">
            <a:avLst>
              <a:gd name="adj" fmla="val 25424"/>
            </a:avLst>
          </a:prstGeom>
          <a:solidFill>
            <a:srgbClr val="EBEBEB"/>
          </a:solidFill>
          <a:ln w="12700">
            <a:solidFill>
              <a:srgbClr val="6E0035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12179300" y="4787900"/>
            <a:ext cx="52097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F7A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F7A28"/>
                </a:solidFill>
              </a:rPr>
              <a:t>MDT</a:t>
            </a:r>
          </a:p>
        </p:txBody>
      </p:sp>
      <p:sp>
        <p:nvSpPr>
          <p:cNvPr id="279" name="Shape 279"/>
          <p:cNvSpPr/>
          <p:nvPr/>
        </p:nvSpPr>
        <p:spPr>
          <a:xfrm>
            <a:off x="12169585" y="4959350"/>
            <a:ext cx="531578" cy="33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B51A00"/>
                </a:solidFill>
                <a:latin typeface="Gill Sans SemiBold"/>
                <a:ea typeface="Gill Sans SemiBold"/>
                <a:cs typeface="Gill Sans SemiBold"/>
                <a:sym typeface="Gill Sans SemiBold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B51A00"/>
                </a:solidFill>
              </a:rPr>
              <a:t>RPC</a:t>
            </a:r>
          </a:p>
        </p:txBody>
      </p:sp>
      <p:sp>
        <p:nvSpPr>
          <p:cNvPr id="280" name="Shape 280"/>
          <p:cNvSpPr/>
          <p:nvPr/>
        </p:nvSpPr>
        <p:spPr>
          <a:xfrm>
            <a:off x="12204700" y="4292600"/>
            <a:ext cx="461349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0042AA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0042AA"/>
                </a:solidFill>
              </a:rPr>
              <a:t>RPC</a:t>
            </a:r>
          </a:p>
        </p:txBody>
      </p:sp>
      <p:sp>
        <p:nvSpPr>
          <p:cNvPr id="281" name="Shape 281"/>
          <p:cNvSpPr/>
          <p:nvPr/>
        </p:nvSpPr>
        <p:spPr>
          <a:xfrm>
            <a:off x="12179300" y="4457700"/>
            <a:ext cx="520973" cy="31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500">
                <a:solidFill>
                  <a:srgbClr val="4F7A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F7A28"/>
                </a:solidFill>
              </a:rPr>
              <a:t>MDT</a:t>
            </a:r>
          </a:p>
        </p:txBody>
      </p:sp>
      <p:pic>
        <p:nvPicPr>
          <p:cNvPr id="282" name="Screen shot 2014-07-09 at 4.10.3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37400" y="6121400"/>
            <a:ext cx="5080000" cy="3400732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10871200" y="7620000"/>
            <a:ext cx="2120900" cy="1447800"/>
          </a:xfrm>
          <a:prstGeom prst="roundRect">
            <a:avLst>
              <a:gd name="adj" fmla="val 13158"/>
            </a:avLst>
          </a:prstGeom>
          <a:solidFill>
            <a:srgbClr val="EBEBEB"/>
          </a:solidFill>
          <a:ln w="12700">
            <a:solidFill>
              <a:srgbClr val="6E0035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>
              <a:defRPr sz="1800"/>
            </a:pPr>
            <a:r>
              <a:rPr>
                <a:solidFill>
                  <a:srgbClr val="444444"/>
                </a:solidFill>
              </a:rPr>
              <a:t>hit RPC (soltanto) per tracce prompt </a:t>
            </a:r>
            <a:endParaRPr>
              <a:solidFill>
                <a:srgbClr val="444444"/>
              </a:solidFill>
            </a:endParaRPr>
          </a:p>
          <a:p>
            <a:pPr lvl="0">
              <a:defRPr sz="1800"/>
            </a:pPr>
            <a:r>
              <a:rPr>
                <a:solidFill>
                  <a:srgbClr val="444444"/>
                </a:solidFill>
              </a:rPr>
              <a:t>settore 13 tra i piedi di ATLAS </a:t>
            </a:r>
          </a:p>
        </p:txBody>
      </p:sp>
      <p:sp>
        <p:nvSpPr>
          <p:cNvPr id="284" name="Shape 284"/>
          <p:cNvSpPr/>
          <p:nvPr/>
        </p:nvSpPr>
        <p:spPr>
          <a:xfrm>
            <a:off x="9588500" y="6210300"/>
            <a:ext cx="1028701" cy="546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5" name="Shape 285"/>
          <p:cNvSpPr/>
          <p:nvPr/>
        </p:nvSpPr>
        <p:spPr>
          <a:xfrm>
            <a:off x="9423400" y="7289800"/>
            <a:ext cx="685801" cy="4572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fill="norm" stroke="1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ln w="25400">
            <a:solidFill>
              <a:srgbClr val="FF6A0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6" name="Shape 286"/>
          <p:cNvSpPr/>
          <p:nvPr/>
        </p:nvSpPr>
        <p:spPr>
          <a:xfrm>
            <a:off x="1198948" y="1670050"/>
            <a:ext cx="2710278" cy="3937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rgbClr val="42424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24242"/>
                </a:solidFill>
              </a:rPr>
              <a:t>G. Chiodini, S. Spagnolo</a:t>
            </a:r>
          </a:p>
        </p:txBody>
      </p:sp>
      <p:sp>
        <p:nvSpPr>
          <p:cNvPr id="287" name="Shape 287"/>
          <p:cNvSpPr/>
          <p:nvPr/>
        </p:nvSpPr>
        <p:spPr>
          <a:xfrm rot="2400000">
            <a:off x="6616700" y="5231732"/>
            <a:ext cx="1079500" cy="622301"/>
          </a:xfrm>
          <a:prstGeom prst="rightArrow">
            <a:avLst>
              <a:gd name="adj1" fmla="val 38776"/>
              <a:gd name="adj2" fmla="val 55102"/>
            </a:avLst>
          </a:prstGeom>
          <a:solidFill>
            <a:srgbClr val="FF6A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88" name="Shape 288"/>
          <p:cNvSpPr/>
          <p:nvPr/>
        </p:nvSpPr>
        <p:spPr>
          <a:xfrm>
            <a:off x="6743288" y="3371894"/>
            <a:ext cx="520701" cy="622301"/>
          </a:xfrm>
          <a:prstGeom prst="rightArrow">
            <a:avLst>
              <a:gd name="adj1" fmla="val 38776"/>
              <a:gd name="adj2" fmla="val 65854"/>
            </a:avLst>
          </a:prstGeom>
          <a:solidFill>
            <a:srgbClr val="E32400"/>
          </a:solidFill>
          <a:ln w="127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creen Shot 2016-06-19 at 17.12.5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51500" y="6017776"/>
            <a:ext cx="3810001" cy="3381911"/>
          </a:xfrm>
          <a:prstGeom prst="rect">
            <a:avLst/>
          </a:prstGeom>
          <a:ln w="12700">
            <a:miter lim="400000"/>
          </a:ln>
        </p:spPr>
      </p:pic>
      <p:pic>
        <p:nvPicPr>
          <p:cNvPr id="291" name="Screen Shot 2016-06-19 at 17.11.07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68587" y="1593239"/>
            <a:ext cx="6520880" cy="4362725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>
            <p:ph type="body" idx="1"/>
          </p:nvPr>
        </p:nvSpPr>
        <p:spPr>
          <a:xfrm>
            <a:off x="302683" y="2120900"/>
            <a:ext cx="5585884" cy="7396758"/>
          </a:xfrm>
          <a:prstGeom prst="rect">
            <a:avLst/>
          </a:prstGeom>
        </p:spPr>
        <p:txBody>
          <a:bodyPr/>
          <a:lstStyle/>
          <a:p>
            <a:pPr lvl="0" marL="233679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Il commissioning è continuato durante la presa dati 2015 e cosi lo sforzo di validazione con i dati delle mappe di cablaggio, trigger roads, ecc</a:t>
            </a:r>
            <a:endParaRPr sz="1656">
              <a:solidFill>
                <a:srgbClr val="5E5E5E"/>
              </a:solidFill>
            </a:endParaRPr>
          </a:p>
          <a:p>
            <a:pPr lvl="1" marL="467359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nuove camere di trigger integrate realmente solo alla fine del run </a:t>
            </a:r>
            <a:endParaRPr sz="1656">
              <a:solidFill>
                <a:srgbClr val="5E5E5E"/>
              </a:solidFill>
            </a:endParaRPr>
          </a:p>
          <a:p>
            <a:pPr lvl="0" marL="233679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Problema di inefficienza elevata del trigger di mu di primo livello, rispetto alle simulazioni, che per MC15a/b  avevano utilizzato valori di efficienza nominali e uniformi su tutto lo spettrometro</a:t>
            </a:r>
            <a:endParaRPr sz="1656">
              <a:solidFill>
                <a:srgbClr val="5E5E5E"/>
              </a:solidFill>
            </a:endParaRPr>
          </a:p>
          <a:p>
            <a:pPr lvl="1" marL="467359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grosso sforzo di comprensione delle motivazioni di tali inefficienze e del mapping locale di tali inefficienze</a:t>
            </a:r>
            <a:endParaRPr sz="1656">
              <a:solidFill>
                <a:srgbClr val="5E5E5E"/>
              </a:solidFill>
            </a:endParaRPr>
          </a:p>
          <a:p>
            <a:pPr lvl="2" marL="701040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talk a RPC2016, feb. 2016, M. Corradi et al </a:t>
            </a:r>
            <a:endParaRPr sz="1656">
              <a:solidFill>
                <a:srgbClr val="5E5E5E"/>
              </a:solidFill>
            </a:endParaRPr>
          </a:p>
          <a:p>
            <a:pPr lvl="0" marL="233679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ricostruzione ad alta granularità dello stato del detector (efficienze di pannello e cluster size per pannello di strip) dai dati per iniezione delle condizioni realistiche di run in MC15c (per pubblicazioni con i dati 2015 e risultati preliminari con i dati 2016)</a:t>
            </a:r>
            <a:endParaRPr sz="1656">
              <a:solidFill>
                <a:srgbClr val="5E5E5E"/>
              </a:solidFill>
            </a:endParaRPr>
          </a:p>
          <a:p>
            <a:pPr lvl="0" marL="233679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Strumenti: </a:t>
            </a:r>
            <a:endParaRPr sz="1656">
              <a:solidFill>
                <a:srgbClr val="5E5E5E"/>
              </a:solidFill>
            </a:endParaRPr>
          </a:p>
          <a:p>
            <a:pPr lvl="1" marL="467359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RPC Data Quality Offline (sw suite) in uso nel run per accertamento e classificazioene di qualità dei dati RPC </a:t>
            </a:r>
            <a:endParaRPr sz="1656">
              <a:solidFill>
                <a:srgbClr val="5E5E5E"/>
              </a:solidFill>
            </a:endParaRPr>
          </a:p>
          <a:p>
            <a:pPr lvl="1" marL="467359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versione estesa di RPC DQOffline per la determinazione ad alta statistica di efficienze e proprietà locali del sistema</a:t>
            </a:r>
            <a:endParaRPr sz="1656">
              <a:solidFill>
                <a:srgbClr val="5E5E5E"/>
              </a:solidFill>
            </a:endParaRPr>
          </a:p>
          <a:p>
            <a:pPr lvl="2" marL="701040" indent="-233679" defTabSz="268731">
              <a:spcBef>
                <a:spcPts val="1100"/>
              </a:spcBef>
              <a:buBlip>
                <a:blip r:embed="rId4"/>
              </a:buBlip>
              <a:defRPr sz="1800">
                <a:solidFill>
                  <a:srgbClr val="000000"/>
                </a:solidFill>
              </a:defRPr>
            </a:pPr>
            <a:r>
              <a:rPr sz="1656">
                <a:solidFill>
                  <a:srgbClr val="5E5E5E"/>
                </a:solidFill>
              </a:rPr>
              <a:t>input a MC15c e studi di performance dettagliati</a:t>
            </a:r>
          </a:p>
        </p:txBody>
      </p:sp>
      <p:sp>
        <p:nvSpPr>
          <p:cNvPr id="293" name="Shape 29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85572">
              <a:defRPr sz="4224">
                <a:effectLst>
                  <a:outerShdw sx="100000" sy="100000" kx="0" ky="0" algn="b" rotWithShape="0" blurRad="83820" dist="50292" dir="2700000">
                    <a:srgbClr val="404040">
                      <a:alpha val="75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24">
                <a:solidFill>
                  <a:srgbClr val="00116D"/>
                </a:solidFill>
                <a:effectLst>
                  <a:outerShdw sx="100000" sy="100000" kx="0" ky="0" algn="b" rotWithShape="0" blurRad="83820" dist="50292" dir="2700000">
                    <a:srgbClr val="404040">
                      <a:alpha val="75000"/>
                    </a:srgbClr>
                  </a:outerShdw>
                </a:effectLst>
              </a:rPr>
              <a:t>RPC detector maintenance, studi, simulazioni</a:t>
            </a:r>
          </a:p>
        </p:txBody>
      </p:sp>
      <p:sp>
        <p:nvSpPr>
          <p:cNvPr id="294" name="Shape 294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sp>
        <p:nvSpPr>
          <p:cNvPr id="295" name="Shape 295"/>
          <p:cNvSpPr/>
          <p:nvPr/>
        </p:nvSpPr>
        <p:spPr>
          <a:xfrm>
            <a:off x="1198948" y="1670050"/>
            <a:ext cx="2710278" cy="3937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000">
                <a:solidFill>
                  <a:srgbClr val="42424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>
                <a:solidFill>
                  <a:srgbClr val="424242"/>
                </a:solidFill>
              </a:rPr>
              <a:t>G. Chiodini, S. Spagnolo</a:t>
            </a:r>
          </a:p>
        </p:txBody>
      </p:sp>
      <p:pic>
        <p:nvPicPr>
          <p:cNvPr id="296" name="Screen Shot 2016-06-19 at 17.18.27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41903" y="5776476"/>
            <a:ext cx="3810001" cy="2963334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Shape 297"/>
          <p:cNvSpPr/>
          <p:nvPr/>
        </p:nvSpPr>
        <p:spPr>
          <a:xfrm flipV="1">
            <a:off x="8695266" y="8318971"/>
            <a:ext cx="847186" cy="274696"/>
          </a:xfrm>
          <a:prstGeom prst="line">
            <a:avLst/>
          </a:prstGeom>
          <a:ln w="38100">
            <a:solidFill/>
            <a:miter lim="400000"/>
            <a:tailEnd type="triangle"/>
          </a:ln>
        </p:spPr>
        <p:txBody>
          <a:bodyPr lIns="0" tIns="0" rIns="0" bIns="0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298" name="Shape 298"/>
          <p:cNvSpPr/>
          <p:nvPr/>
        </p:nvSpPr>
        <p:spPr>
          <a:xfrm>
            <a:off x="11840045" y="8642350"/>
            <a:ext cx="990601" cy="3175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500">
                <a:solidFill>
                  <a:srgbClr val="42424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24242"/>
                </a:solidFill>
              </a:rPr>
              <a:t>pivot plane</a:t>
            </a:r>
          </a:p>
        </p:txBody>
      </p:sp>
      <p:sp>
        <p:nvSpPr>
          <p:cNvPr id="299" name="Shape 299"/>
          <p:cNvSpPr/>
          <p:nvPr/>
        </p:nvSpPr>
        <p:spPr>
          <a:xfrm>
            <a:off x="9469193" y="8686800"/>
            <a:ext cx="1866372" cy="533401"/>
          </a:xfrm>
          <a:prstGeom prst="rect">
            <a:avLst/>
          </a:prstGeom>
          <a:solidFill>
            <a:srgbClr val="D4FB79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1500">
                <a:solidFill>
                  <a:srgbClr val="424242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500">
                <a:solidFill>
                  <a:srgbClr val="424242"/>
                </a:solidFill>
              </a:rPr>
              <a:t>misure di eff. locali, per pannello</a:t>
            </a:r>
          </a:p>
        </p:txBody>
      </p:sp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Altre attività e responsabilità</a:t>
            </a:r>
          </a:p>
        </p:txBody>
      </p:sp>
      <p:sp>
        <p:nvSpPr>
          <p:cNvPr id="302" name="Shape 302"/>
          <p:cNvSpPr/>
          <p:nvPr>
            <p:ph type="body" idx="1"/>
          </p:nvPr>
        </p:nvSpPr>
        <p:spPr>
          <a:xfrm>
            <a:off x="571500" y="1596872"/>
            <a:ext cx="11899900" cy="7661428"/>
          </a:xfrm>
          <a:prstGeom prst="rect">
            <a:avLst/>
          </a:prstGeom>
        </p:spPr>
        <p:txBody>
          <a:bodyPr/>
          <a:lstStyle/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36">
                <a:solidFill>
                  <a:srgbClr val="424242"/>
                </a:solidFill>
              </a:rPr>
              <a:t>S. Spagnolo</a:t>
            </a:r>
            <a:r>
              <a:rPr sz="1836">
                <a:solidFill>
                  <a:srgbClr val="5E5E5E"/>
                </a:solidFill>
              </a:rPr>
              <a:t> </a:t>
            </a:r>
            <a:endParaRPr sz="1836">
              <a:solidFill>
                <a:srgbClr val="5E5E5E"/>
              </a:solidFill>
            </a:endParaRPr>
          </a:p>
          <a:p>
            <a:pPr lvl="1" marL="569975" indent="-310895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36">
                <a:solidFill>
                  <a:srgbClr val="942193"/>
                </a:solidFill>
              </a:rPr>
              <a:t>partecipazioni a Editorial Boards; Chair di un editorial board per la ricerca di risonanze di stati a 3 leptoni (per vincolare masse/sezioni d’urto di produzione di leptoni pesanti in modelli see-saw di tipo III) articolo sottomesso a JHEP il 3 Giugno 2015 arXiv:1506.01291</a:t>
            </a:r>
            <a:endParaRPr sz="1836">
              <a:solidFill>
                <a:srgbClr val="942193"/>
              </a:solidFill>
            </a:endParaRPr>
          </a:p>
          <a:p>
            <a:pPr lvl="1" marL="569975" indent="-310895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36">
                <a:solidFill>
                  <a:srgbClr val="942193"/>
                </a:solidFill>
              </a:rPr>
              <a:t>da Luglio 2014 a Ottobre 2015 componente dell’ATLAS Speaker Committee</a:t>
            </a:r>
            <a:endParaRPr sz="1836">
              <a:solidFill>
                <a:srgbClr val="942193"/>
              </a:solidFill>
            </a:endParaRPr>
          </a:p>
          <a:p>
            <a:pPr lvl="1" marL="569975" indent="-310895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1836">
                <a:solidFill>
                  <a:srgbClr val="942193"/>
                </a:solidFill>
              </a:rPr>
              <a:t>rappresentante del Muon Spectrometer nel ATLAS Data Preparation Coordination group</a:t>
            </a:r>
            <a:endParaRPr sz="1836">
              <a:solidFill>
                <a:srgbClr val="942193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  <a:p>
            <a:pPr lvl="0" marL="259079" indent="-259079" defTabSz="297941">
              <a:spcBef>
                <a:spcPts val="1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endParaRPr sz="1836">
              <a:solidFill>
                <a:srgbClr val="5E5E5E"/>
              </a:solidFill>
            </a:endParaRPr>
          </a:p>
        </p:txBody>
      </p:sp>
      <p:sp>
        <p:nvSpPr>
          <p:cNvPr id="303" name="Shape 303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  <p:pic>
        <p:nvPicPr>
          <p:cNvPr id="304" name="1.tif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885470" y="5857349"/>
            <a:ext cx="4968639" cy="3575085"/>
          </a:xfrm>
          <a:prstGeom prst="rect">
            <a:avLst/>
          </a:prstGeom>
          <a:ln w="12700">
            <a:miter lim="400000"/>
          </a:ln>
        </p:spPr>
      </p:pic>
      <p:sp>
        <p:nvSpPr>
          <p:cNvPr id="305" name="Shape 305"/>
          <p:cNvSpPr/>
          <p:nvPr/>
        </p:nvSpPr>
        <p:spPr>
          <a:xfrm>
            <a:off x="260214" y="3814177"/>
            <a:ext cx="6897110" cy="7661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213359" indent="-213359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r>
              <a:rPr sz="1890">
                <a:solidFill>
                  <a:srgbClr val="5E5E5E"/>
                </a:solidFill>
              </a:rPr>
              <a:t>G. Chiodini</a:t>
            </a:r>
            <a:endParaRPr sz="1890">
              <a:solidFill>
                <a:srgbClr val="5E5E5E"/>
              </a:solidFill>
            </a:endParaRPr>
          </a:p>
          <a:p>
            <a:pPr lvl="1" marL="469391" indent="-256031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r>
              <a:rPr sz="1512">
                <a:solidFill>
                  <a:srgbClr val="942193"/>
                </a:solidFill>
              </a:rPr>
              <a:t>responsabile della stesura della sezione del </a:t>
            </a:r>
            <a:r>
              <a:rPr sz="1512">
                <a:solidFill>
                  <a:srgbClr val="874EFE"/>
                </a:solidFill>
              </a:rPr>
              <a:t>TDR di AFP (Atlas Forward Physics)</a:t>
            </a:r>
            <a:r>
              <a:rPr sz="1512">
                <a:solidFill>
                  <a:srgbClr val="942193"/>
                </a:solidFill>
              </a:rPr>
              <a:t> che descrive l’utilizzo di rivelatori a diamante per timing e trigger standalone [contributo al TR per la review di AFP nel 2013]</a:t>
            </a:r>
            <a:endParaRPr sz="1512">
              <a:solidFill>
                <a:srgbClr val="942193"/>
              </a:solidFill>
            </a:endParaRPr>
          </a:p>
          <a:p>
            <a:pPr lvl="3" marL="1066800" indent="-426719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r>
              <a:rPr sz="1512">
                <a:solidFill>
                  <a:srgbClr val="9437FF"/>
                </a:solidFill>
              </a:rPr>
              <a:t>TDR pubblicato a Maggio 2015 CERN-LHCC-2015-009 ; ATLAS-TDR-024</a:t>
            </a:r>
            <a:endParaRPr sz="1512">
              <a:solidFill>
                <a:srgbClr val="9437FF"/>
              </a:solidFill>
            </a:endParaRPr>
          </a:p>
          <a:p>
            <a:pPr lvl="3" marL="1066800" indent="-426719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r>
              <a:rPr sz="1512">
                <a:solidFill>
                  <a:srgbClr val="9437FF"/>
                </a:solidFill>
              </a:rPr>
              <a:t>comprende appendice su proposta di upgrade del timing detector con diamante sintetico</a:t>
            </a:r>
            <a:endParaRPr sz="1512">
              <a:solidFill>
                <a:srgbClr val="9437FF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37FF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37FF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37FF"/>
              </a:solidFill>
            </a:endParaRPr>
          </a:p>
          <a:p>
            <a:pPr lvl="3" marL="1066800" indent="-426719" algn="l" defTabSz="245363">
              <a:spcBef>
                <a:spcPts val="1000"/>
              </a:spcBef>
              <a:buSzPct val="60000"/>
              <a:buBlip>
                <a:blip r:embed="rId2"/>
              </a:buBlip>
              <a:defRPr sz="1800"/>
            </a:pPr>
            <a:endParaRPr sz="1512">
              <a:solidFill>
                <a:srgbClr val="9437FF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  <a:p>
            <a:pPr lvl="0" algn="l" defTabSz="245363">
              <a:spcBef>
                <a:spcPts val="1000"/>
              </a:spcBef>
              <a:defRPr sz="1800"/>
            </a:pPr>
            <a:endParaRPr sz="1512">
              <a:solidFill>
                <a:srgbClr val="942193"/>
              </a:solidFill>
            </a:endParaRPr>
          </a:p>
        </p:txBody>
      </p:sp>
      <p:pic>
        <p:nvPicPr>
          <p:cNvPr id="306" name="Screen Shot 2015-07-07 at 17.21.35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1683" y="6249634"/>
            <a:ext cx="6214172" cy="5135863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Shape 307"/>
          <p:cNvSpPr/>
          <p:nvPr/>
        </p:nvSpPr>
        <p:spPr>
          <a:xfrm>
            <a:off x="6661055" y="3814177"/>
            <a:ext cx="5710238" cy="7661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marL="203200" indent="-203200" algn="l" defTabSz="233679">
              <a:spcBef>
                <a:spcPts val="900"/>
              </a:spcBef>
              <a:buSzPct val="60000"/>
              <a:buBlip>
                <a:blip r:embed="rId2"/>
              </a:buBlip>
              <a:defRPr sz="1800"/>
            </a:pPr>
            <a:endParaRPr sz="1440">
              <a:solidFill>
                <a:srgbClr val="5E5E5E"/>
              </a:solidFill>
            </a:endParaRPr>
          </a:p>
          <a:p>
            <a:pPr lvl="1" marL="447040" indent="-243840" algn="l" defTabSz="233679">
              <a:spcBef>
                <a:spcPts val="900"/>
              </a:spcBef>
              <a:buSzPct val="60000"/>
              <a:buBlip>
                <a:blip r:embed="rId2"/>
              </a:buBlip>
              <a:defRPr sz="1800"/>
            </a:pPr>
            <a:r>
              <a:rPr sz="1440">
                <a:solidFill>
                  <a:srgbClr val="942193"/>
                </a:solidFill>
              </a:rPr>
              <a:t>contributo al gruppo di lavoro che studia opzioni di upgrade di ATLAS per la fase-2 che estendano l’accettanza a grandi valori di pseudorapidità (&lt;4) su “Possible detector technologies under investigation” per un preshower del calorimetro ad alto eta con capacità di timing</a:t>
            </a: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3" marL="1016000" indent="-406400" algn="l" defTabSz="233679">
              <a:spcBef>
                <a:spcPts val="900"/>
              </a:spcBef>
              <a:buSzPct val="60000"/>
              <a:buBlip>
                <a:blip r:embed="rId2"/>
              </a:buBlip>
              <a:defRPr sz="1800"/>
            </a:pPr>
            <a:endParaRPr sz="1440">
              <a:solidFill>
                <a:srgbClr val="9437FF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  <a:p>
            <a:pPr lvl="0" algn="l" defTabSz="233679">
              <a:spcBef>
                <a:spcPts val="900"/>
              </a:spcBef>
              <a:defRPr sz="1800"/>
            </a:pPr>
            <a:endParaRPr sz="1440">
              <a:solidFill>
                <a:srgbClr val="942193"/>
              </a:solidFill>
            </a:endParaRPr>
          </a:p>
        </p:txBody>
      </p:sp>
      <p:sp>
        <p:nvSpPr>
          <p:cNvPr id="308" name="Shape 308"/>
          <p:cNvSpPr/>
          <p:nvPr/>
        </p:nvSpPr>
        <p:spPr>
          <a:xfrm rot="5400000">
            <a:off x="4371840" y="6407375"/>
            <a:ext cx="850901" cy="393701"/>
          </a:xfrm>
          <a:prstGeom prst="rightArrow">
            <a:avLst>
              <a:gd name="adj1" fmla="val 32000"/>
              <a:gd name="adj2" fmla="val 138323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09" name="Shape 309"/>
          <p:cNvSpPr/>
          <p:nvPr/>
        </p:nvSpPr>
        <p:spPr>
          <a:xfrm rot="5400000">
            <a:off x="8938324" y="5535536"/>
            <a:ext cx="850901" cy="393701"/>
          </a:xfrm>
          <a:prstGeom prst="rightArrow">
            <a:avLst>
              <a:gd name="adj1" fmla="val 32000"/>
              <a:gd name="adj2" fmla="val 138323"/>
            </a:avLst>
          </a:prstGeom>
          <a:blipFill>
            <a:blip r:embed="rId5"/>
          </a:blipFill>
          <a:ln w="12700">
            <a:miter lim="400000"/>
          </a:ln>
          <a:effectLst>
            <a:outerShdw sx="100000" sy="100000" kx="0" ky="0" algn="b" rotWithShape="0" blurRad="25400" dist="25400" dir="2388334">
              <a:srgbClr val="000000">
                <a:alpha val="79310"/>
              </a:srgbClr>
            </a:outerShdw>
          </a:effectLst>
        </p:spPr>
        <p:txBody>
          <a:bodyPr lIns="50800" tIns="50800" rIns="50800" bIns="5080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310" name="Shape 310"/>
          <p:cNvSpPr/>
          <p:nvPr/>
        </p:nvSpPr>
        <p:spPr>
          <a:xfrm>
            <a:off x="1692870" y="4089003"/>
            <a:ext cx="10774904" cy="1"/>
          </a:xfrm>
          <a:prstGeom prst="line">
            <a:avLst/>
          </a:prstGeom>
          <a:ln w="25400">
            <a:solidFill>
              <a:srgbClr val="85888D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400">
                <a:solidFill>
                  <a:srgbClr val="00116D"/>
                </a:solidFill>
                <a:effectLst>
                  <a:outerShdw sx="100000" sy="100000" kx="0" ky="0" algn="b" rotWithShape="0" blurRad="127000" dist="76200" dir="2700000">
                    <a:srgbClr val="404040">
                      <a:alpha val="75000"/>
                    </a:srgbClr>
                  </a:outerShdw>
                </a:effectLst>
              </a:rPr>
              <a:t>Per la fase II (HL-LHC)</a:t>
            </a:r>
          </a:p>
        </p:txBody>
      </p:sp>
      <p:sp>
        <p:nvSpPr>
          <p:cNvPr id="313" name="Shape 31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 marL="396239" indent="-396239" defTabSz="45567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5E5E5E"/>
                </a:solidFill>
              </a:rPr>
              <a:t>G. Chiodini, S. Spagnolo</a:t>
            </a:r>
            <a:r>
              <a:rPr sz="2807">
                <a:solidFill>
                  <a:srgbClr val="5E5E5E"/>
                </a:solidFill>
              </a:rPr>
              <a:t> già inseriti nel gruppo dell’ITK e dei pixel in particolare, attività in cui l'INFN ha avuto ed ha ancora un ruolo importante e in cui i gruppi storici sono aperti a nuovi contributi e in particolare hanno accolto la nostra manifestazione di interesse a inserirci nel solco delle attività nazionali. Intendiamo concretizzare un piano di lavoro che coinvolga la sezione di Lecce in modo quanto più qualificante possibile. Negozieremo nel seguito di questo anno e nel prossimo un impegno che possa essere adeguato alle potenzialità locali e alle aspettative di ATLAS-IT. </a:t>
            </a:r>
            <a:endParaRPr sz="2807">
              <a:solidFill>
                <a:srgbClr val="5E5E5E"/>
              </a:solidFill>
            </a:endParaRPr>
          </a:p>
          <a:p>
            <a:pPr lvl="1" marL="792479" indent="-396239" defTabSz="45567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340">
                <a:solidFill>
                  <a:srgbClr val="942193"/>
                </a:solidFill>
              </a:rPr>
              <a:t>Per il 2017 non abbiamo richieste. </a:t>
            </a:r>
            <a:endParaRPr sz="2340">
              <a:solidFill>
                <a:srgbClr val="942193"/>
              </a:solidFill>
            </a:endParaRPr>
          </a:p>
          <a:p>
            <a:pPr lvl="0" marL="396239" indent="-396239" defTabSz="45567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5E5E5E"/>
                </a:solidFill>
              </a:rPr>
              <a:t>AFP ha avuto un percorso nella collaborazione  (con un down-grade del potenziale di fisica) che ATLAS-IT ha preferito non seguire oltre la fase di proposta </a:t>
            </a:r>
            <a:endParaRPr sz="2807">
              <a:solidFill>
                <a:srgbClr val="5E5E5E"/>
              </a:solidFill>
            </a:endParaRPr>
          </a:p>
          <a:p>
            <a:pPr lvl="0" marL="396239" indent="-396239" defTabSz="455675">
              <a:spcBef>
                <a:spcPts val="1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807">
                <a:solidFill>
                  <a:srgbClr val="5E5E5E"/>
                </a:solidFill>
              </a:rPr>
              <a:t>Il tagger ad alta risoluzione temporale per la regione di alto eta appare un upgrade con molti aspetti ancora speculativi, nonostante l’interesse per le tecnologie che dovrebbero essere sviluppate e utilizzate</a:t>
            </a:r>
          </a:p>
        </p:txBody>
      </p:sp>
      <p:sp>
        <p:nvSpPr>
          <p:cNvPr id="314" name="Shape 314"/>
          <p:cNvSpPr/>
          <p:nvPr>
            <p:ph type="sldNum" sz="quarter" idx="2"/>
          </p:nvPr>
        </p:nvSpPr>
        <p:spPr>
          <a:xfrm>
            <a:off x="12592049" y="9347200"/>
            <a:ext cx="254001" cy="4318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1A0A53"/>
                </a:solidFill>
              </a:rPr>
            </a:fld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BEA3">
            <a:alpha val="55000"/>
          </a:srgbClr>
        </a:solidFill>
        <a:ln w="12700" cap="flat">
          <a:solidFill>
            <a:srgbClr val="6E003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Palatino"/>
        <a:ea typeface="Palatino"/>
        <a:cs typeface="Palatino"/>
      </a:majorFont>
      <a:minorFont>
        <a:latin typeface="Palatino"/>
        <a:ea typeface="Palatino"/>
        <a:cs typeface="Palatin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8BEA3">
            <a:alpha val="55000"/>
          </a:srgbClr>
        </a:solidFill>
        <a:ln w="12700" cap="flat">
          <a:solidFill>
            <a:srgbClr val="6E0035"/>
          </a:solidFill>
          <a:prstDash val="solid"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ill Sans"/>
            <a:ea typeface="Gill Sans"/>
            <a:cs typeface="Gill San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