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Tahoma"/>
          <a:ea typeface="Tahoma"/>
          <a:cs typeface="Tahoma"/>
        </a:font>
        <a:srgbClr val="000000"/>
      </a:tcTxStyle>
      <a:tcStyle>
        <a:tcBdr>
          <a:left>
            <a:ln w="12700" cap="flat">
              <a:solidFill>
                <a:srgbClr val="93008F"/>
              </a:solidFill>
              <a:prstDash val="solid"/>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Tahoma"/>
          <a:ea typeface="Tahoma"/>
          <a:cs typeface="Tahoma"/>
        </a:font>
        <a:srgbClr val="785700"/>
      </a:tcTxStyle>
      <a:tcStyle>
        <a:tcBdr>
          <a:left>
            <a:ln w="12700" cap="flat">
              <a:noFill/>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DBC8">
              <a:alpha val="67000"/>
            </a:srgbClr>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Tahoma"/>
          <a:ea typeface="Tahoma"/>
          <a:cs typeface="Tahoma"/>
        </a:font>
        <a:srgbClr val="61177C"/>
      </a:tcTxStyle>
      <a:tcStyle>
        <a:tcBdr>
          <a:left>
            <a:ln w="12700" cap="flat">
              <a:solidFill>
                <a:srgbClr val="93008F"/>
              </a:solidFill>
              <a:prstDash val="solid"/>
              <a:miter lim="400000"/>
            </a:ln>
          </a:left>
          <a:right>
            <a:ln w="12700" cap="flat">
              <a:solidFill>
                <a:srgbClr val="93008F"/>
              </a:solidFill>
              <a:prstDash val="solid"/>
              <a:miter lim="400000"/>
            </a:ln>
          </a:right>
          <a:top>
            <a:ln w="12700" cap="flat">
              <a:noFill/>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CAE8">
              <a:alpha val="50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ph type="sldImg"/>
          </p:nvPr>
        </p:nvSpPr>
        <p:spPr>
          <a:xfrm>
            <a:off x="1143000" y="685800"/>
            <a:ext cx="4572000" cy="3429000"/>
          </a:xfrm>
          <a:prstGeom prst="rect">
            <a:avLst/>
          </a:prstGeom>
        </p:spPr>
        <p:txBody>
          <a:bodyPr/>
          <a:lstStyle/>
          <a:p>
            <a:pPr/>
          </a:p>
        </p:txBody>
      </p:sp>
      <p:sp>
        <p:nvSpPr>
          <p:cNvPr id="357" name="Shape 3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ti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jpeg"/><Relationship Id="rId7"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pic>
        <p:nvPicPr>
          <p:cNvPr id="14" name="Internal JPsi TP meeting, CERN, Aug 31st, 2010" descr="Internal JPsi TP meeting, CERN, Aug 31st, 2010"/>
          <p:cNvPicPr>
            <a:picLocks noChangeAspect="0"/>
          </p:cNvPicPr>
          <p:nvPr/>
        </p:nvPicPr>
        <p:blipFill>
          <a:blip r:embed="rId2">
            <a:extLst/>
          </a:blip>
          <a:stretch>
            <a:fillRect/>
          </a:stretch>
        </p:blipFill>
        <p:spPr>
          <a:xfrm>
            <a:off x="3224845" y="9366250"/>
            <a:ext cx="6045201" cy="419100"/>
          </a:xfrm>
          <a:prstGeom prst="rect">
            <a:avLst/>
          </a:prstGeom>
        </p:spPr>
      </p:pic>
      <p:sp>
        <p:nvSpPr>
          <p:cNvPr id="15" name="Title Text"/>
          <p:cNvSpPr/>
          <p:nvPr>
            <p:ph type="title"/>
          </p:nvPr>
        </p:nvSpPr>
        <p:spPr>
          <a:xfrm>
            <a:off x="1270000" y="1638300"/>
            <a:ext cx="10464800" cy="33020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a:r>
              <a:t>Title Text</a:t>
            </a:r>
          </a:p>
        </p:txBody>
      </p:sp>
      <p:sp>
        <p:nvSpPr>
          <p:cNvPr id="16" name="Body Level One…"/>
          <p:cNvSpPr/>
          <p:nvPr>
            <p:ph type="body" sz="half"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FontTx/>
              <a:buNone/>
              <a:defRPr sz="3000">
                <a:solidFill>
                  <a:srgbClr val="371A94"/>
                </a:solidFill>
                <a:latin typeface="+mn-lt"/>
                <a:ea typeface="+mn-ea"/>
                <a:cs typeface="+mn-cs"/>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p:nvPr>
            <p:ph type="sldNum" sz="quarter" idx="2"/>
          </p:nvPr>
        </p:nvSpPr>
        <p:spPr>
          <a:xfrm>
            <a:off x="6324600" y="92583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pic>
        <p:nvPicPr>
          <p:cNvPr id="12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2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2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2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2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3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3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32"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3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34"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35"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36" name="Body Level One…"/>
          <p:cNvSpPr/>
          <p:nvPr>
            <p:ph type="body" idx="1"/>
          </p:nvPr>
        </p:nvSpPr>
        <p:spPr>
          <a:xfrm>
            <a:off x="571500" y="1270000"/>
            <a:ext cx="11684000" cy="7962900"/>
          </a:xfrm>
          <a:prstGeom prst="rect">
            <a:avLst/>
          </a:prstGeom>
        </p:spPr>
        <p:txBody>
          <a:bodyPr>
            <a:noAutofit/>
          </a:bodyPr>
          <a:lstStyle>
            <a:lvl1pPr marL="889000" indent="-571500">
              <a:spcBef>
                <a:spcPts val="4800"/>
              </a:spcBef>
              <a:buClr>
                <a:srgbClr val="941100"/>
              </a:buClr>
              <a:buSzPct val="80000"/>
              <a:buFont typeface="Lucida Grande"/>
              <a:buChar char="✓"/>
              <a:defRPr>
                <a:latin typeface="Tahoma"/>
                <a:ea typeface="Tahoma"/>
                <a:cs typeface="Tahoma"/>
                <a:sym typeface="Tahoma"/>
              </a:defRPr>
            </a:lvl1pPr>
            <a:lvl2pPr marL="1333500" indent="-571500">
              <a:spcBef>
                <a:spcPts val="4800"/>
              </a:spcBef>
              <a:buClr>
                <a:srgbClr val="941100"/>
              </a:buClr>
              <a:buSzPct val="80000"/>
              <a:buFont typeface="Lucida Grande"/>
              <a:buChar char="✓"/>
              <a:defRPr sz="3600">
                <a:solidFill>
                  <a:srgbClr val="5E5E5E"/>
                </a:solidFill>
                <a:latin typeface="Tahoma"/>
                <a:ea typeface="Tahoma"/>
                <a:cs typeface="Tahoma"/>
                <a:sym typeface="Tahoma"/>
              </a:defRPr>
            </a:lvl2pPr>
            <a:lvl3pPr marL="1778000" indent="-571500">
              <a:spcBef>
                <a:spcPts val="4800"/>
              </a:spcBef>
              <a:buClr>
                <a:srgbClr val="941100"/>
              </a:buClr>
              <a:buSzPct val="80000"/>
              <a:buFont typeface="Lucida Grande"/>
              <a:buChar char="✓"/>
              <a:defRPr sz="3600">
                <a:latin typeface="Tahoma"/>
                <a:ea typeface="Tahoma"/>
                <a:cs typeface="Tahoma"/>
                <a:sym typeface="Tahoma"/>
              </a:defRPr>
            </a:lvl3pPr>
            <a:lvl4pPr marL="2222500" indent="-571500">
              <a:spcBef>
                <a:spcPts val="4800"/>
              </a:spcBef>
              <a:buClr>
                <a:srgbClr val="941100"/>
              </a:buClr>
              <a:buSzPct val="80000"/>
              <a:buFont typeface="Lucida Grande"/>
              <a:buChar char="✓"/>
              <a:defRPr sz="3600">
                <a:solidFill>
                  <a:srgbClr val="5E5E5E"/>
                </a:solidFill>
                <a:latin typeface="Tahoma"/>
                <a:ea typeface="Tahoma"/>
                <a:cs typeface="Tahoma"/>
                <a:sym typeface="Tahoma"/>
              </a:defRPr>
            </a:lvl4pPr>
            <a:lvl5pPr marL="2667000">
              <a:spcBef>
                <a:spcPts val="4800"/>
              </a:spcBef>
              <a:buClr>
                <a:srgbClr val="941100"/>
              </a:buClr>
              <a:buSzPct val="80000"/>
              <a:defRPr sz="36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44"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45"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46"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47"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48"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49"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50"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51"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52"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53"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54"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55" name="Slide Number"/>
          <p:cNvSpPr/>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6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6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6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6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6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6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6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69"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7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71"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72"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graphicFrame>
        <p:nvGraphicFramePr>
          <p:cNvPr id="173" name="Table"/>
          <p:cNvGraphicFramePr/>
          <p:nvPr/>
        </p:nvGraphicFramePr>
        <p:xfrm>
          <a:off x="1879600" y="2984500"/>
          <a:ext cx="9232900" cy="238760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2308225"/>
                <a:gridCol w="2308225"/>
                <a:gridCol w="2308225"/>
                <a:gridCol w="2308225"/>
              </a:tblGrid>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L w="12700">
                      <a:miter lim="400000"/>
                    </a:lnL>
                  </a:tcPr>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R w="12700">
                      <a:miter lim="400000"/>
                    </a:lnR>
                  </a:tcPr>
                </a:tc>
              </a:tr>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tc>
                <a:tc>
                  <a:txBody>
                    <a:bodyPr/>
                    <a:lstStyle/>
                    <a:p>
                      <a:pPr defTabSz="914400">
                        <a:tabLst>
                          <a:tab pos="914400" algn="l"/>
                        </a:tabLst>
                        <a:defRPr sz="2400">
                          <a:sym typeface="Tahoma"/>
                        </a:defRPr>
                      </a:pPr>
                    </a:p>
                  </a:txBody>
                  <a:tcPr marL="50800" marR="50800" marT="50800" marB="50800" anchor="ctr" anchorCtr="0" horzOverflow="overflow">
                    <a:lnR w="12700">
                      <a:miter lim="400000"/>
                    </a:lnR>
                  </a:tcPr>
                </a:tc>
              </a:tr>
              <a:tr h="795866">
                <a:tc>
                  <a:txBody>
                    <a:bodyPr/>
                    <a:lstStyle/>
                    <a:p>
                      <a:pPr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defTabSz="914400">
                        <a:tabLst>
                          <a:tab pos="914400" algn="l"/>
                        </a:tabLst>
                        <a:defRPr sz="2400">
                          <a:sym typeface="Tahoma"/>
                        </a:defRPr>
                      </a:pPr>
                    </a:p>
                  </a:txBody>
                  <a:tcPr marL="50800" marR="50800" marT="50800" marB="50800" anchor="ctr" anchorCtr="0" horzOverflow="overflow">
                    <a:lnR w="12700">
                      <a:miter lim="400000"/>
                    </a:lnR>
                    <a:lnB w="12700">
                      <a:miter lim="400000"/>
                    </a:lnB>
                  </a:tcPr>
                </a:tc>
              </a:tr>
            </a:tbl>
          </a:graphicData>
        </a:graphic>
      </p:graphicFrame>
      <p:sp>
        <p:nvSpPr>
          <p:cNvPr id="174" name="gggg"/>
          <p:cNvSpPr/>
          <p:nvPr/>
        </p:nvSpPr>
        <p:spPr>
          <a:xfrm>
            <a:off x="8864600" y="6629400"/>
            <a:ext cx="2235200" cy="876300"/>
          </a:xfrm>
          <a:prstGeom prst="rect">
            <a:avLst/>
          </a:prstGeom>
          <a:solidFill>
            <a:srgbClr val="C8BEA3">
              <a:alpha val="55000"/>
            </a:srgbClr>
          </a:solidFill>
          <a:ln w="12700">
            <a:solidFill>
              <a:srgbClr val="6E0035"/>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48001E"/>
                </a:solidFill>
                <a:effectLst>
                  <a:outerShdw sx="100000" sy="100000" kx="0" ky="0" algn="b" rotWithShape="0" blurRad="38100" dist="12700" dir="5400000">
                    <a:srgbClr val="000000">
                      <a:alpha val="50000"/>
                    </a:srgbClr>
                  </a:outerShdw>
                </a:effectLst>
                <a:latin typeface="Tahoma"/>
                <a:ea typeface="Tahoma"/>
                <a:cs typeface="Tahoma"/>
                <a:sym typeface="Tahoma"/>
              </a:defRPr>
            </a:lvl1pPr>
          </a:lstStyle>
          <a:p>
            <a:pPr/>
            <a:r>
              <a:t>gggg</a:t>
            </a:r>
          </a:p>
        </p:txBody>
      </p:sp>
      <p:sp>
        <p:nvSpPr>
          <p:cNvPr id="175" name="Title Text"/>
          <p:cNvSpPr/>
          <p:nvPr>
            <p:ph type="title"/>
          </p:nvPr>
        </p:nvSpPr>
        <p:spPr>
          <a:xfrm>
            <a:off x="571500" y="254000"/>
            <a:ext cx="11684000" cy="1485900"/>
          </a:xfrm>
          <a:prstGeom prst="rect">
            <a:avLst/>
          </a:prstGeom>
          <a:noFill/>
          <a:ln w="12700">
            <a:miter lim="400000"/>
          </a:ln>
        </p:spPr>
        <p:txBody>
          <a:bodyPr>
            <a:noAutofit/>
          </a:bodyPr>
          <a:lstStyle>
            <a:lvl1pPr>
              <a:defRPr>
                <a:solidFill>
                  <a:srgbClr val="561029"/>
                </a:solidFill>
                <a:latin typeface="Tahoma"/>
                <a:ea typeface="Tahoma"/>
                <a:cs typeface="Tahoma"/>
                <a:sym typeface="Tahoma"/>
              </a:defRPr>
            </a:lvl1pPr>
          </a:lstStyle>
          <a:p>
            <a:pPr/>
            <a:r>
              <a:t>Title Text</a:t>
            </a:r>
          </a:p>
        </p:txBody>
      </p:sp>
      <p:sp>
        <p:nvSpPr>
          <p:cNvPr id="176" name="Slide Number"/>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pic>
        <p:nvPicPr>
          <p:cNvPr id="183"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84"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85"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86"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87"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88"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89"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90"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91"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92"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93"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94" name="Title Text"/>
          <p:cNvSpPr/>
          <p:nvPr>
            <p:ph type="title"/>
          </p:nvPr>
        </p:nvSpPr>
        <p:spPr>
          <a:xfrm>
            <a:off x="1270000" y="2971800"/>
            <a:ext cx="10464800" cy="38100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195" name="Slide Number"/>
          <p:cNvSpPr/>
          <p:nvPr>
            <p:ph type="sldNum" sz="quarter" idx="2"/>
          </p:nvPr>
        </p:nvSpPr>
        <p:spPr>
          <a:xfrm>
            <a:off x="124841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20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0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0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0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0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0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0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09"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1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11"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12"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13" name="Image"/>
          <p:cNvSpPr/>
          <p:nvPr>
            <p:ph type="pic" sz="half" idx="13"/>
          </p:nvPr>
        </p:nvSpPr>
        <p:spPr>
          <a:xfrm>
            <a:off x="2438400" y="1638300"/>
            <a:ext cx="8128000" cy="4559300"/>
          </a:xfrm>
          <a:prstGeom prst="rect">
            <a:avLst/>
          </a:prstGeom>
        </p:spPr>
        <p:txBody>
          <a:bodyPr lIns="91439" tIns="45719" rIns="91439" bIns="45719" anchor="t">
            <a:noAutofit/>
          </a:bodyPr>
          <a:lstStyle/>
          <a:p>
            <a:pPr/>
          </a:p>
        </p:txBody>
      </p:sp>
      <p:sp>
        <p:nvSpPr>
          <p:cNvPr id="214" name="Title Text"/>
          <p:cNvSpPr/>
          <p:nvPr>
            <p:ph type="title"/>
          </p:nvPr>
        </p:nvSpPr>
        <p:spPr>
          <a:xfrm>
            <a:off x="1270000" y="7366000"/>
            <a:ext cx="10464800" cy="17018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15" name="Slide Number"/>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Reflection">
    <p:spTree>
      <p:nvGrpSpPr>
        <p:cNvPr id="1" name=""/>
        <p:cNvGrpSpPr/>
        <p:nvPr/>
      </p:nvGrpSpPr>
      <p:grpSpPr>
        <a:xfrm>
          <a:off x="0" y="0"/>
          <a:ext cx="0" cy="0"/>
          <a:chOff x="0" y="0"/>
          <a:chExt cx="0" cy="0"/>
        </a:xfrm>
      </p:grpSpPr>
      <p:pic>
        <p:nvPicPr>
          <p:cNvPr id="22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2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2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2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2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2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2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29"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3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31"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32"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33" name="Image"/>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34" name="Title Text"/>
          <p:cNvSpPr/>
          <p:nvPr>
            <p:ph type="title"/>
          </p:nvPr>
        </p:nvSpPr>
        <p:spPr>
          <a:xfrm>
            <a:off x="1270000" y="7366000"/>
            <a:ext cx="10464800" cy="1701800"/>
          </a:xfrm>
          <a:prstGeom prst="rect">
            <a:avLst/>
          </a:prstGeom>
          <a:noFill/>
          <a:ln w="12700">
            <a:miter lim="400000"/>
          </a:ln>
        </p:spPr>
        <p:txBody>
          <a:bodyPr>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35" name="Slide Number"/>
          <p:cNvSpPr/>
          <p:nvPr>
            <p:ph type="sldNum" sz="quarter" idx="2"/>
          </p:nvPr>
        </p:nvSpPr>
        <p:spPr>
          <a:xfrm>
            <a:off x="124587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pic>
        <p:nvPicPr>
          <p:cNvPr id="242"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43"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44"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45"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46"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47"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48"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49"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50"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51"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52"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53" name="Image"/>
          <p:cNvSpPr/>
          <p:nvPr>
            <p:ph type="pic" sz="quarter" idx="13"/>
          </p:nvPr>
        </p:nvSpPr>
        <p:spPr>
          <a:xfrm>
            <a:off x="7124700" y="1968500"/>
            <a:ext cx="4216400" cy="5626100"/>
          </a:xfrm>
          <a:prstGeom prst="rect">
            <a:avLst/>
          </a:prstGeom>
        </p:spPr>
        <p:txBody>
          <a:bodyPr lIns="91439" tIns="45719" rIns="91439" bIns="45719" anchor="t">
            <a:noAutofit/>
          </a:bodyPr>
          <a:lstStyle/>
          <a:p>
            <a:pPr/>
          </a:p>
        </p:txBody>
      </p:sp>
      <p:sp>
        <p:nvSpPr>
          <p:cNvPr id="254" name="Title Text"/>
          <p:cNvSpPr/>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55" name="Body Level One…"/>
          <p:cNvSpPr/>
          <p:nvPr>
            <p:ph type="body" sz="quarter"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FontTx/>
              <a:buNone/>
              <a:defRPr sz="3400">
                <a:solidFill>
                  <a:srgbClr val="606060"/>
                </a:solid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256" name="Slide Number"/>
          <p:cNvSpPr/>
          <p:nvPr>
            <p:ph type="sldNum" sz="quarter" idx="2"/>
          </p:nvPr>
        </p:nvSpPr>
        <p:spPr>
          <a:xfrm>
            <a:off x="125095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flection">
    <p:spTree>
      <p:nvGrpSpPr>
        <p:cNvPr id="1" name=""/>
        <p:cNvGrpSpPr/>
        <p:nvPr/>
      </p:nvGrpSpPr>
      <p:grpSpPr>
        <a:xfrm>
          <a:off x="0" y="0"/>
          <a:ext cx="0" cy="0"/>
          <a:chOff x="0" y="0"/>
          <a:chExt cx="0" cy="0"/>
        </a:xfrm>
      </p:grpSpPr>
      <p:pic>
        <p:nvPicPr>
          <p:cNvPr id="263"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64"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65"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66"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67"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68"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69"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70"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71"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72"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73"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74" name="Image"/>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75" name="Title Text"/>
          <p:cNvSpPr/>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561029"/>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a:r>
              <a:t>Title Text</a:t>
            </a:r>
          </a:p>
        </p:txBody>
      </p:sp>
      <p:sp>
        <p:nvSpPr>
          <p:cNvPr id="276" name="Body Level One…"/>
          <p:cNvSpPr/>
          <p:nvPr>
            <p:ph type="body" sz="quarter"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FontTx/>
              <a:buNone/>
              <a:defRPr sz="3400">
                <a:solidFill>
                  <a:srgbClr val="606060"/>
                </a:solid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277" name="Slide Number"/>
          <p:cNvSpPr/>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pic>
        <p:nvPicPr>
          <p:cNvPr id="284"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285"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86"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87"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288"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289"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290"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291"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292"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293"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294"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295" name="Image"/>
          <p:cNvSpPr/>
          <p:nvPr>
            <p:ph type="pic" sz="quarter" idx="13"/>
          </p:nvPr>
        </p:nvSpPr>
        <p:spPr>
          <a:xfrm>
            <a:off x="7175500" y="2882900"/>
            <a:ext cx="4102100" cy="5473700"/>
          </a:xfrm>
          <a:prstGeom prst="rect">
            <a:avLst/>
          </a:prstGeom>
        </p:spPr>
        <p:txBody>
          <a:bodyPr lIns="91439" tIns="45719" rIns="91439" bIns="45719" anchor="t">
            <a:noAutofit/>
          </a:bodyPr>
          <a:lstStyle/>
          <a:p>
            <a:pPr/>
          </a:p>
        </p:txBody>
      </p:sp>
      <p:sp>
        <p:nvSpPr>
          <p:cNvPr id="296" name="Title Text"/>
          <p:cNvSpPr/>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297" name="Body Level One…"/>
          <p:cNvSpPr/>
          <p:nvPr>
            <p:ph type="body" sz="half" idx="1"/>
          </p:nvPr>
        </p:nvSpPr>
        <p:spPr>
          <a:xfrm>
            <a:off x="1270000" y="2768600"/>
            <a:ext cx="50419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98" name="Slide Number"/>
          <p:cNvSpPr/>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pic>
        <p:nvPicPr>
          <p:cNvPr id="30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30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30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30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30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31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31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312"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31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314"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315"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316" name="Title Text"/>
          <p:cNvSpPr/>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317" name="Body Level One…"/>
          <p:cNvSpPr/>
          <p:nvPr>
            <p:ph type="body" sz="half" idx="1"/>
          </p:nvPr>
        </p:nvSpPr>
        <p:spPr>
          <a:xfrm>
            <a:off x="1270000" y="2768600"/>
            <a:ext cx="50419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18" name="Slide Number"/>
          <p:cNvSpPr/>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Logo">
    <p:spTree>
      <p:nvGrpSpPr>
        <p:cNvPr id="1" name=""/>
        <p:cNvGrpSpPr/>
        <p:nvPr/>
      </p:nvGrpSpPr>
      <p:grpSpPr>
        <a:xfrm>
          <a:off x="0" y="0"/>
          <a:ext cx="0" cy="0"/>
          <a:chOff x="0" y="0"/>
          <a:chExt cx="0" cy="0"/>
        </a:xfrm>
      </p:grpSpPr>
      <p:pic>
        <p:nvPicPr>
          <p:cNvPr id="24" name="Muon SW Meeting, CERN, Feb 18th, 2009" descr="Muon SW Meeting, CERN, Feb 18th, 2009"/>
          <p:cNvPicPr>
            <a:picLocks noChangeAspect="0"/>
          </p:cNvPicPr>
          <p:nvPr/>
        </p:nvPicPr>
        <p:blipFill>
          <a:blip r:embed="rId2">
            <a:extLst/>
          </a:blip>
          <a:stretch>
            <a:fillRect/>
          </a:stretch>
        </p:blipFill>
        <p:spPr>
          <a:xfrm>
            <a:off x="3224845" y="9366250"/>
            <a:ext cx="6045201" cy="419100"/>
          </a:xfrm>
          <a:prstGeom prst="rect">
            <a:avLst/>
          </a:prstGeom>
        </p:spPr>
      </p:pic>
      <p:pic>
        <p:nvPicPr>
          <p:cNvPr id="25" name="ATLAS-chrome-logo_lo.tiff" descr="ATLAS-chrome-logo_lo.tiff"/>
          <p:cNvPicPr>
            <a:picLocks noChangeAspect="1"/>
          </p:cNvPicPr>
          <p:nvPr/>
        </p:nvPicPr>
        <p:blipFill>
          <a:blip r:embed="rId3">
            <a:extLst/>
          </a:blip>
          <a:stretch>
            <a:fillRect/>
          </a:stretch>
        </p:blipFill>
        <p:spPr>
          <a:xfrm>
            <a:off x="4483100" y="4394200"/>
            <a:ext cx="3810000" cy="1277207"/>
          </a:xfrm>
          <a:prstGeom prst="rect">
            <a:avLst/>
          </a:prstGeom>
          <a:ln w="12700">
            <a:miter lim="400000"/>
          </a:ln>
        </p:spPr>
      </p:pic>
      <p:sp>
        <p:nvSpPr>
          <p:cNvPr id="26" name="Title Text"/>
          <p:cNvSpPr/>
          <p:nvPr>
            <p:ph type="title"/>
          </p:nvPr>
        </p:nvSpPr>
        <p:spPr>
          <a:xfrm>
            <a:off x="1270000" y="1638300"/>
            <a:ext cx="10464800" cy="23368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a:r>
              <a:t>Title Text</a:t>
            </a:r>
          </a:p>
        </p:txBody>
      </p:sp>
      <p:sp>
        <p:nvSpPr>
          <p:cNvPr id="27" name="Body Level One…"/>
          <p:cNvSpPr/>
          <p:nvPr>
            <p:ph type="body" sz="half"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FontTx/>
              <a:buNone/>
              <a:defRPr sz="3000">
                <a:solidFill>
                  <a:srgbClr val="371A94"/>
                </a:solidFill>
                <a:latin typeface="+mn-lt"/>
                <a:ea typeface="+mn-ea"/>
                <a:cs typeface="+mn-cs"/>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p:nvPr>
            <p:ph type="sldNum" sz="quarter" idx="2"/>
          </p:nvPr>
        </p:nvSpPr>
        <p:spPr>
          <a:xfrm>
            <a:off x="6324600" y="92583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pic>
        <p:nvPicPr>
          <p:cNvPr id="32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32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32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32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32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33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33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332"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33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334"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335"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336" name="Title Text"/>
          <p:cNvSpPr/>
          <p:nvPr>
            <p:ph type="title"/>
          </p:nvPr>
        </p:nvSpPr>
        <p:spPr>
          <a:xfrm>
            <a:off x="1270000" y="254000"/>
            <a:ext cx="10464800" cy="2438400"/>
          </a:xfrm>
          <a:prstGeom prst="rect">
            <a:avLst/>
          </a:prstGeom>
          <a:noFill/>
          <a:ln w="12700">
            <a:miter lim="400000"/>
          </a:ln>
        </p:spPr>
        <p:txBody>
          <a:bodyPr>
            <a:noAutofit/>
          </a:bodyPr>
          <a:lstStyle>
            <a:lvl1pPr algn="ctr">
              <a:defRPr sz="8400">
                <a:solidFill>
                  <a:srgbClr val="000000"/>
                </a:solidFill>
                <a:latin typeface="Gill Sans"/>
                <a:ea typeface="Gill Sans"/>
                <a:cs typeface="Gill Sans"/>
                <a:sym typeface="Gill Sans"/>
              </a:defRPr>
            </a:lvl1pPr>
          </a:lstStyle>
          <a:p>
            <a:pPr>
              <a:defRPr>
                <a:effectLst/>
              </a:defRPr>
            </a:pPr>
            <a:r>
              <a:t>Title Text</a:t>
            </a:r>
          </a:p>
        </p:txBody>
      </p:sp>
      <p:sp>
        <p:nvSpPr>
          <p:cNvPr id="337" name="Body Level One…"/>
          <p:cNvSpPr/>
          <p:nvPr>
            <p:ph type="body" sz="quarter" idx="1"/>
          </p:nvPr>
        </p:nvSpPr>
        <p:spPr>
          <a:xfrm>
            <a:off x="7772400" y="2768600"/>
            <a:ext cx="3962400" cy="5715000"/>
          </a:xfrm>
          <a:prstGeom prst="rect">
            <a:avLst/>
          </a:prstGeom>
        </p:spPr>
        <p:txBody>
          <a:bodyPr>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FontTx/>
              <a:buChar char="•"/>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38" name="Slide Number"/>
          <p:cNvSpPr/>
          <p:nvPr>
            <p:ph type="sldNum" sz="quarter" idx="2"/>
          </p:nvPr>
        </p:nvSpPr>
        <p:spPr>
          <a:xfrm>
            <a:off x="125476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p:spTree>
      <p:nvGrpSpPr>
        <p:cNvPr id="1" name=""/>
        <p:cNvGrpSpPr/>
        <p:nvPr/>
      </p:nvGrpSpPr>
      <p:grpSpPr>
        <a:xfrm>
          <a:off x="0" y="0"/>
          <a:ext cx="0" cy="0"/>
          <a:chOff x="0" y="0"/>
          <a:chExt cx="0" cy="0"/>
        </a:xfrm>
      </p:grpSpPr>
      <p:sp>
        <p:nvSpPr>
          <p:cNvPr id="345" name="Line"/>
          <p:cNvSpPr/>
          <p:nvPr/>
        </p:nvSpPr>
        <p:spPr>
          <a:xfrm flipV="1">
            <a:off x="33866" y="9393748"/>
            <a:ext cx="12932810" cy="20"/>
          </a:xfrm>
          <a:prstGeom prst="line">
            <a:avLst/>
          </a:prstGeom>
          <a:ln w="38100">
            <a:solidFill>
              <a:srgbClr val="941100"/>
            </a:solidFill>
            <a:miter lim="400000"/>
          </a:ln>
        </p:spPr>
        <p:txBody>
          <a:bodyPr lIns="0" tIns="0" rIns="0" bIns="0"/>
          <a:lstStyle/>
          <a:p>
            <a:pPr algn="l" defTabSz="457200">
              <a:defRPr sz="1200">
                <a:latin typeface="Helvetica"/>
                <a:ea typeface="Helvetica"/>
                <a:cs typeface="Helvetica"/>
                <a:sym typeface="Helvetica"/>
              </a:defRPr>
            </a:pPr>
          </a:p>
        </p:txBody>
      </p:sp>
      <p:sp>
        <p:nvSpPr>
          <p:cNvPr id="346" name="E. Moyse, S. Spagnolo"/>
          <p:cNvSpPr/>
          <p:nvPr/>
        </p:nvSpPr>
        <p:spPr>
          <a:xfrm>
            <a:off x="-13314" y="9378950"/>
            <a:ext cx="235297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E. Moyse, S. Spagnolo</a:t>
            </a:r>
          </a:p>
        </p:txBody>
      </p:sp>
      <p:sp>
        <p:nvSpPr>
          <p:cNvPr id="347" name="Muon SW Meeting, CERN, Feb 18th, 2009"/>
          <p:cNvSpPr/>
          <p:nvPr/>
        </p:nvSpPr>
        <p:spPr>
          <a:xfrm>
            <a:off x="4353910" y="9366250"/>
            <a:ext cx="431192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Muon SW Meeting, CERN, Feb 18th, 2009</a:t>
            </a:r>
          </a:p>
        </p:txBody>
      </p:sp>
      <p:sp>
        <p:nvSpPr>
          <p:cNvPr id="348" name="Title Text"/>
          <p:cNvSpPr/>
          <p:nvPr>
            <p:ph type="title"/>
          </p:nvPr>
        </p:nvSpPr>
        <p:spPr>
          <a:xfrm>
            <a:off x="571500" y="254000"/>
            <a:ext cx="11684000" cy="1460500"/>
          </a:xfrm>
          <a:prstGeom prst="rect">
            <a:avLst/>
          </a:prstGeom>
          <a:noFill/>
          <a:ln w="12700">
            <a:miter lim="400000"/>
          </a:ln>
        </p:spPr>
        <p:txBody>
          <a:bodyPr/>
          <a:lstStyle>
            <a:lvl1pPr>
              <a:defRPr>
                <a:solidFill>
                  <a:srgbClr val="561029"/>
                </a:solidFill>
                <a:latin typeface="Tahoma"/>
                <a:ea typeface="Tahoma"/>
                <a:cs typeface="Tahoma"/>
                <a:sym typeface="Tahoma"/>
              </a:defRPr>
            </a:lvl1pPr>
          </a:lstStyle>
          <a:p>
            <a:pPr/>
            <a:r>
              <a:t>Title Text</a:t>
            </a:r>
          </a:p>
        </p:txBody>
      </p:sp>
      <p:sp>
        <p:nvSpPr>
          <p:cNvPr id="349" name="Body Level One…"/>
          <p:cNvSpPr/>
          <p:nvPr>
            <p:ph type="body" idx="1"/>
          </p:nvPr>
        </p:nvSpPr>
        <p:spPr>
          <a:xfrm>
            <a:off x="571500" y="2768600"/>
            <a:ext cx="11684000" cy="5715000"/>
          </a:xfrm>
          <a:prstGeom prst="rect">
            <a:avLst/>
          </a:prstGeom>
        </p:spPr>
        <p:txBody>
          <a:bodyPr/>
          <a:lstStyle>
            <a:lvl1pPr>
              <a:buBlip>
                <a:blip r:embed="rId2"/>
              </a:buBlip>
              <a:defRPr>
                <a:latin typeface="Tahoma"/>
                <a:ea typeface="Tahoma"/>
                <a:cs typeface="Tahoma"/>
                <a:sym typeface="Tahoma"/>
              </a:defRPr>
            </a:lvl1pPr>
            <a:lvl2pPr>
              <a:buBlip>
                <a:blip r:embed="rId2"/>
              </a:buBlip>
              <a:defRPr>
                <a:solidFill>
                  <a:srgbClr val="5E5E5E"/>
                </a:solidFill>
                <a:latin typeface="Tahoma"/>
                <a:ea typeface="Tahoma"/>
                <a:cs typeface="Tahoma"/>
                <a:sym typeface="Tahoma"/>
              </a:defRPr>
            </a:lvl2pPr>
            <a:lvl3pPr>
              <a:buBlip>
                <a:blip r:embed="rId2"/>
              </a:buBlip>
              <a:defRPr>
                <a:latin typeface="Tahoma"/>
                <a:ea typeface="Tahoma"/>
                <a:cs typeface="Tahoma"/>
                <a:sym typeface="Tahoma"/>
              </a:defRPr>
            </a:lvl3pPr>
            <a:lvl4pPr>
              <a:buBlip>
                <a:blip r:embed="rId2"/>
              </a:buBlip>
              <a:defRPr>
                <a:solidFill>
                  <a:srgbClr val="5E5E5E"/>
                </a:solidFill>
                <a:latin typeface="Tahoma"/>
                <a:ea typeface="Tahoma"/>
                <a:cs typeface="Tahoma"/>
                <a:sym typeface="Tahoma"/>
              </a:defRPr>
            </a:lvl4pPr>
            <a:lvl5pPr>
              <a:buSzPct val="171000"/>
              <a:defRPr>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350" name="Slide Number"/>
          <p:cNvSpPr/>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Logo">
    <p:spTree>
      <p:nvGrpSpPr>
        <p:cNvPr id="1" name=""/>
        <p:cNvGrpSpPr/>
        <p:nvPr/>
      </p:nvGrpSpPr>
      <p:grpSpPr>
        <a:xfrm>
          <a:off x="0" y="0"/>
          <a:ext cx="0" cy="0"/>
          <a:chOff x="0" y="0"/>
          <a:chExt cx="0" cy="0"/>
        </a:xfrm>
      </p:grpSpPr>
      <p:sp>
        <p:nvSpPr>
          <p:cNvPr id="35" name="Title Text"/>
          <p:cNvSpPr/>
          <p:nvPr>
            <p:ph type="title"/>
          </p:nvPr>
        </p:nvSpPr>
        <p:spPr>
          <a:prstGeom prst="rect">
            <a:avLst/>
          </a:prstGeom>
        </p:spPr>
        <p:txBody>
          <a:bodyPr/>
          <a:lstStyle/>
          <a:p>
            <a:pPr/>
            <a:r>
              <a:t>Title Text</a:t>
            </a:r>
          </a:p>
        </p:txBody>
      </p:sp>
      <p:sp>
        <p:nvSpPr>
          <p:cNvPr id="36" name="Body Level One…"/>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Logos">
    <p:spTree>
      <p:nvGrpSpPr>
        <p:cNvPr id="1" name=""/>
        <p:cNvGrpSpPr/>
        <p:nvPr/>
      </p:nvGrpSpPr>
      <p:grpSpPr>
        <a:xfrm>
          <a:off x="0" y="0"/>
          <a:ext cx="0" cy="0"/>
          <a:chOff x="0" y="0"/>
          <a:chExt cx="0" cy="0"/>
        </a:xfrm>
      </p:grpSpPr>
      <p:pic>
        <p:nvPicPr>
          <p:cNvPr id="44" name="ATLAS-chrome-logo-blue_lo.tiff" descr="ATLAS-chrome-logo-blue_lo.tiff"/>
          <p:cNvPicPr>
            <a:picLocks noChangeAspect="1"/>
          </p:cNvPicPr>
          <p:nvPr/>
        </p:nvPicPr>
        <p:blipFill>
          <a:blip r:embed="rId2">
            <a:alphaModFix amt="79000"/>
            <a:extLst/>
          </a:blip>
          <a:srcRect l="4249" t="745" r="76250" b="813"/>
          <a:stretch>
            <a:fillRect/>
          </a:stretch>
        </p:blipFill>
        <p:spPr>
          <a:xfrm>
            <a:off x="76200" y="249115"/>
            <a:ext cx="850900" cy="1439985"/>
          </a:xfrm>
          <a:prstGeom prst="rect">
            <a:avLst/>
          </a:prstGeom>
          <a:ln w="12700">
            <a:miter lim="400000"/>
          </a:ln>
        </p:spPr>
      </p:pic>
      <p:pic>
        <p:nvPicPr>
          <p:cNvPr id="45" name="Picture 5.png" descr="Picture 5.png"/>
          <p:cNvPicPr>
            <a:picLocks noChangeAspect="1"/>
          </p:cNvPicPr>
          <p:nvPr/>
        </p:nvPicPr>
        <p:blipFill>
          <a:blip r:embed="rId3">
            <a:extLst/>
          </a:blip>
          <a:stretch>
            <a:fillRect/>
          </a:stretch>
        </p:blipFill>
        <p:spPr>
          <a:xfrm>
            <a:off x="12052300" y="0"/>
            <a:ext cx="990600" cy="1130300"/>
          </a:xfrm>
          <a:prstGeom prst="rect">
            <a:avLst/>
          </a:prstGeom>
          <a:ln w="12700">
            <a:miter lim="400000"/>
          </a:ln>
        </p:spPr>
      </p:pic>
      <p:pic>
        <p:nvPicPr>
          <p:cNvPr id="46" name="Picture 9.png" descr="Picture 9.png"/>
          <p:cNvPicPr>
            <a:picLocks noChangeAspect="1"/>
          </p:cNvPicPr>
          <p:nvPr/>
        </p:nvPicPr>
        <p:blipFill>
          <a:blip r:embed="rId4">
            <a:alphaModFix amt="90000"/>
            <a:extLst/>
          </a:blip>
          <a:stretch>
            <a:fillRect/>
          </a:stretch>
        </p:blipFill>
        <p:spPr>
          <a:xfrm>
            <a:off x="12052300" y="1130300"/>
            <a:ext cx="1092200" cy="1079500"/>
          </a:xfrm>
          <a:prstGeom prst="rect">
            <a:avLst/>
          </a:prstGeom>
          <a:ln w="12700">
            <a:miter lim="400000"/>
          </a:ln>
        </p:spPr>
      </p:pic>
      <p:sp>
        <p:nvSpPr>
          <p:cNvPr id="47" name="Lecce"/>
          <p:cNvSpPr/>
          <p:nvPr/>
        </p:nvSpPr>
        <p:spPr>
          <a:xfrm>
            <a:off x="12293582" y="1689100"/>
            <a:ext cx="599183"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2E7A"/>
                </a:solidFill>
                <a:latin typeface="Times"/>
                <a:ea typeface="Times"/>
                <a:cs typeface="Times"/>
                <a:sym typeface="Times"/>
              </a:defRPr>
            </a:lvl1pPr>
          </a:lstStyle>
          <a:p>
            <a:pPr/>
            <a:r>
              <a:t>Lecce</a:t>
            </a:r>
          </a:p>
        </p:txBody>
      </p:sp>
      <p:sp>
        <p:nvSpPr>
          <p:cNvPr id="48" name="Title Text"/>
          <p:cNvSpPr/>
          <p:nvPr>
            <p:ph type="title"/>
          </p:nvPr>
        </p:nvSpPr>
        <p:spPr>
          <a:xfrm>
            <a:off x="1003300" y="254000"/>
            <a:ext cx="11049000" cy="1460500"/>
          </a:xfrm>
          <a:prstGeom prst="rect">
            <a:avLst/>
          </a:prstGeom>
        </p:spPr>
        <p:txBody>
          <a:bodyPr/>
          <a:lstStyle/>
          <a:p>
            <a:pPr/>
            <a:r>
              <a:t>Title Text</a:t>
            </a:r>
          </a:p>
        </p:txBody>
      </p:sp>
      <p:sp>
        <p:nvSpPr>
          <p:cNvPr id="49" name="Body Level One…"/>
          <p:cNvSpPr/>
          <p:nvPr>
            <p:ph type="body" idx="1"/>
          </p:nvPr>
        </p:nvSpPr>
        <p:spPr>
          <a:xfrm>
            <a:off x="571500" y="2273300"/>
            <a:ext cx="11899900" cy="698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5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pic>
        <p:nvPicPr>
          <p:cNvPr id="57"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58"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59" name="atlas2009-collision-vp1-141749-133538-2muons-web.tiff" descr="atlas2009-collision-vp1-141749-133538-2muons-web.tiff"/>
          <p:cNvPicPr>
            <a:picLocks noChangeAspect="0"/>
          </p:cNvPicPr>
          <p:nvPr/>
        </p:nvPicPr>
        <p:blipFill>
          <a:blip r:embed="rId4">
            <a:alphaModFix amt="86000"/>
            <a:extLst/>
          </a:blip>
          <a:stretch>
            <a:fillRect/>
          </a:stretch>
        </p:blipFill>
        <p:spPr>
          <a:xfrm>
            <a:off x="10147300" y="0"/>
            <a:ext cx="2882900" cy="1973854"/>
          </a:xfrm>
          <a:prstGeom prst="rect">
            <a:avLst/>
          </a:prstGeom>
        </p:spPr>
      </p:pic>
      <p:sp>
        <p:nvSpPr>
          <p:cNvPr id="60" name="Title Text"/>
          <p:cNvSpPr/>
          <p:nvPr>
            <p:ph type="title"/>
          </p:nvPr>
        </p:nvSpPr>
        <p:spPr>
          <a:xfrm>
            <a:off x="571500" y="254000"/>
            <a:ext cx="9639300" cy="1460500"/>
          </a:xfrm>
          <a:prstGeom prst="rect">
            <a:avLst/>
          </a:prstGeom>
        </p:spPr>
        <p:txBody>
          <a:bodyPr/>
          <a:lstStyle/>
          <a:p>
            <a:pPr/>
            <a:r>
              <a:t>Title Text</a:t>
            </a:r>
          </a:p>
        </p:txBody>
      </p:sp>
      <p:sp>
        <p:nvSpPr>
          <p:cNvPr id="61" name="Body Level One…"/>
          <p:cNvSpPr/>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1">
    <p:spTree>
      <p:nvGrpSpPr>
        <p:cNvPr id="1" name=""/>
        <p:cNvGrpSpPr/>
        <p:nvPr/>
      </p:nvGrpSpPr>
      <p:grpSpPr>
        <a:xfrm>
          <a:off x="0" y="0"/>
          <a:ext cx="0" cy="0"/>
          <a:chOff x="0" y="0"/>
          <a:chExt cx="0" cy="0"/>
        </a:xfrm>
      </p:grpSpPr>
      <p:pic>
        <p:nvPicPr>
          <p:cNvPr id="69"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70"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71" name="Screen shot 2010-08-30 at 6.40.42 PM.png" descr="Screen shot 2010-08-30 at 6.40.42 PM.png"/>
          <p:cNvPicPr>
            <a:picLocks noChangeAspect="1"/>
          </p:cNvPicPr>
          <p:nvPr/>
        </p:nvPicPr>
        <p:blipFill>
          <a:blip r:embed="rId4">
            <a:extLst/>
          </a:blip>
          <a:stretch>
            <a:fillRect/>
          </a:stretch>
        </p:blipFill>
        <p:spPr>
          <a:xfrm>
            <a:off x="10858500" y="0"/>
            <a:ext cx="2159000" cy="1974349"/>
          </a:xfrm>
          <a:prstGeom prst="rect">
            <a:avLst/>
          </a:prstGeom>
          <a:ln w="12700">
            <a:miter lim="400000"/>
          </a:ln>
        </p:spPr>
      </p:pic>
      <p:sp>
        <p:nvSpPr>
          <p:cNvPr id="72" name="Title Text"/>
          <p:cNvSpPr/>
          <p:nvPr>
            <p:ph type="title"/>
          </p:nvPr>
        </p:nvSpPr>
        <p:spPr>
          <a:xfrm>
            <a:off x="571500" y="254000"/>
            <a:ext cx="10287000" cy="1460500"/>
          </a:xfrm>
          <a:prstGeom prst="rect">
            <a:avLst/>
          </a:prstGeom>
        </p:spPr>
        <p:txBody>
          <a:bodyPr/>
          <a:lstStyle/>
          <a:p>
            <a:pPr/>
            <a:r>
              <a:t>Title Text</a:t>
            </a:r>
          </a:p>
        </p:txBody>
      </p:sp>
      <p:sp>
        <p:nvSpPr>
          <p:cNvPr id="73" name="Body Level One…"/>
          <p:cNvSpPr/>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p:spTree>
      <p:nvGrpSpPr>
        <p:cNvPr id="1" name=""/>
        <p:cNvGrpSpPr/>
        <p:nvPr/>
      </p:nvGrpSpPr>
      <p:grpSpPr>
        <a:xfrm>
          <a:off x="0" y="0"/>
          <a:ext cx="0" cy="0"/>
          <a:chOff x="0" y="0"/>
          <a:chExt cx="0" cy="0"/>
        </a:xfrm>
      </p:grpSpPr>
      <p:pic>
        <p:nvPicPr>
          <p:cNvPr id="81" name="Muon SW Meeting, CERN, Feb 18th, 2009" descr="Muon SW Meeting, CERN, Feb 18th, 2009"/>
          <p:cNvPicPr>
            <a:picLocks noChangeAspect="0"/>
          </p:cNvPicPr>
          <p:nvPr/>
        </p:nvPicPr>
        <p:blipFill>
          <a:blip r:embed="rId2">
            <a:extLst/>
          </a:blip>
          <a:stretch>
            <a:fillRect/>
          </a:stretch>
        </p:blipFill>
        <p:spPr>
          <a:xfrm>
            <a:off x="4101145" y="9353550"/>
            <a:ext cx="8432801" cy="419100"/>
          </a:xfrm>
          <a:prstGeom prst="rect">
            <a:avLst/>
          </a:prstGeom>
        </p:spPr>
      </p:pic>
      <p:pic>
        <p:nvPicPr>
          <p:cNvPr id="82" name="S. Spagnolo" descr="S. Spagnolo"/>
          <p:cNvPicPr>
            <a:picLocks noChangeAspect="0"/>
          </p:cNvPicPr>
          <p:nvPr/>
        </p:nvPicPr>
        <p:blipFill>
          <a:blip r:embed="rId3">
            <a:extLst/>
          </a:blip>
          <a:stretch>
            <a:fillRect/>
          </a:stretch>
        </p:blipFill>
        <p:spPr>
          <a:xfrm>
            <a:off x="46167" y="9353550"/>
            <a:ext cx="4013201" cy="419100"/>
          </a:xfrm>
          <a:prstGeom prst="rect">
            <a:avLst/>
          </a:prstGeom>
        </p:spPr>
      </p:pic>
      <p:pic>
        <p:nvPicPr>
          <p:cNvPr id="83" name="Internal JPsi TP meeting, CERN, Aug 31st, 2010" descr="Internal JPsi TP meeting, CERN, Aug 31st, 2010"/>
          <p:cNvPicPr>
            <a:picLocks noChangeAspect="0"/>
          </p:cNvPicPr>
          <p:nvPr/>
        </p:nvPicPr>
        <p:blipFill>
          <a:blip r:embed="rId4">
            <a:extLst/>
          </a:blip>
          <a:stretch>
            <a:fillRect/>
          </a:stretch>
        </p:blipFill>
        <p:spPr>
          <a:xfrm>
            <a:off x="4101145" y="9353550"/>
            <a:ext cx="8432801" cy="419100"/>
          </a:xfrm>
          <a:prstGeom prst="rect">
            <a:avLst/>
          </a:prstGeom>
        </p:spPr>
      </p:pic>
      <p:sp>
        <p:nvSpPr>
          <p:cNvPr id="84" name="Title Text"/>
          <p:cNvSpPr/>
          <p:nvPr>
            <p:ph type="title"/>
          </p:nvPr>
        </p:nvSpPr>
        <p:spPr>
          <a:xfrm>
            <a:off x="571500" y="254000"/>
            <a:ext cx="11684000" cy="1460500"/>
          </a:xfrm>
          <a:prstGeom prst="rect">
            <a:avLst/>
          </a:prstGeom>
        </p:spPr>
        <p:txBody>
          <a:bodyPr/>
          <a:lstStyle>
            <a:lvl1pPr>
              <a:defRPr>
                <a:solidFill>
                  <a:srgbClr val="2C1376"/>
                </a:solidFill>
              </a:defRPr>
            </a:lvl1pPr>
          </a:lstStyle>
          <a:p>
            <a:pPr/>
            <a:r>
              <a:t>Title Text</a:t>
            </a:r>
          </a:p>
        </p:txBody>
      </p:sp>
      <p:sp>
        <p:nvSpPr>
          <p:cNvPr id="85" name="Body Level One…"/>
          <p:cNvSpPr/>
          <p:nvPr>
            <p:ph type="body" idx="1"/>
          </p:nvPr>
        </p:nvSpPr>
        <p:spPr>
          <a:xfrm>
            <a:off x="571500" y="2768600"/>
            <a:ext cx="11684000" cy="5715000"/>
          </a:xfrm>
          <a:prstGeom prst="rect">
            <a:avLst/>
          </a:prstGeom>
        </p:spPr>
        <p:txBody>
          <a:bodyPr lIns="0" tIns="0" rIns="0" bIns="0"/>
          <a:lstStyle>
            <a:lvl1pPr marL="0" indent="0">
              <a:buSzTx/>
              <a:buNone/>
              <a:defRPr sz="3200"/>
            </a:lvl1pPr>
            <a:lvl2pPr marL="0" indent="0">
              <a:buSzTx/>
              <a:buNone/>
              <a:defRPr>
                <a:solidFill>
                  <a:srgbClr val="9929BD"/>
                </a:solidFill>
              </a:defRPr>
            </a:lvl2pPr>
            <a:lvl3pPr marL="0" indent="0">
              <a:buSzTx/>
              <a:buNone/>
            </a:lvl3pPr>
            <a:lvl4pPr marL="0" indent="0">
              <a:buSzTx/>
              <a:buNone/>
              <a:defRPr>
                <a:solidFill>
                  <a:srgbClr val="874EFE"/>
                </a:solidFill>
              </a:defRPr>
            </a:lvl4pPr>
            <a:lvl5pPr marL="0" indent="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simple">
    <p:spTree>
      <p:nvGrpSpPr>
        <p:cNvPr id="1" name=""/>
        <p:cNvGrpSpPr/>
        <p:nvPr/>
      </p:nvGrpSpPr>
      <p:grpSpPr>
        <a:xfrm>
          <a:off x="0" y="0"/>
          <a:ext cx="0" cy="0"/>
          <a:chOff x="0" y="0"/>
          <a:chExt cx="0" cy="0"/>
        </a:xfrm>
      </p:grpSpPr>
      <p:pic>
        <p:nvPicPr>
          <p:cNvPr id="93"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94" name="Muon SW Meeting, CERN, Feb 18th, 2009" descr="Muon SW Meeting, CERN, Feb 18th, 2009"/>
          <p:cNvPicPr>
            <a:picLocks noChangeAspect="0"/>
          </p:cNvPicPr>
          <p:nvPr/>
        </p:nvPicPr>
        <p:blipFill>
          <a:blip r:embed="rId3">
            <a:extLst/>
          </a:blip>
          <a:stretch>
            <a:fillRect/>
          </a:stretch>
        </p:blipFill>
        <p:spPr>
          <a:xfrm>
            <a:off x="4101145" y="9353550"/>
            <a:ext cx="8432801" cy="419100"/>
          </a:xfrm>
          <a:prstGeom prst="rect">
            <a:avLst/>
          </a:prstGeom>
        </p:spPr>
      </p:pic>
      <p:pic>
        <p:nvPicPr>
          <p:cNvPr id="95" name="Screen shot 2010-08-30 at 6.40.42 PM.png" descr="Screen shot 2010-08-30 at 6.40.42 PM.png"/>
          <p:cNvPicPr>
            <a:picLocks noChangeAspect="1"/>
          </p:cNvPicPr>
          <p:nvPr/>
        </p:nvPicPr>
        <p:blipFill>
          <a:blip r:embed="rId4">
            <a:extLst/>
          </a:blip>
          <a:stretch>
            <a:fillRect/>
          </a:stretch>
        </p:blipFill>
        <p:spPr>
          <a:xfrm>
            <a:off x="-2120900" y="6096000"/>
            <a:ext cx="2159000" cy="1974349"/>
          </a:xfrm>
          <a:prstGeom prst="rect">
            <a:avLst/>
          </a:prstGeom>
          <a:ln w="12700">
            <a:miter lim="400000"/>
          </a:ln>
        </p:spPr>
      </p:pic>
      <p:sp>
        <p:nvSpPr>
          <p:cNvPr id="96" name="Title Text"/>
          <p:cNvSpPr/>
          <p:nvPr>
            <p:ph type="title"/>
          </p:nvPr>
        </p:nvSpPr>
        <p:spPr>
          <a:xfrm>
            <a:off x="571500" y="254000"/>
            <a:ext cx="11684000" cy="1460500"/>
          </a:xfrm>
          <a:prstGeom prst="rect">
            <a:avLst/>
          </a:prstGeom>
        </p:spPr>
        <p:txBody>
          <a:bodyPr/>
          <a:lstStyle/>
          <a:p>
            <a:pPr/>
            <a:r>
              <a:t>Title Text</a:t>
            </a:r>
          </a:p>
        </p:txBody>
      </p:sp>
      <p:sp>
        <p:nvSpPr>
          <p:cNvPr id="97" name="Body Level One…"/>
          <p:cNvSpPr/>
          <p:nvPr>
            <p:ph type="body" idx="1"/>
          </p:nvPr>
        </p:nvSpPr>
        <p:spPr>
          <a:xfrm>
            <a:off x="571500" y="2768600"/>
            <a:ext cx="116840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pic>
        <p:nvPicPr>
          <p:cNvPr id="105" name="Picture 6.png" descr="Picture 6.png"/>
          <p:cNvPicPr>
            <a:picLocks noChangeAspect="1"/>
          </p:cNvPicPr>
          <p:nvPr/>
        </p:nvPicPr>
        <p:blipFill>
          <a:blip r:embed="rId2">
            <a:extLst/>
          </a:blip>
          <a:stretch>
            <a:fillRect/>
          </a:stretch>
        </p:blipFill>
        <p:spPr>
          <a:xfrm flipH="1">
            <a:off x="-622301" y="0"/>
            <a:ext cx="6314091" cy="1130301"/>
          </a:xfrm>
          <a:prstGeom prst="rect">
            <a:avLst/>
          </a:prstGeom>
          <a:ln w="12700">
            <a:miter lim="400000"/>
          </a:ln>
        </p:spPr>
      </p:pic>
      <p:pic>
        <p:nvPicPr>
          <p:cNvPr id="106" name="Picture 9.png" descr="Picture 9.png"/>
          <p:cNvPicPr>
            <a:picLocks noChangeAspect="1"/>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07" name="Picture 7.png" descr="Picture 7.png"/>
          <p:cNvPicPr>
            <a:picLocks noChangeAspect="1"/>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08" name="Picture 5.png" descr="Picture 5.png"/>
          <p:cNvPicPr>
            <a:picLocks noChangeAspect="1"/>
          </p:cNvPicPr>
          <p:nvPr/>
        </p:nvPicPr>
        <p:blipFill>
          <a:blip r:embed="rId5">
            <a:extLst/>
          </a:blip>
          <a:stretch>
            <a:fillRect/>
          </a:stretch>
        </p:blipFill>
        <p:spPr>
          <a:xfrm>
            <a:off x="12001500" y="0"/>
            <a:ext cx="990600" cy="1130300"/>
          </a:xfrm>
          <a:prstGeom prst="rect">
            <a:avLst/>
          </a:prstGeom>
          <a:ln w="12700">
            <a:miter lim="400000"/>
          </a:ln>
        </p:spPr>
      </p:pic>
      <p:pic>
        <p:nvPicPr>
          <p:cNvPr id="109" name="Picture 6.png" descr="Picture 6.png"/>
          <p:cNvPicPr>
            <a:picLocks noChangeAspect="1"/>
          </p:cNvPicPr>
          <p:nvPr/>
        </p:nvPicPr>
        <p:blipFill>
          <a:blip r:embed="rId2">
            <a:extLst/>
          </a:blip>
          <a:stretch>
            <a:fillRect/>
          </a:stretch>
        </p:blipFill>
        <p:spPr>
          <a:xfrm flipH="1">
            <a:off x="5687410" y="-1"/>
            <a:ext cx="6314090" cy="1130301"/>
          </a:xfrm>
          <a:prstGeom prst="rect">
            <a:avLst/>
          </a:prstGeom>
          <a:ln w="12700">
            <a:miter lim="400000"/>
          </a:ln>
        </p:spPr>
      </p:pic>
      <p:pic>
        <p:nvPicPr>
          <p:cNvPr id="110" name="titolo4.jpg" descr="titolo4.jpg"/>
          <p:cNvPicPr>
            <a:picLocks noChangeAspect="1"/>
          </p:cNvPicPr>
          <p:nvPr/>
        </p:nvPicPr>
        <p:blipFill>
          <a:blip r:embed="rId6">
            <a:alphaModFix amt="54000"/>
            <a:extLst/>
          </a:blip>
          <a:stretch>
            <a:fillRect/>
          </a:stretch>
        </p:blipFill>
        <p:spPr>
          <a:xfrm>
            <a:off x="7937500" y="406400"/>
            <a:ext cx="3810000" cy="435429"/>
          </a:xfrm>
          <a:prstGeom prst="rect">
            <a:avLst/>
          </a:prstGeom>
          <a:ln w="12700">
            <a:miter lim="400000"/>
          </a:ln>
        </p:spPr>
      </p:pic>
      <p:pic>
        <p:nvPicPr>
          <p:cNvPr id="111" name="altascutout.jpg" descr="altascutout.jpg"/>
          <p:cNvPicPr>
            <a:picLocks noChangeAspect="1"/>
          </p:cNvPicPr>
          <p:nvPr/>
        </p:nvPicPr>
        <p:blipFill>
          <a:blip r:embed="rId7">
            <a:extLst/>
          </a:blip>
          <a:srcRect l="62" t="0" r="58" b="12"/>
          <a:stretch>
            <a:fillRect/>
          </a:stretch>
        </p:blipFill>
        <p:spPr>
          <a:xfrm>
            <a:off x="11163696" y="25400"/>
            <a:ext cx="634235" cy="1034257"/>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1245" y="0"/>
                </a:moveTo>
                <a:lnTo>
                  <a:pt x="11245" y="149"/>
                </a:lnTo>
                <a:cubicBezTo>
                  <a:pt x="11245" y="280"/>
                  <a:pt x="11232" y="302"/>
                  <a:pt x="11177" y="315"/>
                </a:cubicBezTo>
                <a:cubicBezTo>
                  <a:pt x="11142" y="323"/>
                  <a:pt x="10720" y="333"/>
                  <a:pt x="10244" y="332"/>
                </a:cubicBezTo>
                <a:cubicBezTo>
                  <a:pt x="9542" y="330"/>
                  <a:pt x="9380" y="334"/>
                  <a:pt x="9366" y="356"/>
                </a:cubicBezTo>
                <a:cubicBezTo>
                  <a:pt x="9354" y="376"/>
                  <a:pt x="9286" y="381"/>
                  <a:pt x="9123" y="381"/>
                </a:cubicBezTo>
                <a:cubicBezTo>
                  <a:pt x="8937" y="381"/>
                  <a:pt x="8893" y="389"/>
                  <a:pt x="8893" y="414"/>
                </a:cubicBezTo>
                <a:cubicBezTo>
                  <a:pt x="8893" y="431"/>
                  <a:pt x="8836" y="456"/>
                  <a:pt x="8771" y="472"/>
                </a:cubicBezTo>
                <a:cubicBezTo>
                  <a:pt x="8654" y="503"/>
                  <a:pt x="8609" y="500"/>
                  <a:pt x="8609" y="456"/>
                </a:cubicBezTo>
                <a:cubicBezTo>
                  <a:pt x="8609" y="423"/>
                  <a:pt x="8358" y="437"/>
                  <a:pt x="8325" y="472"/>
                </a:cubicBezTo>
                <a:cubicBezTo>
                  <a:pt x="8311" y="488"/>
                  <a:pt x="8258" y="497"/>
                  <a:pt x="8204" y="497"/>
                </a:cubicBezTo>
                <a:cubicBezTo>
                  <a:pt x="8120" y="497"/>
                  <a:pt x="8101" y="509"/>
                  <a:pt x="8109" y="547"/>
                </a:cubicBezTo>
                <a:cubicBezTo>
                  <a:pt x="8128" y="637"/>
                  <a:pt x="8109" y="638"/>
                  <a:pt x="7555" y="638"/>
                </a:cubicBezTo>
                <a:cubicBezTo>
                  <a:pt x="7124" y="638"/>
                  <a:pt x="7010" y="644"/>
                  <a:pt x="6933" y="671"/>
                </a:cubicBezTo>
                <a:cubicBezTo>
                  <a:pt x="6810" y="716"/>
                  <a:pt x="6744" y="685"/>
                  <a:pt x="6744" y="580"/>
                </a:cubicBezTo>
                <a:lnTo>
                  <a:pt x="6744" y="506"/>
                </a:lnTo>
                <a:lnTo>
                  <a:pt x="6420" y="506"/>
                </a:lnTo>
                <a:cubicBezTo>
                  <a:pt x="6094" y="503"/>
                  <a:pt x="6014" y="513"/>
                  <a:pt x="6014" y="580"/>
                </a:cubicBezTo>
                <a:cubicBezTo>
                  <a:pt x="6014" y="600"/>
                  <a:pt x="6003" y="624"/>
                  <a:pt x="5987" y="630"/>
                </a:cubicBezTo>
                <a:cubicBezTo>
                  <a:pt x="5971" y="636"/>
                  <a:pt x="5791" y="637"/>
                  <a:pt x="5582" y="638"/>
                </a:cubicBezTo>
                <a:lnTo>
                  <a:pt x="5203" y="647"/>
                </a:lnTo>
                <a:lnTo>
                  <a:pt x="5217" y="804"/>
                </a:lnTo>
                <a:cubicBezTo>
                  <a:pt x="5222" y="891"/>
                  <a:pt x="5231" y="962"/>
                  <a:pt x="5244" y="970"/>
                </a:cubicBezTo>
                <a:cubicBezTo>
                  <a:pt x="5257" y="978"/>
                  <a:pt x="5271" y="1013"/>
                  <a:pt x="5271" y="1044"/>
                </a:cubicBezTo>
                <a:cubicBezTo>
                  <a:pt x="5271" y="1123"/>
                  <a:pt x="5326" y="1116"/>
                  <a:pt x="5338" y="1036"/>
                </a:cubicBezTo>
                <a:cubicBezTo>
                  <a:pt x="5350" y="963"/>
                  <a:pt x="5405" y="958"/>
                  <a:pt x="5420" y="1028"/>
                </a:cubicBezTo>
                <a:cubicBezTo>
                  <a:pt x="5425" y="1053"/>
                  <a:pt x="5455" y="1088"/>
                  <a:pt x="5474" y="1111"/>
                </a:cubicBezTo>
                <a:cubicBezTo>
                  <a:pt x="5492" y="1134"/>
                  <a:pt x="5493" y="1181"/>
                  <a:pt x="5487" y="1218"/>
                </a:cubicBezTo>
                <a:lnTo>
                  <a:pt x="5487" y="1293"/>
                </a:lnTo>
                <a:lnTo>
                  <a:pt x="5230" y="1293"/>
                </a:lnTo>
                <a:lnTo>
                  <a:pt x="4974" y="1301"/>
                </a:lnTo>
                <a:lnTo>
                  <a:pt x="4974" y="1368"/>
                </a:lnTo>
                <a:cubicBezTo>
                  <a:pt x="4974" y="1449"/>
                  <a:pt x="4931" y="1466"/>
                  <a:pt x="4771" y="1459"/>
                </a:cubicBezTo>
                <a:cubicBezTo>
                  <a:pt x="4656" y="1454"/>
                  <a:pt x="4659" y="1462"/>
                  <a:pt x="4649" y="1525"/>
                </a:cubicBezTo>
                <a:cubicBezTo>
                  <a:pt x="4636" y="1610"/>
                  <a:pt x="4568" y="1610"/>
                  <a:pt x="4555" y="1525"/>
                </a:cubicBezTo>
                <a:cubicBezTo>
                  <a:pt x="4542" y="1444"/>
                  <a:pt x="4487" y="1437"/>
                  <a:pt x="4487" y="1517"/>
                </a:cubicBezTo>
                <a:cubicBezTo>
                  <a:pt x="4487" y="1549"/>
                  <a:pt x="4478" y="1584"/>
                  <a:pt x="4460" y="1591"/>
                </a:cubicBezTo>
                <a:cubicBezTo>
                  <a:pt x="4442" y="1598"/>
                  <a:pt x="4245" y="1608"/>
                  <a:pt x="4028" y="1608"/>
                </a:cubicBezTo>
                <a:lnTo>
                  <a:pt x="3636" y="1608"/>
                </a:lnTo>
                <a:lnTo>
                  <a:pt x="3649" y="1724"/>
                </a:lnTo>
                <a:cubicBezTo>
                  <a:pt x="3671" y="1871"/>
                  <a:pt x="3642" y="1923"/>
                  <a:pt x="3514" y="1923"/>
                </a:cubicBezTo>
                <a:cubicBezTo>
                  <a:pt x="3462" y="1923"/>
                  <a:pt x="3404" y="1928"/>
                  <a:pt x="3392" y="1940"/>
                </a:cubicBezTo>
                <a:cubicBezTo>
                  <a:pt x="3377" y="1955"/>
                  <a:pt x="3364" y="1955"/>
                  <a:pt x="3338" y="1940"/>
                </a:cubicBezTo>
                <a:cubicBezTo>
                  <a:pt x="3319" y="1928"/>
                  <a:pt x="3253" y="1923"/>
                  <a:pt x="3203" y="1923"/>
                </a:cubicBezTo>
                <a:lnTo>
                  <a:pt x="3122" y="1923"/>
                </a:lnTo>
                <a:lnTo>
                  <a:pt x="3122" y="2072"/>
                </a:lnTo>
                <a:cubicBezTo>
                  <a:pt x="3122" y="2159"/>
                  <a:pt x="3102" y="2222"/>
                  <a:pt x="3081" y="2230"/>
                </a:cubicBezTo>
                <a:cubicBezTo>
                  <a:pt x="3062" y="2237"/>
                  <a:pt x="2950" y="2247"/>
                  <a:pt x="2825" y="2246"/>
                </a:cubicBezTo>
                <a:lnTo>
                  <a:pt x="2595" y="2246"/>
                </a:lnTo>
                <a:lnTo>
                  <a:pt x="2595" y="2395"/>
                </a:lnTo>
                <a:lnTo>
                  <a:pt x="2608" y="2553"/>
                </a:lnTo>
                <a:lnTo>
                  <a:pt x="2460" y="2569"/>
                </a:lnTo>
                <a:lnTo>
                  <a:pt x="2311" y="2586"/>
                </a:lnTo>
                <a:lnTo>
                  <a:pt x="2298" y="2727"/>
                </a:lnTo>
                <a:cubicBezTo>
                  <a:pt x="2290" y="2838"/>
                  <a:pt x="2282" y="2868"/>
                  <a:pt x="2244" y="2868"/>
                </a:cubicBezTo>
                <a:cubicBezTo>
                  <a:pt x="2205" y="2868"/>
                  <a:pt x="2183" y="2840"/>
                  <a:pt x="2176" y="2727"/>
                </a:cubicBezTo>
                <a:cubicBezTo>
                  <a:pt x="2168" y="2610"/>
                  <a:pt x="2164" y="2578"/>
                  <a:pt x="2122" y="2578"/>
                </a:cubicBezTo>
                <a:cubicBezTo>
                  <a:pt x="2076" y="2578"/>
                  <a:pt x="2064" y="2611"/>
                  <a:pt x="2081" y="2860"/>
                </a:cubicBezTo>
                <a:cubicBezTo>
                  <a:pt x="2099" y="3118"/>
                  <a:pt x="2098" y="3148"/>
                  <a:pt x="2041" y="3183"/>
                </a:cubicBezTo>
                <a:cubicBezTo>
                  <a:pt x="1966" y="3228"/>
                  <a:pt x="1850" y="3210"/>
                  <a:pt x="1770" y="3150"/>
                </a:cubicBezTo>
                <a:cubicBezTo>
                  <a:pt x="1731" y="3119"/>
                  <a:pt x="1732" y="3102"/>
                  <a:pt x="1757" y="3083"/>
                </a:cubicBezTo>
                <a:cubicBezTo>
                  <a:pt x="1783" y="3064"/>
                  <a:pt x="1767" y="3058"/>
                  <a:pt x="1689" y="3058"/>
                </a:cubicBezTo>
                <a:cubicBezTo>
                  <a:pt x="1571" y="3058"/>
                  <a:pt x="1516" y="3014"/>
                  <a:pt x="1541" y="2934"/>
                </a:cubicBezTo>
                <a:lnTo>
                  <a:pt x="1554" y="2884"/>
                </a:lnTo>
                <a:lnTo>
                  <a:pt x="1297" y="2884"/>
                </a:lnTo>
                <a:lnTo>
                  <a:pt x="1041" y="2884"/>
                </a:lnTo>
                <a:lnTo>
                  <a:pt x="1041" y="2942"/>
                </a:lnTo>
                <a:cubicBezTo>
                  <a:pt x="1040" y="3047"/>
                  <a:pt x="981" y="3203"/>
                  <a:pt x="946" y="3208"/>
                </a:cubicBezTo>
                <a:cubicBezTo>
                  <a:pt x="928" y="3210"/>
                  <a:pt x="911" y="3174"/>
                  <a:pt x="906" y="3133"/>
                </a:cubicBezTo>
                <a:cubicBezTo>
                  <a:pt x="889" y="3011"/>
                  <a:pt x="849" y="3052"/>
                  <a:pt x="824" y="3208"/>
                </a:cubicBezTo>
                <a:cubicBezTo>
                  <a:pt x="812" y="3287"/>
                  <a:pt x="785" y="3362"/>
                  <a:pt x="770" y="3373"/>
                </a:cubicBezTo>
                <a:cubicBezTo>
                  <a:pt x="756" y="3384"/>
                  <a:pt x="736" y="3417"/>
                  <a:pt x="730" y="3448"/>
                </a:cubicBezTo>
                <a:cubicBezTo>
                  <a:pt x="714" y="3526"/>
                  <a:pt x="661" y="3526"/>
                  <a:pt x="649" y="3448"/>
                </a:cubicBezTo>
                <a:cubicBezTo>
                  <a:pt x="636" y="3367"/>
                  <a:pt x="568" y="3360"/>
                  <a:pt x="568" y="3440"/>
                </a:cubicBezTo>
                <a:cubicBezTo>
                  <a:pt x="568" y="3472"/>
                  <a:pt x="557" y="3500"/>
                  <a:pt x="541" y="3506"/>
                </a:cubicBezTo>
                <a:cubicBezTo>
                  <a:pt x="524" y="3512"/>
                  <a:pt x="514" y="3593"/>
                  <a:pt x="514" y="3680"/>
                </a:cubicBezTo>
                <a:lnTo>
                  <a:pt x="514" y="3838"/>
                </a:lnTo>
                <a:lnTo>
                  <a:pt x="770" y="3846"/>
                </a:lnTo>
                <a:lnTo>
                  <a:pt x="1014" y="3854"/>
                </a:lnTo>
                <a:lnTo>
                  <a:pt x="1041" y="3979"/>
                </a:lnTo>
                <a:cubicBezTo>
                  <a:pt x="1055" y="4049"/>
                  <a:pt x="1063" y="4121"/>
                  <a:pt x="1054" y="4136"/>
                </a:cubicBezTo>
                <a:cubicBezTo>
                  <a:pt x="1042" y="4155"/>
                  <a:pt x="960" y="4161"/>
                  <a:pt x="770" y="4161"/>
                </a:cubicBezTo>
                <a:lnTo>
                  <a:pt x="500" y="4161"/>
                </a:lnTo>
                <a:lnTo>
                  <a:pt x="527" y="4227"/>
                </a:lnTo>
                <a:cubicBezTo>
                  <a:pt x="539" y="4263"/>
                  <a:pt x="554" y="4301"/>
                  <a:pt x="568" y="4310"/>
                </a:cubicBezTo>
                <a:cubicBezTo>
                  <a:pt x="582" y="4319"/>
                  <a:pt x="581" y="4351"/>
                  <a:pt x="554" y="4385"/>
                </a:cubicBezTo>
                <a:cubicBezTo>
                  <a:pt x="517" y="4430"/>
                  <a:pt x="502" y="4488"/>
                  <a:pt x="514" y="4600"/>
                </a:cubicBezTo>
                <a:cubicBezTo>
                  <a:pt x="523" y="4684"/>
                  <a:pt x="525" y="4836"/>
                  <a:pt x="514" y="4940"/>
                </a:cubicBezTo>
                <a:lnTo>
                  <a:pt x="487" y="5131"/>
                </a:lnTo>
                <a:lnTo>
                  <a:pt x="243" y="5122"/>
                </a:lnTo>
                <a:lnTo>
                  <a:pt x="0" y="5122"/>
                </a:lnTo>
                <a:lnTo>
                  <a:pt x="0" y="6076"/>
                </a:lnTo>
                <a:lnTo>
                  <a:pt x="0" y="12151"/>
                </a:lnTo>
                <a:lnTo>
                  <a:pt x="514" y="12151"/>
                </a:lnTo>
                <a:lnTo>
                  <a:pt x="1014" y="12151"/>
                </a:lnTo>
                <a:lnTo>
                  <a:pt x="1041" y="12300"/>
                </a:lnTo>
                <a:cubicBezTo>
                  <a:pt x="1052" y="12380"/>
                  <a:pt x="1059" y="12452"/>
                  <a:pt x="1068" y="12458"/>
                </a:cubicBezTo>
                <a:cubicBezTo>
                  <a:pt x="1077" y="12463"/>
                  <a:pt x="1188" y="12467"/>
                  <a:pt x="1311" y="12474"/>
                </a:cubicBezTo>
                <a:lnTo>
                  <a:pt x="1541" y="12491"/>
                </a:lnTo>
                <a:lnTo>
                  <a:pt x="1541" y="12640"/>
                </a:lnTo>
                <a:cubicBezTo>
                  <a:pt x="1546" y="12725"/>
                  <a:pt x="1547" y="12794"/>
                  <a:pt x="1527" y="12806"/>
                </a:cubicBezTo>
                <a:cubicBezTo>
                  <a:pt x="1483" y="12833"/>
                  <a:pt x="1482" y="12927"/>
                  <a:pt x="1527" y="12955"/>
                </a:cubicBezTo>
                <a:cubicBezTo>
                  <a:pt x="1548" y="12968"/>
                  <a:pt x="1565" y="13075"/>
                  <a:pt x="1568" y="13212"/>
                </a:cubicBezTo>
                <a:lnTo>
                  <a:pt x="1568" y="13444"/>
                </a:lnTo>
                <a:lnTo>
                  <a:pt x="1946" y="13436"/>
                </a:lnTo>
                <a:cubicBezTo>
                  <a:pt x="2230" y="13427"/>
                  <a:pt x="2335" y="13433"/>
                  <a:pt x="2379" y="13452"/>
                </a:cubicBezTo>
                <a:cubicBezTo>
                  <a:pt x="2419" y="13470"/>
                  <a:pt x="2432" y="13484"/>
                  <a:pt x="2406" y="13494"/>
                </a:cubicBezTo>
                <a:cubicBezTo>
                  <a:pt x="2342" y="13518"/>
                  <a:pt x="2362" y="13585"/>
                  <a:pt x="2433" y="13585"/>
                </a:cubicBezTo>
                <a:cubicBezTo>
                  <a:pt x="2468" y="13585"/>
                  <a:pt x="2502" y="13572"/>
                  <a:pt x="2514" y="13560"/>
                </a:cubicBezTo>
                <a:cubicBezTo>
                  <a:pt x="2556" y="13518"/>
                  <a:pt x="2598" y="13575"/>
                  <a:pt x="2595" y="13668"/>
                </a:cubicBezTo>
                <a:lnTo>
                  <a:pt x="2595" y="13759"/>
                </a:lnTo>
                <a:lnTo>
                  <a:pt x="2825" y="13759"/>
                </a:lnTo>
                <a:cubicBezTo>
                  <a:pt x="2947" y="13757"/>
                  <a:pt x="3061" y="13760"/>
                  <a:pt x="3081" y="13767"/>
                </a:cubicBezTo>
                <a:cubicBezTo>
                  <a:pt x="3102" y="13775"/>
                  <a:pt x="3122" y="13814"/>
                  <a:pt x="3122" y="13850"/>
                </a:cubicBezTo>
                <a:cubicBezTo>
                  <a:pt x="3122" y="13966"/>
                  <a:pt x="3153" y="14036"/>
                  <a:pt x="3203" y="14024"/>
                </a:cubicBezTo>
                <a:cubicBezTo>
                  <a:pt x="3228" y="14018"/>
                  <a:pt x="3302" y="14031"/>
                  <a:pt x="3365" y="14049"/>
                </a:cubicBezTo>
                <a:cubicBezTo>
                  <a:pt x="3461" y="14077"/>
                  <a:pt x="3560" y="14080"/>
                  <a:pt x="4041" y="14074"/>
                </a:cubicBezTo>
                <a:cubicBezTo>
                  <a:pt x="4393" y="14070"/>
                  <a:pt x="4629" y="14078"/>
                  <a:pt x="4649" y="14091"/>
                </a:cubicBezTo>
                <a:cubicBezTo>
                  <a:pt x="4667" y="14102"/>
                  <a:pt x="4690" y="14176"/>
                  <a:pt x="4690" y="14256"/>
                </a:cubicBezTo>
                <a:cubicBezTo>
                  <a:pt x="4690" y="14337"/>
                  <a:pt x="4690" y="14406"/>
                  <a:pt x="4703" y="14406"/>
                </a:cubicBezTo>
                <a:cubicBezTo>
                  <a:pt x="4717" y="14405"/>
                  <a:pt x="4771" y="14396"/>
                  <a:pt x="4811" y="14389"/>
                </a:cubicBezTo>
                <a:cubicBezTo>
                  <a:pt x="4878" y="14378"/>
                  <a:pt x="4879" y="14364"/>
                  <a:pt x="4879" y="14240"/>
                </a:cubicBezTo>
                <a:cubicBezTo>
                  <a:pt x="4879" y="14113"/>
                  <a:pt x="4914" y="14053"/>
                  <a:pt x="4960" y="14099"/>
                </a:cubicBezTo>
                <a:cubicBezTo>
                  <a:pt x="4971" y="14110"/>
                  <a:pt x="4990" y="14177"/>
                  <a:pt x="5001" y="14248"/>
                </a:cubicBezTo>
                <a:cubicBezTo>
                  <a:pt x="5024" y="14399"/>
                  <a:pt x="5019" y="14400"/>
                  <a:pt x="5365" y="14389"/>
                </a:cubicBezTo>
                <a:cubicBezTo>
                  <a:pt x="5708" y="14378"/>
                  <a:pt x="5708" y="14379"/>
                  <a:pt x="5730" y="14646"/>
                </a:cubicBezTo>
                <a:cubicBezTo>
                  <a:pt x="5741" y="14770"/>
                  <a:pt x="5743" y="14909"/>
                  <a:pt x="5730" y="14953"/>
                </a:cubicBezTo>
                <a:cubicBezTo>
                  <a:pt x="5711" y="15021"/>
                  <a:pt x="5698" y="15036"/>
                  <a:pt x="5609" y="15052"/>
                </a:cubicBezTo>
                <a:cubicBezTo>
                  <a:pt x="5504" y="15071"/>
                  <a:pt x="5498" y="15069"/>
                  <a:pt x="5501" y="15193"/>
                </a:cubicBezTo>
                <a:cubicBezTo>
                  <a:pt x="5502" y="15261"/>
                  <a:pt x="5499" y="15330"/>
                  <a:pt x="5487" y="15342"/>
                </a:cubicBezTo>
                <a:cubicBezTo>
                  <a:pt x="5438" y="15391"/>
                  <a:pt x="5406" y="15333"/>
                  <a:pt x="5406" y="15201"/>
                </a:cubicBezTo>
                <a:cubicBezTo>
                  <a:pt x="5406" y="15125"/>
                  <a:pt x="5392" y="15060"/>
                  <a:pt x="5379" y="15060"/>
                </a:cubicBezTo>
                <a:cubicBezTo>
                  <a:pt x="5366" y="15060"/>
                  <a:pt x="5324" y="15059"/>
                  <a:pt x="5284" y="15052"/>
                </a:cubicBezTo>
                <a:cubicBezTo>
                  <a:pt x="5215" y="15041"/>
                  <a:pt x="5213" y="15043"/>
                  <a:pt x="5203" y="15201"/>
                </a:cubicBezTo>
                <a:lnTo>
                  <a:pt x="5190" y="15367"/>
                </a:lnTo>
                <a:lnTo>
                  <a:pt x="4419" y="15367"/>
                </a:lnTo>
                <a:cubicBezTo>
                  <a:pt x="3765" y="15366"/>
                  <a:pt x="3636" y="15367"/>
                  <a:pt x="3636" y="15392"/>
                </a:cubicBezTo>
                <a:cubicBezTo>
                  <a:pt x="3636" y="15408"/>
                  <a:pt x="3664" y="15425"/>
                  <a:pt x="3690" y="15425"/>
                </a:cubicBezTo>
                <a:cubicBezTo>
                  <a:pt x="3768" y="15425"/>
                  <a:pt x="3777" y="15463"/>
                  <a:pt x="3703" y="15475"/>
                </a:cubicBezTo>
                <a:cubicBezTo>
                  <a:pt x="3640" y="15485"/>
                  <a:pt x="3636" y="15497"/>
                  <a:pt x="3636" y="15657"/>
                </a:cubicBezTo>
                <a:cubicBezTo>
                  <a:pt x="3636" y="15753"/>
                  <a:pt x="3625" y="15846"/>
                  <a:pt x="3609" y="15856"/>
                </a:cubicBezTo>
                <a:cubicBezTo>
                  <a:pt x="3592" y="15866"/>
                  <a:pt x="3574" y="15898"/>
                  <a:pt x="3568" y="15931"/>
                </a:cubicBezTo>
                <a:cubicBezTo>
                  <a:pt x="3553" y="16017"/>
                  <a:pt x="3464" y="16011"/>
                  <a:pt x="3446" y="15922"/>
                </a:cubicBezTo>
                <a:lnTo>
                  <a:pt x="3433" y="15856"/>
                </a:lnTo>
                <a:lnTo>
                  <a:pt x="3419" y="15922"/>
                </a:lnTo>
                <a:cubicBezTo>
                  <a:pt x="3402" y="15988"/>
                  <a:pt x="3384" y="15991"/>
                  <a:pt x="3257" y="15997"/>
                </a:cubicBezTo>
                <a:lnTo>
                  <a:pt x="3122" y="16005"/>
                </a:lnTo>
                <a:lnTo>
                  <a:pt x="3122" y="16246"/>
                </a:lnTo>
                <a:lnTo>
                  <a:pt x="3136" y="16494"/>
                </a:lnTo>
                <a:lnTo>
                  <a:pt x="3014" y="16494"/>
                </a:lnTo>
                <a:cubicBezTo>
                  <a:pt x="2906" y="16500"/>
                  <a:pt x="2888" y="16511"/>
                  <a:pt x="2879" y="16569"/>
                </a:cubicBezTo>
                <a:cubicBezTo>
                  <a:pt x="2869" y="16629"/>
                  <a:pt x="2859" y="16629"/>
                  <a:pt x="2730" y="16635"/>
                </a:cubicBezTo>
                <a:lnTo>
                  <a:pt x="2595" y="16643"/>
                </a:lnTo>
                <a:lnTo>
                  <a:pt x="2608" y="16776"/>
                </a:lnTo>
                <a:cubicBezTo>
                  <a:pt x="2626" y="16943"/>
                  <a:pt x="2592" y="16972"/>
                  <a:pt x="2392" y="16967"/>
                </a:cubicBezTo>
                <a:cubicBezTo>
                  <a:pt x="2310" y="16965"/>
                  <a:pt x="2228" y="16972"/>
                  <a:pt x="2216" y="16983"/>
                </a:cubicBezTo>
                <a:cubicBezTo>
                  <a:pt x="2203" y="16997"/>
                  <a:pt x="2180" y="16999"/>
                  <a:pt x="2149" y="16983"/>
                </a:cubicBezTo>
                <a:cubicBezTo>
                  <a:pt x="2089" y="16953"/>
                  <a:pt x="2068" y="16965"/>
                  <a:pt x="2095" y="17016"/>
                </a:cubicBezTo>
                <a:cubicBezTo>
                  <a:pt x="2108" y="17041"/>
                  <a:pt x="2134" y="17056"/>
                  <a:pt x="2162" y="17050"/>
                </a:cubicBezTo>
                <a:cubicBezTo>
                  <a:pt x="2191" y="17043"/>
                  <a:pt x="2222" y="17054"/>
                  <a:pt x="2244" y="17083"/>
                </a:cubicBezTo>
                <a:cubicBezTo>
                  <a:pt x="2263" y="17109"/>
                  <a:pt x="2298" y="17160"/>
                  <a:pt x="2325" y="17190"/>
                </a:cubicBezTo>
                <a:cubicBezTo>
                  <a:pt x="2380" y="17253"/>
                  <a:pt x="2352" y="17300"/>
                  <a:pt x="2284" y="17265"/>
                </a:cubicBezTo>
                <a:cubicBezTo>
                  <a:pt x="2253" y="17249"/>
                  <a:pt x="2245" y="17250"/>
                  <a:pt x="2230" y="17273"/>
                </a:cubicBezTo>
                <a:cubicBezTo>
                  <a:pt x="2216" y="17296"/>
                  <a:pt x="2184" y="17299"/>
                  <a:pt x="2135" y="17290"/>
                </a:cubicBezTo>
                <a:cubicBezTo>
                  <a:pt x="2069" y="17277"/>
                  <a:pt x="2061" y="17280"/>
                  <a:pt x="2081" y="17356"/>
                </a:cubicBezTo>
                <a:cubicBezTo>
                  <a:pt x="2097" y="17416"/>
                  <a:pt x="2089" y="17444"/>
                  <a:pt x="2054" y="17456"/>
                </a:cubicBezTo>
                <a:cubicBezTo>
                  <a:pt x="2029" y="17465"/>
                  <a:pt x="2006" y="17500"/>
                  <a:pt x="2000" y="17539"/>
                </a:cubicBezTo>
                <a:cubicBezTo>
                  <a:pt x="1993" y="17585"/>
                  <a:pt x="1978" y="17613"/>
                  <a:pt x="1946" y="17613"/>
                </a:cubicBezTo>
                <a:cubicBezTo>
                  <a:pt x="1916" y="17613"/>
                  <a:pt x="1891" y="17582"/>
                  <a:pt x="1879" y="17539"/>
                </a:cubicBezTo>
                <a:cubicBezTo>
                  <a:pt x="1864" y="17489"/>
                  <a:pt x="1856" y="17502"/>
                  <a:pt x="1865" y="17572"/>
                </a:cubicBezTo>
                <a:cubicBezTo>
                  <a:pt x="1872" y="17627"/>
                  <a:pt x="1878" y="17718"/>
                  <a:pt x="1879" y="17779"/>
                </a:cubicBezTo>
                <a:cubicBezTo>
                  <a:pt x="1879" y="17883"/>
                  <a:pt x="1881" y="17898"/>
                  <a:pt x="1973" y="17920"/>
                </a:cubicBezTo>
                <a:cubicBezTo>
                  <a:pt x="2076" y="17944"/>
                  <a:pt x="2078" y="17930"/>
                  <a:pt x="2095" y="18169"/>
                </a:cubicBezTo>
                <a:cubicBezTo>
                  <a:pt x="2097" y="18199"/>
                  <a:pt x="2097" y="18228"/>
                  <a:pt x="2108" y="18235"/>
                </a:cubicBezTo>
                <a:cubicBezTo>
                  <a:pt x="2120" y="18242"/>
                  <a:pt x="2124" y="18268"/>
                  <a:pt x="2108" y="18293"/>
                </a:cubicBezTo>
                <a:cubicBezTo>
                  <a:pt x="2087" y="18327"/>
                  <a:pt x="2088" y="19217"/>
                  <a:pt x="2108" y="19420"/>
                </a:cubicBezTo>
                <a:cubicBezTo>
                  <a:pt x="2110" y="19437"/>
                  <a:pt x="2105" y="19539"/>
                  <a:pt x="2095" y="19644"/>
                </a:cubicBezTo>
                <a:lnTo>
                  <a:pt x="2068" y="19835"/>
                </a:lnTo>
                <a:lnTo>
                  <a:pt x="2311" y="19835"/>
                </a:lnTo>
                <a:cubicBezTo>
                  <a:pt x="2440" y="19837"/>
                  <a:pt x="2563" y="19848"/>
                  <a:pt x="2581" y="19859"/>
                </a:cubicBezTo>
                <a:cubicBezTo>
                  <a:pt x="2604" y="19873"/>
                  <a:pt x="2613" y="20043"/>
                  <a:pt x="2608" y="20340"/>
                </a:cubicBezTo>
                <a:lnTo>
                  <a:pt x="2595" y="20796"/>
                </a:lnTo>
                <a:lnTo>
                  <a:pt x="2825" y="20796"/>
                </a:lnTo>
                <a:cubicBezTo>
                  <a:pt x="3087" y="20799"/>
                  <a:pt x="3102" y="20805"/>
                  <a:pt x="3122" y="20871"/>
                </a:cubicBezTo>
                <a:cubicBezTo>
                  <a:pt x="3144" y="20941"/>
                  <a:pt x="3095" y="20987"/>
                  <a:pt x="2987" y="20987"/>
                </a:cubicBezTo>
                <a:cubicBezTo>
                  <a:pt x="2904" y="20987"/>
                  <a:pt x="2888" y="20988"/>
                  <a:pt x="2879" y="21045"/>
                </a:cubicBezTo>
                <a:cubicBezTo>
                  <a:pt x="2869" y="21106"/>
                  <a:pt x="2863" y="21113"/>
                  <a:pt x="2730" y="21119"/>
                </a:cubicBezTo>
                <a:cubicBezTo>
                  <a:pt x="2590" y="21125"/>
                  <a:pt x="2587" y="21122"/>
                  <a:pt x="2608" y="21186"/>
                </a:cubicBezTo>
                <a:cubicBezTo>
                  <a:pt x="2620" y="21221"/>
                  <a:pt x="2648" y="21259"/>
                  <a:pt x="2662" y="21268"/>
                </a:cubicBezTo>
                <a:cubicBezTo>
                  <a:pt x="2677" y="21278"/>
                  <a:pt x="2660" y="21314"/>
                  <a:pt x="2635" y="21343"/>
                </a:cubicBezTo>
                <a:cubicBezTo>
                  <a:pt x="2611" y="21372"/>
                  <a:pt x="2595" y="21443"/>
                  <a:pt x="2595" y="21501"/>
                </a:cubicBezTo>
                <a:lnTo>
                  <a:pt x="2595" y="21600"/>
                </a:lnTo>
                <a:lnTo>
                  <a:pt x="4014" y="21600"/>
                </a:lnTo>
                <a:cubicBezTo>
                  <a:pt x="4696" y="21597"/>
                  <a:pt x="5176" y="21591"/>
                  <a:pt x="5176" y="21583"/>
                </a:cubicBezTo>
                <a:cubicBezTo>
                  <a:pt x="5176" y="21573"/>
                  <a:pt x="5136" y="21564"/>
                  <a:pt x="5095" y="21567"/>
                </a:cubicBezTo>
                <a:cubicBezTo>
                  <a:pt x="5037" y="21571"/>
                  <a:pt x="5028" y="21565"/>
                  <a:pt x="5028" y="21525"/>
                </a:cubicBezTo>
                <a:cubicBezTo>
                  <a:pt x="5028" y="21494"/>
                  <a:pt x="5038" y="21476"/>
                  <a:pt x="5068" y="21476"/>
                </a:cubicBezTo>
                <a:cubicBezTo>
                  <a:pt x="5095" y="21476"/>
                  <a:pt x="5136" y="21462"/>
                  <a:pt x="5149" y="21451"/>
                </a:cubicBezTo>
                <a:cubicBezTo>
                  <a:pt x="5185" y="21421"/>
                  <a:pt x="5174" y="21156"/>
                  <a:pt x="5136" y="21094"/>
                </a:cubicBezTo>
                <a:cubicBezTo>
                  <a:pt x="5113" y="21057"/>
                  <a:pt x="5112" y="21029"/>
                  <a:pt x="5136" y="21012"/>
                </a:cubicBezTo>
                <a:cubicBezTo>
                  <a:pt x="5160" y="20994"/>
                  <a:pt x="5160" y="20979"/>
                  <a:pt x="5136" y="20970"/>
                </a:cubicBezTo>
                <a:cubicBezTo>
                  <a:pt x="5112" y="20961"/>
                  <a:pt x="5112" y="20948"/>
                  <a:pt x="5136" y="20920"/>
                </a:cubicBezTo>
                <a:cubicBezTo>
                  <a:pt x="5158" y="20895"/>
                  <a:pt x="5173" y="20781"/>
                  <a:pt x="5163" y="20597"/>
                </a:cubicBezTo>
                <a:cubicBezTo>
                  <a:pt x="5154" y="20439"/>
                  <a:pt x="5152" y="20305"/>
                  <a:pt x="5163" y="20299"/>
                </a:cubicBezTo>
                <a:cubicBezTo>
                  <a:pt x="5204" y="20273"/>
                  <a:pt x="5271" y="20334"/>
                  <a:pt x="5271" y="20398"/>
                </a:cubicBezTo>
                <a:cubicBezTo>
                  <a:pt x="5271" y="20453"/>
                  <a:pt x="5282" y="20464"/>
                  <a:pt x="5338" y="20464"/>
                </a:cubicBezTo>
                <a:cubicBezTo>
                  <a:pt x="5401" y="20464"/>
                  <a:pt x="5398" y="20450"/>
                  <a:pt x="5379" y="20332"/>
                </a:cubicBezTo>
                <a:cubicBezTo>
                  <a:pt x="5378" y="20318"/>
                  <a:pt x="5380" y="20304"/>
                  <a:pt x="5379" y="20290"/>
                </a:cubicBezTo>
                <a:cubicBezTo>
                  <a:pt x="5369" y="20222"/>
                  <a:pt x="5379" y="20191"/>
                  <a:pt x="5406" y="20174"/>
                </a:cubicBezTo>
                <a:cubicBezTo>
                  <a:pt x="5417" y="20165"/>
                  <a:pt x="5424" y="20161"/>
                  <a:pt x="5433" y="20158"/>
                </a:cubicBezTo>
                <a:cubicBezTo>
                  <a:pt x="5439" y="20155"/>
                  <a:pt x="5441" y="20152"/>
                  <a:pt x="5447" y="20150"/>
                </a:cubicBezTo>
                <a:cubicBezTo>
                  <a:pt x="5490" y="20128"/>
                  <a:pt x="5501" y="20103"/>
                  <a:pt x="5501" y="20000"/>
                </a:cubicBezTo>
                <a:lnTo>
                  <a:pt x="5501" y="19868"/>
                </a:lnTo>
                <a:lnTo>
                  <a:pt x="5352" y="19859"/>
                </a:lnTo>
                <a:cubicBezTo>
                  <a:pt x="5203" y="19853"/>
                  <a:pt x="5201" y="19853"/>
                  <a:pt x="5190" y="19777"/>
                </a:cubicBezTo>
                <a:cubicBezTo>
                  <a:pt x="5184" y="19734"/>
                  <a:pt x="5167" y="19690"/>
                  <a:pt x="5149" y="19677"/>
                </a:cubicBezTo>
                <a:cubicBezTo>
                  <a:pt x="5132" y="19664"/>
                  <a:pt x="5123" y="19624"/>
                  <a:pt x="5136" y="19586"/>
                </a:cubicBezTo>
                <a:cubicBezTo>
                  <a:pt x="5153" y="19534"/>
                  <a:pt x="5175" y="19508"/>
                  <a:pt x="5230" y="19503"/>
                </a:cubicBezTo>
                <a:cubicBezTo>
                  <a:pt x="5292" y="19498"/>
                  <a:pt x="5306" y="19490"/>
                  <a:pt x="5298" y="19437"/>
                </a:cubicBezTo>
                <a:cubicBezTo>
                  <a:pt x="5292" y="19396"/>
                  <a:pt x="5275" y="19370"/>
                  <a:pt x="5244" y="19370"/>
                </a:cubicBezTo>
                <a:cubicBezTo>
                  <a:pt x="5168" y="19370"/>
                  <a:pt x="5158" y="19229"/>
                  <a:pt x="5230" y="19180"/>
                </a:cubicBezTo>
                <a:cubicBezTo>
                  <a:pt x="5283" y="19144"/>
                  <a:pt x="5291" y="19143"/>
                  <a:pt x="5325" y="19171"/>
                </a:cubicBezTo>
                <a:cubicBezTo>
                  <a:pt x="5360" y="19200"/>
                  <a:pt x="5360" y="19202"/>
                  <a:pt x="5379" y="19171"/>
                </a:cubicBezTo>
                <a:cubicBezTo>
                  <a:pt x="5395" y="19146"/>
                  <a:pt x="5418" y="19145"/>
                  <a:pt x="5447" y="19163"/>
                </a:cubicBezTo>
                <a:cubicBezTo>
                  <a:pt x="5468" y="19176"/>
                  <a:pt x="5499" y="19180"/>
                  <a:pt x="5528" y="19180"/>
                </a:cubicBezTo>
                <a:cubicBezTo>
                  <a:pt x="5606" y="19180"/>
                  <a:pt x="5671" y="18880"/>
                  <a:pt x="5609" y="18798"/>
                </a:cubicBezTo>
                <a:cubicBezTo>
                  <a:pt x="5561" y="18736"/>
                  <a:pt x="5576" y="18699"/>
                  <a:pt x="5649" y="18699"/>
                </a:cubicBezTo>
                <a:cubicBezTo>
                  <a:pt x="5683" y="18699"/>
                  <a:pt x="5690" y="18680"/>
                  <a:pt x="5690" y="18616"/>
                </a:cubicBezTo>
                <a:cubicBezTo>
                  <a:pt x="5690" y="18523"/>
                  <a:pt x="5730" y="18482"/>
                  <a:pt x="5798" y="18517"/>
                </a:cubicBezTo>
                <a:cubicBezTo>
                  <a:pt x="5820" y="18528"/>
                  <a:pt x="5939" y="18546"/>
                  <a:pt x="6055" y="18550"/>
                </a:cubicBezTo>
                <a:lnTo>
                  <a:pt x="6271" y="18550"/>
                </a:lnTo>
                <a:lnTo>
                  <a:pt x="6271" y="18649"/>
                </a:lnTo>
                <a:lnTo>
                  <a:pt x="6285" y="18749"/>
                </a:lnTo>
                <a:lnTo>
                  <a:pt x="6325" y="18682"/>
                </a:lnTo>
                <a:cubicBezTo>
                  <a:pt x="6370" y="18603"/>
                  <a:pt x="6433" y="18579"/>
                  <a:pt x="6460" y="18633"/>
                </a:cubicBezTo>
                <a:cubicBezTo>
                  <a:pt x="6471" y="18653"/>
                  <a:pt x="6497" y="18688"/>
                  <a:pt x="6514" y="18707"/>
                </a:cubicBezTo>
                <a:cubicBezTo>
                  <a:pt x="6550" y="18749"/>
                  <a:pt x="6465" y="18834"/>
                  <a:pt x="6379" y="18848"/>
                </a:cubicBezTo>
                <a:cubicBezTo>
                  <a:pt x="6314" y="18859"/>
                  <a:pt x="6904" y="18872"/>
                  <a:pt x="7177" y="18865"/>
                </a:cubicBezTo>
                <a:cubicBezTo>
                  <a:pt x="7298" y="18862"/>
                  <a:pt x="7350" y="18892"/>
                  <a:pt x="7339" y="18956"/>
                </a:cubicBezTo>
                <a:cubicBezTo>
                  <a:pt x="7334" y="18984"/>
                  <a:pt x="7354" y="19044"/>
                  <a:pt x="7379" y="19089"/>
                </a:cubicBezTo>
                <a:cubicBezTo>
                  <a:pt x="7420" y="19160"/>
                  <a:pt x="7423" y="19175"/>
                  <a:pt x="7379" y="19205"/>
                </a:cubicBezTo>
                <a:cubicBezTo>
                  <a:pt x="7304" y="19255"/>
                  <a:pt x="7309" y="19332"/>
                  <a:pt x="7393" y="19346"/>
                </a:cubicBezTo>
                <a:cubicBezTo>
                  <a:pt x="7458" y="19356"/>
                  <a:pt x="7467" y="19367"/>
                  <a:pt x="7447" y="19495"/>
                </a:cubicBezTo>
                <a:cubicBezTo>
                  <a:pt x="7431" y="19598"/>
                  <a:pt x="7437" y="19650"/>
                  <a:pt x="7474" y="19694"/>
                </a:cubicBezTo>
                <a:cubicBezTo>
                  <a:pt x="7501" y="19725"/>
                  <a:pt x="7514" y="19765"/>
                  <a:pt x="7514" y="19785"/>
                </a:cubicBezTo>
                <a:cubicBezTo>
                  <a:pt x="7514" y="19805"/>
                  <a:pt x="7537" y="19828"/>
                  <a:pt x="7555" y="19835"/>
                </a:cubicBezTo>
                <a:cubicBezTo>
                  <a:pt x="7574" y="19842"/>
                  <a:pt x="7582" y="19818"/>
                  <a:pt x="7582" y="19785"/>
                </a:cubicBezTo>
                <a:cubicBezTo>
                  <a:pt x="7582" y="19753"/>
                  <a:pt x="7597" y="19726"/>
                  <a:pt x="7609" y="19718"/>
                </a:cubicBezTo>
                <a:cubicBezTo>
                  <a:pt x="7644" y="19697"/>
                  <a:pt x="7717" y="19741"/>
                  <a:pt x="7717" y="19785"/>
                </a:cubicBezTo>
                <a:cubicBezTo>
                  <a:pt x="7717" y="19807"/>
                  <a:pt x="7743" y="19839"/>
                  <a:pt x="7771" y="19851"/>
                </a:cubicBezTo>
                <a:cubicBezTo>
                  <a:pt x="7818" y="19872"/>
                  <a:pt x="7825" y="19951"/>
                  <a:pt x="7839" y="20232"/>
                </a:cubicBezTo>
                <a:cubicBezTo>
                  <a:pt x="7841" y="20286"/>
                  <a:pt x="7855" y="20294"/>
                  <a:pt x="7947" y="20299"/>
                </a:cubicBezTo>
                <a:cubicBezTo>
                  <a:pt x="8004" y="20301"/>
                  <a:pt x="8070" y="20311"/>
                  <a:pt x="8096" y="20324"/>
                </a:cubicBezTo>
                <a:cubicBezTo>
                  <a:pt x="8160" y="20357"/>
                  <a:pt x="8131" y="20459"/>
                  <a:pt x="8028" y="20522"/>
                </a:cubicBezTo>
                <a:cubicBezTo>
                  <a:pt x="7946" y="20573"/>
                  <a:pt x="7937" y="20568"/>
                  <a:pt x="7893" y="20531"/>
                </a:cubicBezTo>
                <a:cubicBezTo>
                  <a:pt x="7852" y="20496"/>
                  <a:pt x="7852" y="20511"/>
                  <a:pt x="7852" y="20639"/>
                </a:cubicBezTo>
                <a:lnTo>
                  <a:pt x="7852" y="20779"/>
                </a:lnTo>
                <a:lnTo>
                  <a:pt x="8069" y="20788"/>
                </a:lnTo>
                <a:cubicBezTo>
                  <a:pt x="8375" y="20796"/>
                  <a:pt x="8385" y="20811"/>
                  <a:pt x="8379" y="21260"/>
                </a:cubicBezTo>
                <a:lnTo>
                  <a:pt x="8366" y="21592"/>
                </a:lnTo>
                <a:lnTo>
                  <a:pt x="10974" y="21592"/>
                </a:lnTo>
                <a:lnTo>
                  <a:pt x="10974" y="21534"/>
                </a:lnTo>
                <a:cubicBezTo>
                  <a:pt x="10974" y="21496"/>
                  <a:pt x="11002" y="21441"/>
                  <a:pt x="11028" y="21409"/>
                </a:cubicBezTo>
                <a:cubicBezTo>
                  <a:pt x="11044" y="21391"/>
                  <a:pt x="11047" y="21367"/>
                  <a:pt x="11055" y="21343"/>
                </a:cubicBezTo>
                <a:cubicBezTo>
                  <a:pt x="11057" y="21338"/>
                  <a:pt x="11067" y="21332"/>
                  <a:pt x="11069" y="21326"/>
                </a:cubicBezTo>
                <a:cubicBezTo>
                  <a:pt x="11091" y="21235"/>
                  <a:pt x="11057" y="21118"/>
                  <a:pt x="10974" y="20978"/>
                </a:cubicBezTo>
                <a:cubicBezTo>
                  <a:pt x="10879" y="20817"/>
                  <a:pt x="10555" y="20519"/>
                  <a:pt x="10150" y="20216"/>
                </a:cubicBezTo>
                <a:lnTo>
                  <a:pt x="10082" y="20158"/>
                </a:lnTo>
                <a:lnTo>
                  <a:pt x="10028" y="20125"/>
                </a:lnTo>
                <a:lnTo>
                  <a:pt x="10042" y="19893"/>
                </a:lnTo>
                <a:cubicBezTo>
                  <a:pt x="10055" y="19681"/>
                  <a:pt x="10059" y="19662"/>
                  <a:pt x="10136" y="19611"/>
                </a:cubicBezTo>
                <a:cubicBezTo>
                  <a:pt x="10235" y="19546"/>
                  <a:pt x="10299" y="19474"/>
                  <a:pt x="10299" y="19428"/>
                </a:cubicBezTo>
                <a:cubicBezTo>
                  <a:pt x="10299" y="19410"/>
                  <a:pt x="10318" y="19373"/>
                  <a:pt x="10353" y="19346"/>
                </a:cubicBezTo>
                <a:cubicBezTo>
                  <a:pt x="10380" y="19324"/>
                  <a:pt x="10404" y="19294"/>
                  <a:pt x="10420" y="19254"/>
                </a:cubicBezTo>
                <a:cubicBezTo>
                  <a:pt x="10425" y="19230"/>
                  <a:pt x="10433" y="19210"/>
                  <a:pt x="10434" y="19171"/>
                </a:cubicBezTo>
                <a:cubicBezTo>
                  <a:pt x="10434" y="19123"/>
                  <a:pt x="10424" y="19069"/>
                  <a:pt x="10420" y="19022"/>
                </a:cubicBezTo>
                <a:cubicBezTo>
                  <a:pt x="10397" y="18988"/>
                  <a:pt x="10383" y="18900"/>
                  <a:pt x="10380" y="18823"/>
                </a:cubicBezTo>
                <a:cubicBezTo>
                  <a:pt x="10377" y="18774"/>
                  <a:pt x="10376" y="18735"/>
                  <a:pt x="10366" y="18707"/>
                </a:cubicBezTo>
                <a:cubicBezTo>
                  <a:pt x="10357" y="18686"/>
                  <a:pt x="10336" y="18678"/>
                  <a:pt x="10326" y="18666"/>
                </a:cubicBezTo>
                <a:cubicBezTo>
                  <a:pt x="10319" y="18659"/>
                  <a:pt x="10320" y="18646"/>
                  <a:pt x="10312" y="18641"/>
                </a:cubicBezTo>
                <a:cubicBezTo>
                  <a:pt x="10298" y="18630"/>
                  <a:pt x="10291" y="18626"/>
                  <a:pt x="10285" y="18616"/>
                </a:cubicBezTo>
                <a:cubicBezTo>
                  <a:pt x="10283" y="18612"/>
                  <a:pt x="10287" y="18605"/>
                  <a:pt x="10285" y="18600"/>
                </a:cubicBezTo>
                <a:cubicBezTo>
                  <a:pt x="10283" y="18591"/>
                  <a:pt x="10271" y="18579"/>
                  <a:pt x="10271" y="18566"/>
                </a:cubicBezTo>
                <a:cubicBezTo>
                  <a:pt x="10270" y="18511"/>
                  <a:pt x="10294" y="18408"/>
                  <a:pt x="10339" y="18177"/>
                </a:cubicBezTo>
                <a:cubicBezTo>
                  <a:pt x="10474" y="17484"/>
                  <a:pt x="10491" y="17370"/>
                  <a:pt x="10461" y="17091"/>
                </a:cubicBezTo>
                <a:cubicBezTo>
                  <a:pt x="10441" y="16906"/>
                  <a:pt x="10413" y="16800"/>
                  <a:pt x="10380" y="16710"/>
                </a:cubicBezTo>
                <a:cubicBezTo>
                  <a:pt x="10365" y="16672"/>
                  <a:pt x="10344" y="16630"/>
                  <a:pt x="10326" y="16594"/>
                </a:cubicBezTo>
                <a:cubicBezTo>
                  <a:pt x="10309" y="16566"/>
                  <a:pt x="10294" y="16540"/>
                  <a:pt x="10271" y="16511"/>
                </a:cubicBezTo>
                <a:cubicBezTo>
                  <a:pt x="10214" y="16435"/>
                  <a:pt x="10200" y="16371"/>
                  <a:pt x="10190" y="16262"/>
                </a:cubicBezTo>
                <a:cubicBezTo>
                  <a:pt x="10182" y="16217"/>
                  <a:pt x="10174" y="16175"/>
                  <a:pt x="10177" y="16130"/>
                </a:cubicBezTo>
                <a:cubicBezTo>
                  <a:pt x="10176" y="16095"/>
                  <a:pt x="10178" y="16083"/>
                  <a:pt x="10177" y="16038"/>
                </a:cubicBezTo>
                <a:cubicBezTo>
                  <a:pt x="10173" y="15846"/>
                  <a:pt x="10163" y="15624"/>
                  <a:pt x="10150" y="15541"/>
                </a:cubicBezTo>
                <a:cubicBezTo>
                  <a:pt x="10148" y="15526"/>
                  <a:pt x="10151" y="15520"/>
                  <a:pt x="10150" y="15508"/>
                </a:cubicBezTo>
                <a:lnTo>
                  <a:pt x="10123" y="15400"/>
                </a:lnTo>
                <a:lnTo>
                  <a:pt x="10177" y="15317"/>
                </a:lnTo>
                <a:cubicBezTo>
                  <a:pt x="10188" y="15299"/>
                  <a:pt x="10201" y="15284"/>
                  <a:pt x="10217" y="15259"/>
                </a:cubicBezTo>
                <a:cubicBezTo>
                  <a:pt x="10267" y="15188"/>
                  <a:pt x="10346" y="15102"/>
                  <a:pt x="10407" y="15060"/>
                </a:cubicBezTo>
                <a:cubicBezTo>
                  <a:pt x="10467" y="15019"/>
                  <a:pt x="10528" y="14975"/>
                  <a:pt x="10528" y="14961"/>
                </a:cubicBezTo>
                <a:cubicBezTo>
                  <a:pt x="10530" y="14929"/>
                  <a:pt x="10624" y="14800"/>
                  <a:pt x="10677" y="14762"/>
                </a:cubicBezTo>
                <a:cubicBezTo>
                  <a:pt x="10890" y="14609"/>
                  <a:pt x="11100" y="14358"/>
                  <a:pt x="11204" y="14140"/>
                </a:cubicBezTo>
                <a:cubicBezTo>
                  <a:pt x="11256" y="14032"/>
                  <a:pt x="11286" y="13985"/>
                  <a:pt x="11326" y="13958"/>
                </a:cubicBezTo>
                <a:lnTo>
                  <a:pt x="11326" y="13950"/>
                </a:lnTo>
                <a:lnTo>
                  <a:pt x="11339" y="13950"/>
                </a:lnTo>
                <a:cubicBezTo>
                  <a:pt x="11375" y="13929"/>
                  <a:pt x="11414" y="13925"/>
                  <a:pt x="11501" y="13917"/>
                </a:cubicBezTo>
                <a:cubicBezTo>
                  <a:pt x="11720" y="13896"/>
                  <a:pt x="12192" y="13830"/>
                  <a:pt x="12610" y="13767"/>
                </a:cubicBezTo>
                <a:cubicBezTo>
                  <a:pt x="12933" y="13719"/>
                  <a:pt x="13713" y="13570"/>
                  <a:pt x="13772" y="13544"/>
                </a:cubicBezTo>
                <a:cubicBezTo>
                  <a:pt x="13790" y="13535"/>
                  <a:pt x="13871" y="13514"/>
                  <a:pt x="13961" y="13494"/>
                </a:cubicBezTo>
                <a:cubicBezTo>
                  <a:pt x="14160" y="13449"/>
                  <a:pt x="14575" y="13321"/>
                  <a:pt x="14840" y="13229"/>
                </a:cubicBezTo>
                <a:cubicBezTo>
                  <a:pt x="14947" y="13191"/>
                  <a:pt x="15080" y="13146"/>
                  <a:pt x="15137" y="13129"/>
                </a:cubicBezTo>
                <a:cubicBezTo>
                  <a:pt x="15194" y="13113"/>
                  <a:pt x="15252" y="13090"/>
                  <a:pt x="15259" y="13079"/>
                </a:cubicBezTo>
                <a:cubicBezTo>
                  <a:pt x="15265" y="13068"/>
                  <a:pt x="15332" y="13035"/>
                  <a:pt x="15407" y="13005"/>
                </a:cubicBezTo>
                <a:cubicBezTo>
                  <a:pt x="15714" y="12880"/>
                  <a:pt x="16358" y="12552"/>
                  <a:pt x="16664" y="12367"/>
                </a:cubicBezTo>
                <a:cubicBezTo>
                  <a:pt x="17155" y="12069"/>
                  <a:pt x="17514" y="11840"/>
                  <a:pt x="17570" y="11778"/>
                </a:cubicBezTo>
                <a:cubicBezTo>
                  <a:pt x="17597" y="11748"/>
                  <a:pt x="17687" y="11665"/>
                  <a:pt x="17772" y="11596"/>
                </a:cubicBezTo>
                <a:cubicBezTo>
                  <a:pt x="17889" y="11502"/>
                  <a:pt x="17983" y="11424"/>
                  <a:pt x="18070" y="11347"/>
                </a:cubicBezTo>
                <a:cubicBezTo>
                  <a:pt x="18072" y="11346"/>
                  <a:pt x="18081" y="11340"/>
                  <a:pt x="18083" y="11339"/>
                </a:cubicBezTo>
                <a:cubicBezTo>
                  <a:pt x="18084" y="11338"/>
                  <a:pt x="18082" y="11331"/>
                  <a:pt x="18083" y="11330"/>
                </a:cubicBezTo>
                <a:cubicBezTo>
                  <a:pt x="18252" y="11179"/>
                  <a:pt x="18377" y="11046"/>
                  <a:pt x="18516" y="10875"/>
                </a:cubicBezTo>
                <a:cubicBezTo>
                  <a:pt x="18587" y="10787"/>
                  <a:pt x="18614" y="10758"/>
                  <a:pt x="18651" y="10717"/>
                </a:cubicBezTo>
                <a:cubicBezTo>
                  <a:pt x="18658" y="10707"/>
                  <a:pt x="18669" y="10702"/>
                  <a:pt x="18678" y="10692"/>
                </a:cubicBezTo>
                <a:cubicBezTo>
                  <a:pt x="18739" y="10629"/>
                  <a:pt x="18775" y="10603"/>
                  <a:pt x="18827" y="10609"/>
                </a:cubicBezTo>
                <a:cubicBezTo>
                  <a:pt x="18903" y="10620"/>
                  <a:pt x="18935" y="10614"/>
                  <a:pt x="19016" y="10535"/>
                </a:cubicBezTo>
                <a:cubicBezTo>
                  <a:pt x="19094" y="10458"/>
                  <a:pt x="19116" y="10444"/>
                  <a:pt x="19205" y="10444"/>
                </a:cubicBezTo>
                <a:cubicBezTo>
                  <a:pt x="19264" y="10444"/>
                  <a:pt x="19361" y="10421"/>
                  <a:pt x="19421" y="10394"/>
                </a:cubicBezTo>
                <a:cubicBezTo>
                  <a:pt x="19510" y="10354"/>
                  <a:pt x="19575" y="10347"/>
                  <a:pt x="19854" y="10336"/>
                </a:cubicBezTo>
                <a:cubicBezTo>
                  <a:pt x="19974" y="10331"/>
                  <a:pt x="20084" y="10319"/>
                  <a:pt x="20178" y="10311"/>
                </a:cubicBezTo>
                <a:cubicBezTo>
                  <a:pt x="20208" y="10308"/>
                  <a:pt x="20232" y="10305"/>
                  <a:pt x="20259" y="10303"/>
                </a:cubicBezTo>
                <a:cubicBezTo>
                  <a:pt x="20505" y="10278"/>
                  <a:pt x="20668" y="10244"/>
                  <a:pt x="20827" y="10178"/>
                </a:cubicBezTo>
                <a:cubicBezTo>
                  <a:pt x="21070" y="10078"/>
                  <a:pt x="21171" y="9966"/>
                  <a:pt x="21219" y="9722"/>
                </a:cubicBezTo>
                <a:cubicBezTo>
                  <a:pt x="21248" y="9574"/>
                  <a:pt x="21201" y="9445"/>
                  <a:pt x="21084" y="9300"/>
                </a:cubicBezTo>
                <a:cubicBezTo>
                  <a:pt x="21068" y="9281"/>
                  <a:pt x="21057" y="9246"/>
                  <a:pt x="21057" y="9225"/>
                </a:cubicBezTo>
                <a:cubicBezTo>
                  <a:pt x="21057" y="9205"/>
                  <a:pt x="21016" y="9151"/>
                  <a:pt x="20962" y="9109"/>
                </a:cubicBezTo>
                <a:cubicBezTo>
                  <a:pt x="20908" y="9068"/>
                  <a:pt x="20854" y="9028"/>
                  <a:pt x="20854" y="9018"/>
                </a:cubicBezTo>
                <a:cubicBezTo>
                  <a:pt x="20854" y="9008"/>
                  <a:pt x="20773" y="8934"/>
                  <a:pt x="20665" y="8852"/>
                </a:cubicBezTo>
                <a:lnTo>
                  <a:pt x="20516" y="8736"/>
                </a:lnTo>
                <a:lnTo>
                  <a:pt x="20475" y="8711"/>
                </a:lnTo>
                <a:lnTo>
                  <a:pt x="20462" y="8703"/>
                </a:lnTo>
                <a:lnTo>
                  <a:pt x="20570" y="8554"/>
                </a:lnTo>
                <a:cubicBezTo>
                  <a:pt x="20626" y="8474"/>
                  <a:pt x="20737" y="8263"/>
                  <a:pt x="20813" y="8081"/>
                </a:cubicBezTo>
                <a:cubicBezTo>
                  <a:pt x="20838" y="8024"/>
                  <a:pt x="20858" y="7975"/>
                  <a:pt x="20881" y="7916"/>
                </a:cubicBezTo>
                <a:lnTo>
                  <a:pt x="20948" y="7750"/>
                </a:lnTo>
                <a:lnTo>
                  <a:pt x="21111" y="7750"/>
                </a:lnTo>
                <a:cubicBezTo>
                  <a:pt x="21147" y="7749"/>
                  <a:pt x="21179" y="7746"/>
                  <a:pt x="21219" y="7742"/>
                </a:cubicBezTo>
                <a:cubicBezTo>
                  <a:pt x="21314" y="7727"/>
                  <a:pt x="21406" y="7707"/>
                  <a:pt x="21435" y="7683"/>
                </a:cubicBezTo>
                <a:cubicBezTo>
                  <a:pt x="21444" y="7677"/>
                  <a:pt x="21456" y="7653"/>
                  <a:pt x="21462" y="7634"/>
                </a:cubicBezTo>
                <a:cubicBezTo>
                  <a:pt x="21468" y="7614"/>
                  <a:pt x="21471" y="7591"/>
                  <a:pt x="21476" y="7551"/>
                </a:cubicBezTo>
                <a:cubicBezTo>
                  <a:pt x="21477" y="7537"/>
                  <a:pt x="21475" y="7524"/>
                  <a:pt x="21476" y="7509"/>
                </a:cubicBezTo>
                <a:cubicBezTo>
                  <a:pt x="21476" y="7409"/>
                  <a:pt x="21497" y="7350"/>
                  <a:pt x="21543" y="7294"/>
                </a:cubicBezTo>
                <a:cubicBezTo>
                  <a:pt x="21568" y="7264"/>
                  <a:pt x="21588" y="7178"/>
                  <a:pt x="21597" y="6954"/>
                </a:cubicBezTo>
                <a:cubicBezTo>
                  <a:pt x="21600" y="6878"/>
                  <a:pt x="21595" y="6838"/>
                  <a:pt x="21597" y="6714"/>
                </a:cubicBezTo>
                <a:cubicBezTo>
                  <a:pt x="21598" y="6655"/>
                  <a:pt x="21597" y="6429"/>
                  <a:pt x="21597" y="6341"/>
                </a:cubicBezTo>
                <a:cubicBezTo>
                  <a:pt x="21591" y="4636"/>
                  <a:pt x="21592" y="3838"/>
                  <a:pt x="21570" y="3838"/>
                </a:cubicBezTo>
                <a:cubicBezTo>
                  <a:pt x="21545" y="3838"/>
                  <a:pt x="21514" y="3863"/>
                  <a:pt x="21503" y="3887"/>
                </a:cubicBezTo>
                <a:lnTo>
                  <a:pt x="21476" y="3929"/>
                </a:lnTo>
                <a:lnTo>
                  <a:pt x="21421" y="3887"/>
                </a:lnTo>
                <a:cubicBezTo>
                  <a:pt x="21368" y="3846"/>
                  <a:pt x="21341" y="3839"/>
                  <a:pt x="20867" y="3838"/>
                </a:cubicBezTo>
                <a:cubicBezTo>
                  <a:pt x="20592" y="3837"/>
                  <a:pt x="20354" y="3834"/>
                  <a:pt x="20340" y="3829"/>
                </a:cubicBezTo>
                <a:cubicBezTo>
                  <a:pt x="20327" y="3824"/>
                  <a:pt x="20318" y="3758"/>
                  <a:pt x="20327" y="3680"/>
                </a:cubicBezTo>
                <a:cubicBezTo>
                  <a:pt x="20340" y="3566"/>
                  <a:pt x="20342" y="3534"/>
                  <a:pt x="20300" y="3514"/>
                </a:cubicBezTo>
                <a:cubicBezTo>
                  <a:pt x="20262" y="3497"/>
                  <a:pt x="20239" y="3449"/>
                  <a:pt x="20232" y="3349"/>
                </a:cubicBezTo>
                <a:cubicBezTo>
                  <a:pt x="20223" y="3213"/>
                  <a:pt x="20222" y="3214"/>
                  <a:pt x="20138" y="3208"/>
                </a:cubicBezTo>
                <a:cubicBezTo>
                  <a:pt x="20056" y="3202"/>
                  <a:pt x="20052" y="3202"/>
                  <a:pt x="20043" y="3282"/>
                </a:cubicBezTo>
                <a:cubicBezTo>
                  <a:pt x="20030" y="3393"/>
                  <a:pt x="19961" y="3393"/>
                  <a:pt x="19948" y="3282"/>
                </a:cubicBezTo>
                <a:cubicBezTo>
                  <a:pt x="19942" y="3226"/>
                  <a:pt x="19924" y="3199"/>
                  <a:pt x="19894" y="3199"/>
                </a:cubicBezTo>
                <a:cubicBezTo>
                  <a:pt x="19869" y="3199"/>
                  <a:pt x="19838" y="3194"/>
                  <a:pt x="19827" y="3183"/>
                </a:cubicBezTo>
                <a:cubicBezTo>
                  <a:pt x="19816" y="3172"/>
                  <a:pt x="19807" y="2961"/>
                  <a:pt x="19800" y="2719"/>
                </a:cubicBezTo>
                <a:cubicBezTo>
                  <a:pt x="19792" y="2476"/>
                  <a:pt x="19783" y="2273"/>
                  <a:pt x="19773" y="2263"/>
                </a:cubicBezTo>
                <a:cubicBezTo>
                  <a:pt x="19722" y="2213"/>
                  <a:pt x="19687" y="2254"/>
                  <a:pt x="19678" y="2395"/>
                </a:cubicBezTo>
                <a:cubicBezTo>
                  <a:pt x="19671" y="2517"/>
                  <a:pt x="19662" y="2553"/>
                  <a:pt x="19624" y="2553"/>
                </a:cubicBezTo>
                <a:cubicBezTo>
                  <a:pt x="19590" y="2553"/>
                  <a:pt x="19575" y="2526"/>
                  <a:pt x="19570" y="2470"/>
                </a:cubicBezTo>
                <a:cubicBezTo>
                  <a:pt x="19536" y="2126"/>
                  <a:pt x="19521" y="2105"/>
                  <a:pt x="19435" y="2105"/>
                </a:cubicBezTo>
                <a:cubicBezTo>
                  <a:pt x="19390" y="2105"/>
                  <a:pt x="19345" y="2100"/>
                  <a:pt x="19327" y="2089"/>
                </a:cubicBezTo>
                <a:cubicBezTo>
                  <a:pt x="19307" y="2077"/>
                  <a:pt x="19286" y="1966"/>
                  <a:pt x="19286" y="1832"/>
                </a:cubicBezTo>
                <a:lnTo>
                  <a:pt x="19286" y="1600"/>
                </a:lnTo>
                <a:lnTo>
                  <a:pt x="19070" y="1600"/>
                </a:lnTo>
                <a:cubicBezTo>
                  <a:pt x="18944" y="1603"/>
                  <a:pt x="18832" y="1603"/>
                  <a:pt x="18813" y="1591"/>
                </a:cubicBezTo>
                <a:cubicBezTo>
                  <a:pt x="18795" y="1580"/>
                  <a:pt x="18774" y="1505"/>
                  <a:pt x="18772" y="1426"/>
                </a:cubicBezTo>
                <a:lnTo>
                  <a:pt x="18772" y="1276"/>
                </a:lnTo>
                <a:lnTo>
                  <a:pt x="18664" y="1276"/>
                </a:lnTo>
                <a:cubicBezTo>
                  <a:pt x="18577" y="1276"/>
                  <a:pt x="18551" y="1290"/>
                  <a:pt x="18543" y="1326"/>
                </a:cubicBezTo>
                <a:cubicBezTo>
                  <a:pt x="18534" y="1364"/>
                  <a:pt x="18505" y="1368"/>
                  <a:pt x="18394" y="1368"/>
                </a:cubicBezTo>
                <a:cubicBezTo>
                  <a:pt x="18285" y="1368"/>
                  <a:pt x="18272" y="1360"/>
                  <a:pt x="18272" y="1326"/>
                </a:cubicBezTo>
                <a:cubicBezTo>
                  <a:pt x="18272" y="1290"/>
                  <a:pt x="18246" y="1293"/>
                  <a:pt x="18029" y="1293"/>
                </a:cubicBezTo>
                <a:cubicBezTo>
                  <a:pt x="17725" y="1293"/>
                  <a:pt x="17691" y="1266"/>
                  <a:pt x="17718" y="1086"/>
                </a:cubicBezTo>
                <a:lnTo>
                  <a:pt x="17732" y="961"/>
                </a:lnTo>
                <a:lnTo>
                  <a:pt x="17434" y="961"/>
                </a:lnTo>
                <a:cubicBezTo>
                  <a:pt x="17106" y="962"/>
                  <a:pt x="17064" y="970"/>
                  <a:pt x="17029" y="1028"/>
                </a:cubicBezTo>
                <a:cubicBezTo>
                  <a:pt x="17003" y="1072"/>
                  <a:pt x="16928" y="1058"/>
                  <a:pt x="16934" y="1011"/>
                </a:cubicBezTo>
                <a:cubicBezTo>
                  <a:pt x="16941" y="962"/>
                  <a:pt x="16827" y="950"/>
                  <a:pt x="16340" y="961"/>
                </a:cubicBezTo>
                <a:cubicBezTo>
                  <a:pt x="15934" y="971"/>
                  <a:pt x="15897" y="972"/>
                  <a:pt x="15867" y="937"/>
                </a:cubicBezTo>
                <a:cubicBezTo>
                  <a:pt x="15849" y="916"/>
                  <a:pt x="15844" y="888"/>
                  <a:pt x="15853" y="879"/>
                </a:cubicBezTo>
                <a:cubicBezTo>
                  <a:pt x="15869" y="863"/>
                  <a:pt x="15789" y="837"/>
                  <a:pt x="15664" y="812"/>
                </a:cubicBezTo>
                <a:cubicBezTo>
                  <a:pt x="15613" y="802"/>
                  <a:pt x="15607" y="784"/>
                  <a:pt x="15623" y="721"/>
                </a:cubicBezTo>
                <a:lnTo>
                  <a:pt x="15637" y="647"/>
                </a:lnTo>
                <a:lnTo>
                  <a:pt x="15015" y="647"/>
                </a:lnTo>
                <a:cubicBezTo>
                  <a:pt x="14668" y="646"/>
                  <a:pt x="14360" y="638"/>
                  <a:pt x="14340" y="630"/>
                </a:cubicBezTo>
                <a:cubicBezTo>
                  <a:pt x="14319" y="622"/>
                  <a:pt x="14299" y="594"/>
                  <a:pt x="14299" y="564"/>
                </a:cubicBezTo>
                <a:cubicBezTo>
                  <a:pt x="14299" y="517"/>
                  <a:pt x="14295" y="510"/>
                  <a:pt x="14204" y="506"/>
                </a:cubicBezTo>
                <a:cubicBezTo>
                  <a:pt x="14070" y="499"/>
                  <a:pt x="13964" y="444"/>
                  <a:pt x="14015" y="406"/>
                </a:cubicBezTo>
                <a:cubicBezTo>
                  <a:pt x="14091" y="350"/>
                  <a:pt x="14024" y="327"/>
                  <a:pt x="13826" y="332"/>
                </a:cubicBezTo>
                <a:cubicBezTo>
                  <a:pt x="13541" y="338"/>
                  <a:pt x="13531" y="326"/>
                  <a:pt x="13542" y="149"/>
                </a:cubicBezTo>
                <a:lnTo>
                  <a:pt x="13556" y="0"/>
                </a:lnTo>
                <a:lnTo>
                  <a:pt x="11245" y="0"/>
                </a:lnTo>
                <a:close/>
                <a:moveTo>
                  <a:pt x="8460" y="323"/>
                </a:moveTo>
                <a:cubicBezTo>
                  <a:pt x="8390" y="326"/>
                  <a:pt x="8339" y="332"/>
                  <a:pt x="8339" y="348"/>
                </a:cubicBezTo>
                <a:cubicBezTo>
                  <a:pt x="8339" y="367"/>
                  <a:pt x="8380" y="377"/>
                  <a:pt x="8460" y="381"/>
                </a:cubicBezTo>
                <a:cubicBezTo>
                  <a:pt x="8599" y="388"/>
                  <a:pt x="8714" y="365"/>
                  <a:pt x="8650" y="340"/>
                </a:cubicBezTo>
                <a:cubicBezTo>
                  <a:pt x="8613" y="326"/>
                  <a:pt x="8530" y="320"/>
                  <a:pt x="8460" y="323"/>
                </a:cubicBezTo>
                <a:close/>
                <a:moveTo>
                  <a:pt x="10690" y="953"/>
                </a:moveTo>
                <a:cubicBezTo>
                  <a:pt x="11319" y="954"/>
                  <a:pt x="11937" y="964"/>
                  <a:pt x="11961" y="978"/>
                </a:cubicBezTo>
                <a:cubicBezTo>
                  <a:pt x="11981" y="990"/>
                  <a:pt x="12006" y="1049"/>
                  <a:pt x="12001" y="1111"/>
                </a:cubicBezTo>
                <a:cubicBezTo>
                  <a:pt x="11994" y="1221"/>
                  <a:pt x="11989" y="1222"/>
                  <a:pt x="12069" y="1210"/>
                </a:cubicBezTo>
                <a:cubicBezTo>
                  <a:pt x="12130" y="1201"/>
                  <a:pt x="12164" y="1213"/>
                  <a:pt x="12191" y="1243"/>
                </a:cubicBezTo>
                <a:cubicBezTo>
                  <a:pt x="12224" y="1282"/>
                  <a:pt x="12248" y="1278"/>
                  <a:pt x="12853" y="1276"/>
                </a:cubicBezTo>
                <a:cubicBezTo>
                  <a:pt x="13202" y="1276"/>
                  <a:pt x="13511" y="1286"/>
                  <a:pt x="13529" y="1293"/>
                </a:cubicBezTo>
                <a:cubicBezTo>
                  <a:pt x="13546" y="1300"/>
                  <a:pt x="13556" y="1369"/>
                  <a:pt x="13556" y="1450"/>
                </a:cubicBezTo>
                <a:lnTo>
                  <a:pt x="13556" y="1600"/>
                </a:lnTo>
                <a:lnTo>
                  <a:pt x="13934" y="1600"/>
                </a:lnTo>
                <a:cubicBezTo>
                  <a:pt x="14140" y="1599"/>
                  <a:pt x="14321" y="1601"/>
                  <a:pt x="14340" y="1608"/>
                </a:cubicBezTo>
                <a:cubicBezTo>
                  <a:pt x="14358" y="1615"/>
                  <a:pt x="14367" y="1659"/>
                  <a:pt x="14367" y="1707"/>
                </a:cubicBezTo>
                <a:cubicBezTo>
                  <a:pt x="14367" y="1792"/>
                  <a:pt x="14373" y="1801"/>
                  <a:pt x="14475" y="1807"/>
                </a:cubicBezTo>
                <a:cubicBezTo>
                  <a:pt x="14612" y="1815"/>
                  <a:pt x="14623" y="1864"/>
                  <a:pt x="14488" y="1873"/>
                </a:cubicBezTo>
                <a:cubicBezTo>
                  <a:pt x="14435" y="1877"/>
                  <a:pt x="14373" y="1898"/>
                  <a:pt x="14353" y="1915"/>
                </a:cubicBezTo>
                <a:cubicBezTo>
                  <a:pt x="14325" y="1938"/>
                  <a:pt x="14283" y="1942"/>
                  <a:pt x="14191" y="1931"/>
                </a:cubicBezTo>
                <a:cubicBezTo>
                  <a:pt x="14084" y="1919"/>
                  <a:pt x="14073" y="1924"/>
                  <a:pt x="14083" y="1956"/>
                </a:cubicBezTo>
                <a:cubicBezTo>
                  <a:pt x="14089" y="1977"/>
                  <a:pt x="14127" y="1989"/>
                  <a:pt x="14164" y="1989"/>
                </a:cubicBezTo>
                <a:cubicBezTo>
                  <a:pt x="14253" y="1989"/>
                  <a:pt x="14241" y="2048"/>
                  <a:pt x="14150" y="2056"/>
                </a:cubicBezTo>
                <a:cubicBezTo>
                  <a:pt x="14088" y="2061"/>
                  <a:pt x="14083" y="2072"/>
                  <a:pt x="14083" y="2138"/>
                </a:cubicBezTo>
                <a:cubicBezTo>
                  <a:pt x="14083" y="2235"/>
                  <a:pt x="14011" y="2261"/>
                  <a:pt x="13758" y="2246"/>
                </a:cubicBezTo>
                <a:cubicBezTo>
                  <a:pt x="13590" y="2236"/>
                  <a:pt x="13583" y="2235"/>
                  <a:pt x="13583" y="2288"/>
                </a:cubicBezTo>
                <a:cubicBezTo>
                  <a:pt x="13583" y="2373"/>
                  <a:pt x="13526" y="2420"/>
                  <a:pt x="13420" y="2420"/>
                </a:cubicBezTo>
                <a:cubicBezTo>
                  <a:pt x="13338" y="2420"/>
                  <a:pt x="13335" y="2430"/>
                  <a:pt x="13326" y="2487"/>
                </a:cubicBezTo>
                <a:cubicBezTo>
                  <a:pt x="13316" y="2548"/>
                  <a:pt x="13298" y="2547"/>
                  <a:pt x="13164" y="2553"/>
                </a:cubicBezTo>
                <a:cubicBezTo>
                  <a:pt x="13029" y="2559"/>
                  <a:pt x="13026" y="2568"/>
                  <a:pt x="13042" y="2619"/>
                </a:cubicBezTo>
                <a:cubicBezTo>
                  <a:pt x="13066" y="2697"/>
                  <a:pt x="13020" y="2744"/>
                  <a:pt x="12907" y="2744"/>
                </a:cubicBezTo>
                <a:cubicBezTo>
                  <a:pt x="12822" y="2744"/>
                  <a:pt x="12799" y="2750"/>
                  <a:pt x="12799" y="2802"/>
                </a:cubicBezTo>
                <a:cubicBezTo>
                  <a:pt x="12799" y="2834"/>
                  <a:pt x="12792" y="2868"/>
                  <a:pt x="12772" y="2876"/>
                </a:cubicBezTo>
                <a:cubicBezTo>
                  <a:pt x="12751" y="2884"/>
                  <a:pt x="12558" y="2887"/>
                  <a:pt x="12353" y="2884"/>
                </a:cubicBezTo>
                <a:lnTo>
                  <a:pt x="11988" y="2876"/>
                </a:lnTo>
                <a:lnTo>
                  <a:pt x="12001" y="2942"/>
                </a:lnTo>
                <a:cubicBezTo>
                  <a:pt x="12014" y="2979"/>
                  <a:pt x="12042" y="3016"/>
                  <a:pt x="12055" y="3025"/>
                </a:cubicBezTo>
                <a:cubicBezTo>
                  <a:pt x="12069" y="3034"/>
                  <a:pt x="12049" y="3082"/>
                  <a:pt x="12015" y="3125"/>
                </a:cubicBezTo>
                <a:lnTo>
                  <a:pt x="11961" y="3199"/>
                </a:lnTo>
                <a:lnTo>
                  <a:pt x="11704" y="3199"/>
                </a:lnTo>
                <a:cubicBezTo>
                  <a:pt x="11463" y="3199"/>
                  <a:pt x="11455" y="3205"/>
                  <a:pt x="11474" y="3249"/>
                </a:cubicBezTo>
                <a:cubicBezTo>
                  <a:pt x="11485" y="3274"/>
                  <a:pt x="11501" y="3302"/>
                  <a:pt x="11501" y="3315"/>
                </a:cubicBezTo>
                <a:cubicBezTo>
                  <a:pt x="11502" y="3329"/>
                  <a:pt x="11556" y="3337"/>
                  <a:pt x="11623" y="3340"/>
                </a:cubicBezTo>
                <a:cubicBezTo>
                  <a:pt x="11789" y="3349"/>
                  <a:pt x="11788" y="3406"/>
                  <a:pt x="11623" y="3415"/>
                </a:cubicBezTo>
                <a:cubicBezTo>
                  <a:pt x="11535" y="3419"/>
                  <a:pt x="11502" y="3436"/>
                  <a:pt x="11474" y="3473"/>
                </a:cubicBezTo>
                <a:cubicBezTo>
                  <a:pt x="11440" y="3519"/>
                  <a:pt x="11423" y="3523"/>
                  <a:pt x="11191" y="3523"/>
                </a:cubicBezTo>
                <a:cubicBezTo>
                  <a:pt x="10948" y="3523"/>
                  <a:pt x="10942" y="3520"/>
                  <a:pt x="10961" y="3564"/>
                </a:cubicBezTo>
                <a:cubicBezTo>
                  <a:pt x="10972" y="3589"/>
                  <a:pt x="10974" y="3617"/>
                  <a:pt x="10974" y="3630"/>
                </a:cubicBezTo>
                <a:cubicBezTo>
                  <a:pt x="10975" y="3643"/>
                  <a:pt x="11029" y="3660"/>
                  <a:pt x="11096" y="3664"/>
                </a:cubicBezTo>
                <a:cubicBezTo>
                  <a:pt x="11259" y="3672"/>
                  <a:pt x="11271" y="3729"/>
                  <a:pt x="11109" y="3738"/>
                </a:cubicBezTo>
                <a:cubicBezTo>
                  <a:pt x="10968" y="3746"/>
                  <a:pt x="10941" y="3769"/>
                  <a:pt x="10947" y="3887"/>
                </a:cubicBezTo>
                <a:cubicBezTo>
                  <a:pt x="10950" y="3939"/>
                  <a:pt x="10939" y="3989"/>
                  <a:pt x="10920" y="4003"/>
                </a:cubicBezTo>
                <a:cubicBezTo>
                  <a:pt x="10901" y="4018"/>
                  <a:pt x="10886" y="4062"/>
                  <a:pt x="10880" y="4095"/>
                </a:cubicBezTo>
                <a:cubicBezTo>
                  <a:pt x="10864" y="4180"/>
                  <a:pt x="10770" y="4167"/>
                  <a:pt x="10745" y="4078"/>
                </a:cubicBezTo>
                <a:lnTo>
                  <a:pt x="10731" y="4012"/>
                </a:lnTo>
                <a:lnTo>
                  <a:pt x="10717" y="4078"/>
                </a:lnTo>
                <a:cubicBezTo>
                  <a:pt x="10713" y="4151"/>
                  <a:pt x="10699" y="4156"/>
                  <a:pt x="10569" y="4161"/>
                </a:cubicBezTo>
                <a:cubicBezTo>
                  <a:pt x="10518" y="4163"/>
                  <a:pt x="10454" y="4176"/>
                  <a:pt x="10434" y="4186"/>
                </a:cubicBezTo>
                <a:cubicBezTo>
                  <a:pt x="10412" y="4196"/>
                  <a:pt x="10391" y="4197"/>
                  <a:pt x="10380" y="4186"/>
                </a:cubicBezTo>
                <a:cubicBezTo>
                  <a:pt x="10369" y="4175"/>
                  <a:pt x="10122" y="4166"/>
                  <a:pt x="9785" y="4169"/>
                </a:cubicBezTo>
                <a:cubicBezTo>
                  <a:pt x="9466" y="4172"/>
                  <a:pt x="9181" y="4171"/>
                  <a:pt x="9150" y="4161"/>
                </a:cubicBezTo>
                <a:cubicBezTo>
                  <a:pt x="9115" y="4150"/>
                  <a:pt x="9082" y="4113"/>
                  <a:pt x="9082" y="4078"/>
                </a:cubicBezTo>
                <a:cubicBezTo>
                  <a:pt x="9082" y="4025"/>
                  <a:pt x="9071" y="4026"/>
                  <a:pt x="8961" y="4020"/>
                </a:cubicBezTo>
                <a:cubicBezTo>
                  <a:pt x="8845" y="4014"/>
                  <a:pt x="8835" y="4008"/>
                  <a:pt x="8825" y="3937"/>
                </a:cubicBezTo>
                <a:cubicBezTo>
                  <a:pt x="8815" y="3860"/>
                  <a:pt x="8755" y="3831"/>
                  <a:pt x="8677" y="3879"/>
                </a:cubicBezTo>
                <a:cubicBezTo>
                  <a:pt x="8651" y="3895"/>
                  <a:pt x="8614" y="3895"/>
                  <a:pt x="8555" y="3871"/>
                </a:cubicBezTo>
                <a:cubicBezTo>
                  <a:pt x="8490" y="3845"/>
                  <a:pt x="8399" y="3835"/>
                  <a:pt x="8109" y="3838"/>
                </a:cubicBezTo>
                <a:cubicBezTo>
                  <a:pt x="7733" y="3841"/>
                  <a:pt x="7610" y="3824"/>
                  <a:pt x="7744" y="3780"/>
                </a:cubicBezTo>
                <a:cubicBezTo>
                  <a:pt x="7802" y="3761"/>
                  <a:pt x="7820" y="3747"/>
                  <a:pt x="7812" y="3680"/>
                </a:cubicBezTo>
                <a:cubicBezTo>
                  <a:pt x="7803" y="3610"/>
                  <a:pt x="7788" y="3588"/>
                  <a:pt x="7690" y="3556"/>
                </a:cubicBezTo>
                <a:cubicBezTo>
                  <a:pt x="7558" y="3513"/>
                  <a:pt x="7105" y="3509"/>
                  <a:pt x="7041" y="3548"/>
                </a:cubicBezTo>
                <a:cubicBezTo>
                  <a:pt x="7013" y="3565"/>
                  <a:pt x="6983" y="3558"/>
                  <a:pt x="6947" y="3539"/>
                </a:cubicBezTo>
                <a:cubicBezTo>
                  <a:pt x="6911" y="3521"/>
                  <a:pt x="6749" y="3518"/>
                  <a:pt x="6312" y="3523"/>
                </a:cubicBezTo>
                <a:lnTo>
                  <a:pt x="5717" y="3531"/>
                </a:lnTo>
                <a:lnTo>
                  <a:pt x="5703" y="3456"/>
                </a:lnTo>
                <a:lnTo>
                  <a:pt x="5690" y="3382"/>
                </a:lnTo>
                <a:lnTo>
                  <a:pt x="5433" y="3382"/>
                </a:lnTo>
                <a:cubicBezTo>
                  <a:pt x="5125" y="3386"/>
                  <a:pt x="5101" y="3380"/>
                  <a:pt x="5163" y="3307"/>
                </a:cubicBezTo>
                <a:cubicBezTo>
                  <a:pt x="5257" y="3196"/>
                  <a:pt x="5274" y="3196"/>
                  <a:pt x="4446" y="3208"/>
                </a:cubicBezTo>
                <a:cubicBezTo>
                  <a:pt x="3811" y="3217"/>
                  <a:pt x="3668" y="3215"/>
                  <a:pt x="3636" y="3191"/>
                </a:cubicBezTo>
                <a:cubicBezTo>
                  <a:pt x="3608" y="3171"/>
                  <a:pt x="3617" y="3122"/>
                  <a:pt x="3636" y="3025"/>
                </a:cubicBezTo>
                <a:lnTo>
                  <a:pt x="3649" y="2893"/>
                </a:lnTo>
                <a:lnTo>
                  <a:pt x="3906" y="2884"/>
                </a:lnTo>
                <a:lnTo>
                  <a:pt x="4176" y="2876"/>
                </a:lnTo>
                <a:lnTo>
                  <a:pt x="4149" y="2727"/>
                </a:lnTo>
                <a:cubicBezTo>
                  <a:pt x="4139" y="2632"/>
                  <a:pt x="4154" y="2578"/>
                  <a:pt x="4176" y="2569"/>
                </a:cubicBezTo>
                <a:cubicBezTo>
                  <a:pt x="4195" y="2562"/>
                  <a:pt x="4315" y="2551"/>
                  <a:pt x="4446" y="2553"/>
                </a:cubicBezTo>
                <a:lnTo>
                  <a:pt x="4690" y="2561"/>
                </a:lnTo>
                <a:lnTo>
                  <a:pt x="4676" y="2495"/>
                </a:lnTo>
                <a:cubicBezTo>
                  <a:pt x="4667" y="2409"/>
                  <a:pt x="4704" y="2379"/>
                  <a:pt x="4811" y="2379"/>
                </a:cubicBezTo>
                <a:cubicBezTo>
                  <a:pt x="4884" y="2379"/>
                  <a:pt x="4900" y="2374"/>
                  <a:pt x="4906" y="2329"/>
                </a:cubicBezTo>
                <a:cubicBezTo>
                  <a:pt x="4910" y="2299"/>
                  <a:pt x="4929" y="2265"/>
                  <a:pt x="4947" y="2254"/>
                </a:cubicBezTo>
                <a:cubicBezTo>
                  <a:pt x="4965" y="2243"/>
                  <a:pt x="5138" y="2235"/>
                  <a:pt x="5352" y="2238"/>
                </a:cubicBezTo>
                <a:lnTo>
                  <a:pt x="5730" y="2246"/>
                </a:lnTo>
                <a:lnTo>
                  <a:pt x="5717" y="2089"/>
                </a:lnTo>
                <a:lnTo>
                  <a:pt x="5717" y="1931"/>
                </a:lnTo>
                <a:lnTo>
                  <a:pt x="5974" y="1923"/>
                </a:lnTo>
                <a:lnTo>
                  <a:pt x="6244" y="1915"/>
                </a:lnTo>
                <a:lnTo>
                  <a:pt x="6244" y="1857"/>
                </a:lnTo>
                <a:cubicBezTo>
                  <a:pt x="6239" y="1768"/>
                  <a:pt x="6265" y="1741"/>
                  <a:pt x="6379" y="1741"/>
                </a:cubicBezTo>
                <a:cubicBezTo>
                  <a:pt x="6464" y="1741"/>
                  <a:pt x="6474" y="1734"/>
                  <a:pt x="6474" y="1683"/>
                </a:cubicBezTo>
                <a:cubicBezTo>
                  <a:pt x="6474" y="1650"/>
                  <a:pt x="6485" y="1614"/>
                  <a:pt x="6501" y="1608"/>
                </a:cubicBezTo>
                <a:cubicBezTo>
                  <a:pt x="6517" y="1602"/>
                  <a:pt x="6766" y="1600"/>
                  <a:pt x="7055" y="1600"/>
                </a:cubicBezTo>
                <a:lnTo>
                  <a:pt x="7582" y="1600"/>
                </a:lnTo>
                <a:lnTo>
                  <a:pt x="7582" y="1550"/>
                </a:lnTo>
                <a:cubicBezTo>
                  <a:pt x="7582" y="1521"/>
                  <a:pt x="7557" y="1490"/>
                  <a:pt x="7514" y="1475"/>
                </a:cubicBezTo>
                <a:lnTo>
                  <a:pt x="7447" y="1450"/>
                </a:lnTo>
                <a:lnTo>
                  <a:pt x="7514" y="1417"/>
                </a:lnTo>
                <a:cubicBezTo>
                  <a:pt x="7552" y="1399"/>
                  <a:pt x="7589" y="1361"/>
                  <a:pt x="7595" y="1334"/>
                </a:cubicBezTo>
                <a:cubicBezTo>
                  <a:pt x="7610" y="1274"/>
                  <a:pt x="7690" y="1274"/>
                  <a:pt x="7704" y="1334"/>
                </a:cubicBezTo>
                <a:cubicBezTo>
                  <a:pt x="7718" y="1396"/>
                  <a:pt x="7772" y="1391"/>
                  <a:pt x="7785" y="1326"/>
                </a:cubicBezTo>
                <a:lnTo>
                  <a:pt x="7798" y="1276"/>
                </a:lnTo>
                <a:lnTo>
                  <a:pt x="8582" y="1276"/>
                </a:lnTo>
                <a:lnTo>
                  <a:pt x="9366" y="1276"/>
                </a:lnTo>
                <a:lnTo>
                  <a:pt x="9366" y="1136"/>
                </a:lnTo>
                <a:cubicBezTo>
                  <a:pt x="9369" y="1059"/>
                  <a:pt x="9389" y="989"/>
                  <a:pt x="9407" y="978"/>
                </a:cubicBezTo>
                <a:cubicBezTo>
                  <a:pt x="9430" y="964"/>
                  <a:pt x="10062" y="952"/>
                  <a:pt x="10690" y="953"/>
                </a:cubicBezTo>
                <a:close/>
                <a:moveTo>
                  <a:pt x="16151" y="1044"/>
                </a:moveTo>
                <a:cubicBezTo>
                  <a:pt x="16160" y="1046"/>
                  <a:pt x="16172" y="1056"/>
                  <a:pt x="16178" y="1061"/>
                </a:cubicBezTo>
                <a:cubicBezTo>
                  <a:pt x="16188" y="1071"/>
                  <a:pt x="16181" y="1079"/>
                  <a:pt x="16164" y="1086"/>
                </a:cubicBezTo>
                <a:cubicBezTo>
                  <a:pt x="16147" y="1092"/>
                  <a:pt x="16134" y="1096"/>
                  <a:pt x="16124" y="1086"/>
                </a:cubicBezTo>
                <a:cubicBezTo>
                  <a:pt x="16113" y="1075"/>
                  <a:pt x="16107" y="1059"/>
                  <a:pt x="16124" y="1053"/>
                </a:cubicBezTo>
                <a:cubicBezTo>
                  <a:pt x="16132" y="1049"/>
                  <a:pt x="16141" y="1043"/>
                  <a:pt x="16151" y="1044"/>
                </a:cubicBezTo>
                <a:close/>
                <a:moveTo>
                  <a:pt x="7744" y="1500"/>
                </a:moveTo>
                <a:cubicBezTo>
                  <a:pt x="7728" y="1502"/>
                  <a:pt x="7717" y="1518"/>
                  <a:pt x="7717" y="1542"/>
                </a:cubicBezTo>
                <a:cubicBezTo>
                  <a:pt x="7717" y="1564"/>
                  <a:pt x="7744" y="1583"/>
                  <a:pt x="7771" y="1583"/>
                </a:cubicBezTo>
                <a:cubicBezTo>
                  <a:pt x="7826" y="1583"/>
                  <a:pt x="7826" y="1578"/>
                  <a:pt x="7798" y="1533"/>
                </a:cubicBezTo>
                <a:cubicBezTo>
                  <a:pt x="7784" y="1511"/>
                  <a:pt x="7760" y="1499"/>
                  <a:pt x="7744" y="1500"/>
                </a:cubicBezTo>
                <a:close/>
                <a:moveTo>
                  <a:pt x="15380" y="2238"/>
                </a:moveTo>
                <a:cubicBezTo>
                  <a:pt x="15488" y="2235"/>
                  <a:pt x="15589" y="2241"/>
                  <a:pt x="15610" y="2254"/>
                </a:cubicBezTo>
                <a:cubicBezTo>
                  <a:pt x="15628" y="2266"/>
                  <a:pt x="15648" y="2341"/>
                  <a:pt x="15650" y="2420"/>
                </a:cubicBezTo>
                <a:cubicBezTo>
                  <a:pt x="15655" y="2561"/>
                  <a:pt x="15683" y="2603"/>
                  <a:pt x="15718" y="2520"/>
                </a:cubicBezTo>
                <a:cubicBezTo>
                  <a:pt x="15737" y="2475"/>
                  <a:pt x="15799" y="2481"/>
                  <a:pt x="15799" y="2528"/>
                </a:cubicBezTo>
                <a:cubicBezTo>
                  <a:pt x="15799" y="2547"/>
                  <a:pt x="15855" y="2557"/>
                  <a:pt x="15975" y="2561"/>
                </a:cubicBezTo>
                <a:lnTo>
                  <a:pt x="16151" y="2569"/>
                </a:lnTo>
                <a:lnTo>
                  <a:pt x="16151" y="2727"/>
                </a:lnTo>
                <a:cubicBezTo>
                  <a:pt x="16156" y="2812"/>
                  <a:pt x="16178" y="2885"/>
                  <a:pt x="16191" y="2884"/>
                </a:cubicBezTo>
                <a:cubicBezTo>
                  <a:pt x="16204" y="2884"/>
                  <a:pt x="16245" y="2874"/>
                  <a:pt x="16286" y="2868"/>
                </a:cubicBezTo>
                <a:cubicBezTo>
                  <a:pt x="16353" y="2857"/>
                  <a:pt x="16353" y="2843"/>
                  <a:pt x="16353" y="2719"/>
                </a:cubicBezTo>
                <a:cubicBezTo>
                  <a:pt x="16353" y="2589"/>
                  <a:pt x="16399" y="2529"/>
                  <a:pt x="16448" y="2578"/>
                </a:cubicBezTo>
                <a:cubicBezTo>
                  <a:pt x="16460" y="2590"/>
                  <a:pt x="16463" y="2658"/>
                  <a:pt x="16461" y="2727"/>
                </a:cubicBezTo>
                <a:lnTo>
                  <a:pt x="16461" y="2851"/>
                </a:lnTo>
                <a:lnTo>
                  <a:pt x="16583" y="2876"/>
                </a:lnTo>
                <a:lnTo>
                  <a:pt x="16705" y="2893"/>
                </a:lnTo>
                <a:lnTo>
                  <a:pt x="16705" y="3042"/>
                </a:lnTo>
                <a:cubicBezTo>
                  <a:pt x="16703" y="3192"/>
                  <a:pt x="16722" y="3244"/>
                  <a:pt x="16759" y="3158"/>
                </a:cubicBezTo>
                <a:cubicBezTo>
                  <a:pt x="16778" y="3113"/>
                  <a:pt x="16853" y="3127"/>
                  <a:pt x="16853" y="3175"/>
                </a:cubicBezTo>
                <a:cubicBezTo>
                  <a:pt x="16853" y="3196"/>
                  <a:pt x="16884" y="3201"/>
                  <a:pt x="17002" y="3199"/>
                </a:cubicBezTo>
                <a:cubicBezTo>
                  <a:pt x="17090" y="3198"/>
                  <a:pt x="17187" y="3201"/>
                  <a:pt x="17205" y="3208"/>
                </a:cubicBezTo>
                <a:cubicBezTo>
                  <a:pt x="17223" y="3215"/>
                  <a:pt x="17227" y="3286"/>
                  <a:pt x="17218" y="3373"/>
                </a:cubicBezTo>
                <a:lnTo>
                  <a:pt x="17205" y="3523"/>
                </a:lnTo>
                <a:lnTo>
                  <a:pt x="17462" y="3514"/>
                </a:lnTo>
                <a:lnTo>
                  <a:pt x="17718" y="3514"/>
                </a:lnTo>
                <a:lnTo>
                  <a:pt x="17718" y="3672"/>
                </a:lnTo>
                <a:cubicBezTo>
                  <a:pt x="17728" y="3835"/>
                  <a:pt x="17743" y="3864"/>
                  <a:pt x="17813" y="3821"/>
                </a:cubicBezTo>
                <a:cubicBezTo>
                  <a:pt x="17873" y="3784"/>
                  <a:pt x="18029" y="3853"/>
                  <a:pt x="18029" y="3920"/>
                </a:cubicBezTo>
                <a:cubicBezTo>
                  <a:pt x="18029" y="3970"/>
                  <a:pt x="18032" y="3981"/>
                  <a:pt x="18124" y="3987"/>
                </a:cubicBezTo>
                <a:lnTo>
                  <a:pt x="18232" y="3987"/>
                </a:lnTo>
                <a:lnTo>
                  <a:pt x="18245" y="4219"/>
                </a:lnTo>
                <a:cubicBezTo>
                  <a:pt x="18251" y="4347"/>
                  <a:pt x="18236" y="4457"/>
                  <a:pt x="18218" y="4468"/>
                </a:cubicBezTo>
                <a:cubicBezTo>
                  <a:pt x="18201" y="4478"/>
                  <a:pt x="18102" y="4485"/>
                  <a:pt x="18002" y="4484"/>
                </a:cubicBezTo>
                <a:cubicBezTo>
                  <a:pt x="17846" y="4483"/>
                  <a:pt x="17826" y="4485"/>
                  <a:pt x="17826" y="4517"/>
                </a:cubicBezTo>
                <a:cubicBezTo>
                  <a:pt x="17826" y="4538"/>
                  <a:pt x="17806" y="4568"/>
                  <a:pt x="17786" y="4575"/>
                </a:cubicBezTo>
                <a:cubicBezTo>
                  <a:pt x="17766" y="4583"/>
                  <a:pt x="17763" y="4613"/>
                  <a:pt x="17772" y="4642"/>
                </a:cubicBezTo>
                <a:cubicBezTo>
                  <a:pt x="17781" y="4670"/>
                  <a:pt x="17771" y="4711"/>
                  <a:pt x="17745" y="4741"/>
                </a:cubicBezTo>
                <a:cubicBezTo>
                  <a:pt x="17701" y="4794"/>
                  <a:pt x="17685" y="4799"/>
                  <a:pt x="17448" y="4799"/>
                </a:cubicBezTo>
                <a:cubicBezTo>
                  <a:pt x="17207" y="4799"/>
                  <a:pt x="17199" y="4805"/>
                  <a:pt x="17218" y="4849"/>
                </a:cubicBezTo>
                <a:cubicBezTo>
                  <a:pt x="17229" y="4874"/>
                  <a:pt x="17245" y="4902"/>
                  <a:pt x="17245" y="4915"/>
                </a:cubicBezTo>
                <a:cubicBezTo>
                  <a:pt x="17246" y="4931"/>
                  <a:pt x="17318" y="4944"/>
                  <a:pt x="17489" y="4948"/>
                </a:cubicBezTo>
                <a:cubicBezTo>
                  <a:pt x="17712" y="4953"/>
                  <a:pt x="17745" y="4956"/>
                  <a:pt x="17745" y="4990"/>
                </a:cubicBezTo>
                <a:cubicBezTo>
                  <a:pt x="17745" y="5024"/>
                  <a:pt x="17728" y="5027"/>
                  <a:pt x="17502" y="5023"/>
                </a:cubicBezTo>
                <a:cubicBezTo>
                  <a:pt x="17321" y="5020"/>
                  <a:pt x="17243" y="5029"/>
                  <a:pt x="17232" y="5048"/>
                </a:cubicBezTo>
                <a:cubicBezTo>
                  <a:pt x="17223" y="5062"/>
                  <a:pt x="17216" y="5223"/>
                  <a:pt x="17218" y="5404"/>
                </a:cubicBezTo>
                <a:cubicBezTo>
                  <a:pt x="17220" y="5586"/>
                  <a:pt x="17207" y="5739"/>
                  <a:pt x="17191" y="5752"/>
                </a:cubicBezTo>
                <a:cubicBezTo>
                  <a:pt x="17174" y="5767"/>
                  <a:pt x="17129" y="5776"/>
                  <a:pt x="17083" y="5769"/>
                </a:cubicBezTo>
                <a:cubicBezTo>
                  <a:pt x="17040" y="5762"/>
                  <a:pt x="16987" y="5764"/>
                  <a:pt x="16961" y="5777"/>
                </a:cubicBezTo>
                <a:cubicBezTo>
                  <a:pt x="16930" y="5793"/>
                  <a:pt x="16908" y="5800"/>
                  <a:pt x="16894" y="5785"/>
                </a:cubicBezTo>
                <a:cubicBezTo>
                  <a:pt x="16868" y="5759"/>
                  <a:pt x="16691" y="5751"/>
                  <a:pt x="16691" y="5777"/>
                </a:cubicBezTo>
                <a:cubicBezTo>
                  <a:pt x="16691" y="5787"/>
                  <a:pt x="16699" y="5803"/>
                  <a:pt x="16718" y="5810"/>
                </a:cubicBezTo>
                <a:cubicBezTo>
                  <a:pt x="16739" y="5818"/>
                  <a:pt x="16737" y="5837"/>
                  <a:pt x="16718" y="5852"/>
                </a:cubicBezTo>
                <a:cubicBezTo>
                  <a:pt x="16702" y="5864"/>
                  <a:pt x="16692" y="5952"/>
                  <a:pt x="16691" y="6051"/>
                </a:cubicBezTo>
                <a:cubicBezTo>
                  <a:pt x="16689" y="6184"/>
                  <a:pt x="16673" y="6233"/>
                  <a:pt x="16637" y="6250"/>
                </a:cubicBezTo>
                <a:cubicBezTo>
                  <a:pt x="16611" y="6261"/>
                  <a:pt x="16589" y="6300"/>
                  <a:pt x="16583" y="6332"/>
                </a:cubicBezTo>
                <a:cubicBezTo>
                  <a:pt x="16575" y="6377"/>
                  <a:pt x="16550" y="6393"/>
                  <a:pt x="16502" y="6390"/>
                </a:cubicBezTo>
                <a:cubicBezTo>
                  <a:pt x="16467" y="6389"/>
                  <a:pt x="16421" y="6390"/>
                  <a:pt x="16394" y="6399"/>
                </a:cubicBezTo>
                <a:cubicBezTo>
                  <a:pt x="16366" y="6407"/>
                  <a:pt x="16304" y="6406"/>
                  <a:pt x="16259" y="6399"/>
                </a:cubicBezTo>
                <a:cubicBezTo>
                  <a:pt x="16187" y="6388"/>
                  <a:pt x="16173" y="6374"/>
                  <a:pt x="16164" y="6283"/>
                </a:cubicBezTo>
                <a:cubicBezTo>
                  <a:pt x="16156" y="6194"/>
                  <a:pt x="16145" y="6180"/>
                  <a:pt x="16083" y="6175"/>
                </a:cubicBezTo>
                <a:cubicBezTo>
                  <a:pt x="16038" y="6171"/>
                  <a:pt x="16008" y="6153"/>
                  <a:pt x="16002" y="6125"/>
                </a:cubicBezTo>
                <a:cubicBezTo>
                  <a:pt x="15992" y="6083"/>
                  <a:pt x="15978" y="6081"/>
                  <a:pt x="15664" y="6076"/>
                </a:cubicBezTo>
                <a:lnTo>
                  <a:pt x="15340" y="6067"/>
                </a:lnTo>
                <a:lnTo>
                  <a:pt x="15340" y="6009"/>
                </a:lnTo>
                <a:cubicBezTo>
                  <a:pt x="15339" y="5960"/>
                  <a:pt x="15311" y="5948"/>
                  <a:pt x="15245" y="5943"/>
                </a:cubicBezTo>
                <a:cubicBezTo>
                  <a:pt x="15134" y="5934"/>
                  <a:pt x="15087" y="5890"/>
                  <a:pt x="15110" y="5819"/>
                </a:cubicBezTo>
                <a:lnTo>
                  <a:pt x="15123" y="5761"/>
                </a:lnTo>
                <a:lnTo>
                  <a:pt x="14948" y="5761"/>
                </a:lnTo>
                <a:cubicBezTo>
                  <a:pt x="14644" y="5766"/>
                  <a:pt x="14629" y="5764"/>
                  <a:pt x="14596" y="5711"/>
                </a:cubicBezTo>
                <a:cubicBezTo>
                  <a:pt x="14558" y="5649"/>
                  <a:pt x="14502" y="5643"/>
                  <a:pt x="14488" y="5703"/>
                </a:cubicBezTo>
                <a:cubicBezTo>
                  <a:pt x="14471" y="5778"/>
                  <a:pt x="14424" y="5759"/>
                  <a:pt x="14394" y="5661"/>
                </a:cubicBezTo>
                <a:cubicBezTo>
                  <a:pt x="14349" y="5518"/>
                  <a:pt x="14429" y="5436"/>
                  <a:pt x="14502" y="5553"/>
                </a:cubicBezTo>
                <a:cubicBezTo>
                  <a:pt x="14543" y="5619"/>
                  <a:pt x="14593" y="5594"/>
                  <a:pt x="14569" y="5520"/>
                </a:cubicBezTo>
                <a:cubicBezTo>
                  <a:pt x="14554" y="5473"/>
                  <a:pt x="14543" y="5464"/>
                  <a:pt x="14394" y="5454"/>
                </a:cubicBezTo>
                <a:cubicBezTo>
                  <a:pt x="14301" y="5447"/>
                  <a:pt x="14090" y="5445"/>
                  <a:pt x="13921" y="5446"/>
                </a:cubicBezTo>
                <a:cubicBezTo>
                  <a:pt x="13540" y="5447"/>
                  <a:pt x="13503" y="5428"/>
                  <a:pt x="13529" y="5247"/>
                </a:cubicBezTo>
                <a:lnTo>
                  <a:pt x="13556" y="5131"/>
                </a:lnTo>
                <a:lnTo>
                  <a:pt x="13069" y="5122"/>
                </a:lnTo>
                <a:cubicBezTo>
                  <a:pt x="12802" y="5121"/>
                  <a:pt x="12561" y="5121"/>
                  <a:pt x="12542" y="5114"/>
                </a:cubicBezTo>
                <a:cubicBezTo>
                  <a:pt x="12523" y="5107"/>
                  <a:pt x="12515" y="5070"/>
                  <a:pt x="12515" y="5031"/>
                </a:cubicBezTo>
                <a:cubicBezTo>
                  <a:pt x="12515" y="4993"/>
                  <a:pt x="12492" y="4944"/>
                  <a:pt x="12474" y="4923"/>
                </a:cubicBezTo>
                <a:cubicBezTo>
                  <a:pt x="12453" y="4898"/>
                  <a:pt x="12453" y="4882"/>
                  <a:pt x="12474" y="4874"/>
                </a:cubicBezTo>
                <a:cubicBezTo>
                  <a:pt x="12492" y="4867"/>
                  <a:pt x="12515" y="4848"/>
                  <a:pt x="12515" y="4832"/>
                </a:cubicBezTo>
                <a:cubicBezTo>
                  <a:pt x="12515" y="4809"/>
                  <a:pt x="12413" y="4798"/>
                  <a:pt x="12001" y="4799"/>
                </a:cubicBezTo>
                <a:cubicBezTo>
                  <a:pt x="11724" y="4800"/>
                  <a:pt x="11491" y="4797"/>
                  <a:pt x="11474" y="4791"/>
                </a:cubicBezTo>
                <a:cubicBezTo>
                  <a:pt x="11435" y="4776"/>
                  <a:pt x="11413" y="4638"/>
                  <a:pt x="11447" y="4625"/>
                </a:cubicBezTo>
                <a:cubicBezTo>
                  <a:pt x="11462" y="4620"/>
                  <a:pt x="11461" y="4591"/>
                  <a:pt x="11461" y="4559"/>
                </a:cubicBezTo>
                <a:cubicBezTo>
                  <a:pt x="11461" y="4486"/>
                  <a:pt x="11542" y="4470"/>
                  <a:pt x="11799" y="4476"/>
                </a:cubicBezTo>
                <a:lnTo>
                  <a:pt x="11974" y="4476"/>
                </a:lnTo>
                <a:lnTo>
                  <a:pt x="11988" y="4244"/>
                </a:lnTo>
                <a:cubicBezTo>
                  <a:pt x="11990" y="4116"/>
                  <a:pt x="12000" y="4012"/>
                  <a:pt x="12015" y="4003"/>
                </a:cubicBezTo>
                <a:cubicBezTo>
                  <a:pt x="12029" y="3995"/>
                  <a:pt x="12078" y="3982"/>
                  <a:pt x="12123" y="3979"/>
                </a:cubicBezTo>
                <a:cubicBezTo>
                  <a:pt x="12182" y="3974"/>
                  <a:pt x="12210" y="3956"/>
                  <a:pt x="12218" y="3920"/>
                </a:cubicBezTo>
                <a:cubicBezTo>
                  <a:pt x="12233" y="3850"/>
                  <a:pt x="12258" y="3834"/>
                  <a:pt x="12393" y="3838"/>
                </a:cubicBezTo>
                <a:cubicBezTo>
                  <a:pt x="12504" y="3840"/>
                  <a:pt x="12521" y="3835"/>
                  <a:pt x="12501" y="3788"/>
                </a:cubicBezTo>
                <a:cubicBezTo>
                  <a:pt x="12471" y="3714"/>
                  <a:pt x="12525" y="3664"/>
                  <a:pt x="12637" y="3664"/>
                </a:cubicBezTo>
                <a:cubicBezTo>
                  <a:pt x="12720" y="3664"/>
                  <a:pt x="12736" y="3654"/>
                  <a:pt x="12745" y="3597"/>
                </a:cubicBezTo>
                <a:cubicBezTo>
                  <a:pt x="12754" y="3536"/>
                  <a:pt x="12760" y="3529"/>
                  <a:pt x="12893" y="3523"/>
                </a:cubicBezTo>
                <a:cubicBezTo>
                  <a:pt x="13020" y="3517"/>
                  <a:pt x="13042" y="3512"/>
                  <a:pt x="13029" y="3473"/>
                </a:cubicBezTo>
                <a:cubicBezTo>
                  <a:pt x="13020" y="3449"/>
                  <a:pt x="13016" y="3409"/>
                  <a:pt x="13029" y="3382"/>
                </a:cubicBezTo>
                <a:cubicBezTo>
                  <a:pt x="13046" y="3342"/>
                  <a:pt x="13066" y="3335"/>
                  <a:pt x="13137" y="3340"/>
                </a:cubicBezTo>
                <a:cubicBezTo>
                  <a:pt x="13213" y="3346"/>
                  <a:pt x="13227" y="3335"/>
                  <a:pt x="13245" y="3282"/>
                </a:cubicBezTo>
                <a:cubicBezTo>
                  <a:pt x="13256" y="3248"/>
                  <a:pt x="13285" y="3213"/>
                  <a:pt x="13299" y="3208"/>
                </a:cubicBezTo>
                <a:cubicBezTo>
                  <a:pt x="13312" y="3203"/>
                  <a:pt x="13483" y="3201"/>
                  <a:pt x="13691" y="3199"/>
                </a:cubicBezTo>
                <a:lnTo>
                  <a:pt x="14069" y="3199"/>
                </a:lnTo>
                <a:lnTo>
                  <a:pt x="14069" y="3075"/>
                </a:lnTo>
                <a:cubicBezTo>
                  <a:pt x="14056" y="2904"/>
                  <a:pt x="14077" y="2884"/>
                  <a:pt x="14272" y="2884"/>
                </a:cubicBezTo>
                <a:cubicBezTo>
                  <a:pt x="14413" y="2884"/>
                  <a:pt x="14438" y="2874"/>
                  <a:pt x="14448" y="2835"/>
                </a:cubicBezTo>
                <a:cubicBezTo>
                  <a:pt x="14454" y="2806"/>
                  <a:pt x="14483" y="2789"/>
                  <a:pt x="14529" y="2785"/>
                </a:cubicBezTo>
                <a:cubicBezTo>
                  <a:pt x="14591" y="2780"/>
                  <a:pt x="14601" y="2767"/>
                  <a:pt x="14610" y="2677"/>
                </a:cubicBezTo>
                <a:lnTo>
                  <a:pt x="14610" y="2569"/>
                </a:lnTo>
                <a:lnTo>
                  <a:pt x="14867" y="2561"/>
                </a:lnTo>
                <a:cubicBezTo>
                  <a:pt x="15108" y="2556"/>
                  <a:pt x="15123" y="2556"/>
                  <a:pt x="15123" y="2511"/>
                </a:cubicBezTo>
                <a:cubicBezTo>
                  <a:pt x="15123" y="2485"/>
                  <a:pt x="15101" y="2461"/>
                  <a:pt x="15069" y="2453"/>
                </a:cubicBezTo>
                <a:cubicBezTo>
                  <a:pt x="15016" y="2441"/>
                  <a:pt x="15012" y="2438"/>
                  <a:pt x="15069" y="2412"/>
                </a:cubicBezTo>
                <a:cubicBezTo>
                  <a:pt x="15112" y="2392"/>
                  <a:pt x="15124" y="2372"/>
                  <a:pt x="15110" y="2337"/>
                </a:cubicBezTo>
                <a:cubicBezTo>
                  <a:pt x="15098" y="2308"/>
                  <a:pt x="15111" y="2276"/>
                  <a:pt x="15137" y="2263"/>
                </a:cubicBezTo>
                <a:cubicBezTo>
                  <a:pt x="15165" y="2249"/>
                  <a:pt x="15273" y="2240"/>
                  <a:pt x="15380" y="2238"/>
                </a:cubicBezTo>
                <a:close/>
                <a:moveTo>
                  <a:pt x="3568" y="3639"/>
                </a:moveTo>
                <a:cubicBezTo>
                  <a:pt x="3588" y="3646"/>
                  <a:pt x="3715" y="3648"/>
                  <a:pt x="3852" y="3647"/>
                </a:cubicBezTo>
                <a:cubicBezTo>
                  <a:pt x="4078" y="3645"/>
                  <a:pt x="4105" y="3647"/>
                  <a:pt x="4149" y="3688"/>
                </a:cubicBezTo>
                <a:cubicBezTo>
                  <a:pt x="4176" y="3714"/>
                  <a:pt x="4187" y="3758"/>
                  <a:pt x="4176" y="3780"/>
                </a:cubicBezTo>
                <a:cubicBezTo>
                  <a:pt x="4158" y="3815"/>
                  <a:pt x="4183" y="3817"/>
                  <a:pt x="4446" y="3829"/>
                </a:cubicBezTo>
                <a:cubicBezTo>
                  <a:pt x="4625" y="3838"/>
                  <a:pt x="4769" y="3834"/>
                  <a:pt x="4825" y="3821"/>
                </a:cubicBezTo>
                <a:cubicBezTo>
                  <a:pt x="4886" y="3807"/>
                  <a:pt x="4943" y="3808"/>
                  <a:pt x="5001" y="3821"/>
                </a:cubicBezTo>
                <a:cubicBezTo>
                  <a:pt x="5099" y="3844"/>
                  <a:pt x="5308" y="3827"/>
                  <a:pt x="5298" y="3796"/>
                </a:cubicBezTo>
                <a:cubicBezTo>
                  <a:pt x="5284" y="3757"/>
                  <a:pt x="5367" y="3755"/>
                  <a:pt x="5433" y="3796"/>
                </a:cubicBezTo>
                <a:cubicBezTo>
                  <a:pt x="5470" y="3819"/>
                  <a:pt x="5544" y="3838"/>
                  <a:pt x="5595" y="3838"/>
                </a:cubicBezTo>
                <a:cubicBezTo>
                  <a:pt x="5647" y="3838"/>
                  <a:pt x="5697" y="3856"/>
                  <a:pt x="5717" y="3871"/>
                </a:cubicBezTo>
                <a:cubicBezTo>
                  <a:pt x="5761" y="3903"/>
                  <a:pt x="5777" y="3980"/>
                  <a:pt x="5744" y="4028"/>
                </a:cubicBezTo>
                <a:cubicBezTo>
                  <a:pt x="5724" y="4057"/>
                  <a:pt x="5733" y="4061"/>
                  <a:pt x="5811" y="4061"/>
                </a:cubicBezTo>
                <a:cubicBezTo>
                  <a:pt x="5871" y="4061"/>
                  <a:pt x="5939" y="4080"/>
                  <a:pt x="5987" y="4111"/>
                </a:cubicBezTo>
                <a:cubicBezTo>
                  <a:pt x="6077" y="4170"/>
                  <a:pt x="6199" y="4175"/>
                  <a:pt x="6352" y="4128"/>
                </a:cubicBezTo>
                <a:cubicBezTo>
                  <a:pt x="6432" y="4103"/>
                  <a:pt x="6473" y="4104"/>
                  <a:pt x="6514" y="4119"/>
                </a:cubicBezTo>
                <a:cubicBezTo>
                  <a:pt x="6580" y="4145"/>
                  <a:pt x="6820" y="4156"/>
                  <a:pt x="6852" y="4136"/>
                </a:cubicBezTo>
                <a:cubicBezTo>
                  <a:pt x="6865" y="4128"/>
                  <a:pt x="6958" y="4129"/>
                  <a:pt x="7055" y="4136"/>
                </a:cubicBezTo>
                <a:cubicBezTo>
                  <a:pt x="7176" y="4145"/>
                  <a:pt x="7254" y="4138"/>
                  <a:pt x="7312" y="4119"/>
                </a:cubicBezTo>
                <a:cubicBezTo>
                  <a:pt x="7385" y="4095"/>
                  <a:pt x="7397" y="4097"/>
                  <a:pt x="7433" y="4128"/>
                </a:cubicBezTo>
                <a:cubicBezTo>
                  <a:pt x="7463" y="4152"/>
                  <a:pt x="7521" y="4161"/>
                  <a:pt x="7636" y="4161"/>
                </a:cubicBezTo>
                <a:cubicBezTo>
                  <a:pt x="7801" y="4161"/>
                  <a:pt x="7893" y="4183"/>
                  <a:pt x="7866" y="4227"/>
                </a:cubicBezTo>
                <a:cubicBezTo>
                  <a:pt x="7846" y="4259"/>
                  <a:pt x="7977" y="4286"/>
                  <a:pt x="8028" y="4260"/>
                </a:cubicBezTo>
                <a:cubicBezTo>
                  <a:pt x="8072" y="4238"/>
                  <a:pt x="8267" y="4252"/>
                  <a:pt x="8339" y="4285"/>
                </a:cubicBezTo>
                <a:cubicBezTo>
                  <a:pt x="8366" y="4298"/>
                  <a:pt x="8438" y="4326"/>
                  <a:pt x="8501" y="4343"/>
                </a:cubicBezTo>
                <a:cubicBezTo>
                  <a:pt x="8769" y="4419"/>
                  <a:pt x="8802" y="4435"/>
                  <a:pt x="8852" y="4492"/>
                </a:cubicBezTo>
                <a:cubicBezTo>
                  <a:pt x="8881" y="4526"/>
                  <a:pt x="8897" y="4562"/>
                  <a:pt x="8893" y="4575"/>
                </a:cubicBezTo>
                <a:cubicBezTo>
                  <a:pt x="8888" y="4589"/>
                  <a:pt x="8941" y="4605"/>
                  <a:pt x="9015" y="4608"/>
                </a:cubicBezTo>
                <a:cubicBezTo>
                  <a:pt x="9174" y="4617"/>
                  <a:pt x="9173" y="4650"/>
                  <a:pt x="9015" y="4658"/>
                </a:cubicBezTo>
                <a:cubicBezTo>
                  <a:pt x="8921" y="4663"/>
                  <a:pt x="8893" y="4671"/>
                  <a:pt x="8893" y="4700"/>
                </a:cubicBezTo>
                <a:cubicBezTo>
                  <a:pt x="8893" y="4720"/>
                  <a:pt x="8877" y="4756"/>
                  <a:pt x="8866" y="4774"/>
                </a:cubicBezTo>
                <a:cubicBezTo>
                  <a:pt x="8848" y="4803"/>
                  <a:pt x="8880" y="4803"/>
                  <a:pt x="9123" y="4799"/>
                </a:cubicBezTo>
                <a:lnTo>
                  <a:pt x="9393" y="4791"/>
                </a:lnTo>
                <a:lnTo>
                  <a:pt x="9393" y="5106"/>
                </a:lnTo>
                <a:cubicBezTo>
                  <a:pt x="9388" y="5276"/>
                  <a:pt x="9357" y="5418"/>
                  <a:pt x="9339" y="5429"/>
                </a:cubicBezTo>
                <a:cubicBezTo>
                  <a:pt x="9321" y="5440"/>
                  <a:pt x="9206" y="5448"/>
                  <a:pt x="9082" y="5446"/>
                </a:cubicBezTo>
                <a:lnTo>
                  <a:pt x="8866" y="5446"/>
                </a:lnTo>
                <a:lnTo>
                  <a:pt x="8866" y="5578"/>
                </a:lnTo>
                <a:cubicBezTo>
                  <a:pt x="8869" y="5652"/>
                  <a:pt x="8865" y="5723"/>
                  <a:pt x="8852" y="5736"/>
                </a:cubicBezTo>
                <a:cubicBezTo>
                  <a:pt x="8840" y="5748"/>
                  <a:pt x="8722" y="5761"/>
                  <a:pt x="8596" y="5769"/>
                </a:cubicBezTo>
                <a:cubicBezTo>
                  <a:pt x="8369" y="5783"/>
                  <a:pt x="8366" y="5785"/>
                  <a:pt x="8366" y="5843"/>
                </a:cubicBezTo>
                <a:cubicBezTo>
                  <a:pt x="8366" y="5910"/>
                  <a:pt x="8421" y="5920"/>
                  <a:pt x="8447" y="5860"/>
                </a:cubicBezTo>
                <a:cubicBezTo>
                  <a:pt x="8473" y="5798"/>
                  <a:pt x="8579" y="5814"/>
                  <a:pt x="8636" y="5885"/>
                </a:cubicBezTo>
                <a:cubicBezTo>
                  <a:pt x="8684" y="5943"/>
                  <a:pt x="8695" y="5943"/>
                  <a:pt x="8623" y="5959"/>
                </a:cubicBezTo>
                <a:cubicBezTo>
                  <a:pt x="8581" y="5969"/>
                  <a:pt x="8525" y="6000"/>
                  <a:pt x="8515" y="6026"/>
                </a:cubicBezTo>
                <a:cubicBezTo>
                  <a:pt x="8499" y="6062"/>
                  <a:pt x="8492" y="6062"/>
                  <a:pt x="8460" y="6042"/>
                </a:cubicBezTo>
                <a:cubicBezTo>
                  <a:pt x="8405" y="6009"/>
                  <a:pt x="8357" y="6015"/>
                  <a:pt x="8379" y="6051"/>
                </a:cubicBezTo>
                <a:cubicBezTo>
                  <a:pt x="8389" y="6067"/>
                  <a:pt x="8394" y="6087"/>
                  <a:pt x="8379" y="6092"/>
                </a:cubicBezTo>
                <a:cubicBezTo>
                  <a:pt x="8340" y="6107"/>
                  <a:pt x="8365" y="6228"/>
                  <a:pt x="8420" y="6266"/>
                </a:cubicBezTo>
                <a:cubicBezTo>
                  <a:pt x="8475" y="6305"/>
                  <a:pt x="8461" y="6340"/>
                  <a:pt x="8393" y="6324"/>
                </a:cubicBezTo>
                <a:cubicBezTo>
                  <a:pt x="8364" y="6317"/>
                  <a:pt x="8332" y="6336"/>
                  <a:pt x="8325" y="6366"/>
                </a:cubicBezTo>
                <a:cubicBezTo>
                  <a:pt x="8316" y="6404"/>
                  <a:pt x="8298" y="6412"/>
                  <a:pt x="8217" y="6407"/>
                </a:cubicBezTo>
                <a:cubicBezTo>
                  <a:pt x="8163" y="6403"/>
                  <a:pt x="8062" y="6400"/>
                  <a:pt x="7987" y="6407"/>
                </a:cubicBezTo>
                <a:lnTo>
                  <a:pt x="7852" y="6424"/>
                </a:lnTo>
                <a:lnTo>
                  <a:pt x="7839" y="6589"/>
                </a:lnTo>
                <a:cubicBezTo>
                  <a:pt x="7782" y="7042"/>
                  <a:pt x="7771" y="7043"/>
                  <a:pt x="7717" y="7054"/>
                </a:cubicBezTo>
                <a:cubicBezTo>
                  <a:pt x="7688" y="7059"/>
                  <a:pt x="7640" y="7068"/>
                  <a:pt x="7609" y="7078"/>
                </a:cubicBezTo>
                <a:cubicBezTo>
                  <a:pt x="7574" y="7090"/>
                  <a:pt x="7555" y="7092"/>
                  <a:pt x="7541" y="7078"/>
                </a:cubicBezTo>
                <a:cubicBezTo>
                  <a:pt x="7528" y="7065"/>
                  <a:pt x="7498" y="7075"/>
                  <a:pt x="7474" y="7095"/>
                </a:cubicBezTo>
                <a:cubicBezTo>
                  <a:pt x="7439" y="7125"/>
                  <a:pt x="7430" y="7116"/>
                  <a:pt x="7352" y="7078"/>
                </a:cubicBezTo>
                <a:cubicBezTo>
                  <a:pt x="7250" y="7029"/>
                  <a:pt x="7107" y="7026"/>
                  <a:pt x="7028" y="7070"/>
                </a:cubicBezTo>
                <a:cubicBezTo>
                  <a:pt x="6993" y="7090"/>
                  <a:pt x="6959" y="7097"/>
                  <a:pt x="6933" y="7087"/>
                </a:cubicBezTo>
                <a:cubicBezTo>
                  <a:pt x="6910" y="7078"/>
                  <a:pt x="6865" y="7070"/>
                  <a:pt x="6839" y="7070"/>
                </a:cubicBezTo>
                <a:cubicBezTo>
                  <a:pt x="6784" y="7070"/>
                  <a:pt x="6696" y="6981"/>
                  <a:pt x="6717" y="6946"/>
                </a:cubicBezTo>
                <a:cubicBezTo>
                  <a:pt x="6734" y="6918"/>
                  <a:pt x="6660" y="6898"/>
                  <a:pt x="6595" y="6913"/>
                </a:cubicBezTo>
                <a:cubicBezTo>
                  <a:pt x="6570" y="6919"/>
                  <a:pt x="6507" y="6907"/>
                  <a:pt x="6460" y="6888"/>
                </a:cubicBezTo>
                <a:lnTo>
                  <a:pt x="6379" y="6855"/>
                </a:lnTo>
                <a:lnTo>
                  <a:pt x="6447" y="6813"/>
                </a:lnTo>
                <a:cubicBezTo>
                  <a:pt x="6548" y="6755"/>
                  <a:pt x="6532" y="6722"/>
                  <a:pt x="6406" y="6722"/>
                </a:cubicBezTo>
                <a:cubicBezTo>
                  <a:pt x="6347" y="6722"/>
                  <a:pt x="6278" y="6734"/>
                  <a:pt x="6257" y="6747"/>
                </a:cubicBezTo>
                <a:cubicBezTo>
                  <a:pt x="6228" y="6765"/>
                  <a:pt x="6219" y="6756"/>
                  <a:pt x="6203" y="6730"/>
                </a:cubicBezTo>
                <a:cubicBezTo>
                  <a:pt x="6191" y="6710"/>
                  <a:pt x="6136" y="6697"/>
                  <a:pt x="6082" y="6697"/>
                </a:cubicBezTo>
                <a:cubicBezTo>
                  <a:pt x="5979" y="6697"/>
                  <a:pt x="5909" y="6653"/>
                  <a:pt x="5947" y="6614"/>
                </a:cubicBezTo>
                <a:cubicBezTo>
                  <a:pt x="5966" y="6594"/>
                  <a:pt x="5961" y="6594"/>
                  <a:pt x="5920" y="6614"/>
                </a:cubicBezTo>
                <a:cubicBezTo>
                  <a:pt x="5873" y="6637"/>
                  <a:pt x="5844" y="6634"/>
                  <a:pt x="5771" y="6589"/>
                </a:cubicBezTo>
                <a:cubicBezTo>
                  <a:pt x="5720" y="6558"/>
                  <a:pt x="5697" y="6524"/>
                  <a:pt x="5703" y="6498"/>
                </a:cubicBezTo>
                <a:cubicBezTo>
                  <a:pt x="5713" y="6458"/>
                  <a:pt x="5724" y="6452"/>
                  <a:pt x="5960" y="6457"/>
                </a:cubicBezTo>
                <a:cubicBezTo>
                  <a:pt x="6130" y="6460"/>
                  <a:pt x="6217" y="6455"/>
                  <a:pt x="6217" y="6440"/>
                </a:cubicBezTo>
                <a:cubicBezTo>
                  <a:pt x="6217" y="6424"/>
                  <a:pt x="6080" y="6417"/>
                  <a:pt x="5744" y="6424"/>
                </a:cubicBezTo>
                <a:cubicBezTo>
                  <a:pt x="5221" y="6434"/>
                  <a:pt x="5175" y="6427"/>
                  <a:pt x="5163" y="6324"/>
                </a:cubicBezTo>
                <a:cubicBezTo>
                  <a:pt x="5159" y="6289"/>
                  <a:pt x="5137" y="6274"/>
                  <a:pt x="5122" y="6283"/>
                </a:cubicBezTo>
                <a:cubicBezTo>
                  <a:pt x="5083" y="6307"/>
                  <a:pt x="4969" y="6259"/>
                  <a:pt x="4865" y="6183"/>
                </a:cubicBezTo>
                <a:cubicBezTo>
                  <a:pt x="4817" y="6148"/>
                  <a:pt x="4767" y="6128"/>
                  <a:pt x="4757" y="6134"/>
                </a:cubicBezTo>
                <a:cubicBezTo>
                  <a:pt x="4721" y="6156"/>
                  <a:pt x="4619" y="6081"/>
                  <a:pt x="4636" y="6042"/>
                </a:cubicBezTo>
                <a:cubicBezTo>
                  <a:pt x="4646" y="6018"/>
                  <a:pt x="4627" y="5981"/>
                  <a:pt x="4582" y="5951"/>
                </a:cubicBezTo>
                <a:cubicBezTo>
                  <a:pt x="4507" y="5903"/>
                  <a:pt x="4525" y="5860"/>
                  <a:pt x="4609" y="5860"/>
                </a:cubicBezTo>
                <a:cubicBezTo>
                  <a:pt x="4634" y="5860"/>
                  <a:pt x="4649" y="5841"/>
                  <a:pt x="4649" y="5819"/>
                </a:cubicBezTo>
                <a:cubicBezTo>
                  <a:pt x="4649" y="5780"/>
                  <a:pt x="4637" y="5782"/>
                  <a:pt x="4352" y="5785"/>
                </a:cubicBezTo>
                <a:cubicBezTo>
                  <a:pt x="4010" y="5790"/>
                  <a:pt x="3852" y="5754"/>
                  <a:pt x="3852" y="5678"/>
                </a:cubicBezTo>
                <a:cubicBezTo>
                  <a:pt x="3852" y="5647"/>
                  <a:pt x="3829" y="5633"/>
                  <a:pt x="3771" y="5628"/>
                </a:cubicBezTo>
                <a:cubicBezTo>
                  <a:pt x="3626" y="5615"/>
                  <a:pt x="3598" y="5600"/>
                  <a:pt x="3609" y="5545"/>
                </a:cubicBezTo>
                <a:cubicBezTo>
                  <a:pt x="3619" y="5492"/>
                  <a:pt x="3627" y="5491"/>
                  <a:pt x="3879" y="5495"/>
                </a:cubicBezTo>
                <a:cubicBezTo>
                  <a:pt x="4036" y="5498"/>
                  <a:pt x="4122" y="5492"/>
                  <a:pt x="4122" y="5479"/>
                </a:cubicBezTo>
                <a:cubicBezTo>
                  <a:pt x="4122" y="5466"/>
                  <a:pt x="3980" y="5457"/>
                  <a:pt x="3744" y="5454"/>
                </a:cubicBezTo>
                <a:lnTo>
                  <a:pt x="3365" y="5454"/>
                </a:lnTo>
                <a:lnTo>
                  <a:pt x="3352" y="5371"/>
                </a:lnTo>
                <a:cubicBezTo>
                  <a:pt x="3342" y="5295"/>
                  <a:pt x="3338" y="5294"/>
                  <a:pt x="3230" y="5305"/>
                </a:cubicBezTo>
                <a:cubicBezTo>
                  <a:pt x="3117" y="5316"/>
                  <a:pt x="3010" y="5282"/>
                  <a:pt x="3081" y="5255"/>
                </a:cubicBezTo>
                <a:cubicBezTo>
                  <a:pt x="3100" y="5248"/>
                  <a:pt x="3122" y="5214"/>
                  <a:pt x="3122" y="5180"/>
                </a:cubicBezTo>
                <a:cubicBezTo>
                  <a:pt x="3122" y="5130"/>
                  <a:pt x="3102" y="5118"/>
                  <a:pt x="3054" y="5131"/>
                </a:cubicBezTo>
                <a:cubicBezTo>
                  <a:pt x="2942" y="5160"/>
                  <a:pt x="2876" y="5160"/>
                  <a:pt x="2784" y="5139"/>
                </a:cubicBezTo>
                <a:cubicBezTo>
                  <a:pt x="2707" y="5121"/>
                  <a:pt x="2697" y="5114"/>
                  <a:pt x="2730" y="5089"/>
                </a:cubicBezTo>
                <a:cubicBezTo>
                  <a:pt x="2752" y="5073"/>
                  <a:pt x="2757" y="5064"/>
                  <a:pt x="2744" y="5064"/>
                </a:cubicBezTo>
                <a:cubicBezTo>
                  <a:pt x="2730" y="5064"/>
                  <a:pt x="2737" y="5046"/>
                  <a:pt x="2757" y="5031"/>
                </a:cubicBezTo>
                <a:cubicBezTo>
                  <a:pt x="2802" y="4998"/>
                  <a:pt x="2769" y="4981"/>
                  <a:pt x="2676" y="4981"/>
                </a:cubicBezTo>
                <a:cubicBezTo>
                  <a:pt x="2576" y="4981"/>
                  <a:pt x="2478" y="4910"/>
                  <a:pt x="2527" y="4874"/>
                </a:cubicBezTo>
                <a:cubicBezTo>
                  <a:pt x="2582" y="4834"/>
                  <a:pt x="2460" y="4770"/>
                  <a:pt x="2352" y="4783"/>
                </a:cubicBezTo>
                <a:cubicBezTo>
                  <a:pt x="2251" y="4794"/>
                  <a:pt x="2187" y="4757"/>
                  <a:pt x="2216" y="4700"/>
                </a:cubicBezTo>
                <a:cubicBezTo>
                  <a:pt x="2233" y="4667"/>
                  <a:pt x="2233" y="4662"/>
                  <a:pt x="2189" y="4666"/>
                </a:cubicBezTo>
                <a:cubicBezTo>
                  <a:pt x="2121" y="4674"/>
                  <a:pt x="2054" y="4619"/>
                  <a:pt x="2081" y="4575"/>
                </a:cubicBezTo>
                <a:cubicBezTo>
                  <a:pt x="2098" y="4549"/>
                  <a:pt x="2156" y="4542"/>
                  <a:pt x="2338" y="4542"/>
                </a:cubicBezTo>
                <a:cubicBezTo>
                  <a:pt x="2659" y="4542"/>
                  <a:pt x="2625" y="4499"/>
                  <a:pt x="2298" y="4492"/>
                </a:cubicBezTo>
                <a:lnTo>
                  <a:pt x="2027" y="4492"/>
                </a:lnTo>
                <a:lnTo>
                  <a:pt x="2027" y="4335"/>
                </a:lnTo>
                <a:cubicBezTo>
                  <a:pt x="2027" y="4229"/>
                  <a:pt x="2038" y="4168"/>
                  <a:pt x="2068" y="4153"/>
                </a:cubicBezTo>
                <a:cubicBezTo>
                  <a:pt x="2114" y="4129"/>
                  <a:pt x="2451" y="4122"/>
                  <a:pt x="2487" y="4144"/>
                </a:cubicBezTo>
                <a:cubicBezTo>
                  <a:pt x="2498" y="4151"/>
                  <a:pt x="2529" y="4161"/>
                  <a:pt x="2554" y="4161"/>
                </a:cubicBezTo>
                <a:cubicBezTo>
                  <a:pt x="2591" y="4161"/>
                  <a:pt x="2604" y="4127"/>
                  <a:pt x="2595" y="3995"/>
                </a:cubicBezTo>
                <a:lnTo>
                  <a:pt x="2581" y="3829"/>
                </a:lnTo>
                <a:lnTo>
                  <a:pt x="2933" y="3838"/>
                </a:lnTo>
                <a:cubicBezTo>
                  <a:pt x="3324" y="3842"/>
                  <a:pt x="3437" y="3832"/>
                  <a:pt x="3379" y="3796"/>
                </a:cubicBezTo>
                <a:cubicBezTo>
                  <a:pt x="3359" y="3784"/>
                  <a:pt x="3352" y="3757"/>
                  <a:pt x="3352" y="3738"/>
                </a:cubicBezTo>
                <a:cubicBezTo>
                  <a:pt x="3352" y="3695"/>
                  <a:pt x="3517" y="3619"/>
                  <a:pt x="3568" y="3639"/>
                </a:cubicBezTo>
                <a:close/>
                <a:moveTo>
                  <a:pt x="8231" y="4318"/>
                </a:moveTo>
                <a:cubicBezTo>
                  <a:pt x="8178" y="4323"/>
                  <a:pt x="8132" y="4334"/>
                  <a:pt x="8123" y="4343"/>
                </a:cubicBezTo>
                <a:cubicBezTo>
                  <a:pt x="8113" y="4353"/>
                  <a:pt x="8040" y="4358"/>
                  <a:pt x="7960" y="4351"/>
                </a:cubicBezTo>
                <a:cubicBezTo>
                  <a:pt x="7841" y="4341"/>
                  <a:pt x="7812" y="4342"/>
                  <a:pt x="7812" y="4368"/>
                </a:cubicBezTo>
                <a:cubicBezTo>
                  <a:pt x="7812" y="4390"/>
                  <a:pt x="7858" y="4400"/>
                  <a:pt x="7960" y="4410"/>
                </a:cubicBezTo>
                <a:cubicBezTo>
                  <a:pt x="8041" y="4417"/>
                  <a:pt x="8113" y="4433"/>
                  <a:pt x="8123" y="4443"/>
                </a:cubicBezTo>
                <a:cubicBezTo>
                  <a:pt x="8132" y="4452"/>
                  <a:pt x="8185" y="4459"/>
                  <a:pt x="8231" y="4459"/>
                </a:cubicBezTo>
                <a:cubicBezTo>
                  <a:pt x="8291" y="4459"/>
                  <a:pt x="8299" y="4456"/>
                  <a:pt x="8285" y="4434"/>
                </a:cubicBezTo>
                <a:cubicBezTo>
                  <a:pt x="8274" y="4418"/>
                  <a:pt x="8283" y="4377"/>
                  <a:pt x="8298" y="4351"/>
                </a:cubicBezTo>
                <a:cubicBezTo>
                  <a:pt x="8311" y="4330"/>
                  <a:pt x="8321" y="4323"/>
                  <a:pt x="8312" y="4318"/>
                </a:cubicBezTo>
                <a:cubicBezTo>
                  <a:pt x="8303" y="4313"/>
                  <a:pt x="8275" y="4314"/>
                  <a:pt x="8231" y="4318"/>
                </a:cubicBezTo>
                <a:close/>
                <a:moveTo>
                  <a:pt x="1987" y="5114"/>
                </a:moveTo>
                <a:cubicBezTo>
                  <a:pt x="2030" y="5115"/>
                  <a:pt x="2049" y="5118"/>
                  <a:pt x="2054" y="5122"/>
                </a:cubicBezTo>
                <a:cubicBezTo>
                  <a:pt x="2062" y="5130"/>
                  <a:pt x="2079" y="5205"/>
                  <a:pt x="2081" y="5288"/>
                </a:cubicBezTo>
                <a:cubicBezTo>
                  <a:pt x="2086" y="5429"/>
                  <a:pt x="2125" y="5498"/>
                  <a:pt x="2149" y="5404"/>
                </a:cubicBezTo>
                <a:cubicBezTo>
                  <a:pt x="2163" y="5348"/>
                  <a:pt x="2217" y="5341"/>
                  <a:pt x="2230" y="5396"/>
                </a:cubicBezTo>
                <a:cubicBezTo>
                  <a:pt x="2239" y="5435"/>
                  <a:pt x="2266" y="5437"/>
                  <a:pt x="2406" y="5437"/>
                </a:cubicBezTo>
                <a:cubicBezTo>
                  <a:pt x="2497" y="5437"/>
                  <a:pt x="2567" y="5448"/>
                  <a:pt x="2581" y="5462"/>
                </a:cubicBezTo>
                <a:cubicBezTo>
                  <a:pt x="2596" y="5476"/>
                  <a:pt x="2612" y="5547"/>
                  <a:pt x="2608" y="5620"/>
                </a:cubicBezTo>
                <a:lnTo>
                  <a:pt x="2595" y="5752"/>
                </a:lnTo>
                <a:lnTo>
                  <a:pt x="2825" y="5752"/>
                </a:lnTo>
                <a:cubicBezTo>
                  <a:pt x="2951" y="5752"/>
                  <a:pt x="3077" y="5766"/>
                  <a:pt x="3095" y="5777"/>
                </a:cubicBezTo>
                <a:cubicBezTo>
                  <a:pt x="3113" y="5788"/>
                  <a:pt x="3121" y="5863"/>
                  <a:pt x="3122" y="5943"/>
                </a:cubicBezTo>
                <a:lnTo>
                  <a:pt x="3122" y="6084"/>
                </a:lnTo>
                <a:lnTo>
                  <a:pt x="3311" y="6076"/>
                </a:lnTo>
                <a:cubicBezTo>
                  <a:pt x="3415" y="6068"/>
                  <a:pt x="3533" y="6064"/>
                  <a:pt x="3582" y="6076"/>
                </a:cubicBezTo>
                <a:cubicBezTo>
                  <a:pt x="3662" y="6094"/>
                  <a:pt x="3669" y="6108"/>
                  <a:pt x="3649" y="6183"/>
                </a:cubicBezTo>
                <a:cubicBezTo>
                  <a:pt x="3632" y="6249"/>
                  <a:pt x="3640" y="6268"/>
                  <a:pt x="3690" y="6291"/>
                </a:cubicBezTo>
                <a:cubicBezTo>
                  <a:pt x="3747" y="6317"/>
                  <a:pt x="3757" y="6320"/>
                  <a:pt x="3703" y="6332"/>
                </a:cubicBezTo>
                <a:cubicBezTo>
                  <a:pt x="3672" y="6340"/>
                  <a:pt x="3636" y="6358"/>
                  <a:pt x="3636" y="6374"/>
                </a:cubicBezTo>
                <a:cubicBezTo>
                  <a:pt x="3636" y="6398"/>
                  <a:pt x="3689" y="6404"/>
                  <a:pt x="3906" y="6399"/>
                </a:cubicBezTo>
                <a:lnTo>
                  <a:pt x="4176" y="6390"/>
                </a:lnTo>
                <a:lnTo>
                  <a:pt x="4176" y="6457"/>
                </a:lnTo>
                <a:cubicBezTo>
                  <a:pt x="4183" y="6495"/>
                  <a:pt x="4201" y="6538"/>
                  <a:pt x="4217" y="6548"/>
                </a:cubicBezTo>
                <a:cubicBezTo>
                  <a:pt x="4233" y="6558"/>
                  <a:pt x="4229" y="6584"/>
                  <a:pt x="4203" y="6614"/>
                </a:cubicBezTo>
                <a:cubicBezTo>
                  <a:pt x="4116" y="6717"/>
                  <a:pt x="4133" y="6726"/>
                  <a:pt x="4582" y="6722"/>
                </a:cubicBezTo>
                <a:lnTo>
                  <a:pt x="4987" y="6714"/>
                </a:lnTo>
                <a:lnTo>
                  <a:pt x="5001" y="6788"/>
                </a:lnTo>
                <a:cubicBezTo>
                  <a:pt x="5013" y="6879"/>
                  <a:pt x="5068" y="6885"/>
                  <a:pt x="5082" y="6797"/>
                </a:cubicBezTo>
                <a:cubicBezTo>
                  <a:pt x="5096" y="6704"/>
                  <a:pt x="5154" y="6713"/>
                  <a:pt x="5176" y="6813"/>
                </a:cubicBezTo>
                <a:cubicBezTo>
                  <a:pt x="5187" y="6864"/>
                  <a:pt x="5220" y="6912"/>
                  <a:pt x="5257" y="6929"/>
                </a:cubicBezTo>
                <a:cubicBezTo>
                  <a:pt x="5316" y="6956"/>
                  <a:pt x="5311" y="6958"/>
                  <a:pt x="5257" y="6971"/>
                </a:cubicBezTo>
                <a:cubicBezTo>
                  <a:pt x="5226" y="6978"/>
                  <a:pt x="5203" y="6997"/>
                  <a:pt x="5203" y="7012"/>
                </a:cubicBezTo>
                <a:cubicBezTo>
                  <a:pt x="5203" y="7033"/>
                  <a:pt x="5278" y="7034"/>
                  <a:pt x="5568" y="7029"/>
                </a:cubicBezTo>
                <a:cubicBezTo>
                  <a:pt x="5776" y="7025"/>
                  <a:pt x="5951" y="7034"/>
                  <a:pt x="5974" y="7045"/>
                </a:cubicBezTo>
                <a:cubicBezTo>
                  <a:pt x="5996" y="7056"/>
                  <a:pt x="6014" y="7089"/>
                  <a:pt x="6014" y="7120"/>
                </a:cubicBezTo>
                <a:cubicBezTo>
                  <a:pt x="6014" y="7171"/>
                  <a:pt x="6039" y="7181"/>
                  <a:pt x="6149" y="7186"/>
                </a:cubicBezTo>
                <a:lnTo>
                  <a:pt x="6271" y="7194"/>
                </a:lnTo>
                <a:lnTo>
                  <a:pt x="6257" y="7277"/>
                </a:lnTo>
                <a:lnTo>
                  <a:pt x="6244" y="7369"/>
                </a:lnTo>
                <a:lnTo>
                  <a:pt x="6406" y="7360"/>
                </a:lnTo>
                <a:lnTo>
                  <a:pt x="6555" y="7352"/>
                </a:lnTo>
                <a:lnTo>
                  <a:pt x="6568" y="7427"/>
                </a:lnTo>
                <a:cubicBezTo>
                  <a:pt x="6574" y="7468"/>
                  <a:pt x="6593" y="7501"/>
                  <a:pt x="6609" y="7501"/>
                </a:cubicBezTo>
                <a:cubicBezTo>
                  <a:pt x="6625" y="7501"/>
                  <a:pt x="6644" y="7468"/>
                  <a:pt x="6649" y="7427"/>
                </a:cubicBezTo>
                <a:cubicBezTo>
                  <a:pt x="6655" y="7385"/>
                  <a:pt x="6672" y="7350"/>
                  <a:pt x="6690" y="7352"/>
                </a:cubicBezTo>
                <a:cubicBezTo>
                  <a:pt x="6770" y="7363"/>
                  <a:pt x="6811" y="7854"/>
                  <a:pt x="6758" y="8131"/>
                </a:cubicBezTo>
                <a:cubicBezTo>
                  <a:pt x="6719" y="8333"/>
                  <a:pt x="6668" y="8394"/>
                  <a:pt x="6649" y="8255"/>
                </a:cubicBezTo>
                <a:cubicBezTo>
                  <a:pt x="6637" y="8166"/>
                  <a:pt x="6568" y="8152"/>
                  <a:pt x="6568" y="8239"/>
                </a:cubicBezTo>
                <a:cubicBezTo>
                  <a:pt x="6568" y="8285"/>
                  <a:pt x="6552" y="8307"/>
                  <a:pt x="6487" y="8322"/>
                </a:cubicBezTo>
                <a:cubicBezTo>
                  <a:pt x="6441" y="8332"/>
                  <a:pt x="6368" y="8337"/>
                  <a:pt x="6325" y="8330"/>
                </a:cubicBezTo>
                <a:cubicBezTo>
                  <a:pt x="6248" y="8318"/>
                  <a:pt x="6253" y="8323"/>
                  <a:pt x="6244" y="8487"/>
                </a:cubicBezTo>
                <a:lnTo>
                  <a:pt x="6230" y="8653"/>
                </a:lnTo>
                <a:lnTo>
                  <a:pt x="6122" y="8653"/>
                </a:lnTo>
                <a:cubicBezTo>
                  <a:pt x="6030" y="8659"/>
                  <a:pt x="6014" y="8669"/>
                  <a:pt x="6014" y="8720"/>
                </a:cubicBezTo>
                <a:cubicBezTo>
                  <a:pt x="6014" y="8772"/>
                  <a:pt x="6039" y="8780"/>
                  <a:pt x="6149" y="8786"/>
                </a:cubicBezTo>
                <a:cubicBezTo>
                  <a:pt x="6268" y="8792"/>
                  <a:pt x="6268" y="8793"/>
                  <a:pt x="6257" y="8860"/>
                </a:cubicBezTo>
                <a:cubicBezTo>
                  <a:pt x="6252" y="8899"/>
                  <a:pt x="6232" y="8942"/>
                  <a:pt x="6217" y="8952"/>
                </a:cubicBezTo>
                <a:cubicBezTo>
                  <a:pt x="6202" y="8961"/>
                  <a:pt x="6087" y="8968"/>
                  <a:pt x="5960" y="8968"/>
                </a:cubicBezTo>
                <a:cubicBezTo>
                  <a:pt x="5743" y="8969"/>
                  <a:pt x="5730" y="8968"/>
                  <a:pt x="5730" y="9010"/>
                </a:cubicBezTo>
                <a:cubicBezTo>
                  <a:pt x="5730" y="9034"/>
                  <a:pt x="5744" y="9071"/>
                  <a:pt x="5771" y="9084"/>
                </a:cubicBezTo>
                <a:cubicBezTo>
                  <a:pt x="5814" y="9106"/>
                  <a:pt x="5814" y="9113"/>
                  <a:pt x="5771" y="9151"/>
                </a:cubicBezTo>
                <a:cubicBezTo>
                  <a:pt x="5709" y="9205"/>
                  <a:pt x="5708" y="9277"/>
                  <a:pt x="5771" y="9291"/>
                </a:cubicBezTo>
                <a:cubicBezTo>
                  <a:pt x="5822" y="9303"/>
                  <a:pt x="5841" y="9382"/>
                  <a:pt x="5798" y="9408"/>
                </a:cubicBezTo>
                <a:cubicBezTo>
                  <a:pt x="5785" y="9416"/>
                  <a:pt x="5763" y="9461"/>
                  <a:pt x="5744" y="9507"/>
                </a:cubicBezTo>
                <a:lnTo>
                  <a:pt x="5703" y="9590"/>
                </a:lnTo>
                <a:lnTo>
                  <a:pt x="5460" y="9598"/>
                </a:lnTo>
                <a:lnTo>
                  <a:pt x="5203" y="9606"/>
                </a:lnTo>
                <a:lnTo>
                  <a:pt x="5217" y="9664"/>
                </a:lnTo>
                <a:cubicBezTo>
                  <a:pt x="5229" y="9700"/>
                  <a:pt x="5257" y="9738"/>
                  <a:pt x="5271" y="9747"/>
                </a:cubicBezTo>
                <a:cubicBezTo>
                  <a:pt x="5285" y="9757"/>
                  <a:pt x="5281" y="9793"/>
                  <a:pt x="5257" y="9822"/>
                </a:cubicBezTo>
                <a:cubicBezTo>
                  <a:pt x="5225" y="9862"/>
                  <a:pt x="5213" y="9992"/>
                  <a:pt x="5217" y="10352"/>
                </a:cubicBezTo>
                <a:cubicBezTo>
                  <a:pt x="5220" y="10616"/>
                  <a:pt x="5204" y="10844"/>
                  <a:pt x="5190" y="10858"/>
                </a:cubicBezTo>
                <a:cubicBezTo>
                  <a:pt x="5173" y="10874"/>
                  <a:pt x="5090" y="10883"/>
                  <a:pt x="4933" y="10883"/>
                </a:cubicBezTo>
                <a:lnTo>
                  <a:pt x="4690" y="10883"/>
                </a:lnTo>
                <a:lnTo>
                  <a:pt x="4690" y="11181"/>
                </a:lnTo>
                <a:cubicBezTo>
                  <a:pt x="4693" y="11360"/>
                  <a:pt x="4682" y="11485"/>
                  <a:pt x="4663" y="11496"/>
                </a:cubicBezTo>
                <a:cubicBezTo>
                  <a:pt x="4552" y="11560"/>
                  <a:pt x="4398" y="11528"/>
                  <a:pt x="4379" y="11438"/>
                </a:cubicBezTo>
                <a:cubicBezTo>
                  <a:pt x="4370" y="11398"/>
                  <a:pt x="4349" y="11388"/>
                  <a:pt x="4257" y="11380"/>
                </a:cubicBezTo>
                <a:lnTo>
                  <a:pt x="4149" y="11372"/>
                </a:lnTo>
                <a:lnTo>
                  <a:pt x="4163" y="11123"/>
                </a:lnTo>
                <a:lnTo>
                  <a:pt x="4163" y="10875"/>
                </a:lnTo>
                <a:lnTo>
                  <a:pt x="4055" y="10891"/>
                </a:lnTo>
                <a:cubicBezTo>
                  <a:pt x="3994" y="10900"/>
                  <a:pt x="3933" y="10909"/>
                  <a:pt x="3906" y="10908"/>
                </a:cubicBezTo>
                <a:cubicBezTo>
                  <a:pt x="3529" y="10888"/>
                  <a:pt x="3370" y="10876"/>
                  <a:pt x="3352" y="10858"/>
                </a:cubicBezTo>
                <a:cubicBezTo>
                  <a:pt x="3339" y="10846"/>
                  <a:pt x="3334" y="10778"/>
                  <a:pt x="3338" y="10709"/>
                </a:cubicBezTo>
                <a:lnTo>
                  <a:pt x="3352" y="10584"/>
                </a:lnTo>
                <a:lnTo>
                  <a:pt x="3244" y="10584"/>
                </a:lnTo>
                <a:cubicBezTo>
                  <a:pt x="3183" y="10584"/>
                  <a:pt x="3122" y="10576"/>
                  <a:pt x="3108" y="10568"/>
                </a:cubicBezTo>
                <a:cubicBezTo>
                  <a:pt x="3095" y="10560"/>
                  <a:pt x="3062" y="10551"/>
                  <a:pt x="3041" y="10551"/>
                </a:cubicBezTo>
                <a:cubicBezTo>
                  <a:pt x="2974" y="10551"/>
                  <a:pt x="2984" y="10443"/>
                  <a:pt x="3054" y="10361"/>
                </a:cubicBezTo>
                <a:cubicBezTo>
                  <a:pt x="3092" y="10317"/>
                  <a:pt x="3122" y="10281"/>
                  <a:pt x="3122" y="10278"/>
                </a:cubicBezTo>
                <a:cubicBezTo>
                  <a:pt x="3122" y="10274"/>
                  <a:pt x="3008" y="10260"/>
                  <a:pt x="2879" y="10253"/>
                </a:cubicBezTo>
                <a:cubicBezTo>
                  <a:pt x="2749" y="10246"/>
                  <a:pt x="2638" y="10230"/>
                  <a:pt x="2622" y="10220"/>
                </a:cubicBezTo>
                <a:cubicBezTo>
                  <a:pt x="2606" y="10210"/>
                  <a:pt x="2594" y="10141"/>
                  <a:pt x="2595" y="10062"/>
                </a:cubicBezTo>
                <a:lnTo>
                  <a:pt x="2595" y="9921"/>
                </a:lnTo>
                <a:lnTo>
                  <a:pt x="2460" y="9921"/>
                </a:lnTo>
                <a:cubicBezTo>
                  <a:pt x="2166" y="9931"/>
                  <a:pt x="2101" y="9926"/>
                  <a:pt x="2068" y="9872"/>
                </a:cubicBezTo>
                <a:cubicBezTo>
                  <a:pt x="2022" y="9798"/>
                  <a:pt x="2082" y="9739"/>
                  <a:pt x="2203" y="9739"/>
                </a:cubicBezTo>
                <a:cubicBezTo>
                  <a:pt x="2288" y="9739"/>
                  <a:pt x="2298" y="9733"/>
                  <a:pt x="2298" y="9681"/>
                </a:cubicBezTo>
                <a:cubicBezTo>
                  <a:pt x="2298" y="9628"/>
                  <a:pt x="2287" y="9620"/>
                  <a:pt x="2176" y="9615"/>
                </a:cubicBezTo>
                <a:lnTo>
                  <a:pt x="2054" y="9615"/>
                </a:lnTo>
                <a:lnTo>
                  <a:pt x="2068" y="9449"/>
                </a:lnTo>
                <a:cubicBezTo>
                  <a:pt x="2078" y="9291"/>
                  <a:pt x="2074" y="9281"/>
                  <a:pt x="2000" y="9275"/>
                </a:cubicBezTo>
                <a:cubicBezTo>
                  <a:pt x="1930" y="9269"/>
                  <a:pt x="1928" y="9260"/>
                  <a:pt x="1919" y="9126"/>
                </a:cubicBezTo>
                <a:cubicBezTo>
                  <a:pt x="1909" y="8968"/>
                  <a:pt x="1906" y="8974"/>
                  <a:pt x="1662" y="8960"/>
                </a:cubicBezTo>
                <a:lnTo>
                  <a:pt x="1568" y="8952"/>
                </a:lnTo>
                <a:lnTo>
                  <a:pt x="1554" y="8794"/>
                </a:lnTo>
                <a:lnTo>
                  <a:pt x="1554" y="8645"/>
                </a:lnTo>
                <a:lnTo>
                  <a:pt x="1419" y="8645"/>
                </a:lnTo>
                <a:cubicBezTo>
                  <a:pt x="1272" y="8650"/>
                  <a:pt x="1261" y="8645"/>
                  <a:pt x="1257" y="8562"/>
                </a:cubicBezTo>
                <a:cubicBezTo>
                  <a:pt x="1255" y="8512"/>
                  <a:pt x="1236" y="8501"/>
                  <a:pt x="1149" y="8496"/>
                </a:cubicBezTo>
                <a:cubicBezTo>
                  <a:pt x="1054" y="8490"/>
                  <a:pt x="1041" y="8488"/>
                  <a:pt x="1041" y="8413"/>
                </a:cubicBezTo>
                <a:cubicBezTo>
                  <a:pt x="1041" y="8345"/>
                  <a:pt x="1060" y="8327"/>
                  <a:pt x="1122" y="8322"/>
                </a:cubicBezTo>
                <a:cubicBezTo>
                  <a:pt x="1190" y="8316"/>
                  <a:pt x="1189" y="8311"/>
                  <a:pt x="1189" y="8181"/>
                </a:cubicBezTo>
                <a:cubicBezTo>
                  <a:pt x="1189" y="7918"/>
                  <a:pt x="1314" y="7887"/>
                  <a:pt x="1324" y="8148"/>
                </a:cubicBezTo>
                <a:lnTo>
                  <a:pt x="1338" y="8313"/>
                </a:lnTo>
                <a:lnTo>
                  <a:pt x="1352" y="8173"/>
                </a:lnTo>
                <a:cubicBezTo>
                  <a:pt x="1364" y="8026"/>
                  <a:pt x="1399" y="7973"/>
                  <a:pt x="1487" y="7982"/>
                </a:cubicBezTo>
                <a:cubicBezTo>
                  <a:pt x="1531" y="7986"/>
                  <a:pt x="1533" y="7962"/>
                  <a:pt x="1541" y="7833"/>
                </a:cubicBezTo>
                <a:cubicBezTo>
                  <a:pt x="1546" y="7747"/>
                  <a:pt x="1542" y="7683"/>
                  <a:pt x="1527" y="7683"/>
                </a:cubicBezTo>
                <a:cubicBezTo>
                  <a:pt x="1513" y="7683"/>
                  <a:pt x="1450" y="7690"/>
                  <a:pt x="1392" y="7700"/>
                </a:cubicBezTo>
                <a:cubicBezTo>
                  <a:pt x="1286" y="7719"/>
                  <a:pt x="1088" y="7700"/>
                  <a:pt x="1054" y="7667"/>
                </a:cubicBezTo>
                <a:cubicBezTo>
                  <a:pt x="1022" y="7635"/>
                  <a:pt x="1002" y="6569"/>
                  <a:pt x="1027" y="6241"/>
                </a:cubicBezTo>
                <a:lnTo>
                  <a:pt x="1041" y="5910"/>
                </a:lnTo>
                <a:lnTo>
                  <a:pt x="1149" y="5901"/>
                </a:lnTo>
                <a:cubicBezTo>
                  <a:pt x="1243" y="5896"/>
                  <a:pt x="1261" y="5894"/>
                  <a:pt x="1270" y="5827"/>
                </a:cubicBezTo>
                <a:cubicBezTo>
                  <a:pt x="1280" y="5754"/>
                  <a:pt x="1275" y="5750"/>
                  <a:pt x="1406" y="5752"/>
                </a:cubicBezTo>
                <a:lnTo>
                  <a:pt x="1541" y="5752"/>
                </a:lnTo>
                <a:lnTo>
                  <a:pt x="1541" y="5454"/>
                </a:lnTo>
                <a:cubicBezTo>
                  <a:pt x="1543" y="5289"/>
                  <a:pt x="1553" y="5148"/>
                  <a:pt x="1568" y="5139"/>
                </a:cubicBezTo>
                <a:cubicBezTo>
                  <a:pt x="1594" y="5123"/>
                  <a:pt x="1856" y="5111"/>
                  <a:pt x="1987" y="5114"/>
                </a:cubicBezTo>
                <a:close/>
                <a:moveTo>
                  <a:pt x="10947" y="5122"/>
                </a:moveTo>
                <a:cubicBezTo>
                  <a:pt x="11192" y="5124"/>
                  <a:pt x="11430" y="5128"/>
                  <a:pt x="11447" y="5139"/>
                </a:cubicBezTo>
                <a:cubicBezTo>
                  <a:pt x="11464" y="5149"/>
                  <a:pt x="11477" y="5221"/>
                  <a:pt x="11474" y="5296"/>
                </a:cubicBezTo>
                <a:lnTo>
                  <a:pt x="11461" y="5437"/>
                </a:lnTo>
                <a:lnTo>
                  <a:pt x="11961" y="5437"/>
                </a:lnTo>
                <a:cubicBezTo>
                  <a:pt x="12269" y="5439"/>
                  <a:pt x="12466" y="5449"/>
                  <a:pt x="12488" y="5462"/>
                </a:cubicBezTo>
                <a:cubicBezTo>
                  <a:pt x="12507" y="5474"/>
                  <a:pt x="12531" y="5545"/>
                  <a:pt x="12529" y="5620"/>
                </a:cubicBezTo>
                <a:lnTo>
                  <a:pt x="12515" y="5752"/>
                </a:lnTo>
                <a:lnTo>
                  <a:pt x="12893" y="5752"/>
                </a:lnTo>
                <a:cubicBezTo>
                  <a:pt x="13096" y="5753"/>
                  <a:pt x="13266" y="5761"/>
                  <a:pt x="13285" y="5769"/>
                </a:cubicBezTo>
                <a:cubicBezTo>
                  <a:pt x="13305" y="5776"/>
                  <a:pt x="13324" y="5808"/>
                  <a:pt x="13326" y="5843"/>
                </a:cubicBezTo>
                <a:lnTo>
                  <a:pt x="13339" y="5910"/>
                </a:lnTo>
                <a:lnTo>
                  <a:pt x="13353" y="5843"/>
                </a:lnTo>
                <a:cubicBezTo>
                  <a:pt x="13378" y="5755"/>
                  <a:pt x="13473" y="5741"/>
                  <a:pt x="13488" y="5827"/>
                </a:cubicBezTo>
                <a:cubicBezTo>
                  <a:pt x="13494" y="5860"/>
                  <a:pt x="13512" y="5899"/>
                  <a:pt x="13529" y="5910"/>
                </a:cubicBezTo>
                <a:cubicBezTo>
                  <a:pt x="13545" y="5920"/>
                  <a:pt x="13556" y="5960"/>
                  <a:pt x="13556" y="6001"/>
                </a:cubicBezTo>
                <a:lnTo>
                  <a:pt x="13556" y="6076"/>
                </a:lnTo>
                <a:lnTo>
                  <a:pt x="13826" y="6084"/>
                </a:lnTo>
                <a:lnTo>
                  <a:pt x="14096" y="6092"/>
                </a:lnTo>
                <a:lnTo>
                  <a:pt x="14083" y="6241"/>
                </a:lnTo>
                <a:lnTo>
                  <a:pt x="14069" y="6390"/>
                </a:lnTo>
                <a:lnTo>
                  <a:pt x="14610" y="6390"/>
                </a:lnTo>
                <a:lnTo>
                  <a:pt x="15137" y="6390"/>
                </a:lnTo>
                <a:lnTo>
                  <a:pt x="15123" y="6556"/>
                </a:lnTo>
                <a:lnTo>
                  <a:pt x="15123" y="6722"/>
                </a:lnTo>
                <a:lnTo>
                  <a:pt x="15502" y="6722"/>
                </a:lnTo>
                <a:cubicBezTo>
                  <a:pt x="15709" y="6720"/>
                  <a:pt x="15892" y="6720"/>
                  <a:pt x="15907" y="6730"/>
                </a:cubicBezTo>
                <a:cubicBezTo>
                  <a:pt x="15923" y="6740"/>
                  <a:pt x="15928" y="6768"/>
                  <a:pt x="15934" y="6788"/>
                </a:cubicBezTo>
                <a:cubicBezTo>
                  <a:pt x="15946" y="6826"/>
                  <a:pt x="16000" y="6850"/>
                  <a:pt x="16110" y="6871"/>
                </a:cubicBezTo>
                <a:cubicBezTo>
                  <a:pt x="16176" y="6884"/>
                  <a:pt x="16185" y="7005"/>
                  <a:pt x="16124" y="7029"/>
                </a:cubicBezTo>
                <a:cubicBezTo>
                  <a:pt x="16103" y="7037"/>
                  <a:pt x="15987" y="7045"/>
                  <a:pt x="15867" y="7045"/>
                </a:cubicBezTo>
                <a:lnTo>
                  <a:pt x="15650" y="7045"/>
                </a:lnTo>
                <a:lnTo>
                  <a:pt x="15650" y="7335"/>
                </a:lnTo>
                <a:cubicBezTo>
                  <a:pt x="15652" y="7496"/>
                  <a:pt x="15653" y="7645"/>
                  <a:pt x="15637" y="7659"/>
                </a:cubicBezTo>
                <a:cubicBezTo>
                  <a:pt x="15618" y="7675"/>
                  <a:pt x="15510" y="7683"/>
                  <a:pt x="15353" y="7683"/>
                </a:cubicBezTo>
                <a:lnTo>
                  <a:pt x="15110" y="7683"/>
                </a:lnTo>
                <a:lnTo>
                  <a:pt x="15137" y="7750"/>
                </a:lnTo>
                <a:cubicBezTo>
                  <a:pt x="15149" y="7786"/>
                  <a:pt x="15177" y="7815"/>
                  <a:pt x="15191" y="7824"/>
                </a:cubicBezTo>
                <a:cubicBezTo>
                  <a:pt x="15205" y="7834"/>
                  <a:pt x="15188" y="7870"/>
                  <a:pt x="15164" y="7899"/>
                </a:cubicBezTo>
                <a:cubicBezTo>
                  <a:pt x="15137" y="7931"/>
                  <a:pt x="15122" y="8013"/>
                  <a:pt x="15123" y="8115"/>
                </a:cubicBezTo>
                <a:cubicBezTo>
                  <a:pt x="15125" y="8205"/>
                  <a:pt x="15122" y="8285"/>
                  <a:pt x="15110" y="8297"/>
                </a:cubicBezTo>
                <a:cubicBezTo>
                  <a:pt x="15097" y="8309"/>
                  <a:pt x="14980" y="8322"/>
                  <a:pt x="14840" y="8322"/>
                </a:cubicBezTo>
                <a:lnTo>
                  <a:pt x="14596" y="8322"/>
                </a:lnTo>
                <a:lnTo>
                  <a:pt x="14610" y="8405"/>
                </a:lnTo>
                <a:lnTo>
                  <a:pt x="14610" y="8487"/>
                </a:lnTo>
                <a:lnTo>
                  <a:pt x="14488" y="8496"/>
                </a:lnTo>
                <a:cubicBezTo>
                  <a:pt x="14368" y="8502"/>
                  <a:pt x="14339" y="8528"/>
                  <a:pt x="14407" y="8554"/>
                </a:cubicBezTo>
                <a:cubicBezTo>
                  <a:pt x="14475" y="8579"/>
                  <a:pt x="14328" y="8645"/>
                  <a:pt x="14204" y="8645"/>
                </a:cubicBezTo>
                <a:lnTo>
                  <a:pt x="14096" y="8645"/>
                </a:lnTo>
                <a:lnTo>
                  <a:pt x="14083" y="8802"/>
                </a:lnTo>
                <a:cubicBezTo>
                  <a:pt x="14074" y="8977"/>
                  <a:pt x="14053" y="9007"/>
                  <a:pt x="13975" y="8977"/>
                </a:cubicBezTo>
                <a:cubicBezTo>
                  <a:pt x="13948" y="8966"/>
                  <a:pt x="13678" y="8960"/>
                  <a:pt x="13366" y="8960"/>
                </a:cubicBezTo>
                <a:cubicBezTo>
                  <a:pt x="13017" y="8960"/>
                  <a:pt x="12784" y="8956"/>
                  <a:pt x="12758" y="8943"/>
                </a:cubicBezTo>
                <a:cubicBezTo>
                  <a:pt x="12735" y="8932"/>
                  <a:pt x="12723" y="8896"/>
                  <a:pt x="12731" y="8869"/>
                </a:cubicBezTo>
                <a:cubicBezTo>
                  <a:pt x="12745" y="8824"/>
                  <a:pt x="12742" y="8819"/>
                  <a:pt x="12650" y="8819"/>
                </a:cubicBezTo>
                <a:cubicBezTo>
                  <a:pt x="12572" y="8819"/>
                  <a:pt x="12538" y="8806"/>
                  <a:pt x="12515" y="8769"/>
                </a:cubicBezTo>
                <a:cubicBezTo>
                  <a:pt x="12499" y="8743"/>
                  <a:pt x="12492" y="8708"/>
                  <a:pt x="12501" y="8686"/>
                </a:cubicBezTo>
                <a:cubicBezTo>
                  <a:pt x="12518" y="8648"/>
                  <a:pt x="12503" y="8642"/>
                  <a:pt x="12028" y="8645"/>
                </a:cubicBezTo>
                <a:cubicBezTo>
                  <a:pt x="11704" y="8647"/>
                  <a:pt x="11525" y="8643"/>
                  <a:pt x="11501" y="8628"/>
                </a:cubicBezTo>
                <a:cubicBezTo>
                  <a:pt x="11481" y="8616"/>
                  <a:pt x="11459" y="8547"/>
                  <a:pt x="11447" y="8471"/>
                </a:cubicBezTo>
                <a:lnTo>
                  <a:pt x="11420" y="8330"/>
                </a:lnTo>
                <a:lnTo>
                  <a:pt x="10961" y="8330"/>
                </a:lnTo>
                <a:cubicBezTo>
                  <a:pt x="10680" y="8330"/>
                  <a:pt x="10481" y="8326"/>
                  <a:pt x="10461" y="8313"/>
                </a:cubicBezTo>
                <a:cubicBezTo>
                  <a:pt x="10442" y="8302"/>
                  <a:pt x="10424" y="8227"/>
                  <a:pt x="10420" y="8148"/>
                </a:cubicBezTo>
                <a:lnTo>
                  <a:pt x="10407" y="7998"/>
                </a:lnTo>
                <a:lnTo>
                  <a:pt x="9934" y="8007"/>
                </a:lnTo>
                <a:cubicBezTo>
                  <a:pt x="9600" y="8010"/>
                  <a:pt x="9433" y="8006"/>
                  <a:pt x="9407" y="7990"/>
                </a:cubicBezTo>
                <a:cubicBezTo>
                  <a:pt x="9384" y="7976"/>
                  <a:pt x="9376" y="7908"/>
                  <a:pt x="9379" y="7824"/>
                </a:cubicBezTo>
                <a:lnTo>
                  <a:pt x="9379" y="7683"/>
                </a:lnTo>
                <a:lnTo>
                  <a:pt x="9001" y="7683"/>
                </a:lnTo>
                <a:cubicBezTo>
                  <a:pt x="8791" y="7683"/>
                  <a:pt x="8611" y="7676"/>
                  <a:pt x="8596" y="7667"/>
                </a:cubicBezTo>
                <a:cubicBezTo>
                  <a:pt x="8581" y="7658"/>
                  <a:pt x="8559" y="7623"/>
                  <a:pt x="8555" y="7592"/>
                </a:cubicBezTo>
                <a:cubicBezTo>
                  <a:pt x="8549" y="7546"/>
                  <a:pt x="8535" y="7535"/>
                  <a:pt x="8474" y="7543"/>
                </a:cubicBezTo>
                <a:cubicBezTo>
                  <a:pt x="8433" y="7547"/>
                  <a:pt x="8386" y="7541"/>
                  <a:pt x="8366" y="7526"/>
                </a:cubicBezTo>
                <a:cubicBezTo>
                  <a:pt x="8320" y="7492"/>
                  <a:pt x="8319" y="7082"/>
                  <a:pt x="8366" y="7054"/>
                </a:cubicBezTo>
                <a:cubicBezTo>
                  <a:pt x="8384" y="7043"/>
                  <a:pt x="8500" y="7035"/>
                  <a:pt x="8623" y="7037"/>
                </a:cubicBezTo>
                <a:lnTo>
                  <a:pt x="8852" y="7045"/>
                </a:lnTo>
                <a:lnTo>
                  <a:pt x="8852" y="6896"/>
                </a:lnTo>
                <a:cubicBezTo>
                  <a:pt x="8853" y="6818"/>
                  <a:pt x="8863" y="6748"/>
                  <a:pt x="8879" y="6739"/>
                </a:cubicBezTo>
                <a:cubicBezTo>
                  <a:pt x="8896" y="6729"/>
                  <a:pt x="9012" y="6716"/>
                  <a:pt x="9136" y="6714"/>
                </a:cubicBezTo>
                <a:lnTo>
                  <a:pt x="9366" y="6714"/>
                </a:lnTo>
                <a:lnTo>
                  <a:pt x="9366" y="6565"/>
                </a:lnTo>
                <a:cubicBezTo>
                  <a:pt x="9369" y="6483"/>
                  <a:pt x="9387" y="6402"/>
                  <a:pt x="9407" y="6390"/>
                </a:cubicBezTo>
                <a:cubicBezTo>
                  <a:pt x="9459" y="6359"/>
                  <a:pt x="9449" y="6271"/>
                  <a:pt x="9393" y="6258"/>
                </a:cubicBezTo>
                <a:cubicBezTo>
                  <a:pt x="9358" y="6250"/>
                  <a:pt x="9351" y="6223"/>
                  <a:pt x="9366" y="6175"/>
                </a:cubicBezTo>
                <a:cubicBezTo>
                  <a:pt x="9377" y="6139"/>
                  <a:pt x="9393" y="6101"/>
                  <a:pt x="9407" y="6092"/>
                </a:cubicBezTo>
                <a:cubicBezTo>
                  <a:pt x="9420" y="6083"/>
                  <a:pt x="9531" y="6076"/>
                  <a:pt x="9650" y="6076"/>
                </a:cubicBezTo>
                <a:cubicBezTo>
                  <a:pt x="9867" y="6076"/>
                  <a:pt x="9896" y="6069"/>
                  <a:pt x="9825" y="6026"/>
                </a:cubicBezTo>
                <a:cubicBezTo>
                  <a:pt x="9796" y="6008"/>
                  <a:pt x="9811" y="6002"/>
                  <a:pt x="9853" y="5993"/>
                </a:cubicBezTo>
                <a:cubicBezTo>
                  <a:pt x="9934" y="5973"/>
                  <a:pt x="9922" y="5860"/>
                  <a:pt x="9839" y="5860"/>
                </a:cubicBezTo>
                <a:cubicBezTo>
                  <a:pt x="9740" y="5860"/>
                  <a:pt x="9720" y="5823"/>
                  <a:pt x="9812" y="5802"/>
                </a:cubicBezTo>
                <a:cubicBezTo>
                  <a:pt x="9884" y="5785"/>
                  <a:pt x="9907" y="5772"/>
                  <a:pt x="9907" y="5694"/>
                </a:cubicBezTo>
                <a:cubicBezTo>
                  <a:pt x="9907" y="5599"/>
                  <a:pt x="9940" y="5569"/>
                  <a:pt x="10055" y="5578"/>
                </a:cubicBezTo>
                <a:cubicBezTo>
                  <a:pt x="10114" y="5583"/>
                  <a:pt x="10128" y="5575"/>
                  <a:pt x="10136" y="5520"/>
                </a:cubicBezTo>
                <a:cubicBezTo>
                  <a:pt x="10146" y="5458"/>
                  <a:pt x="10160" y="5451"/>
                  <a:pt x="10285" y="5446"/>
                </a:cubicBezTo>
                <a:lnTo>
                  <a:pt x="10407" y="5437"/>
                </a:lnTo>
                <a:lnTo>
                  <a:pt x="10393" y="5296"/>
                </a:lnTo>
                <a:cubicBezTo>
                  <a:pt x="10383" y="5198"/>
                  <a:pt x="10395" y="5140"/>
                  <a:pt x="10420" y="5131"/>
                </a:cubicBezTo>
                <a:cubicBezTo>
                  <a:pt x="10448" y="5120"/>
                  <a:pt x="10702" y="5120"/>
                  <a:pt x="10947" y="5122"/>
                </a:cubicBezTo>
                <a:close/>
                <a:moveTo>
                  <a:pt x="19016" y="5437"/>
                </a:moveTo>
                <a:cubicBezTo>
                  <a:pt x="19130" y="5439"/>
                  <a:pt x="19251" y="5441"/>
                  <a:pt x="19273" y="5454"/>
                </a:cubicBezTo>
                <a:cubicBezTo>
                  <a:pt x="19289" y="5464"/>
                  <a:pt x="19292" y="5508"/>
                  <a:pt x="19286" y="5545"/>
                </a:cubicBezTo>
                <a:cubicBezTo>
                  <a:pt x="19277" y="5605"/>
                  <a:pt x="19272" y="5614"/>
                  <a:pt x="19178" y="5620"/>
                </a:cubicBezTo>
                <a:lnTo>
                  <a:pt x="19070" y="5620"/>
                </a:lnTo>
                <a:lnTo>
                  <a:pt x="19070" y="5736"/>
                </a:lnTo>
                <a:cubicBezTo>
                  <a:pt x="19070" y="5798"/>
                  <a:pt x="19072" y="5895"/>
                  <a:pt x="19083" y="5951"/>
                </a:cubicBezTo>
                <a:cubicBezTo>
                  <a:pt x="19101" y="6040"/>
                  <a:pt x="19123" y="6057"/>
                  <a:pt x="19205" y="6076"/>
                </a:cubicBezTo>
                <a:cubicBezTo>
                  <a:pt x="19270" y="6091"/>
                  <a:pt x="19298" y="6109"/>
                  <a:pt x="19300" y="6142"/>
                </a:cubicBezTo>
                <a:cubicBezTo>
                  <a:pt x="19317" y="6538"/>
                  <a:pt x="19296" y="7645"/>
                  <a:pt x="19273" y="7659"/>
                </a:cubicBezTo>
                <a:cubicBezTo>
                  <a:pt x="19229" y="7683"/>
                  <a:pt x="18924" y="7694"/>
                  <a:pt x="18840" y="7675"/>
                </a:cubicBezTo>
                <a:cubicBezTo>
                  <a:pt x="18764" y="7658"/>
                  <a:pt x="18758" y="7627"/>
                  <a:pt x="18772" y="7460"/>
                </a:cubicBezTo>
                <a:lnTo>
                  <a:pt x="18772" y="7360"/>
                </a:lnTo>
                <a:lnTo>
                  <a:pt x="18529" y="7369"/>
                </a:lnTo>
                <a:lnTo>
                  <a:pt x="18272" y="7369"/>
                </a:lnTo>
                <a:lnTo>
                  <a:pt x="18245" y="7244"/>
                </a:lnTo>
                <a:cubicBezTo>
                  <a:pt x="18225" y="7086"/>
                  <a:pt x="18155" y="7040"/>
                  <a:pt x="17935" y="7045"/>
                </a:cubicBezTo>
                <a:cubicBezTo>
                  <a:pt x="17855" y="7047"/>
                  <a:pt x="17780" y="7034"/>
                  <a:pt x="17759" y="7020"/>
                </a:cubicBezTo>
                <a:cubicBezTo>
                  <a:pt x="17711" y="6991"/>
                  <a:pt x="17710" y="6769"/>
                  <a:pt x="17759" y="6739"/>
                </a:cubicBezTo>
                <a:cubicBezTo>
                  <a:pt x="17778" y="6727"/>
                  <a:pt x="17903" y="6715"/>
                  <a:pt x="18029" y="6714"/>
                </a:cubicBezTo>
                <a:lnTo>
                  <a:pt x="18259" y="6714"/>
                </a:lnTo>
                <a:lnTo>
                  <a:pt x="18245" y="6250"/>
                </a:lnTo>
                <a:cubicBezTo>
                  <a:pt x="18241" y="5997"/>
                  <a:pt x="18248" y="5780"/>
                  <a:pt x="18259" y="5769"/>
                </a:cubicBezTo>
                <a:cubicBezTo>
                  <a:pt x="18270" y="5758"/>
                  <a:pt x="18362" y="5750"/>
                  <a:pt x="18462" y="5752"/>
                </a:cubicBezTo>
                <a:cubicBezTo>
                  <a:pt x="18618" y="5755"/>
                  <a:pt x="18642" y="5753"/>
                  <a:pt x="18651" y="5719"/>
                </a:cubicBezTo>
                <a:cubicBezTo>
                  <a:pt x="18667" y="5658"/>
                  <a:pt x="18722" y="5661"/>
                  <a:pt x="18745" y="5727"/>
                </a:cubicBezTo>
                <a:cubicBezTo>
                  <a:pt x="18757" y="5760"/>
                  <a:pt x="18770" y="5855"/>
                  <a:pt x="18772" y="5935"/>
                </a:cubicBezTo>
                <a:cubicBezTo>
                  <a:pt x="18775" y="6014"/>
                  <a:pt x="18786" y="6084"/>
                  <a:pt x="18800" y="6084"/>
                </a:cubicBezTo>
                <a:cubicBezTo>
                  <a:pt x="18813" y="6084"/>
                  <a:pt x="18854" y="6074"/>
                  <a:pt x="18894" y="6067"/>
                </a:cubicBezTo>
                <a:cubicBezTo>
                  <a:pt x="18961" y="6056"/>
                  <a:pt x="18975" y="6048"/>
                  <a:pt x="18975" y="5926"/>
                </a:cubicBezTo>
                <a:cubicBezTo>
                  <a:pt x="18975" y="5797"/>
                  <a:pt x="18962" y="5791"/>
                  <a:pt x="18867" y="5769"/>
                </a:cubicBezTo>
                <a:cubicBezTo>
                  <a:pt x="18810" y="5756"/>
                  <a:pt x="18772" y="5731"/>
                  <a:pt x="18772" y="5711"/>
                </a:cubicBezTo>
                <a:cubicBezTo>
                  <a:pt x="18772" y="5692"/>
                  <a:pt x="18748" y="5666"/>
                  <a:pt x="18718" y="5653"/>
                </a:cubicBezTo>
                <a:cubicBezTo>
                  <a:pt x="18672" y="5632"/>
                  <a:pt x="18669" y="5613"/>
                  <a:pt x="18705" y="5545"/>
                </a:cubicBezTo>
                <a:cubicBezTo>
                  <a:pt x="18728" y="5502"/>
                  <a:pt x="18757" y="5457"/>
                  <a:pt x="18772" y="5446"/>
                </a:cubicBezTo>
                <a:cubicBezTo>
                  <a:pt x="18789" y="5433"/>
                  <a:pt x="18902" y="5435"/>
                  <a:pt x="19016" y="5437"/>
                </a:cubicBezTo>
                <a:close/>
                <a:moveTo>
                  <a:pt x="5109" y="6100"/>
                </a:moveTo>
                <a:cubicBezTo>
                  <a:pt x="5035" y="6100"/>
                  <a:pt x="5024" y="6123"/>
                  <a:pt x="5082" y="6158"/>
                </a:cubicBezTo>
                <a:cubicBezTo>
                  <a:pt x="5139" y="6194"/>
                  <a:pt x="5176" y="6187"/>
                  <a:pt x="5176" y="6142"/>
                </a:cubicBezTo>
                <a:cubicBezTo>
                  <a:pt x="5176" y="6115"/>
                  <a:pt x="5152" y="6100"/>
                  <a:pt x="5109" y="6100"/>
                </a:cubicBezTo>
                <a:close/>
                <a:moveTo>
                  <a:pt x="9596" y="6283"/>
                </a:moveTo>
                <a:cubicBezTo>
                  <a:pt x="9592" y="6286"/>
                  <a:pt x="9582" y="6300"/>
                  <a:pt x="9582" y="6324"/>
                </a:cubicBezTo>
                <a:cubicBezTo>
                  <a:pt x="9582" y="6363"/>
                  <a:pt x="9588" y="6377"/>
                  <a:pt x="9596" y="6357"/>
                </a:cubicBezTo>
                <a:cubicBezTo>
                  <a:pt x="9604" y="6338"/>
                  <a:pt x="9604" y="6302"/>
                  <a:pt x="9596" y="6283"/>
                </a:cubicBezTo>
                <a:close/>
                <a:moveTo>
                  <a:pt x="6676" y="6739"/>
                </a:moveTo>
                <a:cubicBezTo>
                  <a:pt x="6603" y="6739"/>
                  <a:pt x="6592" y="6761"/>
                  <a:pt x="6649" y="6797"/>
                </a:cubicBezTo>
                <a:cubicBezTo>
                  <a:pt x="6707" y="6832"/>
                  <a:pt x="6744" y="6825"/>
                  <a:pt x="6744" y="6780"/>
                </a:cubicBezTo>
                <a:cubicBezTo>
                  <a:pt x="6744" y="6753"/>
                  <a:pt x="6720" y="6739"/>
                  <a:pt x="6676" y="6739"/>
                </a:cubicBezTo>
                <a:close/>
                <a:moveTo>
                  <a:pt x="17272" y="7634"/>
                </a:moveTo>
                <a:cubicBezTo>
                  <a:pt x="17289" y="7628"/>
                  <a:pt x="17341" y="7633"/>
                  <a:pt x="17380" y="7650"/>
                </a:cubicBezTo>
                <a:cubicBezTo>
                  <a:pt x="17420" y="7667"/>
                  <a:pt x="17503" y="7683"/>
                  <a:pt x="17570" y="7683"/>
                </a:cubicBezTo>
                <a:cubicBezTo>
                  <a:pt x="17636" y="7684"/>
                  <a:pt x="17695" y="7690"/>
                  <a:pt x="17705" y="7700"/>
                </a:cubicBezTo>
                <a:cubicBezTo>
                  <a:pt x="17715" y="7710"/>
                  <a:pt x="17736" y="7772"/>
                  <a:pt x="17745" y="7841"/>
                </a:cubicBezTo>
                <a:cubicBezTo>
                  <a:pt x="17755" y="7910"/>
                  <a:pt x="17778" y="7977"/>
                  <a:pt x="17786" y="7982"/>
                </a:cubicBezTo>
                <a:cubicBezTo>
                  <a:pt x="17794" y="7987"/>
                  <a:pt x="17958" y="7986"/>
                  <a:pt x="18151" y="7990"/>
                </a:cubicBezTo>
                <a:cubicBezTo>
                  <a:pt x="18522" y="7998"/>
                  <a:pt x="18582" y="8024"/>
                  <a:pt x="18556" y="8106"/>
                </a:cubicBezTo>
                <a:cubicBezTo>
                  <a:pt x="18547" y="8137"/>
                  <a:pt x="18562" y="8139"/>
                  <a:pt x="18637" y="8139"/>
                </a:cubicBezTo>
                <a:cubicBezTo>
                  <a:pt x="18749" y="8139"/>
                  <a:pt x="18810" y="8186"/>
                  <a:pt x="18786" y="8264"/>
                </a:cubicBezTo>
                <a:cubicBezTo>
                  <a:pt x="18770" y="8315"/>
                  <a:pt x="18775" y="8316"/>
                  <a:pt x="18881" y="8313"/>
                </a:cubicBezTo>
                <a:cubicBezTo>
                  <a:pt x="19030" y="8310"/>
                  <a:pt x="19070" y="8334"/>
                  <a:pt x="19070" y="8405"/>
                </a:cubicBezTo>
                <a:cubicBezTo>
                  <a:pt x="19070" y="8456"/>
                  <a:pt x="19079" y="8463"/>
                  <a:pt x="19164" y="8463"/>
                </a:cubicBezTo>
                <a:cubicBezTo>
                  <a:pt x="19286" y="8463"/>
                  <a:pt x="19345" y="8513"/>
                  <a:pt x="19300" y="8587"/>
                </a:cubicBezTo>
                <a:cubicBezTo>
                  <a:pt x="19271" y="8632"/>
                  <a:pt x="19249" y="8642"/>
                  <a:pt x="19097" y="8645"/>
                </a:cubicBezTo>
                <a:cubicBezTo>
                  <a:pt x="19002" y="8647"/>
                  <a:pt x="18880" y="8646"/>
                  <a:pt x="18840" y="8645"/>
                </a:cubicBezTo>
                <a:cubicBezTo>
                  <a:pt x="18752" y="8642"/>
                  <a:pt x="18749" y="8692"/>
                  <a:pt x="18827" y="8744"/>
                </a:cubicBezTo>
                <a:cubicBezTo>
                  <a:pt x="18871" y="8775"/>
                  <a:pt x="18876" y="8785"/>
                  <a:pt x="18840" y="8811"/>
                </a:cubicBezTo>
                <a:cubicBezTo>
                  <a:pt x="18805" y="8837"/>
                  <a:pt x="18802" y="8841"/>
                  <a:pt x="18840" y="8836"/>
                </a:cubicBezTo>
                <a:cubicBezTo>
                  <a:pt x="18873" y="8831"/>
                  <a:pt x="18881" y="8852"/>
                  <a:pt x="18881" y="8902"/>
                </a:cubicBezTo>
                <a:cubicBezTo>
                  <a:pt x="18881" y="8957"/>
                  <a:pt x="18872" y="8973"/>
                  <a:pt x="18827" y="8968"/>
                </a:cubicBezTo>
                <a:cubicBezTo>
                  <a:pt x="18789" y="8964"/>
                  <a:pt x="18772" y="8976"/>
                  <a:pt x="18772" y="9001"/>
                </a:cubicBezTo>
                <a:cubicBezTo>
                  <a:pt x="18772" y="9042"/>
                  <a:pt x="18652" y="9101"/>
                  <a:pt x="18570" y="9101"/>
                </a:cubicBezTo>
                <a:cubicBezTo>
                  <a:pt x="18490" y="9101"/>
                  <a:pt x="18466" y="9064"/>
                  <a:pt x="18529" y="9018"/>
                </a:cubicBezTo>
                <a:cubicBezTo>
                  <a:pt x="18588" y="8975"/>
                  <a:pt x="18597" y="8974"/>
                  <a:pt x="18516" y="9018"/>
                </a:cubicBezTo>
                <a:cubicBezTo>
                  <a:pt x="18470" y="9043"/>
                  <a:pt x="18388" y="9059"/>
                  <a:pt x="18340" y="9059"/>
                </a:cubicBezTo>
                <a:cubicBezTo>
                  <a:pt x="18260" y="9059"/>
                  <a:pt x="18245" y="9070"/>
                  <a:pt x="18245" y="9142"/>
                </a:cubicBezTo>
                <a:cubicBezTo>
                  <a:pt x="18245" y="9186"/>
                  <a:pt x="18268" y="9227"/>
                  <a:pt x="18286" y="9233"/>
                </a:cubicBezTo>
                <a:cubicBezTo>
                  <a:pt x="18345" y="9256"/>
                  <a:pt x="18288" y="9283"/>
                  <a:pt x="18178" y="9283"/>
                </a:cubicBezTo>
                <a:cubicBezTo>
                  <a:pt x="18119" y="9283"/>
                  <a:pt x="18003" y="9285"/>
                  <a:pt x="17921" y="9291"/>
                </a:cubicBezTo>
                <a:lnTo>
                  <a:pt x="17759" y="9308"/>
                </a:lnTo>
                <a:lnTo>
                  <a:pt x="17745" y="9449"/>
                </a:lnTo>
                <a:cubicBezTo>
                  <a:pt x="17733" y="9525"/>
                  <a:pt x="17711" y="9586"/>
                  <a:pt x="17691" y="9590"/>
                </a:cubicBezTo>
                <a:cubicBezTo>
                  <a:pt x="17671" y="9594"/>
                  <a:pt x="17196" y="9603"/>
                  <a:pt x="16651" y="9606"/>
                </a:cubicBezTo>
                <a:cubicBezTo>
                  <a:pt x="15793" y="9612"/>
                  <a:pt x="15666" y="9608"/>
                  <a:pt x="15650" y="9582"/>
                </a:cubicBezTo>
                <a:cubicBezTo>
                  <a:pt x="15640" y="9565"/>
                  <a:pt x="15611" y="9537"/>
                  <a:pt x="15583" y="9524"/>
                </a:cubicBezTo>
                <a:cubicBezTo>
                  <a:pt x="15537" y="9502"/>
                  <a:pt x="15531" y="9503"/>
                  <a:pt x="15583" y="9490"/>
                </a:cubicBezTo>
                <a:cubicBezTo>
                  <a:pt x="15627" y="9480"/>
                  <a:pt x="15643" y="9460"/>
                  <a:pt x="15637" y="9399"/>
                </a:cubicBezTo>
                <a:cubicBezTo>
                  <a:pt x="15627" y="9294"/>
                  <a:pt x="15704" y="9256"/>
                  <a:pt x="15934" y="9258"/>
                </a:cubicBezTo>
                <a:cubicBezTo>
                  <a:pt x="15943" y="9258"/>
                  <a:pt x="15997" y="9259"/>
                  <a:pt x="16056" y="9267"/>
                </a:cubicBezTo>
                <a:lnTo>
                  <a:pt x="16164" y="9283"/>
                </a:lnTo>
                <a:lnTo>
                  <a:pt x="16164" y="8968"/>
                </a:lnTo>
                <a:lnTo>
                  <a:pt x="16151" y="8653"/>
                </a:lnTo>
                <a:lnTo>
                  <a:pt x="16407" y="8637"/>
                </a:lnTo>
                <a:cubicBezTo>
                  <a:pt x="16551" y="8627"/>
                  <a:pt x="16672" y="8614"/>
                  <a:pt x="16678" y="8612"/>
                </a:cubicBezTo>
                <a:cubicBezTo>
                  <a:pt x="16683" y="8609"/>
                  <a:pt x="16662" y="8574"/>
                  <a:pt x="16624" y="8529"/>
                </a:cubicBezTo>
                <a:cubicBezTo>
                  <a:pt x="16545" y="8437"/>
                  <a:pt x="16545" y="8313"/>
                  <a:pt x="16624" y="8313"/>
                </a:cubicBezTo>
                <a:cubicBezTo>
                  <a:pt x="16661" y="8313"/>
                  <a:pt x="16671" y="8281"/>
                  <a:pt x="16678" y="8181"/>
                </a:cubicBezTo>
                <a:cubicBezTo>
                  <a:pt x="16690" y="8003"/>
                  <a:pt x="16696" y="7998"/>
                  <a:pt x="16867" y="7998"/>
                </a:cubicBezTo>
                <a:cubicBezTo>
                  <a:pt x="16995" y="7998"/>
                  <a:pt x="17016" y="7992"/>
                  <a:pt x="17043" y="7949"/>
                </a:cubicBezTo>
                <a:cubicBezTo>
                  <a:pt x="17060" y="7921"/>
                  <a:pt x="17094" y="7899"/>
                  <a:pt x="17124" y="7899"/>
                </a:cubicBezTo>
                <a:cubicBezTo>
                  <a:pt x="17162" y="7899"/>
                  <a:pt x="17177" y="7887"/>
                  <a:pt x="17164" y="7858"/>
                </a:cubicBezTo>
                <a:cubicBezTo>
                  <a:pt x="17145" y="7814"/>
                  <a:pt x="17223" y="7652"/>
                  <a:pt x="17272" y="7634"/>
                </a:cubicBezTo>
                <a:close/>
                <a:moveTo>
                  <a:pt x="7609" y="7990"/>
                </a:moveTo>
                <a:lnTo>
                  <a:pt x="7947" y="7990"/>
                </a:lnTo>
                <a:cubicBezTo>
                  <a:pt x="8232" y="7992"/>
                  <a:pt x="8288" y="8001"/>
                  <a:pt x="8325" y="8032"/>
                </a:cubicBezTo>
                <a:cubicBezTo>
                  <a:pt x="8349" y="8052"/>
                  <a:pt x="8366" y="8087"/>
                  <a:pt x="8366" y="8106"/>
                </a:cubicBezTo>
                <a:cubicBezTo>
                  <a:pt x="8366" y="8136"/>
                  <a:pt x="8409" y="8143"/>
                  <a:pt x="8609" y="8148"/>
                </a:cubicBezTo>
                <a:cubicBezTo>
                  <a:pt x="8793" y="8152"/>
                  <a:pt x="8839" y="8157"/>
                  <a:pt x="8839" y="8181"/>
                </a:cubicBezTo>
                <a:cubicBezTo>
                  <a:pt x="8839" y="8204"/>
                  <a:pt x="8785" y="8209"/>
                  <a:pt x="8609" y="8214"/>
                </a:cubicBezTo>
                <a:cubicBezTo>
                  <a:pt x="8390" y="8220"/>
                  <a:pt x="8340" y="8240"/>
                  <a:pt x="8339" y="8297"/>
                </a:cubicBezTo>
                <a:cubicBezTo>
                  <a:pt x="8338" y="8328"/>
                  <a:pt x="9008" y="8327"/>
                  <a:pt x="9069" y="8297"/>
                </a:cubicBezTo>
                <a:cubicBezTo>
                  <a:pt x="9093" y="8285"/>
                  <a:pt x="9123" y="8283"/>
                  <a:pt x="9136" y="8297"/>
                </a:cubicBezTo>
                <a:cubicBezTo>
                  <a:pt x="9148" y="8308"/>
                  <a:pt x="9192" y="8322"/>
                  <a:pt x="9244" y="8322"/>
                </a:cubicBezTo>
                <a:cubicBezTo>
                  <a:pt x="9369" y="8322"/>
                  <a:pt x="9400" y="8365"/>
                  <a:pt x="9393" y="8521"/>
                </a:cubicBezTo>
                <a:lnTo>
                  <a:pt x="9393" y="8645"/>
                </a:lnTo>
                <a:lnTo>
                  <a:pt x="9893" y="8637"/>
                </a:lnTo>
                <a:lnTo>
                  <a:pt x="10393" y="8637"/>
                </a:lnTo>
                <a:lnTo>
                  <a:pt x="10461" y="8686"/>
                </a:lnTo>
                <a:cubicBezTo>
                  <a:pt x="10521" y="8733"/>
                  <a:pt x="10519" y="8742"/>
                  <a:pt x="10474" y="8753"/>
                </a:cubicBezTo>
                <a:cubicBezTo>
                  <a:pt x="10407" y="8769"/>
                  <a:pt x="10406" y="8836"/>
                  <a:pt x="10474" y="8852"/>
                </a:cubicBezTo>
                <a:cubicBezTo>
                  <a:pt x="10524" y="8864"/>
                  <a:pt x="10524" y="8868"/>
                  <a:pt x="10474" y="8902"/>
                </a:cubicBezTo>
                <a:cubicBezTo>
                  <a:pt x="10445" y="8922"/>
                  <a:pt x="10420" y="8943"/>
                  <a:pt x="10420" y="8952"/>
                </a:cubicBezTo>
                <a:cubicBezTo>
                  <a:pt x="10420" y="8960"/>
                  <a:pt x="10686" y="8964"/>
                  <a:pt x="11015" y="8960"/>
                </a:cubicBezTo>
                <a:cubicBezTo>
                  <a:pt x="11344" y="8955"/>
                  <a:pt x="11642" y="8953"/>
                  <a:pt x="11677" y="8960"/>
                </a:cubicBezTo>
                <a:cubicBezTo>
                  <a:pt x="11713" y="8968"/>
                  <a:pt x="11749" y="9002"/>
                  <a:pt x="11758" y="9035"/>
                </a:cubicBezTo>
                <a:cubicBezTo>
                  <a:pt x="11771" y="9080"/>
                  <a:pt x="11792" y="9093"/>
                  <a:pt x="11866" y="9101"/>
                </a:cubicBezTo>
                <a:cubicBezTo>
                  <a:pt x="11937" y="9108"/>
                  <a:pt x="11970" y="9125"/>
                  <a:pt x="11988" y="9167"/>
                </a:cubicBezTo>
                <a:cubicBezTo>
                  <a:pt x="12001" y="9198"/>
                  <a:pt x="12010" y="9237"/>
                  <a:pt x="12001" y="9250"/>
                </a:cubicBezTo>
                <a:cubicBezTo>
                  <a:pt x="11990" y="9268"/>
                  <a:pt x="12114" y="9271"/>
                  <a:pt x="12488" y="9275"/>
                </a:cubicBezTo>
                <a:cubicBezTo>
                  <a:pt x="12762" y="9278"/>
                  <a:pt x="13001" y="9291"/>
                  <a:pt x="13015" y="9300"/>
                </a:cubicBezTo>
                <a:cubicBezTo>
                  <a:pt x="13029" y="9308"/>
                  <a:pt x="13038" y="9379"/>
                  <a:pt x="13042" y="9457"/>
                </a:cubicBezTo>
                <a:cubicBezTo>
                  <a:pt x="13048" y="9571"/>
                  <a:pt x="13060" y="9609"/>
                  <a:pt x="13110" y="9631"/>
                </a:cubicBezTo>
                <a:cubicBezTo>
                  <a:pt x="13170" y="9658"/>
                  <a:pt x="13179" y="9658"/>
                  <a:pt x="13110" y="9681"/>
                </a:cubicBezTo>
                <a:cubicBezTo>
                  <a:pt x="13050" y="9701"/>
                  <a:pt x="13029" y="9723"/>
                  <a:pt x="13029" y="9814"/>
                </a:cubicBezTo>
                <a:cubicBezTo>
                  <a:pt x="13029" y="9873"/>
                  <a:pt x="13019" y="9923"/>
                  <a:pt x="13002" y="9930"/>
                </a:cubicBezTo>
                <a:cubicBezTo>
                  <a:pt x="12953" y="9948"/>
                  <a:pt x="12964" y="10059"/>
                  <a:pt x="13015" y="10071"/>
                </a:cubicBezTo>
                <a:cubicBezTo>
                  <a:pt x="13047" y="10078"/>
                  <a:pt x="13057" y="10098"/>
                  <a:pt x="13042" y="10153"/>
                </a:cubicBezTo>
                <a:cubicBezTo>
                  <a:pt x="13022" y="10230"/>
                  <a:pt x="13014" y="10231"/>
                  <a:pt x="12853" y="10236"/>
                </a:cubicBezTo>
                <a:cubicBezTo>
                  <a:pt x="12553" y="10246"/>
                  <a:pt x="12561" y="10242"/>
                  <a:pt x="12542" y="10386"/>
                </a:cubicBezTo>
                <a:cubicBezTo>
                  <a:pt x="12533" y="10456"/>
                  <a:pt x="12514" y="10531"/>
                  <a:pt x="12501" y="10543"/>
                </a:cubicBezTo>
                <a:cubicBezTo>
                  <a:pt x="12488" y="10556"/>
                  <a:pt x="12376" y="10560"/>
                  <a:pt x="12231" y="10560"/>
                </a:cubicBezTo>
                <a:lnTo>
                  <a:pt x="11974" y="10560"/>
                </a:lnTo>
                <a:lnTo>
                  <a:pt x="12001" y="10709"/>
                </a:lnTo>
                <a:cubicBezTo>
                  <a:pt x="12017" y="10811"/>
                  <a:pt x="12013" y="10865"/>
                  <a:pt x="11988" y="10875"/>
                </a:cubicBezTo>
                <a:cubicBezTo>
                  <a:pt x="11968" y="10882"/>
                  <a:pt x="11846" y="10884"/>
                  <a:pt x="11718" y="10883"/>
                </a:cubicBezTo>
                <a:lnTo>
                  <a:pt x="11488" y="10883"/>
                </a:lnTo>
                <a:lnTo>
                  <a:pt x="11474" y="11024"/>
                </a:lnTo>
                <a:cubicBezTo>
                  <a:pt x="11470" y="11103"/>
                  <a:pt x="11462" y="11172"/>
                  <a:pt x="11447" y="11181"/>
                </a:cubicBezTo>
                <a:cubicBezTo>
                  <a:pt x="11433" y="11190"/>
                  <a:pt x="11317" y="11204"/>
                  <a:pt x="11191" y="11206"/>
                </a:cubicBezTo>
                <a:lnTo>
                  <a:pt x="10961" y="11206"/>
                </a:lnTo>
                <a:lnTo>
                  <a:pt x="10947" y="11347"/>
                </a:lnTo>
                <a:cubicBezTo>
                  <a:pt x="10944" y="11425"/>
                  <a:pt x="10937" y="11502"/>
                  <a:pt x="10920" y="11513"/>
                </a:cubicBezTo>
                <a:cubicBezTo>
                  <a:pt x="10903" y="11523"/>
                  <a:pt x="10776" y="11524"/>
                  <a:pt x="10650" y="11521"/>
                </a:cubicBezTo>
                <a:lnTo>
                  <a:pt x="10420" y="11521"/>
                </a:lnTo>
                <a:lnTo>
                  <a:pt x="10447" y="11645"/>
                </a:lnTo>
                <a:cubicBezTo>
                  <a:pt x="10472" y="11818"/>
                  <a:pt x="10443" y="11836"/>
                  <a:pt x="10136" y="11844"/>
                </a:cubicBezTo>
                <a:lnTo>
                  <a:pt x="9893" y="11853"/>
                </a:lnTo>
                <a:lnTo>
                  <a:pt x="9893" y="11695"/>
                </a:lnTo>
                <a:lnTo>
                  <a:pt x="9907" y="11529"/>
                </a:lnTo>
                <a:lnTo>
                  <a:pt x="9677" y="11529"/>
                </a:lnTo>
                <a:cubicBezTo>
                  <a:pt x="9549" y="11528"/>
                  <a:pt x="9423" y="11523"/>
                  <a:pt x="9407" y="11513"/>
                </a:cubicBezTo>
                <a:cubicBezTo>
                  <a:pt x="9390" y="11503"/>
                  <a:pt x="9372" y="11363"/>
                  <a:pt x="9366" y="11206"/>
                </a:cubicBezTo>
                <a:cubicBezTo>
                  <a:pt x="9360" y="11050"/>
                  <a:pt x="9353" y="10916"/>
                  <a:pt x="9339" y="10908"/>
                </a:cubicBezTo>
                <a:cubicBezTo>
                  <a:pt x="9325" y="10899"/>
                  <a:pt x="8853" y="10885"/>
                  <a:pt x="8298" y="10883"/>
                </a:cubicBezTo>
                <a:lnTo>
                  <a:pt x="7285" y="10883"/>
                </a:lnTo>
                <a:lnTo>
                  <a:pt x="7312" y="10933"/>
                </a:lnTo>
                <a:cubicBezTo>
                  <a:pt x="7342" y="11006"/>
                  <a:pt x="7276" y="11065"/>
                  <a:pt x="7163" y="11065"/>
                </a:cubicBezTo>
                <a:cubicBezTo>
                  <a:pt x="7082" y="11065"/>
                  <a:pt x="7068" y="11066"/>
                  <a:pt x="7068" y="11107"/>
                </a:cubicBezTo>
                <a:cubicBezTo>
                  <a:pt x="7068" y="11134"/>
                  <a:pt x="7037" y="11193"/>
                  <a:pt x="7001" y="11231"/>
                </a:cubicBezTo>
                <a:cubicBezTo>
                  <a:pt x="6948" y="11286"/>
                  <a:pt x="6918" y="11297"/>
                  <a:pt x="6852" y="11289"/>
                </a:cubicBezTo>
                <a:cubicBezTo>
                  <a:pt x="6783" y="11281"/>
                  <a:pt x="6771" y="11288"/>
                  <a:pt x="6771" y="11330"/>
                </a:cubicBezTo>
                <a:cubicBezTo>
                  <a:pt x="6771" y="11360"/>
                  <a:pt x="6792" y="11381"/>
                  <a:pt x="6825" y="11388"/>
                </a:cubicBezTo>
                <a:cubicBezTo>
                  <a:pt x="6879" y="11401"/>
                  <a:pt x="6877" y="11406"/>
                  <a:pt x="6825" y="11430"/>
                </a:cubicBezTo>
                <a:cubicBezTo>
                  <a:pt x="6776" y="11452"/>
                  <a:pt x="6775" y="11490"/>
                  <a:pt x="6785" y="11761"/>
                </a:cubicBezTo>
                <a:cubicBezTo>
                  <a:pt x="6790" y="11931"/>
                  <a:pt x="6786" y="12093"/>
                  <a:pt x="6771" y="12118"/>
                </a:cubicBezTo>
                <a:cubicBezTo>
                  <a:pt x="6746" y="12159"/>
                  <a:pt x="6716" y="12159"/>
                  <a:pt x="6514" y="12159"/>
                </a:cubicBezTo>
                <a:cubicBezTo>
                  <a:pt x="6391" y="12159"/>
                  <a:pt x="6283" y="12158"/>
                  <a:pt x="6271" y="12151"/>
                </a:cubicBezTo>
                <a:cubicBezTo>
                  <a:pt x="6259" y="12144"/>
                  <a:pt x="6244" y="12065"/>
                  <a:pt x="6244" y="11985"/>
                </a:cubicBezTo>
                <a:lnTo>
                  <a:pt x="6244" y="11844"/>
                </a:lnTo>
                <a:lnTo>
                  <a:pt x="6001" y="11836"/>
                </a:lnTo>
                <a:lnTo>
                  <a:pt x="5744" y="11828"/>
                </a:lnTo>
                <a:lnTo>
                  <a:pt x="5730" y="11687"/>
                </a:lnTo>
                <a:cubicBezTo>
                  <a:pt x="5721" y="11544"/>
                  <a:pt x="5722" y="11542"/>
                  <a:pt x="5811" y="11521"/>
                </a:cubicBezTo>
                <a:cubicBezTo>
                  <a:pt x="5862" y="11509"/>
                  <a:pt x="5988" y="11499"/>
                  <a:pt x="6082" y="11505"/>
                </a:cubicBezTo>
                <a:lnTo>
                  <a:pt x="6244" y="11521"/>
                </a:lnTo>
                <a:lnTo>
                  <a:pt x="6244" y="10908"/>
                </a:lnTo>
                <a:cubicBezTo>
                  <a:pt x="6242" y="10570"/>
                  <a:pt x="6229" y="10233"/>
                  <a:pt x="6217" y="10162"/>
                </a:cubicBezTo>
                <a:cubicBezTo>
                  <a:pt x="6189" y="9994"/>
                  <a:pt x="6210" y="9942"/>
                  <a:pt x="6285" y="9930"/>
                </a:cubicBezTo>
                <a:cubicBezTo>
                  <a:pt x="6328" y="9923"/>
                  <a:pt x="6345" y="9895"/>
                  <a:pt x="6352" y="9839"/>
                </a:cubicBezTo>
                <a:cubicBezTo>
                  <a:pt x="6365" y="9735"/>
                  <a:pt x="6427" y="9729"/>
                  <a:pt x="6447" y="9830"/>
                </a:cubicBezTo>
                <a:cubicBezTo>
                  <a:pt x="6459" y="9894"/>
                  <a:pt x="6460" y="9884"/>
                  <a:pt x="6474" y="9764"/>
                </a:cubicBezTo>
                <a:cubicBezTo>
                  <a:pt x="6483" y="9681"/>
                  <a:pt x="6510" y="9615"/>
                  <a:pt x="6528" y="9615"/>
                </a:cubicBezTo>
                <a:cubicBezTo>
                  <a:pt x="6546" y="9615"/>
                  <a:pt x="6563" y="9678"/>
                  <a:pt x="6568" y="9764"/>
                </a:cubicBezTo>
                <a:cubicBezTo>
                  <a:pt x="6576" y="9884"/>
                  <a:pt x="6586" y="9921"/>
                  <a:pt x="6622" y="9921"/>
                </a:cubicBezTo>
                <a:cubicBezTo>
                  <a:pt x="6660" y="9921"/>
                  <a:pt x="6676" y="9889"/>
                  <a:pt x="6676" y="9772"/>
                </a:cubicBezTo>
                <a:cubicBezTo>
                  <a:pt x="6676" y="9666"/>
                  <a:pt x="6685" y="9618"/>
                  <a:pt x="6717" y="9606"/>
                </a:cubicBezTo>
                <a:cubicBezTo>
                  <a:pt x="6754" y="9594"/>
                  <a:pt x="6761" y="9549"/>
                  <a:pt x="6744" y="9358"/>
                </a:cubicBezTo>
                <a:cubicBezTo>
                  <a:pt x="6733" y="9227"/>
                  <a:pt x="6731" y="9114"/>
                  <a:pt x="6744" y="9109"/>
                </a:cubicBezTo>
                <a:cubicBezTo>
                  <a:pt x="6757" y="9104"/>
                  <a:pt x="6771" y="9075"/>
                  <a:pt x="6771" y="9043"/>
                </a:cubicBezTo>
                <a:cubicBezTo>
                  <a:pt x="6771" y="9011"/>
                  <a:pt x="6782" y="8983"/>
                  <a:pt x="6798" y="8977"/>
                </a:cubicBezTo>
                <a:cubicBezTo>
                  <a:pt x="6814" y="8970"/>
                  <a:pt x="6939" y="8962"/>
                  <a:pt x="7068" y="8960"/>
                </a:cubicBezTo>
                <a:lnTo>
                  <a:pt x="7298" y="8952"/>
                </a:lnTo>
                <a:lnTo>
                  <a:pt x="7285" y="8637"/>
                </a:lnTo>
                <a:cubicBezTo>
                  <a:pt x="7265" y="8311"/>
                  <a:pt x="7282" y="8262"/>
                  <a:pt x="7393" y="8305"/>
                </a:cubicBezTo>
                <a:cubicBezTo>
                  <a:pt x="7419" y="8315"/>
                  <a:pt x="7479" y="8322"/>
                  <a:pt x="7528" y="8322"/>
                </a:cubicBezTo>
                <a:cubicBezTo>
                  <a:pt x="7613" y="8322"/>
                  <a:pt x="7623" y="8317"/>
                  <a:pt x="7623" y="8231"/>
                </a:cubicBezTo>
                <a:cubicBezTo>
                  <a:pt x="7623" y="8179"/>
                  <a:pt x="7599" y="8141"/>
                  <a:pt x="7582" y="8148"/>
                </a:cubicBezTo>
                <a:cubicBezTo>
                  <a:pt x="7525" y="8169"/>
                  <a:pt x="7523" y="8123"/>
                  <a:pt x="7568" y="8056"/>
                </a:cubicBezTo>
                <a:lnTo>
                  <a:pt x="7609" y="7990"/>
                </a:lnTo>
                <a:close/>
                <a:moveTo>
                  <a:pt x="1500" y="8065"/>
                </a:moveTo>
                <a:cubicBezTo>
                  <a:pt x="1496" y="8061"/>
                  <a:pt x="1500" y="8102"/>
                  <a:pt x="1500" y="8164"/>
                </a:cubicBezTo>
                <a:cubicBezTo>
                  <a:pt x="1500" y="8247"/>
                  <a:pt x="1507" y="8280"/>
                  <a:pt x="1514" y="8239"/>
                </a:cubicBezTo>
                <a:cubicBezTo>
                  <a:pt x="1521" y="8198"/>
                  <a:pt x="1521" y="8131"/>
                  <a:pt x="1514" y="8090"/>
                </a:cubicBezTo>
                <a:cubicBezTo>
                  <a:pt x="1512" y="8079"/>
                  <a:pt x="1502" y="8066"/>
                  <a:pt x="1500" y="8065"/>
                </a:cubicBezTo>
                <a:close/>
                <a:moveTo>
                  <a:pt x="7771" y="8106"/>
                </a:moveTo>
                <a:cubicBezTo>
                  <a:pt x="7744" y="8100"/>
                  <a:pt x="7717" y="8147"/>
                  <a:pt x="7717" y="8222"/>
                </a:cubicBezTo>
                <a:cubicBezTo>
                  <a:pt x="7717" y="8297"/>
                  <a:pt x="7734" y="8322"/>
                  <a:pt x="7771" y="8322"/>
                </a:cubicBezTo>
                <a:cubicBezTo>
                  <a:pt x="7806" y="8322"/>
                  <a:pt x="7812" y="8295"/>
                  <a:pt x="7812" y="8239"/>
                </a:cubicBezTo>
                <a:cubicBezTo>
                  <a:pt x="7812" y="8196"/>
                  <a:pt x="7809" y="8148"/>
                  <a:pt x="7798" y="8131"/>
                </a:cubicBezTo>
                <a:cubicBezTo>
                  <a:pt x="7789" y="8117"/>
                  <a:pt x="7780" y="8108"/>
                  <a:pt x="7771" y="8106"/>
                </a:cubicBezTo>
                <a:close/>
                <a:moveTo>
                  <a:pt x="18313" y="8960"/>
                </a:moveTo>
                <a:cubicBezTo>
                  <a:pt x="18277" y="8960"/>
                  <a:pt x="18245" y="8974"/>
                  <a:pt x="18245" y="8985"/>
                </a:cubicBezTo>
                <a:cubicBezTo>
                  <a:pt x="18245" y="8996"/>
                  <a:pt x="18277" y="9001"/>
                  <a:pt x="18313" y="9001"/>
                </a:cubicBezTo>
                <a:cubicBezTo>
                  <a:pt x="18349" y="9001"/>
                  <a:pt x="18381" y="8996"/>
                  <a:pt x="18381" y="8985"/>
                </a:cubicBezTo>
                <a:cubicBezTo>
                  <a:pt x="18381" y="8974"/>
                  <a:pt x="18349" y="8960"/>
                  <a:pt x="18313" y="8960"/>
                </a:cubicBezTo>
                <a:close/>
                <a:moveTo>
                  <a:pt x="12826" y="9963"/>
                </a:moveTo>
                <a:cubicBezTo>
                  <a:pt x="12822" y="9966"/>
                  <a:pt x="12812" y="9980"/>
                  <a:pt x="12812" y="10004"/>
                </a:cubicBezTo>
                <a:cubicBezTo>
                  <a:pt x="12812" y="10043"/>
                  <a:pt x="12818" y="10057"/>
                  <a:pt x="12826" y="10037"/>
                </a:cubicBezTo>
                <a:cubicBezTo>
                  <a:pt x="12834" y="10018"/>
                  <a:pt x="12834" y="9982"/>
                  <a:pt x="12826" y="9963"/>
                </a:cubicBezTo>
                <a:close/>
                <a:moveTo>
                  <a:pt x="15542" y="10584"/>
                </a:moveTo>
                <a:cubicBezTo>
                  <a:pt x="15560" y="10583"/>
                  <a:pt x="15577" y="10582"/>
                  <a:pt x="15596" y="10584"/>
                </a:cubicBezTo>
                <a:cubicBezTo>
                  <a:pt x="15625" y="10588"/>
                  <a:pt x="15651" y="10598"/>
                  <a:pt x="15650" y="10609"/>
                </a:cubicBezTo>
                <a:cubicBezTo>
                  <a:pt x="15650" y="10637"/>
                  <a:pt x="15488" y="10652"/>
                  <a:pt x="15461" y="10626"/>
                </a:cubicBezTo>
                <a:cubicBezTo>
                  <a:pt x="15443" y="10607"/>
                  <a:pt x="15489" y="10588"/>
                  <a:pt x="15542" y="10584"/>
                </a:cubicBezTo>
                <a:close/>
                <a:moveTo>
                  <a:pt x="1338" y="12839"/>
                </a:moveTo>
                <a:cubicBezTo>
                  <a:pt x="1333" y="12837"/>
                  <a:pt x="1324" y="12852"/>
                  <a:pt x="1324" y="12880"/>
                </a:cubicBezTo>
                <a:cubicBezTo>
                  <a:pt x="1324" y="12919"/>
                  <a:pt x="1343" y="12933"/>
                  <a:pt x="1352" y="12914"/>
                </a:cubicBezTo>
                <a:cubicBezTo>
                  <a:pt x="1360" y="12894"/>
                  <a:pt x="1360" y="12867"/>
                  <a:pt x="1352" y="12847"/>
                </a:cubicBezTo>
                <a:cubicBezTo>
                  <a:pt x="1349" y="12842"/>
                  <a:pt x="1340" y="12840"/>
                  <a:pt x="1338" y="12839"/>
                </a:cubicBezTo>
                <a:close/>
                <a:moveTo>
                  <a:pt x="1581" y="17605"/>
                </a:moveTo>
                <a:cubicBezTo>
                  <a:pt x="1551" y="17608"/>
                  <a:pt x="1554" y="17643"/>
                  <a:pt x="1554" y="17762"/>
                </a:cubicBezTo>
                <a:cubicBezTo>
                  <a:pt x="1554" y="17852"/>
                  <a:pt x="1568" y="17920"/>
                  <a:pt x="1581" y="17920"/>
                </a:cubicBezTo>
                <a:cubicBezTo>
                  <a:pt x="1595" y="17920"/>
                  <a:pt x="1636" y="17918"/>
                  <a:pt x="1676" y="17912"/>
                </a:cubicBezTo>
                <a:cubicBezTo>
                  <a:pt x="1743" y="17901"/>
                  <a:pt x="1743" y="17888"/>
                  <a:pt x="1743" y="17762"/>
                </a:cubicBezTo>
                <a:cubicBezTo>
                  <a:pt x="1743" y="17687"/>
                  <a:pt x="1743" y="17622"/>
                  <a:pt x="1730" y="17621"/>
                </a:cubicBezTo>
                <a:cubicBezTo>
                  <a:pt x="1716" y="17621"/>
                  <a:pt x="1662" y="17620"/>
                  <a:pt x="1622" y="17613"/>
                </a:cubicBezTo>
                <a:cubicBezTo>
                  <a:pt x="1604" y="17610"/>
                  <a:pt x="1592" y="17604"/>
                  <a:pt x="1581" y="17605"/>
                </a:cubicBezTo>
                <a:close/>
              </a:path>
            </a:pathLst>
          </a:custGeom>
          <a:ln w="12700">
            <a:miter lim="400000"/>
          </a:ln>
        </p:spPr>
      </p:pic>
      <p:sp>
        <p:nvSpPr>
          <p:cNvPr id="112" name="Lecce"/>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a:r>
              <a:t>Lecce</a:t>
            </a:r>
          </a:p>
        </p:txBody>
      </p:sp>
      <p:sp>
        <p:nvSpPr>
          <p:cNvPr id="113" name="Line"/>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algn="l" defTabSz="457200">
              <a:defRPr sz="1200">
                <a:latin typeface="Helvetica"/>
                <a:ea typeface="Helvetica"/>
                <a:cs typeface="Helvetica"/>
                <a:sym typeface="Helvetica"/>
              </a:defRPr>
            </a:pPr>
          </a:p>
        </p:txBody>
      </p:sp>
      <p:sp>
        <p:nvSpPr>
          <p:cNvPr id="114" name="Stefania Spagnolo"/>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Stefania Spagnolo</a:t>
            </a:r>
          </a:p>
        </p:txBody>
      </p:sp>
      <p:sp>
        <p:nvSpPr>
          <p:cNvPr id="115" name="ATLAS meeting - CERN - 30 March 200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a:r>
              <a:t>ATLAS meeting - CERN - 30 March 2009</a:t>
            </a:r>
          </a:p>
        </p:txBody>
      </p:sp>
      <p:sp>
        <p:nvSpPr>
          <p:cNvPr id="116" name="Title Text"/>
          <p:cNvSpPr/>
          <p:nvPr>
            <p:ph type="title"/>
          </p:nvPr>
        </p:nvSpPr>
        <p:spPr>
          <a:xfrm>
            <a:off x="571500" y="254000"/>
            <a:ext cx="11684000" cy="1460500"/>
          </a:xfrm>
          <a:prstGeom prst="rect">
            <a:avLst/>
          </a:prstGeom>
          <a:noFill/>
          <a:ln w="12700">
            <a:miter lim="400000"/>
          </a:ln>
        </p:spPr>
        <p:txBody>
          <a:bodyPr>
            <a:noAutofit/>
          </a:bodyPr>
          <a:lstStyle>
            <a:lvl1pPr>
              <a:defRPr>
                <a:solidFill>
                  <a:srgbClr val="561029"/>
                </a:solidFill>
                <a:latin typeface="Tahoma"/>
                <a:ea typeface="Tahoma"/>
                <a:cs typeface="Tahoma"/>
                <a:sym typeface="Tahoma"/>
              </a:defRPr>
            </a:lvl1pPr>
          </a:lstStyle>
          <a:p>
            <a:pPr/>
            <a:r>
              <a:t>Title Text</a:t>
            </a:r>
          </a:p>
        </p:txBody>
      </p:sp>
      <p:sp>
        <p:nvSpPr>
          <p:cNvPr id="117" name="Body Level One…"/>
          <p:cNvSpPr/>
          <p:nvPr>
            <p:ph type="body" idx="1"/>
          </p:nvPr>
        </p:nvSpPr>
        <p:spPr>
          <a:xfrm>
            <a:off x="571500" y="2768600"/>
            <a:ext cx="11684000" cy="5715000"/>
          </a:xfrm>
          <a:prstGeom prst="rect">
            <a:avLst/>
          </a:prstGeom>
        </p:spPr>
        <p:txBody>
          <a:bodyPr numCol="2" spcCol="584200" anchor="t">
            <a:noAutofit/>
          </a:bodyPr>
          <a:lstStyle>
            <a:lvl1pPr marL="812120" indent="-494620">
              <a:spcBef>
                <a:spcPts val="3800"/>
              </a:spcBef>
              <a:buClr>
                <a:srgbClr val="941100"/>
              </a:buClr>
              <a:buSzPct val="90000"/>
              <a:buFont typeface="Lucida Grande"/>
              <a:buChar char="✓"/>
              <a:defRPr sz="3200">
                <a:latin typeface="Tahoma"/>
                <a:ea typeface="Tahoma"/>
                <a:cs typeface="Tahoma"/>
                <a:sym typeface="Tahoma"/>
              </a:defRPr>
            </a:lvl1pPr>
            <a:lvl2pPr marL="1256620" indent="-494620">
              <a:spcBef>
                <a:spcPts val="3800"/>
              </a:spcBef>
              <a:buClr>
                <a:srgbClr val="941100"/>
              </a:buClr>
              <a:buSzPct val="90000"/>
              <a:buFont typeface="Lucida Grande"/>
              <a:buChar char="✓"/>
              <a:defRPr>
                <a:solidFill>
                  <a:srgbClr val="5E5E5E"/>
                </a:solidFill>
                <a:latin typeface="Tahoma"/>
                <a:ea typeface="Tahoma"/>
                <a:cs typeface="Tahoma"/>
                <a:sym typeface="Tahoma"/>
              </a:defRPr>
            </a:lvl2pPr>
            <a:lvl3pPr marL="1701120" indent="-494620">
              <a:spcBef>
                <a:spcPts val="3800"/>
              </a:spcBef>
              <a:buClr>
                <a:srgbClr val="941100"/>
              </a:buClr>
              <a:buSzPct val="90000"/>
              <a:buFont typeface="Lucida Grande"/>
              <a:buChar char="✓"/>
              <a:defRPr sz="2800">
                <a:latin typeface="Tahoma"/>
                <a:ea typeface="Tahoma"/>
                <a:cs typeface="Tahoma"/>
                <a:sym typeface="Tahoma"/>
              </a:defRPr>
            </a:lvl3pPr>
            <a:lvl4pPr marL="2145620" indent="-494620">
              <a:spcBef>
                <a:spcPts val="3800"/>
              </a:spcBef>
              <a:buClr>
                <a:srgbClr val="941100"/>
              </a:buClr>
              <a:buSzPct val="90000"/>
              <a:buFont typeface="Lucida Grande"/>
              <a:buChar char="✓"/>
              <a:defRPr sz="2600">
                <a:solidFill>
                  <a:srgbClr val="5E5E5E"/>
                </a:solidFill>
                <a:latin typeface="Tahoma"/>
                <a:ea typeface="Tahoma"/>
                <a:cs typeface="Tahoma"/>
                <a:sym typeface="Tahoma"/>
              </a:defRPr>
            </a:lvl4pPr>
            <a:lvl5pPr marL="2590120" indent="-494620">
              <a:spcBef>
                <a:spcPts val="3800"/>
              </a:spcBef>
              <a:buClr>
                <a:srgbClr val="941100"/>
              </a:buClr>
              <a:buSzPct val="90000"/>
              <a:defRPr sz="24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 Id="rId20" Type="http://schemas.openxmlformats.org/officeDocument/2006/relationships/slideLayout" Target="../slideLayouts/slideLayout15.xml"/><Relationship Id="rId21" Type="http://schemas.openxmlformats.org/officeDocument/2006/relationships/slideLayout" Target="../slideLayouts/slideLayout16.xml"/><Relationship Id="rId22" Type="http://schemas.openxmlformats.org/officeDocument/2006/relationships/slideLayout" Target="../slideLayouts/slideLayout17.xml"/><Relationship Id="rId23" Type="http://schemas.openxmlformats.org/officeDocument/2006/relationships/slideLayout" Target="../slideLayouts/slideLayout18.xml"/><Relationship Id="rId24" Type="http://schemas.openxmlformats.org/officeDocument/2006/relationships/slideLayout" Target="../slideLayouts/slideLayout19.xml"/><Relationship Id="rId25" Type="http://schemas.openxmlformats.org/officeDocument/2006/relationships/slideLayout" Target="../slideLayouts/slideLayout20.xml"/><Relationship Id="rId26"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 Spagnolo" descr="S. Spagnolo"/>
          <p:cNvPicPr>
            <a:picLocks noChangeAspect="0"/>
          </p:cNvPicPr>
          <p:nvPr/>
        </p:nvPicPr>
        <p:blipFill>
          <a:blip r:embed="rId2">
            <a:extLst/>
          </a:blip>
          <a:stretch>
            <a:fillRect/>
          </a:stretch>
        </p:blipFill>
        <p:spPr>
          <a:xfrm>
            <a:off x="46167" y="9353550"/>
            <a:ext cx="4013201" cy="419100"/>
          </a:xfrm>
          <a:prstGeom prst="rect">
            <a:avLst/>
          </a:prstGeom>
        </p:spPr>
      </p:pic>
      <p:pic>
        <p:nvPicPr>
          <p:cNvPr id="3" name="Internal JPsi TP meeting, CERN, Aug 31st, 2010" descr="Internal JPsi TP meeting, CERN, Aug 31st, 2010"/>
          <p:cNvPicPr>
            <a:picLocks noChangeAspect="0"/>
          </p:cNvPicPr>
          <p:nvPr/>
        </p:nvPicPr>
        <p:blipFill>
          <a:blip r:embed="rId3">
            <a:extLst/>
          </a:blip>
          <a:stretch>
            <a:fillRect/>
          </a:stretch>
        </p:blipFill>
        <p:spPr>
          <a:xfrm>
            <a:off x="4101145" y="9353550"/>
            <a:ext cx="8432801" cy="419100"/>
          </a:xfrm>
          <a:prstGeom prst="rect">
            <a:avLst/>
          </a:prstGeom>
        </p:spPr>
      </p:pic>
      <p:pic>
        <p:nvPicPr>
          <p:cNvPr id="4" name="ATLAS-chrome-logo-blue_lo.tiff" descr="ATLAS-chrome-logo-blue_lo.tiff"/>
          <p:cNvPicPr>
            <a:picLocks noChangeAspect="1"/>
          </p:cNvPicPr>
          <p:nvPr/>
        </p:nvPicPr>
        <p:blipFill>
          <a:blip r:embed="rId4">
            <a:alphaModFix amt="79000"/>
            <a:extLst/>
          </a:blip>
          <a:stretch>
            <a:fillRect/>
          </a:stretch>
        </p:blipFill>
        <p:spPr>
          <a:xfrm>
            <a:off x="11722100" y="12700"/>
            <a:ext cx="5080000" cy="1702942"/>
          </a:xfrm>
          <a:prstGeom prst="rect">
            <a:avLst/>
          </a:prstGeom>
          <a:ln w="12700">
            <a:miter lim="400000"/>
          </a:ln>
        </p:spPr>
      </p:pic>
      <p:sp>
        <p:nvSpPr>
          <p:cNvPr id="5" name="Title Text"/>
          <p:cNvSpPr/>
          <p:nvPr>
            <p:ph type="title"/>
          </p:nvPr>
        </p:nvSpPr>
        <p:spPr>
          <a:xfrm>
            <a:off x="571500" y="254000"/>
            <a:ext cx="11480800" cy="1460500"/>
          </a:xfrm>
          <a:prstGeom prst="rect">
            <a:avLst/>
          </a:prstGeom>
          <a:solidFill>
            <a:srgbClr val="C3DCFF"/>
          </a:solidFill>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p:nvPr>
            <p:ph type="body" idx="1"/>
          </p:nvPr>
        </p:nvSpPr>
        <p:spPr>
          <a:xfrm>
            <a:off x="571500" y="2273300"/>
            <a:ext cx="11823700" cy="694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5"/>
              </a:buBlip>
            </a:lvl1pPr>
            <a:lvl2pPr marL="1016000" indent="-508000">
              <a:buBlip>
                <a:blip r:embed="rId5"/>
              </a:buBlip>
              <a:defRPr sz="3000">
                <a:solidFill>
                  <a:srgbClr val="942193"/>
                </a:solidFill>
              </a:defRPr>
            </a:lvl2pPr>
            <a:lvl3pPr marL="1524000" indent="-508000">
              <a:buBlip>
                <a:blip r:embed="rId5"/>
              </a:buBlip>
              <a:defRPr sz="2400"/>
            </a:lvl3pPr>
            <a:lvl4pPr marL="2032000" indent="-508000">
              <a:buBlip>
                <a:blip r:embed="rId5"/>
              </a:buBlip>
              <a:defRPr sz="1800">
                <a:solidFill>
                  <a:srgbClr val="9437FF"/>
                </a:solidFill>
              </a:defRPr>
            </a:lvl4pPr>
            <a:lvl5pPr marL="2349500" indent="-571500">
              <a:buFont typeface="Lucida Grande"/>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7" name="Slide Number"/>
          <p:cNvSpPr/>
          <p:nvPr>
            <p:ph type="sldNum" sz="quarter" idx="2"/>
          </p:nvPr>
        </p:nvSpPr>
        <p:spPr>
          <a:xfrm>
            <a:off x="12534900" y="9347200"/>
            <a:ext cx="368300" cy="431800"/>
          </a:xfrm>
          <a:prstGeom prst="rect">
            <a:avLst/>
          </a:prstGeom>
          <a:solidFill>
            <a:srgbClr val="C3DCFF"/>
          </a:solidFill>
        </p:spPr>
        <p:txBody>
          <a:bodyPr wrap="none" lIns="50800" tIns="50800" rIns="50800" bIns="50800">
            <a:spAutoFit/>
          </a:bodyPr>
          <a:lstStyle>
            <a:lvl1pPr>
              <a:defRPr sz="1800">
                <a:solidFill>
                  <a:srgbClr val="1A0A53"/>
                </a:solidFill>
                <a:latin typeface="+mn-lt"/>
                <a:ea typeface="+mn-ea"/>
                <a:cs typeface="+mn-cs"/>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 id="2147483666" r:id="rId23"/>
    <p:sldLayoutId id="2147483667" r:id="rId24"/>
    <p:sldLayoutId id="2147483668" r:id="rId25"/>
    <p:sldLayoutId id="2147483669" r:id="rId2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6400" u="none">
          <a:ln>
            <a:noFill/>
          </a:ln>
          <a:solidFill>
            <a:srgbClr val="00116D"/>
          </a:solidFill>
          <a:effectLst>
            <a:outerShdw sx="100000" sy="100000" kx="0" ky="0" algn="b" rotWithShape="0" blurRad="127000" dist="76200" dir="2700000">
              <a:srgbClr val="404040">
                <a:alpha val="75000"/>
              </a:srgbClr>
            </a:outerShdw>
          </a:effectLst>
          <a:uFillTx/>
          <a:latin typeface="+mn-lt"/>
          <a:ea typeface="+mn-ea"/>
          <a:cs typeface="+mn-cs"/>
          <a:sym typeface="Palatino"/>
        </a:defRPr>
      </a:lvl9pPr>
    </p:titleStyle>
    <p:bodyStyle>
      <a:lvl1pPr marL="508000" marR="0" indent="-508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1pPr>
      <a:lvl2pPr marL="1117600" marR="0" indent="-6096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2pPr>
      <a:lvl3pPr marL="1778000" marR="0" indent="-762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3pPr>
      <a:lvl4pPr marL="2540000" marR="0" indent="-1016000" algn="l" defTabSz="584200" latinLnBrk="0">
        <a:lnSpc>
          <a:spcPct val="100000"/>
        </a:lnSpc>
        <a:spcBef>
          <a:spcPts val="2400"/>
        </a:spcBef>
        <a:spcAft>
          <a:spcPts val="0"/>
        </a:spcAft>
        <a:buClrTx/>
        <a:buSzPct val="60000"/>
        <a:buFontTx/>
        <a:buBlip>
          <a:blip r:embed="rId5"/>
        </a:buBlip>
        <a:tabLst/>
        <a:defRPr b="0" baseline="0" cap="none" i="0" spc="0" strike="noStrike" sz="3600" u="none">
          <a:ln>
            <a:noFill/>
          </a:ln>
          <a:solidFill>
            <a:srgbClr val="5E5E5E"/>
          </a:solidFill>
          <a:uFillTx/>
          <a:latin typeface="Gill Sans"/>
          <a:ea typeface="Gill Sans"/>
          <a:cs typeface="Gill Sans"/>
          <a:sym typeface="Gill Sans"/>
        </a:defRPr>
      </a:lvl4pPr>
      <a:lvl5pPr marL="2921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5pPr>
      <a:lvl6pPr marL="3175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6pPr>
      <a:lvl7pPr marL="3429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7pPr>
      <a:lvl8pPr marL="3683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8pPr>
      <a:lvl9pPr marL="3937000" marR="0" indent="-1143000" algn="l" defTabSz="584200" latinLnBrk="0">
        <a:lnSpc>
          <a:spcPct val="100000"/>
        </a:lnSpc>
        <a:spcBef>
          <a:spcPts val="2400"/>
        </a:spcBef>
        <a:spcAft>
          <a:spcPts val="0"/>
        </a:spcAft>
        <a:buClrTx/>
        <a:buSzPct val="100000"/>
        <a:buFontTx/>
        <a:buChar char="•"/>
        <a:tabLst/>
        <a:defRPr b="0" baseline="0" cap="none" i="0" spc="0" strike="noStrike" sz="3600" u="none">
          <a:ln>
            <a:noFill/>
          </a:ln>
          <a:solidFill>
            <a:srgbClr val="5E5E5E"/>
          </a:solidFill>
          <a:uFillTx/>
          <a:latin typeface="Gill Sans"/>
          <a:ea typeface="Gill Sans"/>
          <a:cs typeface="Gill San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1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Produzione risonante di ZV in ll+jets /1"/>
          <p:cNvSpPr/>
          <p:nvPr>
            <p:ph type="title"/>
          </p:nvPr>
        </p:nvSpPr>
        <p:spPr>
          <a:xfrm>
            <a:off x="1003300" y="254000"/>
            <a:ext cx="10998200" cy="1460500"/>
          </a:xfrm>
          <a:prstGeom prst="rect">
            <a:avLst/>
          </a:prstGeom>
        </p:spPr>
        <p:txBody>
          <a:bodyPr/>
          <a:lstStyle>
            <a:lvl1pPr defTabSz="438150">
              <a:defRPr sz="4800">
                <a:effectLst>
                  <a:outerShdw sx="100000" sy="100000" kx="0" ky="0" algn="b" rotWithShape="0" blurRad="95250" dist="57150" dir="2700000">
                    <a:srgbClr val="404040">
                      <a:alpha val="75000"/>
                    </a:srgbClr>
                  </a:outerShdw>
                </a:effectLst>
              </a:defRPr>
            </a:lvl1pPr>
          </a:lstStyle>
          <a:p>
            <a:pPr/>
            <a:r>
              <a:t>Produzione risonante di ZV in ll+jets /1</a:t>
            </a:r>
          </a:p>
        </p:txBody>
      </p:sp>
      <p:sp>
        <p:nvSpPr>
          <p:cNvPr id="360" name="K. Bachas, G. Chiodini, S. Spagnolo impegnati dal 2015 (partenza del run a 13 TeV di LHC) nel  working group che analizza i dati del run 2 ricercando produzione risonante di coppie di bosoni di gauge (dei quali uno sia Z) da fenomeni  esotici, con una Z ricostruita in ee oppure μμ e l’altro (Z o W) in adroni…"/>
          <p:cNvSpPr/>
          <p:nvPr>
            <p:ph type="body" idx="1"/>
          </p:nvPr>
        </p:nvSpPr>
        <p:spPr>
          <a:xfrm>
            <a:off x="317500" y="1688813"/>
            <a:ext cx="11464040" cy="7629683"/>
          </a:xfrm>
          <a:prstGeom prst="rect">
            <a:avLst/>
          </a:prstGeom>
          <a:solidFill>
            <a:srgbClr val="FFFFFF"/>
          </a:solidFill>
        </p:spPr>
        <p:txBody>
          <a:bodyPr/>
          <a:lstStyle/>
          <a:p>
            <a:pPr marL="357011" indent="-357011" defTabSz="321310">
              <a:spcBef>
                <a:spcPts val="1300"/>
              </a:spcBef>
              <a:buBlip>
                <a:blip r:embed="rId2"/>
              </a:buBlip>
              <a:defRPr b="1" sz="2530"/>
            </a:pPr>
            <a:r>
              <a:t>K. Bachas, G. Chiodini, S. Spagnolo</a:t>
            </a:r>
            <a:r>
              <a:rPr b="0" sz="1650"/>
              <a:t> </a:t>
            </a:r>
            <a:r>
              <a:rPr b="0"/>
              <a:t>impegnati dal 2015 (partenza del run a 13 TeV di LHC) nel  working group che analizza i dati del run 2 ricercando produzione risonante di coppie di bosoni di gauge (dei quali uno sia Z) da fenomeni  esotici, con una Z ricostruita in ee oppure μμ e l’altro (Z o W) in adroni</a:t>
            </a:r>
            <a:endParaRPr b="0"/>
          </a:p>
          <a:p>
            <a:pPr lvl="1" marL="419100" indent="-279400" defTabSz="321310">
              <a:spcBef>
                <a:spcPts val="1300"/>
              </a:spcBef>
              <a:buBlip>
                <a:blip r:embed="rId2"/>
              </a:buBlip>
              <a:defRPr sz="2530">
                <a:solidFill>
                  <a:srgbClr val="5E5E5E"/>
                </a:solidFill>
              </a:defRPr>
            </a:pPr>
            <a:r>
              <a:t>Risultati preliminari su tutta la statistica 2015 e 2016 preparati per la prima volta per le conferenze invernali 2016,  </a:t>
            </a:r>
            <a:r>
              <a:rPr b="1">
                <a:solidFill>
                  <a:srgbClr val="0096FF"/>
                </a:solidFill>
              </a:rPr>
              <a:t>ATLAS-CONF-2016-016</a:t>
            </a:r>
            <a:r>
              <a:t> Marzo 2016: solo canale llqq </a:t>
            </a:r>
          </a:p>
          <a:p>
            <a:pPr lvl="2" marL="838200" indent="-279400" defTabSz="321310">
              <a:spcBef>
                <a:spcPts val="1300"/>
              </a:spcBef>
              <a:buBlip>
                <a:blip r:embed="rId2"/>
              </a:buBlip>
              <a:defRPr sz="2530"/>
            </a:pPr>
            <a:r>
              <a:t>Bachas, Chiodini, Spagnolo tra gli autori già allora, coinvolgimento e ruolo nell’analisi cresciuto progressivamente</a:t>
            </a:r>
          </a:p>
          <a:p>
            <a:pPr lvl="1" marL="419100" indent="-279400" defTabSz="321310">
              <a:spcBef>
                <a:spcPts val="1300"/>
              </a:spcBef>
              <a:buBlip>
                <a:blip r:embed="rId2"/>
              </a:buBlip>
              <a:defRPr sz="2530">
                <a:solidFill>
                  <a:srgbClr val="5E5E5E"/>
                </a:solidFill>
              </a:defRPr>
            </a:pPr>
            <a:r>
              <a:t> Nel corso dell’ultimo anno, la collaborazione ha deciso di puntare alla pubblicazione dei risultati nel corso del 2017;  </a:t>
            </a:r>
            <a:r>
              <a:rPr b="1">
                <a:solidFill>
                  <a:srgbClr val="FF2600"/>
                </a:solidFill>
              </a:rPr>
              <a:t>ATLAS-EXOT-2016-29 </a:t>
            </a:r>
            <a:r>
              <a:t>“Searches for heavy ZZ and ZW resonances in the</a:t>
            </a:r>
            <a:r>
              <a:rPr b="1">
                <a:solidFill>
                  <a:srgbClr val="D783FF"/>
                </a:solidFill>
              </a:rPr>
              <a:t> </a:t>
            </a:r>
            <a:r>
              <a:rPr b="1" i="1">
                <a:solidFill>
                  <a:srgbClr val="D783FF"/>
                </a:solidFill>
              </a:rPr>
              <a:t>llqq and vvqq</a:t>
            </a:r>
            <a:r>
              <a:rPr b="1">
                <a:solidFill>
                  <a:srgbClr val="D783FF"/>
                </a:solidFill>
              </a:rPr>
              <a:t> </a:t>
            </a:r>
            <a:r>
              <a:t>final states in pp collisions at sqrt(s)=13TeV with the ATLAS detector” https://cds.cern.ch/record/2270901 - </a:t>
            </a:r>
            <a:r>
              <a:rPr>
                <a:solidFill>
                  <a:srgbClr val="FF2600"/>
                </a:solidFill>
              </a:rPr>
              <a:t>Public Reading dell’articolo 3 Luglio 2017</a:t>
            </a:r>
            <a:r>
              <a:t> https://indico.cern.ch/event/650675/</a:t>
            </a:r>
          </a:p>
          <a:p>
            <a:pPr lvl="1" marL="419100" indent="-279400" defTabSz="321310">
              <a:spcBef>
                <a:spcPts val="1300"/>
              </a:spcBef>
              <a:buBlip>
                <a:blip r:embed="rId2"/>
              </a:buBlip>
              <a:defRPr sz="2530">
                <a:solidFill>
                  <a:srgbClr val="5E5E5E"/>
                </a:solidFill>
              </a:defRPr>
            </a:pPr>
            <a:r>
              <a:t>Per le conferenze estive 2016 i risultati sono stati aggiornati e pubblicati in forma preliminare dopo la combinazione con i risultati del canale vvqq:  </a:t>
            </a:r>
            <a:r>
              <a:rPr b="1">
                <a:solidFill>
                  <a:srgbClr val="FF2600"/>
                </a:solidFill>
              </a:rPr>
              <a:t>ATLAS-CONF-2016-082</a:t>
            </a:r>
            <a:r>
              <a:t> </a:t>
            </a:r>
          </a:p>
        </p:txBody>
      </p:sp>
      <p:sp>
        <p:nvSpPr>
          <p:cNvPr id="361"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Produzione risonante di ZV in ll+jets /2"/>
          <p:cNvSpPr/>
          <p:nvPr>
            <p:ph type="title"/>
          </p:nvPr>
        </p:nvSpPr>
        <p:spPr>
          <a:xfrm>
            <a:off x="1003300" y="254000"/>
            <a:ext cx="10998200" cy="1460500"/>
          </a:xfrm>
          <a:prstGeom prst="rect">
            <a:avLst/>
          </a:prstGeom>
        </p:spPr>
        <p:txBody>
          <a:bodyPr/>
          <a:lstStyle>
            <a:lvl1pPr defTabSz="438150">
              <a:defRPr sz="4800">
                <a:effectLst>
                  <a:outerShdw sx="100000" sy="100000" kx="0" ky="0" algn="b" rotWithShape="0" blurRad="95250" dist="57150" dir="2700000">
                    <a:srgbClr val="404040">
                      <a:alpha val="75000"/>
                    </a:srgbClr>
                  </a:outerShdw>
                </a:effectLst>
              </a:defRPr>
            </a:lvl1pPr>
          </a:lstStyle>
          <a:p>
            <a:pPr/>
            <a:r>
              <a:t>Produzione risonante di ZV in ll+jets /2</a:t>
            </a:r>
          </a:p>
        </p:txBody>
      </p:sp>
      <p:sp>
        <p:nvSpPr>
          <p:cNvPr id="364" name="Evoluzione dell’analisi da marzo 2016 a oggi:…"/>
          <p:cNvSpPr/>
          <p:nvPr>
            <p:ph type="body" idx="1"/>
          </p:nvPr>
        </p:nvSpPr>
        <p:spPr>
          <a:xfrm>
            <a:off x="317500" y="1688813"/>
            <a:ext cx="11464040" cy="7629683"/>
          </a:xfrm>
          <a:prstGeom prst="rect">
            <a:avLst/>
          </a:prstGeom>
          <a:solidFill>
            <a:srgbClr val="FFFFFF"/>
          </a:solidFill>
        </p:spPr>
        <p:txBody>
          <a:bodyPr/>
          <a:lstStyle/>
          <a:p>
            <a:pPr marL="279117" indent="-279117" defTabSz="251206">
              <a:spcBef>
                <a:spcPts val="1000"/>
              </a:spcBef>
              <a:buBlip>
                <a:blip r:embed="rId2"/>
              </a:buBlip>
              <a:defRPr b="1" sz="1978">
                <a:solidFill>
                  <a:srgbClr val="005493"/>
                </a:solidFill>
              </a:defRPr>
            </a:pPr>
            <a:r>
              <a:t>Evoluzione dell’analisi da marzo 2016 a oggi:   </a:t>
            </a:r>
          </a:p>
          <a:p>
            <a:pPr lvl="1" marL="497557" indent="-279117" defTabSz="251206">
              <a:spcBef>
                <a:spcPts val="1000"/>
              </a:spcBef>
              <a:buBlip>
                <a:blip r:embed="rId2"/>
              </a:buBlip>
              <a:defRPr b="1" sz="1978">
                <a:solidFill>
                  <a:srgbClr val="5E5E5E"/>
                </a:solidFill>
              </a:defRPr>
            </a:pPr>
            <a:r>
              <a:rPr b="0"/>
              <a:t>Primavera 2016:  3.2 ifb, solo llqq, 3 regioni di segnale (e 5 regioni di controllo): ll+largeR jet (massimizza sensitività per M &gt; 800GeV) and ll+jj [2 categorie separate: 2bjets and &lt;=2bjets] (massimizza la sensitività per M &lt;800GeV);  modelli teorici vincolati Higgs e il gravitone di spin-2 di Randall-Sundrum </a:t>
            </a:r>
            <a:endParaRPr b="0"/>
          </a:p>
          <a:p>
            <a:pPr lvl="2" marL="715997" indent="-279117" defTabSz="251206">
              <a:spcBef>
                <a:spcPts val="1000"/>
              </a:spcBef>
              <a:buBlip>
                <a:blip r:embed="rId2"/>
              </a:buBlip>
              <a:defRPr b="1" sz="1978"/>
            </a:pPr>
            <a:r>
              <a:rPr b="0"/>
              <a:t>Limiti al 95% di CL su σ x BR </a:t>
            </a:r>
            <a:endParaRPr b="0"/>
          </a:p>
          <a:p>
            <a:pPr lvl="3" marL="934437" indent="-279117" defTabSz="251206">
              <a:spcBef>
                <a:spcPts val="1000"/>
              </a:spcBef>
              <a:buBlip>
                <a:blip r:embed="rId2"/>
              </a:buBlip>
              <a:defRPr b="1" sz="1978">
                <a:solidFill>
                  <a:srgbClr val="5E5E5E"/>
                </a:solidFill>
              </a:defRPr>
            </a:pPr>
            <a:r>
              <a:rPr b="0"/>
              <a:t>5.6pb at 300GeV - 0.21pb at 1 TeV - Higgs</a:t>
            </a:r>
            <a:endParaRPr b="0"/>
          </a:p>
          <a:p>
            <a:pPr lvl="3" marL="934437" indent="-279117" defTabSz="251206">
              <a:spcBef>
                <a:spcPts val="1000"/>
              </a:spcBef>
              <a:buBlip>
                <a:blip r:embed="rId2"/>
              </a:buBlip>
              <a:defRPr b="1" sz="1978">
                <a:solidFill>
                  <a:srgbClr val="5E5E5E"/>
                </a:solidFill>
              </a:defRPr>
            </a:pPr>
            <a:r>
              <a:rPr b="0"/>
              <a:t>0.62pb at 500GeV - 0.20pb at 1 TeV - graviton </a:t>
            </a:r>
            <a:endParaRPr b="0"/>
          </a:p>
          <a:p>
            <a:pPr lvl="1" marL="497557" indent="-279117" defTabSz="251206">
              <a:spcBef>
                <a:spcPts val="1000"/>
              </a:spcBef>
              <a:buBlip>
                <a:blip r:embed="rId2"/>
              </a:buBlip>
              <a:defRPr b="1" sz="1978">
                <a:solidFill>
                  <a:srgbClr val="5E5E5E"/>
                </a:solidFill>
              </a:defRPr>
            </a:pPr>
            <a:r>
              <a:rPr b="0"/>
              <a:t>Oggi: 36.1 ifb, llqq e vvqq: le regioni di segnale sono duplicate considerando l’esistenza o meno di 2 jet forward per ogni categoria; isolare la topologia VBF amplifica la sensitività; si derivano limiti (combinando i canali) su </a:t>
            </a:r>
            <a:endParaRPr b="0"/>
          </a:p>
          <a:p>
            <a:pPr lvl="2" marL="715997" indent="-279117" defTabSz="251206">
              <a:spcBef>
                <a:spcPts val="1000"/>
              </a:spcBef>
              <a:buBlip>
                <a:blip r:embed="rId2"/>
              </a:buBlip>
              <a:defRPr b="1" sz="1978"/>
            </a:pPr>
            <a:r>
              <a:rPr b="0"/>
              <a:t>heavy Higgs via </a:t>
            </a:r>
            <a:r>
              <a:rPr b="0">
                <a:solidFill>
                  <a:srgbClr val="0433FF"/>
                </a:solidFill>
              </a:rPr>
              <a:t>Gluon-Gluon-Fusion</a:t>
            </a:r>
            <a:r>
              <a:rPr b="0"/>
              <a:t> e </a:t>
            </a:r>
            <a:r>
              <a:rPr b="0">
                <a:solidFill>
                  <a:srgbClr val="FF2600"/>
                </a:solidFill>
              </a:rPr>
              <a:t>Vector-Boson-Fusion</a:t>
            </a:r>
            <a:endParaRPr b="0"/>
          </a:p>
          <a:p>
            <a:pPr lvl="2" marL="715997" indent="-279117" defTabSz="251206">
              <a:spcBef>
                <a:spcPts val="1000"/>
              </a:spcBef>
              <a:buBlip>
                <a:blip r:embed="rId2"/>
              </a:buBlip>
              <a:defRPr b="1" sz="1978"/>
            </a:pPr>
            <a:r>
              <a:rPr b="0"/>
              <a:t>spin-2 Randall-Sundrum graviton </a:t>
            </a:r>
            <a:endParaRPr b="0"/>
          </a:p>
          <a:p>
            <a:pPr lvl="2" marL="715997" indent="-279117" defTabSz="251206">
              <a:spcBef>
                <a:spcPts val="1000"/>
              </a:spcBef>
              <a:buBlip>
                <a:blip r:embed="rId2"/>
              </a:buBlip>
              <a:defRPr b="1" sz="1978"/>
            </a:pPr>
            <a:r>
              <a:rPr b="0"/>
              <a:t>W’ da simmetrie di gauge estese (Heavy Vector Triplet) via </a:t>
            </a:r>
            <a:r>
              <a:rPr b="0">
                <a:solidFill>
                  <a:srgbClr val="FF40FF"/>
                </a:solidFill>
              </a:rPr>
              <a:t>Drell Yan</a:t>
            </a:r>
            <a:r>
              <a:rPr b="0"/>
              <a:t> e </a:t>
            </a:r>
            <a:r>
              <a:rPr b="0">
                <a:solidFill>
                  <a:srgbClr val="FF2600"/>
                </a:solidFill>
              </a:rPr>
              <a:t>Vector-Boson-Fusion</a:t>
            </a:r>
            <a:endParaRPr b="0">
              <a:solidFill>
                <a:srgbClr val="FF2600"/>
              </a:solidFill>
            </a:endParaRPr>
          </a:p>
          <a:p>
            <a:pPr lvl="2" marL="715997" indent="-279117" defTabSz="251206">
              <a:spcBef>
                <a:spcPts val="1000"/>
              </a:spcBef>
              <a:buBlip>
                <a:blip r:embed="rId2"/>
              </a:buBlip>
              <a:defRPr b="1" sz="1978"/>
            </a:pPr>
            <a:endParaRPr b="0"/>
          </a:p>
          <a:p>
            <a:pPr lvl="2" marL="715997" indent="-279117" defTabSz="251206">
              <a:spcBef>
                <a:spcPts val="1000"/>
              </a:spcBef>
              <a:buBlip>
                <a:blip r:embed="rId2"/>
              </a:buBlip>
              <a:defRPr b="1" sz="1978"/>
            </a:pPr>
            <a:endParaRPr b="0"/>
          </a:p>
          <a:p>
            <a:pPr lvl="2" marL="715997" indent="-279117" defTabSz="251206">
              <a:spcBef>
                <a:spcPts val="1000"/>
              </a:spcBef>
              <a:buBlip>
                <a:blip r:embed="rId2"/>
              </a:buBlip>
              <a:defRPr b="1" sz="1978"/>
            </a:pPr>
            <a:endParaRPr b="0"/>
          </a:p>
          <a:p>
            <a:pPr lvl="2" marL="715997" indent="-279117" defTabSz="251206">
              <a:spcBef>
                <a:spcPts val="1000"/>
              </a:spcBef>
              <a:buBlip>
                <a:blip r:embed="rId2"/>
              </a:buBlip>
              <a:defRPr b="1" sz="1978"/>
            </a:pPr>
            <a:endParaRPr b="0"/>
          </a:p>
        </p:txBody>
      </p:sp>
      <p:sp>
        <p:nvSpPr>
          <p:cNvPr id="365"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6" name="Screen Shot 2017-07-03 at 17.30.43.png" descr="Screen Shot 2017-07-03 at 17.30.43.png"/>
          <p:cNvPicPr>
            <a:picLocks noChangeAspect="1"/>
          </p:cNvPicPr>
          <p:nvPr/>
        </p:nvPicPr>
        <p:blipFill>
          <a:blip r:embed="rId3">
            <a:extLst/>
          </a:blip>
          <a:stretch>
            <a:fillRect/>
          </a:stretch>
        </p:blipFill>
        <p:spPr>
          <a:xfrm>
            <a:off x="2715017" y="7082005"/>
            <a:ext cx="7158842" cy="2196379"/>
          </a:xfrm>
          <a:prstGeom prst="rect">
            <a:avLst/>
          </a:prstGeom>
          <a:ln w="12700">
            <a:miter lim="400000"/>
          </a:ln>
        </p:spPr>
      </p:pic>
      <p:sp>
        <p:nvSpPr>
          <p:cNvPr id="367" name="ggF"/>
          <p:cNvSpPr/>
          <p:nvPr/>
        </p:nvSpPr>
        <p:spPr>
          <a:xfrm>
            <a:off x="3763753" y="8606473"/>
            <a:ext cx="51768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a:solidFill>
                  <a:srgbClr val="0433FF"/>
                </a:solidFill>
              </a:defRPr>
            </a:lvl1pPr>
          </a:lstStyle>
          <a:p>
            <a:pPr/>
            <a:r>
              <a:t>ggF</a:t>
            </a:r>
          </a:p>
        </p:txBody>
      </p:sp>
      <p:sp>
        <p:nvSpPr>
          <p:cNvPr id="368" name="DY"/>
          <p:cNvSpPr/>
          <p:nvPr/>
        </p:nvSpPr>
        <p:spPr>
          <a:xfrm>
            <a:off x="6071251" y="8606473"/>
            <a:ext cx="44637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a:solidFill>
                  <a:srgbClr val="FF40FF"/>
                </a:solidFill>
              </a:defRPr>
            </a:lvl1pPr>
          </a:lstStyle>
          <a:p>
            <a:pPr/>
            <a:r>
              <a:t>DY</a:t>
            </a:r>
          </a:p>
        </p:txBody>
      </p:sp>
      <p:sp>
        <p:nvSpPr>
          <p:cNvPr id="369" name="VBF"/>
          <p:cNvSpPr/>
          <p:nvPr/>
        </p:nvSpPr>
        <p:spPr>
          <a:xfrm>
            <a:off x="8279617" y="8733473"/>
            <a:ext cx="57039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a:solidFill>
                  <a:srgbClr val="FF2600"/>
                </a:solidFill>
              </a:defRPr>
            </a:lvl1pPr>
          </a:lstStyle>
          <a:p>
            <a:pPr/>
            <a:r>
              <a:t>VBF</a:t>
            </a:r>
          </a:p>
        </p:txBody>
      </p:sp>
      <p:sp>
        <p:nvSpPr>
          <p:cNvPr id="370" name="Ruolo leccese fondamentale nelle verifiche sistematiche data-driven per la pubblicazione"/>
          <p:cNvSpPr/>
          <p:nvPr/>
        </p:nvSpPr>
        <p:spPr>
          <a:xfrm>
            <a:off x="10850579" y="5878236"/>
            <a:ext cx="1859787"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2500"/>
            </a:lvl1pPr>
          </a:lstStyle>
          <a:p>
            <a:pPr/>
            <a:r>
              <a:t>Ruolo leccese fondamentale nelle verifiche sistematiche data-driven per la pubblicazione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Produzione risonante di ZV in ll+jets /3"/>
          <p:cNvSpPr/>
          <p:nvPr>
            <p:ph type="title"/>
          </p:nvPr>
        </p:nvSpPr>
        <p:spPr>
          <a:xfrm>
            <a:off x="1003300" y="254000"/>
            <a:ext cx="10998200" cy="1460500"/>
          </a:xfrm>
          <a:prstGeom prst="rect">
            <a:avLst/>
          </a:prstGeom>
        </p:spPr>
        <p:txBody>
          <a:bodyPr/>
          <a:lstStyle>
            <a:lvl1pPr defTabSz="438150">
              <a:defRPr sz="4800">
                <a:effectLst>
                  <a:outerShdw sx="100000" sy="100000" kx="0" ky="0" algn="b" rotWithShape="0" blurRad="95250" dist="57150" dir="2700000">
                    <a:srgbClr val="404040">
                      <a:alpha val="75000"/>
                    </a:srgbClr>
                  </a:outerShdw>
                </a:effectLst>
              </a:defRPr>
            </a:lvl1pPr>
          </a:lstStyle>
          <a:p>
            <a:pPr/>
            <a:r>
              <a:t>Produzione risonante di ZV in ll+jets /3</a:t>
            </a:r>
          </a:p>
        </p:txBody>
      </p:sp>
      <p:sp>
        <p:nvSpPr>
          <p:cNvPr id="373" name="Piani futuri…"/>
          <p:cNvSpPr/>
          <p:nvPr>
            <p:ph type="body" idx="1"/>
          </p:nvPr>
        </p:nvSpPr>
        <p:spPr>
          <a:xfrm>
            <a:off x="363422" y="1704121"/>
            <a:ext cx="12051582" cy="7629682"/>
          </a:xfrm>
          <a:prstGeom prst="rect">
            <a:avLst/>
          </a:prstGeom>
        </p:spPr>
        <p:txBody>
          <a:bodyPr/>
          <a:lstStyle/>
          <a:p>
            <a:pPr marL="292100" indent="-292100" defTabSz="262889">
              <a:spcBef>
                <a:spcPts val="1000"/>
              </a:spcBef>
              <a:buBlip>
                <a:blip r:embed="rId2"/>
              </a:buBlip>
              <a:defRPr b="1" sz="2070">
                <a:solidFill>
                  <a:srgbClr val="005493"/>
                </a:solidFill>
              </a:defRPr>
            </a:pPr>
            <a:r>
              <a:t>Piani futuri</a:t>
            </a:r>
            <a:endParaRPr b="0"/>
          </a:p>
          <a:p>
            <a:pPr lvl="1" marL="520700" indent="-292100" defTabSz="262889">
              <a:spcBef>
                <a:spcPts val="1000"/>
              </a:spcBef>
              <a:buBlip>
                <a:blip r:embed="rId2"/>
              </a:buBlip>
              <a:defRPr b="1" sz="2070">
                <a:solidFill>
                  <a:srgbClr val="5E5E5E"/>
                </a:solidFill>
              </a:defRPr>
            </a:pPr>
            <a:r>
              <a:rPr b="0"/>
              <a:t>L’analisi al momento è basata su una selezione di eventi sequenziale che deriva dall’applicazione di tagli e sul fit dello spettro di massa invariante llqq </a:t>
            </a:r>
            <a:endParaRPr b="0"/>
          </a:p>
          <a:p>
            <a:pPr lvl="2" marL="749300" indent="-292100" defTabSz="262889">
              <a:spcBef>
                <a:spcPts val="1000"/>
              </a:spcBef>
              <a:buBlip>
                <a:blip r:embed="rId2"/>
              </a:buBlip>
              <a:defRPr b="1" sz="2070"/>
            </a:pPr>
            <a:r>
              <a:rPr b="0"/>
              <a:t>Ancora margini di miglioramento (b-tagging nel regime di bosone vettori con alto boost, per esempio)</a:t>
            </a:r>
            <a:endParaRPr b="0"/>
          </a:p>
          <a:p>
            <a:pPr lvl="2" marL="749300" indent="-292100" defTabSz="262889">
              <a:spcBef>
                <a:spcPts val="1000"/>
              </a:spcBef>
              <a:buBlip>
                <a:blip r:embed="rId2"/>
              </a:buBlip>
              <a:defRPr b="1" sz="2070"/>
            </a:pPr>
            <a:r>
              <a:rPr b="0"/>
              <a:t>Dati 2017 e poi 2018 </a:t>
            </a:r>
            <a:endParaRPr b="0"/>
          </a:p>
          <a:p>
            <a:pPr lvl="1" marL="520700" indent="-292100" defTabSz="262889">
              <a:spcBef>
                <a:spcPts val="1000"/>
              </a:spcBef>
              <a:buBlip>
                <a:blip r:embed="rId2"/>
              </a:buBlip>
              <a:defRPr b="1" sz="2070">
                <a:solidFill>
                  <a:srgbClr val="5E5E5E"/>
                </a:solidFill>
              </a:defRPr>
            </a:pPr>
            <a:r>
              <a:rPr b="0"/>
              <a:t>Il riconoscimento di  bosoni vettori con alto boost in decadimenti adronici, l’identificazione di jet da b-quarks, la selezione di topologie VBF sono problematiche di ricostruzione/selezione che suggeriscono un notevole potenziale di miglioramento della sensibilità dell’analisi con l’utilizzo di tecniche di intelligenza artificiale (AI)</a:t>
            </a:r>
            <a:endParaRPr b="0"/>
          </a:p>
          <a:p>
            <a:pPr lvl="2" marL="749300" indent="-292100" defTabSz="262889">
              <a:spcBef>
                <a:spcPts val="1000"/>
              </a:spcBef>
              <a:buBlip>
                <a:blip r:embed="rId2"/>
              </a:buBlip>
              <a:defRPr b="1" sz="2070"/>
            </a:pPr>
            <a:r>
              <a:rPr b="0"/>
              <a:t>K. Bachas ha vinto una posizione post-doc INFN sul calcolo per LHC che partirà a Ottobre 2017 con un progetto sull’introduzione in ATLAS di nuovi tool di AI (nell’ambito delle attività del relativo working group) che utilizza come benchmark l’analisi di produzione risonante di ZV in ll+adroni</a:t>
            </a:r>
            <a:endParaRPr b="0"/>
          </a:p>
          <a:p>
            <a:pPr marL="292100" indent="-292100" defTabSz="262889">
              <a:spcBef>
                <a:spcPts val="1000"/>
              </a:spcBef>
              <a:buBlip>
                <a:blip r:embed="rId2"/>
              </a:buBlip>
              <a:defRPr b="1" sz="2070">
                <a:solidFill>
                  <a:srgbClr val="005493"/>
                </a:solidFill>
              </a:defRPr>
            </a:pPr>
            <a:r>
              <a:t>Ruoli nel w.g. della fisica esotica in ATLAS </a:t>
            </a:r>
          </a:p>
          <a:p>
            <a:pPr lvl="1" marL="520700" indent="-292100" defTabSz="262889">
              <a:spcBef>
                <a:spcPts val="1000"/>
              </a:spcBef>
              <a:buBlip>
                <a:blip r:embed="rId2"/>
              </a:buBlip>
              <a:defRPr b="1" sz="2070">
                <a:solidFill>
                  <a:srgbClr val="5E5E5E"/>
                </a:solidFill>
              </a:defRPr>
            </a:pPr>
            <a:r>
              <a:rPr b="0"/>
              <a:t>Da un mese circa, K. Bachas riveste il ruolo di Exotics MC contact, coordinando le richieste requester del w.g. delle analisi esotiche con il gruppo di Physics Modeling  e il sistema di produzione MC di ATLAS</a:t>
            </a:r>
            <a:endParaRPr b="0"/>
          </a:p>
          <a:p>
            <a:pPr marL="292100" indent="-292100" defTabSz="262889">
              <a:spcBef>
                <a:spcPts val="1000"/>
              </a:spcBef>
              <a:buBlip>
                <a:blip r:embed="rId2"/>
              </a:buBlip>
              <a:defRPr b="1" sz="2070">
                <a:solidFill>
                  <a:srgbClr val="005493"/>
                </a:solidFill>
              </a:defRPr>
            </a:pPr>
            <a:r>
              <a:t>Editorial Boards: </a:t>
            </a:r>
          </a:p>
          <a:p>
            <a:pPr lvl="1" marL="520700" indent="-292100" defTabSz="262889">
              <a:spcBef>
                <a:spcPts val="1000"/>
              </a:spcBef>
              <a:buBlip>
                <a:blip r:embed="rId2"/>
              </a:buBlip>
              <a:defRPr sz="2070">
                <a:solidFill>
                  <a:srgbClr val="5E5E5E"/>
                </a:solidFill>
              </a:defRPr>
            </a:pPr>
            <a:r>
              <a:t>S. Spagnolo: Lambda_b polarization with Run 1 data (BPHY-2017-01) </a:t>
            </a:r>
          </a:p>
          <a:p>
            <a:pPr lvl="1" marL="520700" indent="-292100" defTabSz="262889">
              <a:spcBef>
                <a:spcPts val="1000"/>
              </a:spcBef>
              <a:buBlip>
                <a:blip r:embed="rId2"/>
              </a:buBlip>
              <a:defRPr sz="2070">
                <a:solidFill>
                  <a:srgbClr val="5E5E5E"/>
                </a:solidFill>
              </a:defRPr>
            </a:pPr>
            <a:r>
              <a:t>K. Bachas:  Exotic production of WZ-&gt;lvll resonance 2016 (EXOT-2016-11), J/psi production and jet substructure (BPHY-2017-03)</a:t>
            </a:r>
          </a:p>
        </p:txBody>
      </p:sp>
      <p:sp>
        <p:nvSpPr>
          <p:cNvPr id="374"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6" name="Screen shot 2014-07-09 at 3.54.05 PM.png" descr="Screen shot 2014-07-09 at 3.54.05 PM.png"/>
          <p:cNvPicPr>
            <a:picLocks noChangeAspect="1"/>
          </p:cNvPicPr>
          <p:nvPr/>
        </p:nvPicPr>
        <p:blipFill>
          <a:blip r:embed="rId2">
            <a:extLst/>
          </a:blip>
          <a:stretch>
            <a:fillRect/>
          </a:stretch>
        </p:blipFill>
        <p:spPr>
          <a:xfrm>
            <a:off x="6726745" y="1727200"/>
            <a:ext cx="5871655" cy="3733800"/>
          </a:xfrm>
          <a:prstGeom prst="rect">
            <a:avLst/>
          </a:prstGeom>
          <a:ln w="12700">
            <a:miter lim="400000"/>
          </a:ln>
        </p:spPr>
      </p:pic>
      <p:sp>
        <p:nvSpPr>
          <p:cNvPr id="377" name="Rounded Rectangle"/>
          <p:cNvSpPr/>
          <p:nvPr/>
        </p:nvSpPr>
        <p:spPr>
          <a:xfrm>
            <a:off x="12052300" y="3187700"/>
            <a:ext cx="825500" cy="965200"/>
          </a:xfrm>
          <a:prstGeom prst="roundRect">
            <a:avLst>
              <a:gd name="adj" fmla="val 23077"/>
            </a:avLst>
          </a:prstGeom>
          <a:solidFill>
            <a:srgbClr val="EBEBEB"/>
          </a:solidFill>
          <a:ln w="12700">
            <a:solidFill>
              <a:srgbClr val="6E0035"/>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378" name="RPC detector: performance e simulazioni"/>
          <p:cNvSpPr/>
          <p:nvPr>
            <p:ph type="title"/>
          </p:nvPr>
        </p:nvSpPr>
        <p:spPr>
          <a:prstGeom prst="rect">
            <a:avLst/>
          </a:prstGeom>
        </p:spPr>
        <p:txBody>
          <a:bodyPr/>
          <a:lstStyle>
            <a:lvl1pPr defTabSz="432308">
              <a:defRPr sz="4736">
                <a:effectLst>
                  <a:outerShdw sx="100000" sy="100000" kx="0" ky="0" algn="b" rotWithShape="0" blurRad="93980" dist="56388" dir="2700000">
                    <a:srgbClr val="404040">
                      <a:alpha val="75000"/>
                    </a:srgbClr>
                  </a:outerShdw>
                </a:effectLst>
              </a:defRPr>
            </a:lvl1pPr>
          </a:lstStyle>
          <a:p>
            <a:pPr/>
            <a:r>
              <a:t>RPC detector: performance e simulazioni</a:t>
            </a:r>
          </a:p>
        </p:txBody>
      </p:sp>
      <p:sp>
        <p:nvSpPr>
          <p:cNvPr id="379"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0" name="Line"/>
          <p:cNvSpPr/>
          <p:nvPr/>
        </p:nvSpPr>
        <p:spPr>
          <a:xfrm flipV="1">
            <a:off x="6337295" y="5457703"/>
            <a:ext cx="5342609" cy="1"/>
          </a:xfrm>
          <a:prstGeom prst="line">
            <a:avLst/>
          </a:prstGeom>
          <a:ln w="38100">
            <a:solidFill>
              <a:srgbClr val="000000"/>
            </a:solidFill>
            <a:miter lim="400000"/>
            <a:headEnd type="stealth"/>
          </a:ln>
        </p:spPr>
        <p:txBody>
          <a:bodyPr lIns="0" tIns="0" rIns="0" bIns="0"/>
          <a:lstStyle/>
          <a:p>
            <a:pPr algn="l" defTabSz="457200">
              <a:defRPr sz="1200">
                <a:latin typeface="Helvetica"/>
                <a:ea typeface="Helvetica"/>
                <a:cs typeface="Helvetica"/>
                <a:sym typeface="Helvetica"/>
              </a:defRPr>
            </a:pPr>
          </a:p>
        </p:txBody>
      </p:sp>
      <p:sp>
        <p:nvSpPr>
          <p:cNvPr id="381" name="z axis"/>
          <p:cNvSpPr/>
          <p:nvPr/>
        </p:nvSpPr>
        <p:spPr>
          <a:xfrm>
            <a:off x="9845910" y="5384800"/>
            <a:ext cx="820925"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z axis</a:t>
            </a:r>
          </a:p>
        </p:txBody>
      </p:sp>
      <p:sp>
        <p:nvSpPr>
          <p:cNvPr id="382" name="z=0"/>
          <p:cNvSpPr/>
          <p:nvPr/>
        </p:nvSpPr>
        <p:spPr>
          <a:xfrm>
            <a:off x="11494231" y="5473700"/>
            <a:ext cx="590861"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z=0</a:t>
            </a:r>
          </a:p>
        </p:txBody>
      </p:sp>
      <p:sp>
        <p:nvSpPr>
          <p:cNvPr id="383" name="MDT"/>
          <p:cNvSpPr/>
          <p:nvPr/>
        </p:nvSpPr>
        <p:spPr>
          <a:xfrm>
            <a:off x="12192000" y="3657600"/>
            <a:ext cx="520973"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4F7A28"/>
                </a:solidFill>
              </a:defRPr>
            </a:lvl1pPr>
          </a:lstStyle>
          <a:p>
            <a:pPr/>
            <a:r>
              <a:t>MDT</a:t>
            </a:r>
          </a:p>
        </p:txBody>
      </p:sp>
      <p:sp>
        <p:nvSpPr>
          <p:cNvPr id="384" name="RPC"/>
          <p:cNvSpPr/>
          <p:nvPr/>
        </p:nvSpPr>
        <p:spPr>
          <a:xfrm>
            <a:off x="12221812" y="3835400"/>
            <a:ext cx="461349"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0042AA"/>
                </a:solidFill>
              </a:defRPr>
            </a:lvl1pPr>
          </a:lstStyle>
          <a:p>
            <a:pPr/>
            <a:r>
              <a:t>RPC</a:t>
            </a:r>
          </a:p>
        </p:txBody>
      </p:sp>
      <p:sp>
        <p:nvSpPr>
          <p:cNvPr id="385" name="RPC"/>
          <p:cNvSpPr/>
          <p:nvPr/>
        </p:nvSpPr>
        <p:spPr>
          <a:xfrm>
            <a:off x="12221812" y="3162300"/>
            <a:ext cx="461349"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0042AA"/>
                </a:solidFill>
              </a:defRPr>
            </a:lvl1pPr>
          </a:lstStyle>
          <a:p>
            <a:pPr/>
            <a:r>
              <a:t>RPC</a:t>
            </a:r>
          </a:p>
        </p:txBody>
      </p:sp>
      <p:sp>
        <p:nvSpPr>
          <p:cNvPr id="386" name="MDT"/>
          <p:cNvSpPr/>
          <p:nvPr/>
        </p:nvSpPr>
        <p:spPr>
          <a:xfrm>
            <a:off x="12192000" y="3327400"/>
            <a:ext cx="520973"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4F7A28"/>
                </a:solidFill>
              </a:defRPr>
            </a:lvl1pPr>
          </a:lstStyle>
          <a:p>
            <a:pPr/>
            <a:r>
              <a:t>MDT</a:t>
            </a:r>
          </a:p>
        </p:txBody>
      </p:sp>
      <p:sp>
        <p:nvSpPr>
          <p:cNvPr id="387" name="Rounded Rectangle"/>
          <p:cNvSpPr/>
          <p:nvPr/>
        </p:nvSpPr>
        <p:spPr>
          <a:xfrm>
            <a:off x="12077700" y="4292600"/>
            <a:ext cx="749300" cy="977900"/>
          </a:xfrm>
          <a:prstGeom prst="roundRect">
            <a:avLst>
              <a:gd name="adj" fmla="val 25424"/>
            </a:avLst>
          </a:prstGeom>
          <a:solidFill>
            <a:srgbClr val="EBEBEB"/>
          </a:solidFill>
          <a:ln w="12700">
            <a:solidFill>
              <a:srgbClr val="6E0035"/>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388" name="MDT"/>
          <p:cNvSpPr/>
          <p:nvPr/>
        </p:nvSpPr>
        <p:spPr>
          <a:xfrm>
            <a:off x="12179300" y="4787900"/>
            <a:ext cx="520973"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4F7A28"/>
                </a:solidFill>
              </a:defRPr>
            </a:lvl1pPr>
          </a:lstStyle>
          <a:p>
            <a:pPr/>
            <a:r>
              <a:t>MDT</a:t>
            </a:r>
          </a:p>
        </p:txBody>
      </p:sp>
      <p:sp>
        <p:nvSpPr>
          <p:cNvPr id="389" name="RPC"/>
          <p:cNvSpPr/>
          <p:nvPr/>
        </p:nvSpPr>
        <p:spPr>
          <a:xfrm>
            <a:off x="12169585" y="4959350"/>
            <a:ext cx="531578"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500">
                <a:solidFill>
                  <a:srgbClr val="B51A00"/>
                </a:solidFill>
              </a:defRPr>
            </a:lvl1pPr>
          </a:lstStyle>
          <a:p>
            <a:pPr/>
            <a:r>
              <a:t>RPC</a:t>
            </a:r>
          </a:p>
        </p:txBody>
      </p:sp>
      <p:sp>
        <p:nvSpPr>
          <p:cNvPr id="390" name="RPC"/>
          <p:cNvSpPr/>
          <p:nvPr/>
        </p:nvSpPr>
        <p:spPr>
          <a:xfrm>
            <a:off x="12204700" y="4292600"/>
            <a:ext cx="461349"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0042AA"/>
                </a:solidFill>
              </a:defRPr>
            </a:lvl1pPr>
          </a:lstStyle>
          <a:p>
            <a:pPr/>
            <a:r>
              <a:t>RPC</a:t>
            </a:r>
          </a:p>
        </p:txBody>
      </p:sp>
      <p:sp>
        <p:nvSpPr>
          <p:cNvPr id="391" name="MDT"/>
          <p:cNvSpPr/>
          <p:nvPr/>
        </p:nvSpPr>
        <p:spPr>
          <a:xfrm>
            <a:off x="12179300" y="4457700"/>
            <a:ext cx="520973"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rgbClr val="4F7A28"/>
                </a:solidFill>
              </a:defRPr>
            </a:lvl1pPr>
          </a:lstStyle>
          <a:p>
            <a:pPr/>
            <a:r>
              <a:t>MDT</a:t>
            </a:r>
          </a:p>
        </p:txBody>
      </p:sp>
      <p:sp>
        <p:nvSpPr>
          <p:cNvPr id="392" name="K. Bachas, G. Chiodini, S. Spagnolo"/>
          <p:cNvSpPr/>
          <p:nvPr/>
        </p:nvSpPr>
        <p:spPr>
          <a:xfrm>
            <a:off x="1198948" y="1670050"/>
            <a:ext cx="3857558" cy="393701"/>
          </a:xfrm>
          <a:prstGeom prst="rect">
            <a:avLst/>
          </a:prstGeom>
          <a:solidFill>
            <a:srgbClr val="D4FB79"/>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424242"/>
                </a:solidFill>
              </a:defRPr>
            </a:lvl1pPr>
          </a:lstStyle>
          <a:p>
            <a:pPr/>
            <a:r>
              <a:t>K. Bachas, G. Chiodini, S. Spagnolo</a:t>
            </a:r>
          </a:p>
        </p:txBody>
      </p:sp>
      <p:sp>
        <p:nvSpPr>
          <p:cNvPr id="393" name="Arrow"/>
          <p:cNvSpPr/>
          <p:nvPr/>
        </p:nvSpPr>
        <p:spPr>
          <a:xfrm>
            <a:off x="6743288" y="3371894"/>
            <a:ext cx="520701" cy="622301"/>
          </a:xfrm>
          <a:prstGeom prst="rightArrow">
            <a:avLst>
              <a:gd name="adj1" fmla="val 38776"/>
              <a:gd name="adj2" fmla="val 65854"/>
            </a:avLst>
          </a:prstGeom>
          <a:solidFill>
            <a:srgbClr val="E32400"/>
          </a:solidFill>
          <a:ln w="12700">
            <a:solidFill>
              <a:srgbClr val="000000">
                <a:alpha val="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394" name="durante il long shut-down (2013-2014) sono state installate…"/>
          <p:cNvSpPr/>
          <p:nvPr>
            <p:ph type="body" sz="quarter" idx="1"/>
          </p:nvPr>
        </p:nvSpPr>
        <p:spPr>
          <a:xfrm>
            <a:off x="512439" y="2028825"/>
            <a:ext cx="6146801" cy="3930650"/>
          </a:xfrm>
          <a:prstGeom prst="rect">
            <a:avLst/>
          </a:prstGeom>
        </p:spPr>
        <p:txBody>
          <a:bodyPr/>
          <a:lstStyle/>
          <a:p>
            <a:pPr marL="284479" indent="-284479" defTabSz="327152">
              <a:spcBef>
                <a:spcPts val="1300"/>
              </a:spcBef>
              <a:buBlip>
                <a:blip r:embed="rId3"/>
              </a:buBlip>
              <a:defRPr sz="2016"/>
            </a:pPr>
            <a:r>
              <a:t>durante il long shut-down (2013-2014) sono state installate </a:t>
            </a:r>
          </a:p>
          <a:p>
            <a:pPr lvl="1" marL="568959" indent="-284479" defTabSz="327152">
              <a:spcBef>
                <a:spcPts val="1300"/>
              </a:spcBef>
              <a:buBlip>
                <a:blip r:embed="rId3"/>
              </a:buBlip>
              <a:defRPr sz="1679"/>
            </a:pPr>
            <a:r>
              <a:t>le schede di lettura (e trigger) delle </a:t>
            </a:r>
            <a:r>
              <a:rPr b="1">
                <a:solidFill>
                  <a:srgbClr val="E32400"/>
                </a:solidFill>
              </a:rPr>
              <a:t>camere extra nei settori (12 e 14) dei piedi e </a:t>
            </a:r>
            <a:r>
              <a:rPr b="1">
                <a:solidFill>
                  <a:srgbClr val="FF6A00"/>
                </a:solidFill>
              </a:rPr>
              <a:t>alcune camere</a:t>
            </a:r>
            <a:r>
              <a:t> MDT+</a:t>
            </a:r>
            <a:r>
              <a:rPr b="1">
                <a:solidFill>
                  <a:srgbClr val="FF6A00"/>
                </a:solidFill>
              </a:rPr>
              <a:t>RPC</a:t>
            </a:r>
            <a:r>
              <a:t> </a:t>
            </a:r>
            <a:r>
              <a:rPr b="1">
                <a:solidFill>
                  <a:srgbClr val="FF6A00"/>
                </a:solidFill>
              </a:rPr>
              <a:t>in buchi di accettanza</a:t>
            </a:r>
            <a:r>
              <a:t> (per ascensori nel settore tra i piedi) settore 13</a:t>
            </a:r>
          </a:p>
          <a:p>
            <a:pPr marL="284479" indent="-284479" defTabSz="327152">
              <a:spcBef>
                <a:spcPts val="1300"/>
              </a:spcBef>
              <a:buBlip>
                <a:blip r:embed="rId3"/>
              </a:buBlip>
              <a:defRPr sz="2016"/>
            </a:pPr>
            <a:r>
              <a:t>nel 2014-2015 abbiamo integrato queste nuove camere nella simulazione e nel data model di ATLAS, per consentire la lettura, decodifica, configurazione delle strade di trigger e utilizzo dei dati</a:t>
            </a:r>
            <a:endParaRPr>
              <a:solidFill>
                <a:srgbClr val="0042AA"/>
              </a:solidFill>
            </a:endParaRPr>
          </a:p>
          <a:p>
            <a:pPr lvl="1" marL="568959" indent="-284479" defTabSz="327152">
              <a:spcBef>
                <a:spcPts val="1300"/>
              </a:spcBef>
              <a:buBlip>
                <a:blip r:embed="rId3"/>
              </a:buBlip>
              <a:defRPr sz="1679"/>
            </a:pPr>
            <a:r>
              <a:t>update del software di cabling, decodifica, integrazione nel monitoring offline, simulazione e ricostruzione</a:t>
            </a:r>
          </a:p>
        </p:txBody>
      </p:sp>
      <p:sp>
        <p:nvSpPr>
          <p:cNvPr id="395" name="Nel corso del 2016…"/>
          <p:cNvSpPr/>
          <p:nvPr/>
        </p:nvSpPr>
        <p:spPr>
          <a:xfrm>
            <a:off x="596899" y="6089650"/>
            <a:ext cx="11861801" cy="33285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20040" indent="-320040" algn="l" defTabSz="368045">
              <a:spcBef>
                <a:spcPts val="1500"/>
              </a:spcBef>
              <a:buSzPct val="60000"/>
              <a:buBlip>
                <a:blip r:embed="rId3"/>
              </a:buBlip>
              <a:defRPr sz="2268">
                <a:solidFill>
                  <a:srgbClr val="5E5E5E"/>
                </a:solidFill>
              </a:defRPr>
            </a:pPr>
            <a:r>
              <a:t>Nel corso del 2016 </a:t>
            </a:r>
          </a:p>
          <a:p>
            <a:pPr lvl="1" marL="640080" indent="-320040" algn="l" defTabSz="368045">
              <a:spcBef>
                <a:spcPts val="1500"/>
              </a:spcBef>
              <a:buSzPct val="60000"/>
              <a:buBlip>
                <a:blip r:embed="rId3"/>
              </a:buBlip>
              <a:defRPr sz="1890">
                <a:solidFill>
                  <a:srgbClr val="942193"/>
                </a:solidFill>
              </a:defRPr>
            </a:pPr>
            <a:r>
              <a:rPr b="1" i="1">
                <a:solidFill>
                  <a:srgbClr val="0096FF"/>
                </a:solidFill>
              </a:rPr>
              <a:t>commissioning con i dati </a:t>
            </a:r>
            <a:r>
              <a:t>- </a:t>
            </a:r>
            <a:r>
              <a:rPr b="1"/>
              <a:t>con la statistica del 2016 è stato compreso che il cablaggio hardware dei settori 12 e 14 non era ottimale per il trigger di alto pT</a:t>
            </a:r>
            <a:endParaRPr b="1"/>
          </a:p>
          <a:p>
            <a:pPr lvl="2" marL="960119" indent="-320040" algn="l" defTabSz="368045">
              <a:spcBef>
                <a:spcPts val="1500"/>
              </a:spcBef>
              <a:buSzPct val="60000"/>
              <a:buBlip>
                <a:blip r:embed="rId3"/>
              </a:buBlip>
              <a:defRPr sz="1890">
                <a:solidFill>
                  <a:srgbClr val="0096FF"/>
                </a:solidFill>
              </a:defRPr>
            </a:pPr>
            <a:r>
              <a:rPr b="1"/>
              <a:t>ri-Cablaggio harware implementato nello shut down invernale 2016-2017</a:t>
            </a:r>
            <a:endParaRPr b="1"/>
          </a:p>
          <a:p>
            <a:pPr lvl="2" marL="960119" indent="-320040" algn="l" defTabSz="368045">
              <a:spcBef>
                <a:spcPts val="1500"/>
              </a:spcBef>
              <a:buSzPct val="60000"/>
              <a:buBlip>
                <a:blip r:embed="rId3"/>
              </a:buBlip>
              <a:defRPr sz="1890">
                <a:solidFill>
                  <a:srgbClr val="0096FF"/>
                </a:solidFill>
              </a:defRPr>
            </a:pPr>
            <a:r>
              <a:rPr b="1"/>
              <a:t>nostra re-implementazione nel software di trigger, simulazione e decodifica</a:t>
            </a:r>
            <a:endParaRPr b="1"/>
          </a:p>
          <a:p>
            <a:pPr lvl="3" marL="1280160" indent="-320040" algn="l" defTabSz="368045">
              <a:spcBef>
                <a:spcPts val="1500"/>
              </a:spcBef>
              <a:buSzPct val="60000"/>
              <a:buBlip>
                <a:blip r:embed="rId3"/>
              </a:buBlip>
              <a:defRPr sz="1890">
                <a:solidFill>
                  <a:srgbClr val="0096FF"/>
                </a:solidFill>
              </a:defRPr>
            </a:pPr>
            <a:r>
              <a:rPr b="1"/>
              <a:t>+ piccoli bug-fixes </a:t>
            </a:r>
            <a:endParaRPr b="1"/>
          </a:p>
          <a:p>
            <a:pPr lvl="1" marL="640080" indent="-320040" algn="l" defTabSz="368045">
              <a:spcBef>
                <a:spcPts val="1500"/>
              </a:spcBef>
              <a:buSzPct val="60000"/>
              <a:buBlip>
                <a:blip r:embed="rId3"/>
              </a:buBlip>
              <a:defRPr sz="1890">
                <a:solidFill>
                  <a:srgbClr val="942193"/>
                </a:solidFill>
              </a:defRPr>
            </a:pPr>
            <a:r>
              <a:rPr b="1"/>
              <a:t>RPC DQ offline</a:t>
            </a:r>
            <a:r>
              <a:t>, utilizzato dagli shifters+esperti per definire la qualità dei dati, aggiornato e utilizzato nella versione con funzionalità estesa per la misura dettagliata delle performance del sistema - </a:t>
            </a:r>
            <a:r>
              <a:rPr i="1"/>
              <a:t>responsabilità G. Chiodini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RPC detector: performance e simulazioni"/>
          <p:cNvSpPr/>
          <p:nvPr>
            <p:ph type="title"/>
          </p:nvPr>
        </p:nvSpPr>
        <p:spPr>
          <a:prstGeom prst="rect">
            <a:avLst/>
          </a:prstGeom>
        </p:spPr>
        <p:txBody>
          <a:bodyPr/>
          <a:lstStyle>
            <a:lvl1pPr defTabSz="432308">
              <a:defRPr sz="4736">
                <a:effectLst>
                  <a:outerShdw sx="100000" sy="100000" kx="0" ky="0" algn="b" rotWithShape="0" blurRad="93980" dist="56388" dir="2700000">
                    <a:srgbClr val="404040">
                      <a:alpha val="75000"/>
                    </a:srgbClr>
                  </a:outerShdw>
                </a:effectLst>
              </a:defRPr>
            </a:lvl1pPr>
          </a:lstStyle>
          <a:p>
            <a:pPr/>
            <a:r>
              <a:t>RPC detector: performance e simulazioni</a:t>
            </a:r>
          </a:p>
        </p:txBody>
      </p:sp>
      <p:sp>
        <p:nvSpPr>
          <p:cNvPr id="398" name="Slide Number"/>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9" name="K. Bachas, G. Chiodini, S. Spagnolo"/>
          <p:cNvSpPr/>
          <p:nvPr/>
        </p:nvSpPr>
        <p:spPr>
          <a:xfrm>
            <a:off x="8143642" y="1473200"/>
            <a:ext cx="3857558" cy="393701"/>
          </a:xfrm>
          <a:prstGeom prst="rect">
            <a:avLst/>
          </a:prstGeom>
          <a:solidFill>
            <a:srgbClr val="D4FB79"/>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424242"/>
                </a:solidFill>
              </a:defRPr>
            </a:lvl1pPr>
          </a:lstStyle>
          <a:p>
            <a:pPr/>
            <a:r>
              <a:t>K. Bachas, G. Chiodini, S. Spagnolo</a:t>
            </a:r>
          </a:p>
        </p:txBody>
      </p:sp>
      <p:sp>
        <p:nvSpPr>
          <p:cNvPr id="400" name="La campagna di produzione Montecarlo MC16 nell’inverno 2016-2017 e la primavera 2017:…"/>
          <p:cNvSpPr/>
          <p:nvPr>
            <p:ph type="body" sz="half" idx="1"/>
          </p:nvPr>
        </p:nvSpPr>
        <p:spPr>
          <a:xfrm>
            <a:off x="571500" y="1770291"/>
            <a:ext cx="11861800" cy="3765762"/>
          </a:xfrm>
          <a:prstGeom prst="rect">
            <a:avLst/>
          </a:prstGeom>
        </p:spPr>
        <p:txBody>
          <a:bodyPr/>
          <a:lstStyle/>
          <a:p>
            <a:pPr marL="264159" indent="-264159" defTabSz="303783">
              <a:spcBef>
                <a:spcPts val="1200"/>
              </a:spcBef>
              <a:buBlip>
                <a:blip r:embed="rId2"/>
              </a:buBlip>
              <a:defRPr sz="1871"/>
            </a:pPr>
            <a:r>
              <a:t>La campagna di produzione Montecarlo MC16 nell’inverno 2016-2017 e la primavera 2017: </a:t>
            </a:r>
          </a:p>
          <a:p>
            <a:pPr lvl="1" marL="528319" indent="-264159" defTabSz="303783">
              <a:spcBef>
                <a:spcPts val="1200"/>
              </a:spcBef>
              <a:buBlip>
                <a:blip r:embed="rId2"/>
              </a:buBlip>
              <a:defRPr sz="1871"/>
            </a:pPr>
            <a:r>
              <a:t>obiettivi: </a:t>
            </a:r>
          </a:p>
          <a:p>
            <a:pPr lvl="2" marL="792479" indent="-264159" defTabSz="303783">
              <a:spcBef>
                <a:spcPts val="1200"/>
              </a:spcBef>
              <a:buBlip>
                <a:blip r:embed="rId2"/>
              </a:buBlip>
              <a:defRPr sz="1871"/>
            </a:pPr>
            <a:r>
              <a:t>simulazioni per le pubblicazione basate sui dati 2015-2016 =&gt; utilizzo in digitizzazione delle condizioni realistiche del detector durante il run</a:t>
            </a:r>
          </a:p>
          <a:p>
            <a:pPr lvl="2" marL="792479" indent="-264159" defTabSz="303783">
              <a:spcBef>
                <a:spcPts val="1200"/>
              </a:spcBef>
              <a:buBlip>
                <a:blip r:embed="rId2"/>
              </a:buBlip>
              <a:defRPr sz="1871"/>
            </a:pPr>
            <a:r>
              <a:t>simulazione della presa dati 2017 =&gt; dati sulla condizione del detector corrispondenti alla migliore previsione possibile sullo stato del rivelatore</a:t>
            </a:r>
          </a:p>
          <a:p>
            <a:pPr lvl="2" marL="792479" indent="-264159" defTabSz="303783">
              <a:spcBef>
                <a:spcPts val="1200"/>
              </a:spcBef>
              <a:buBlip>
                <a:blip r:embed="rId2"/>
              </a:buBlip>
              <a:defRPr sz="1871"/>
            </a:pPr>
            <a:r>
              <a:t>l’efficienza del trigger di muone al primo livello è fondamentale per molte analisi; la performance (locale) del detector nel MC deve essere quanto più fedele possibile ai dati per limitare il relativo errore sistematico</a:t>
            </a:r>
          </a:p>
          <a:p>
            <a:pPr lvl="3" marL="1056639" indent="-264159" defTabSz="303783">
              <a:spcBef>
                <a:spcPts val="1200"/>
              </a:spcBef>
              <a:buBlip>
                <a:blip r:embed="rId2"/>
              </a:buBlip>
              <a:defRPr sz="1871">
                <a:solidFill>
                  <a:srgbClr val="5E5E5E"/>
                </a:solidFill>
              </a:defRPr>
            </a:pPr>
            <a:r>
              <a:t>due intervalli di validità (IoV) per le condizioni di efficienza e cluster size per singolo pannello di strip RPC:  2015-2016 (misurate) e 2017 (migliore previsione, basata sul 2016) </a:t>
            </a:r>
          </a:p>
        </p:txBody>
      </p:sp>
      <p:sp>
        <p:nvSpPr>
          <p:cNvPr id="401" name="per gli RPC abbiamo misurato l’efficienza del detector  (efficienza di gap) e del detector+elettronica (efficienza di pannello) mediando su tutti i dati 2016…"/>
          <p:cNvSpPr/>
          <p:nvPr/>
        </p:nvSpPr>
        <p:spPr>
          <a:xfrm>
            <a:off x="6025484" y="5777352"/>
            <a:ext cx="6596372" cy="698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79400" indent="-279400" algn="l" defTabSz="321310">
              <a:spcBef>
                <a:spcPts val="1300"/>
              </a:spcBef>
              <a:buSzPct val="60000"/>
              <a:buBlip>
                <a:blip r:embed="rId2"/>
              </a:buBlip>
              <a:defRPr sz="1980">
                <a:solidFill>
                  <a:srgbClr val="5E5E5E"/>
                </a:solidFill>
              </a:defRPr>
            </a:pPr>
            <a:r>
              <a:t>per gli RPC abbiamo misurato l’efficienza del detector  (efficienza di gap) e del detector+elettronica (efficienza di pannello) mediando su tutti i dati 2016</a:t>
            </a:r>
          </a:p>
          <a:p>
            <a:pPr marL="279400" indent="-279400" algn="l" defTabSz="321310">
              <a:spcBef>
                <a:spcPts val="1300"/>
              </a:spcBef>
              <a:buSzPct val="60000"/>
              <a:buBlip>
                <a:blip r:embed="rId2"/>
              </a:buBlip>
              <a:defRPr sz="1980">
                <a:solidFill>
                  <a:srgbClr val="5E5E5E"/>
                </a:solidFill>
              </a:defRPr>
            </a:pPr>
            <a:r>
              <a:t>+ passate misure sui dati 2015</a:t>
            </a:r>
          </a:p>
          <a:p>
            <a:pPr marL="279400" indent="-279400" algn="l" defTabSz="321310">
              <a:spcBef>
                <a:spcPts val="1300"/>
              </a:spcBef>
              <a:buSzPct val="60000"/>
              <a:buBlip>
                <a:blip r:embed="rId2"/>
              </a:buBlip>
              <a:defRPr sz="1980">
                <a:solidFill>
                  <a:srgbClr val="5E5E5E"/>
                </a:solidFill>
              </a:defRPr>
            </a:pPr>
            <a:r>
              <a:t>abbiamo prodotto i dati di condizione per la campagna MC16, nei vari IoV e abbiamo validato la digitizzazione basata su tali dati, attualmente in produzione</a:t>
            </a:r>
          </a:p>
          <a:p>
            <a:pPr lvl="2" marL="977900" indent="-419100" algn="l" defTabSz="321310">
              <a:spcBef>
                <a:spcPts val="1300"/>
              </a:spcBef>
              <a:buSzPct val="60000"/>
              <a:buBlip>
                <a:blip r:embed="rId2"/>
              </a:buBlip>
              <a:defRPr sz="1980">
                <a:solidFill>
                  <a:srgbClr val="5E5E5E"/>
                </a:solidFill>
              </a:defRPr>
            </a:pPr>
            <a:r>
              <a:t>mappe di efficienza per pannello e gas gap x 3 livelli di stazioni di RPC nello spettrometro</a:t>
            </a:r>
          </a:p>
          <a:p>
            <a:pPr lvl="3" marL="1117600" indent="-279400" algn="l" defTabSz="321310">
              <a:spcBef>
                <a:spcPts val="1300"/>
              </a:spcBef>
              <a:buSzPct val="60000"/>
              <a:buBlip>
                <a:blip r:embed="rId2"/>
              </a:buBlip>
              <a:defRPr sz="1980">
                <a:solidFill>
                  <a:srgbClr val="5E5E5E"/>
                </a:solidFill>
              </a:defRPr>
            </a:pPr>
          </a:p>
          <a:p>
            <a:pPr lvl="3" marL="1117600" indent="-279400" algn="l" defTabSz="321310">
              <a:spcBef>
                <a:spcPts val="1300"/>
              </a:spcBef>
              <a:buSzPct val="60000"/>
              <a:buBlip>
                <a:blip r:embed="rId2"/>
              </a:buBlip>
              <a:defRPr sz="1980">
                <a:solidFill>
                  <a:srgbClr val="5E5E5E"/>
                </a:solidFill>
              </a:defRPr>
            </a:pPr>
          </a:p>
          <a:p>
            <a:pPr lvl="3" marL="1117600" indent="-279400" algn="l" defTabSz="321310">
              <a:spcBef>
                <a:spcPts val="1300"/>
              </a:spcBef>
              <a:buSzPct val="60000"/>
              <a:buBlip>
                <a:blip r:embed="rId2"/>
              </a:buBlip>
              <a:defRPr sz="1980">
                <a:solidFill>
                  <a:srgbClr val="5E5E5E"/>
                </a:solidFill>
              </a:defRPr>
            </a:pPr>
          </a:p>
          <a:p>
            <a:pPr lvl="2" marL="838200" indent="-279400" algn="l" defTabSz="321310">
              <a:spcBef>
                <a:spcPts val="1300"/>
              </a:spcBef>
              <a:buSzPct val="60000"/>
              <a:buBlip>
                <a:blip r:embed="rId2"/>
              </a:buBlip>
              <a:defRPr sz="1980">
                <a:solidFill>
                  <a:srgbClr val="5E5E5E"/>
                </a:solidFill>
              </a:defRPr>
            </a:pPr>
          </a:p>
          <a:p>
            <a:pPr lvl="2" marL="838200" indent="-279400" algn="l" defTabSz="321310">
              <a:spcBef>
                <a:spcPts val="1300"/>
              </a:spcBef>
              <a:buSzPct val="60000"/>
              <a:buBlip>
                <a:blip r:embed="rId2"/>
              </a:buBlip>
              <a:defRPr sz="1980">
                <a:solidFill>
                  <a:srgbClr val="5E5E5E"/>
                </a:solidFill>
              </a:defRPr>
            </a:pPr>
          </a:p>
          <a:p>
            <a:pPr lvl="2" marL="838200" indent="-279400" algn="l" defTabSz="321310">
              <a:spcBef>
                <a:spcPts val="1300"/>
              </a:spcBef>
              <a:buSzPct val="60000"/>
              <a:buBlip>
                <a:blip r:embed="rId2"/>
              </a:buBlip>
              <a:defRPr sz="1980">
                <a:solidFill>
                  <a:srgbClr val="5E5E5E"/>
                </a:solidFill>
              </a:defRPr>
            </a:pPr>
          </a:p>
          <a:p>
            <a:pPr lvl="2" marL="838200" indent="-279400" algn="l" defTabSz="321310">
              <a:spcBef>
                <a:spcPts val="1300"/>
              </a:spcBef>
              <a:buSzPct val="60000"/>
              <a:buBlip>
                <a:blip r:embed="rId2"/>
              </a:buBlip>
              <a:defRPr sz="1980">
                <a:solidFill>
                  <a:srgbClr val="5E5E5E"/>
                </a:solidFill>
              </a:defRPr>
            </a:pPr>
          </a:p>
        </p:txBody>
      </p:sp>
      <p:pic>
        <p:nvPicPr>
          <p:cNvPr id="402" name="Screen Shot 2017-07-04 at 01.16.51.png" descr="Screen Shot 2017-07-04 at 01.16.51.png"/>
          <p:cNvPicPr>
            <a:picLocks noChangeAspect="1"/>
          </p:cNvPicPr>
          <p:nvPr/>
        </p:nvPicPr>
        <p:blipFill>
          <a:blip r:embed="rId3">
            <a:extLst/>
          </a:blip>
          <a:stretch>
            <a:fillRect/>
          </a:stretch>
        </p:blipFill>
        <p:spPr>
          <a:xfrm>
            <a:off x="285862" y="5511440"/>
            <a:ext cx="5683730" cy="4045425"/>
          </a:xfrm>
          <a:prstGeom prst="rect">
            <a:avLst/>
          </a:prstGeom>
          <a:ln w="12700">
            <a:miter lim="400000"/>
          </a:ln>
        </p:spPr>
      </p:pic>
      <p:sp>
        <p:nvSpPr>
          <p:cNvPr id="403" name="Arrow"/>
          <p:cNvSpPr/>
          <p:nvPr/>
        </p:nvSpPr>
        <p:spPr>
          <a:xfrm>
            <a:off x="5952821" y="8455169"/>
            <a:ext cx="1149959" cy="500594"/>
          </a:xfrm>
          <a:prstGeom prst="rightArrow">
            <a:avLst>
              <a:gd name="adj1" fmla="val 32000"/>
              <a:gd name="adj2" fmla="val 147020"/>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Talks/Posters"/>
          <p:cNvSpPr/>
          <p:nvPr>
            <p:ph type="title"/>
          </p:nvPr>
        </p:nvSpPr>
        <p:spPr>
          <a:prstGeom prst="rect">
            <a:avLst/>
          </a:prstGeom>
        </p:spPr>
        <p:txBody>
          <a:bodyPr/>
          <a:lstStyle/>
          <a:p>
            <a:pPr/>
            <a:r>
              <a:t>Talks/Posters </a:t>
            </a:r>
          </a:p>
        </p:txBody>
      </p:sp>
      <p:sp>
        <p:nvSpPr>
          <p:cNvPr id="406" name="Poster: K. Bachas - Search for heavy resonances in the llqq final state in pp collisions at sqrt(s) = 13 TeV with ATLAS, QCD@work 2016, Giugno 2016, Martina Franca…"/>
          <p:cNvSpPr/>
          <p:nvPr>
            <p:ph type="body" idx="1"/>
          </p:nvPr>
        </p:nvSpPr>
        <p:spPr>
          <a:prstGeom prst="rect">
            <a:avLst/>
          </a:prstGeom>
        </p:spPr>
        <p:txBody>
          <a:bodyPr/>
          <a:lstStyle/>
          <a:p>
            <a:pPr marL="457200" indent="-457200" defTabSz="525779">
              <a:spcBef>
                <a:spcPts val="2100"/>
              </a:spcBef>
              <a:buBlip>
                <a:blip r:embed="rId2"/>
              </a:buBlip>
              <a:defRPr sz="3239"/>
            </a:pPr>
            <a:r>
              <a:t>Poster: K. Bachas - Search for heavy resonances in the llqq final state in pp collisions at sqrt(s) = 13 TeV with ATLAS, QCD@work 2016, Giugno 2016, Martina Franca</a:t>
            </a:r>
          </a:p>
          <a:p>
            <a:pPr marL="457200" indent="-457200" defTabSz="525779">
              <a:spcBef>
                <a:spcPts val="2100"/>
              </a:spcBef>
              <a:buBlip>
                <a:blip r:embed="rId2"/>
              </a:buBlip>
              <a:defRPr sz="3239"/>
            </a:pPr>
            <a:r>
              <a:t>Poster: K. Bachas - Searches for new heavy resonances in diboson final states with ATLAS at 13 TeV, IFAE 2017, Aprile 2017, Trieste</a:t>
            </a:r>
          </a:p>
          <a:p>
            <a:pPr marL="457200" indent="-457200" defTabSz="525779">
              <a:spcBef>
                <a:spcPts val="2100"/>
              </a:spcBef>
              <a:buBlip>
                <a:blip r:embed="rId2"/>
              </a:buBlip>
              <a:defRPr sz="3239"/>
            </a:pPr>
            <a:r>
              <a:t>Talk K. Bachas, N. Biesuz - Exotic searches in WW, WZ and ZZ, XII Workshop ATLAS Italia - Fisica e Upgrade, November 2016 Napoli</a:t>
            </a:r>
          </a:p>
          <a:p>
            <a:pPr marL="457200" indent="-457200" defTabSz="525779">
              <a:spcBef>
                <a:spcPts val="2100"/>
              </a:spcBef>
              <a:buBlip>
                <a:blip r:embed="rId2"/>
              </a:buBlip>
              <a:defRPr sz="3239"/>
            </a:pPr>
            <a:r>
              <a:t>Talk: G. Chiodini - Measurements of heavy flavour production directly or in association with W and Z bosons with ATLAS, QCD@LHC2016, Agosto 2016, Zurigo</a:t>
            </a:r>
          </a:p>
          <a:p>
            <a:pPr marL="457200" indent="-457200" defTabSz="525779">
              <a:spcBef>
                <a:spcPts val="2100"/>
              </a:spcBef>
              <a:buBlip>
                <a:blip r:embed="rId2"/>
              </a:buBlip>
              <a:defRPr sz="3239"/>
            </a:pPr>
            <a:r>
              <a:t>Talk: S.Spagnolo - Production of Electroweak Bosons in association with jets at the ATLAS detector, Lowx 2017, Bisceglie </a:t>
            </a:r>
          </a:p>
        </p:txBody>
      </p:sp>
      <p:sp>
        <p:nvSpPr>
          <p:cNvPr id="407" name="Slide Number"/>
          <p:cNvSpPr/>
          <p:nvPr>
            <p:ph type="sldNum" sz="quarter" idx="2"/>
          </p:nvPr>
        </p:nvSpPr>
        <p:spPr>
          <a:xfrm>
            <a:off x="12592049" y="9347200"/>
            <a:ext cx="254001" cy="431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