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394602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789205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183809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578411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1973015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367618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2762220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156823" algn="l" defTabSz="394602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0" name="Shape 17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394602" latinLnBrk="0">
      <a:defRPr sz="1100">
        <a:latin typeface="+mj-lt"/>
        <a:ea typeface="+mj-ea"/>
        <a:cs typeface="+mj-cs"/>
        <a:sym typeface="Calibri"/>
      </a:defRPr>
    </a:lvl1pPr>
    <a:lvl2pPr indent="228600" defTabSz="394602" latinLnBrk="0">
      <a:defRPr sz="1100">
        <a:latin typeface="+mj-lt"/>
        <a:ea typeface="+mj-ea"/>
        <a:cs typeface="+mj-cs"/>
        <a:sym typeface="Calibri"/>
      </a:defRPr>
    </a:lvl2pPr>
    <a:lvl3pPr indent="457200" defTabSz="394602" latinLnBrk="0">
      <a:defRPr sz="1100">
        <a:latin typeface="+mj-lt"/>
        <a:ea typeface="+mj-ea"/>
        <a:cs typeface="+mj-cs"/>
        <a:sym typeface="Calibri"/>
      </a:defRPr>
    </a:lvl3pPr>
    <a:lvl4pPr indent="685800" defTabSz="394602" latinLnBrk="0">
      <a:defRPr sz="1100">
        <a:latin typeface="+mj-lt"/>
        <a:ea typeface="+mj-ea"/>
        <a:cs typeface="+mj-cs"/>
        <a:sym typeface="Calibri"/>
      </a:defRPr>
    </a:lvl4pPr>
    <a:lvl5pPr indent="914400" defTabSz="394602" latinLnBrk="0">
      <a:defRPr sz="1100">
        <a:latin typeface="+mj-lt"/>
        <a:ea typeface="+mj-ea"/>
        <a:cs typeface="+mj-cs"/>
        <a:sym typeface="Calibri"/>
      </a:defRPr>
    </a:lvl5pPr>
    <a:lvl6pPr indent="1143000" defTabSz="394602" latinLnBrk="0">
      <a:defRPr sz="1100">
        <a:latin typeface="+mj-lt"/>
        <a:ea typeface="+mj-ea"/>
        <a:cs typeface="+mj-cs"/>
        <a:sym typeface="Calibri"/>
      </a:defRPr>
    </a:lvl6pPr>
    <a:lvl7pPr indent="1371600" defTabSz="394602" latinLnBrk="0">
      <a:defRPr sz="1100">
        <a:latin typeface="+mj-lt"/>
        <a:ea typeface="+mj-ea"/>
        <a:cs typeface="+mj-cs"/>
        <a:sym typeface="Calibri"/>
      </a:defRPr>
    </a:lvl7pPr>
    <a:lvl8pPr indent="1600200" defTabSz="394602" latinLnBrk="0">
      <a:defRPr sz="1100">
        <a:latin typeface="+mj-lt"/>
        <a:ea typeface="+mj-ea"/>
        <a:cs typeface="+mj-cs"/>
        <a:sym typeface="Calibri"/>
      </a:defRPr>
    </a:lvl8pPr>
    <a:lvl9pPr indent="1828800" defTabSz="394602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1597820"/>
            <a:ext cx="7772400" cy="110252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2914650"/>
            <a:ext cx="6400800" cy="131445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394602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789205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183809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578411" algn="ctr">
              <a:buClrTx/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xfrm>
            <a:off x="457200" y="208360"/>
            <a:ext cx="8229600" cy="85487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sz="half" idx="1"/>
          </p:nvPr>
        </p:nvSpPr>
        <p:spPr>
          <a:xfrm>
            <a:off x="457200" y="1200150"/>
            <a:ext cx="4038600" cy="339804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Text Placeholder 3"/>
          <p:cNvSpPr/>
          <p:nvPr>
            <p:ph type="body" sz="half" idx="13"/>
          </p:nvPr>
        </p:nvSpPr>
        <p:spPr>
          <a:xfrm>
            <a:off x="4648200" y="1200150"/>
            <a:ext cx="4038600" cy="339804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3" name="Slide Number"/>
          <p:cNvSpPr txBox="1"/>
          <p:nvPr>
            <p:ph type="sldNum" sz="quarter" idx="2"/>
          </p:nvPr>
        </p:nvSpPr>
        <p:spPr>
          <a:xfrm>
            <a:off x="8408696" y="4713117"/>
            <a:ext cx="278105" cy="282123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5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1" name="Title Text"/>
          <p:cNvSpPr txBox="1"/>
          <p:nvPr>
            <p:ph type="title"/>
          </p:nvPr>
        </p:nvSpPr>
        <p:spPr>
          <a:xfrm>
            <a:off x="672053" y="426825"/>
            <a:ext cx="7808040" cy="8579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2" name="Text Placeholder 6"/>
          <p:cNvSpPr/>
          <p:nvPr>
            <p:ph type="body" sz="quarter" idx="13"/>
          </p:nvPr>
        </p:nvSpPr>
        <p:spPr>
          <a:xfrm>
            <a:off x="199580" y="2032547"/>
            <a:ext cx="782027" cy="62240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xfrm>
            <a:off x="0" y="788906"/>
            <a:ext cx="9144000" cy="380571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3305178"/>
            <a:ext cx="7772401" cy="1021557"/>
          </a:xfrm>
          <a:prstGeom prst="rect">
            <a:avLst/>
          </a:prstGeom>
        </p:spPr>
        <p:txBody>
          <a:bodyPr anchor="t"/>
          <a:lstStyle>
            <a:lvl1pPr algn="l">
              <a:defRPr b="1" cap="all" sz="35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180034"/>
            <a:ext cx="7772401" cy="112514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1pPr>
            <a:lvl2pPr marL="0" indent="394602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2pPr>
            <a:lvl3pPr marL="0" indent="789205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3pPr>
            <a:lvl4pPr marL="0" indent="1183809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4pPr>
            <a:lvl5pPr marL="0" indent="1578411">
              <a:spcBef>
                <a:spcPts val="400"/>
              </a:spcBef>
              <a:buClrTx/>
              <a:buSzTx/>
              <a:buFontTx/>
              <a:buNone/>
              <a:defRPr sz="17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200153"/>
            <a:ext cx="4038600" cy="3394472"/>
          </a:xfrm>
          <a:prstGeom prst="rect">
            <a:avLst/>
          </a:prstGeom>
        </p:spPr>
        <p:txBody>
          <a:bodyPr/>
          <a:lstStyle>
            <a:lvl1pPr>
              <a:spcBef>
                <a:spcPts val="500"/>
              </a:spcBef>
              <a:defRPr sz="2400"/>
            </a:lvl1pPr>
            <a:lvl2pPr marL="676462" indent="-281859">
              <a:spcBef>
                <a:spcPts val="500"/>
              </a:spcBef>
              <a:defRPr sz="2400"/>
            </a:lvl2pPr>
            <a:lvl3pPr marL="1067749" indent="-278543">
              <a:spcBef>
                <a:spcPts val="500"/>
              </a:spcBef>
              <a:defRPr sz="2400"/>
            </a:lvl3pPr>
            <a:lvl4pPr marL="1479761" indent="-295953">
              <a:spcBef>
                <a:spcPts val="500"/>
              </a:spcBef>
              <a:defRPr sz="2400"/>
            </a:lvl4pPr>
            <a:lvl5pPr marL="1874363" indent="-295952">
              <a:spcBef>
                <a:spcPts val="50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1" y="1151339"/>
            <a:ext cx="4040188" cy="47982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b="1" sz="2100"/>
            </a:lvl1pPr>
            <a:lvl2pPr marL="0" indent="394602">
              <a:spcBef>
                <a:spcPts val="500"/>
              </a:spcBef>
              <a:buClrTx/>
              <a:buSzTx/>
              <a:buFontTx/>
              <a:buNone/>
              <a:defRPr b="1" sz="2100"/>
            </a:lvl2pPr>
            <a:lvl3pPr marL="0" indent="789205">
              <a:spcBef>
                <a:spcPts val="500"/>
              </a:spcBef>
              <a:buClrTx/>
              <a:buSzTx/>
              <a:buFontTx/>
              <a:buNone/>
              <a:defRPr b="1" sz="2100"/>
            </a:lvl3pPr>
            <a:lvl4pPr marL="0" indent="1183809">
              <a:spcBef>
                <a:spcPts val="500"/>
              </a:spcBef>
              <a:buClrTx/>
              <a:buSzTx/>
              <a:buFontTx/>
              <a:buNone/>
              <a:defRPr b="1" sz="2100"/>
            </a:lvl4pPr>
            <a:lvl5pPr marL="0" indent="1578411">
              <a:spcBef>
                <a:spcPts val="500"/>
              </a:spcBef>
              <a:buClrTx/>
              <a:buSzTx/>
              <a:buFontTx/>
              <a:buNone/>
              <a:defRPr b="1"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45031" y="1151339"/>
            <a:ext cx="4041775" cy="47982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ClrTx/>
              <a:buSzTx/>
              <a:buFontTx/>
              <a:buNone/>
              <a:defRPr b="1" sz="21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4" y="204789"/>
            <a:ext cx="3008312" cy="871538"/>
          </a:xfrm>
          <a:prstGeom prst="rect">
            <a:avLst/>
          </a:prstGeom>
        </p:spPr>
        <p:txBody>
          <a:bodyPr anchor="b"/>
          <a:lstStyle>
            <a:lvl1pPr algn="l">
              <a:defRPr b="1" sz="17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idx="1"/>
          </p:nvPr>
        </p:nvSpPr>
        <p:spPr>
          <a:xfrm>
            <a:off x="3575051" y="204789"/>
            <a:ext cx="5111751" cy="438983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half" idx="13"/>
          </p:nvPr>
        </p:nvSpPr>
        <p:spPr>
          <a:xfrm>
            <a:off x="457203" y="1076326"/>
            <a:ext cx="3008314" cy="3518297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00"/>
              </a:spcBef>
              <a:buClrTx/>
              <a:buSzTx/>
              <a:buFontTx/>
              <a:buNone/>
              <a:defRPr sz="12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9" y="3600453"/>
            <a:ext cx="5486401" cy="425054"/>
          </a:xfrm>
          <a:prstGeom prst="rect">
            <a:avLst/>
          </a:prstGeom>
        </p:spPr>
        <p:txBody>
          <a:bodyPr anchor="b"/>
          <a:lstStyle>
            <a:lvl1pPr algn="l">
              <a:defRPr b="1" sz="17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1792289" y="459582"/>
            <a:ext cx="5486401" cy="30861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9" y="4025503"/>
            <a:ext cx="5486401" cy="60364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200"/>
              </a:spcBef>
              <a:buClrTx/>
              <a:buSzTx/>
              <a:buFontTx/>
              <a:buNone/>
              <a:defRPr sz="1200"/>
            </a:lvl1pPr>
            <a:lvl2pPr marL="0" indent="394602">
              <a:spcBef>
                <a:spcPts val="200"/>
              </a:spcBef>
              <a:buClrTx/>
              <a:buSzTx/>
              <a:buFontTx/>
              <a:buNone/>
              <a:defRPr sz="1200"/>
            </a:lvl2pPr>
            <a:lvl3pPr marL="0" indent="789205">
              <a:spcBef>
                <a:spcPts val="200"/>
              </a:spcBef>
              <a:buClrTx/>
              <a:buSzTx/>
              <a:buFontTx/>
              <a:buNone/>
              <a:defRPr sz="1200"/>
            </a:lvl3pPr>
            <a:lvl4pPr marL="0" indent="1183809">
              <a:spcBef>
                <a:spcPts val="200"/>
              </a:spcBef>
              <a:buClrTx/>
              <a:buSzTx/>
              <a:buFontTx/>
              <a:buNone/>
              <a:defRPr sz="1200"/>
            </a:lvl4pPr>
            <a:lvl5pPr marL="0" indent="1578411">
              <a:spcBef>
                <a:spcPts val="200"/>
              </a:spcBef>
              <a:buClrTx/>
              <a:buSzTx/>
              <a:buFontTx/>
              <a:buNone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8865896" y="4865517"/>
            <a:ext cx="278105" cy="282123"/>
          </a:xfrm>
          <a:prstGeom prst="rect">
            <a:avLst/>
          </a:prstGeom>
          <a:ln w="12700">
            <a:miter lim="400000"/>
          </a:ln>
        </p:spPr>
        <p:txBody>
          <a:bodyPr wrap="none" lIns="39460" tIns="39460" rIns="39460" bIns="39460" anchor="ctr">
            <a:spAutoFit/>
          </a:bodyPr>
          <a:lstStyle>
            <a:lvl1pPr algn="r">
              <a:defRPr sz="14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95951" marR="0" indent="-295951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682334" marR="0" indent="-287731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052275" marR="0" indent="-263069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508775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–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903378" marR="0" indent="-324968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»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297981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692584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087187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481791" marR="0" indent="-324967" algn="l" defTabSz="394602" rtl="0" latinLnBrk="0">
        <a:lnSpc>
          <a:spcPct val="100000"/>
        </a:lnSpc>
        <a:spcBef>
          <a:spcPts val="600"/>
        </a:spcBef>
        <a:spcAft>
          <a:spcPts val="0"/>
        </a:spcAft>
        <a:buClr>
          <a:srgbClr val="FF0000"/>
        </a:buClr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94602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789205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183809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578411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973015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367618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762220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156823" algn="r" defTabSz="39460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rxiv.org/abs/1708.09638" TargetMode="External"/><Relationship Id="rId3" Type="http://schemas.openxmlformats.org/officeDocument/2006/relationships/hyperlink" Target="https://journals.aps.org/prd/abstract/10.1103/PhysRevD.98.052008" TargetMode="External"/><Relationship Id="rId4" Type="http://schemas.openxmlformats.org/officeDocument/2006/relationships/hyperlink" Target="https://arxiv.org/abs/1808.02380" TargetMode="External"/><Relationship Id="rId5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6"/>
          <p:cNvSpPr txBox="1"/>
          <p:nvPr>
            <p:ph type="title"/>
          </p:nvPr>
        </p:nvSpPr>
        <p:spPr>
          <a:xfrm>
            <a:off x="722312" y="3305178"/>
            <a:ext cx="7772401" cy="1021556"/>
          </a:xfrm>
          <a:prstGeom prst="rect">
            <a:avLst/>
          </a:prstGeom>
        </p:spPr>
        <p:txBody>
          <a:bodyPr/>
          <a:lstStyle/>
          <a:p>
            <a:pPr/>
            <a:r>
              <a:t>Section Header</a:t>
            </a:r>
          </a:p>
        </p:txBody>
      </p:sp>
      <p:sp>
        <p:nvSpPr>
          <p:cNvPr id="173" name="Text Placeholder 7"/>
          <p:cNvSpPr txBox="1"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4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pPr/>
            <a:r>
              <a:t>Physics: Produzione risonante di ZV in ll+jets</a:t>
            </a:r>
          </a:p>
        </p:txBody>
      </p:sp>
      <p:sp>
        <p:nvSpPr>
          <p:cNvPr id="177" name="Content Placeholder 5"/>
          <p:cNvSpPr txBox="1"/>
          <p:nvPr>
            <p:ph type="body" idx="1"/>
          </p:nvPr>
        </p:nvSpPr>
        <p:spPr>
          <a:xfrm>
            <a:off x="0" y="788905"/>
            <a:ext cx="4871806" cy="4314295"/>
          </a:xfrm>
          <a:prstGeom prst="rect">
            <a:avLst/>
          </a:prstGeom>
        </p:spPr>
        <p:txBody>
          <a:bodyPr/>
          <a:lstStyle/>
          <a:p>
            <a:pPr marL="186449" indent="-186449" defTabSz="248599">
              <a:spcBef>
                <a:spcPts val="400"/>
              </a:spcBef>
              <a:defRPr sz="1134"/>
            </a:pPr>
            <a:r>
              <a:t>Canale studiato a Lecce sin dal 2015, per la ricerca di nuovi fenomeni nella produzione risonante di coppie di bosoni di gauge ZV (V=Z o W) con una Z ricostruita in ee oppure μμ e l’altro bosone (Z o W) in adroni</a:t>
            </a:r>
          </a:p>
          <a:p>
            <a:pPr lvl="1" marL="435049" indent="-186449" defTabSz="248599">
              <a:spcBef>
                <a:spcPts val="400"/>
              </a:spcBef>
              <a:defRPr sz="1134"/>
            </a:pPr>
            <a:r>
              <a:t>Risultati finali su tutta la statistica 2015 e 2016 pubblicati JHEP 03 (2018) 009,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ArXiv:1708.09638</a:t>
            </a:r>
          </a:p>
          <a:p>
            <a:pPr lvl="1" marL="435049" indent="-186449" defTabSz="248599">
              <a:spcBef>
                <a:spcPts val="400"/>
              </a:spcBef>
              <a:defRPr sz="1134"/>
            </a:pPr>
            <a:r>
              <a:t>Combinati con risultati ATLAS da tutti i canali VV’, VH e anche ll per vincolare KK Graviton e risonanze pesanti nel modello HVT (heavy vector triplet)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Phys. Rev. D 98 (2018) 052008</a:t>
            </a:r>
            <a:r>
              <a:t>,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arXiv:1808.02380</a:t>
            </a:r>
          </a:p>
          <a:p>
            <a:pPr lvl="1" marL="435049" indent="-186449" defTabSz="248599">
              <a:spcBef>
                <a:spcPts val="400"/>
              </a:spcBef>
              <a:defRPr sz="1134"/>
            </a:pPr>
            <a:r>
              <a:t>Nell’ultimo anno analisi e interpretazione è gestita da un nuovo working gruppo: Higgs and Diboson Searches: </a:t>
            </a:r>
          </a:p>
          <a:p>
            <a:pPr lvl="2" marL="683649" indent="-186449" defTabSz="248599">
              <a:spcBef>
                <a:spcPts val="400"/>
              </a:spcBef>
              <a:defRPr sz="1134"/>
            </a:pPr>
            <a:r>
              <a:t>si guarda all’intera statistica del run 2: 139 fb</a:t>
            </a:r>
            <a:r>
              <a:rPr baseline="31999"/>
              <a:t>-1</a:t>
            </a:r>
          </a:p>
          <a:p>
            <a:pPr lvl="2" marL="683649" indent="-186449" defTabSz="248599">
              <a:spcBef>
                <a:spcPts val="400"/>
              </a:spcBef>
              <a:defRPr sz="1134"/>
            </a:pPr>
            <a:r>
              <a:t>Si rinnova la strategia di analisi per migliorare la sensibilità </a:t>
            </a:r>
          </a:p>
          <a:p>
            <a:pPr lvl="3" marL="932248" indent="-186449" defTabSz="248599">
              <a:spcBef>
                <a:spcPts val="400"/>
              </a:spcBef>
              <a:buChar char="•"/>
              <a:defRPr sz="1134"/>
            </a:pPr>
            <a:r>
              <a:t>Lavoro trainante di K. Bachas su applicazione di Deep Neural Networks e Recurrent Neural Networks nella strategia </a:t>
            </a:r>
          </a:p>
          <a:p>
            <a:pPr lvl="3" marL="932248" indent="-186449" defTabSz="248599">
              <a:spcBef>
                <a:spcPts val="400"/>
              </a:spcBef>
              <a:buChar char="•"/>
              <a:defRPr sz="1134"/>
            </a:pPr>
            <a:r>
              <a:t>Stretta collaborazione tra gruppi di Lecce e Napoli in ATLAS-Italia </a:t>
            </a:r>
          </a:p>
          <a:p>
            <a:pPr lvl="3" marL="932248" indent="-186449" defTabSz="248599">
              <a:spcBef>
                <a:spcPts val="400"/>
              </a:spcBef>
              <a:buChar char="•"/>
              <a:defRPr sz="1134"/>
            </a:pPr>
            <a:r>
              <a:t>Metodologie esportato adesso nell’analisi degli altri stati finali che concorrono alla combinazione</a:t>
            </a:r>
          </a:p>
        </p:txBody>
      </p:sp>
      <p:sp>
        <p:nvSpPr>
          <p:cNvPr id="178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79" name="Screen Shot 2017-07-03 at 17.30.43.png" descr="Screen Shot 2017-07-03 at 17.30.43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4801553" y="919778"/>
            <a:ext cx="4345480" cy="1333221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ggF"/>
          <p:cNvSpPr txBox="1"/>
          <p:nvPr/>
        </p:nvSpPr>
        <p:spPr>
          <a:xfrm>
            <a:off x="5394357" y="829359"/>
            <a:ext cx="626392" cy="4933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ggF</a:t>
            </a:r>
          </a:p>
        </p:txBody>
      </p:sp>
      <p:sp>
        <p:nvSpPr>
          <p:cNvPr id="181" name="DY"/>
          <p:cNvSpPr txBox="1"/>
          <p:nvPr/>
        </p:nvSpPr>
        <p:spPr>
          <a:xfrm>
            <a:off x="6667887" y="969696"/>
            <a:ext cx="612811" cy="43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40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DY</a:t>
            </a:r>
          </a:p>
        </p:txBody>
      </p:sp>
      <p:sp>
        <p:nvSpPr>
          <p:cNvPr id="182" name="VBF"/>
          <p:cNvSpPr txBox="1"/>
          <p:nvPr/>
        </p:nvSpPr>
        <p:spPr>
          <a:xfrm>
            <a:off x="7819559" y="860431"/>
            <a:ext cx="930712" cy="431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VBF</a:t>
            </a:r>
          </a:p>
        </p:txBody>
      </p:sp>
      <p:sp>
        <p:nvSpPr>
          <p:cNvPr id="183" name="Tre meccanismi di produzione;…"/>
          <p:cNvSpPr txBox="1"/>
          <p:nvPr/>
        </p:nvSpPr>
        <p:spPr>
          <a:xfrm>
            <a:off x="5713820" y="2081529"/>
            <a:ext cx="3917945" cy="980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/>
            </a:pPr>
            <a:r>
              <a:t>Tre meccanismi di produzione; </a:t>
            </a:r>
          </a:p>
          <a:p>
            <a:pPr>
              <a:defRPr sz="1200"/>
            </a:pPr>
            <a:r>
              <a:t>Tre modelli per l’interpretazione: </a:t>
            </a:r>
          </a:p>
          <a:p>
            <a:pPr marL="200526" indent="-200526">
              <a:buSzPct val="100000"/>
              <a:buAutoNum type="arabicParenR" startAt="1"/>
              <a:defRPr sz="1200"/>
            </a:pPr>
            <a:r>
              <a:t>Higgs pesanti (spin 0)</a:t>
            </a:r>
          </a:p>
          <a:p>
            <a:pPr marL="200526" indent="-200526">
              <a:buSzPct val="100000"/>
              <a:buAutoNum type="arabicParenR" startAt="1"/>
              <a:defRPr sz="1200"/>
            </a:pPr>
            <a:r>
              <a:t>nuovi bosoni di gauge in HVT e (spin 1)</a:t>
            </a:r>
          </a:p>
          <a:p>
            <a:pPr marL="200526" indent="-200526">
              <a:buSzPct val="100000"/>
              <a:buAutoNum type="arabicParenR" startAt="1"/>
              <a:defRPr sz="1200"/>
            </a:pPr>
            <a:r>
              <a:t>KK graviton (spin 2)</a:t>
            </a:r>
          </a:p>
        </p:txBody>
      </p:sp>
      <p:sp>
        <p:nvSpPr>
          <p:cNvPr id="184" name="ATL-COM-PHYS-2018-1549…"/>
          <p:cNvSpPr txBox="1"/>
          <p:nvPr/>
        </p:nvSpPr>
        <p:spPr>
          <a:xfrm>
            <a:off x="5707552" y="3237229"/>
            <a:ext cx="3189811" cy="1691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1200"/>
            </a:pPr>
            <a:r>
              <a:t>ATL-COM-PHYS-2018-1549</a:t>
            </a:r>
          </a:p>
          <a:p>
            <a:pPr>
              <a:defRPr sz="1200"/>
            </a:pPr>
            <a:r>
              <a:t>Documento interno, a supporto di un imminente draft di articolo o CONF-note (pubblicazione di risultati preliminari per conferenze) a seconda del progresso dei risultati finali e della strategia di pubblicazione di ATLAS </a:t>
            </a:r>
          </a:p>
          <a:p>
            <a:pPr>
              <a:defRPr sz="1200"/>
            </a:pPr>
            <a:r>
              <a:t>Autori: </a:t>
            </a:r>
            <a:r>
              <a:rPr i="1"/>
              <a:t>K. Bachas, G. Chiodini, S. Spagnolo et altri ~40 fisici.</a:t>
            </a:r>
          </a:p>
        </p:txBody>
      </p:sp>
      <p:sp>
        <p:nvSpPr>
          <p:cNvPr id="185" name="Arrow"/>
          <p:cNvSpPr/>
          <p:nvPr/>
        </p:nvSpPr>
        <p:spPr>
          <a:xfrm>
            <a:off x="4950042" y="3193553"/>
            <a:ext cx="672843" cy="1054597"/>
          </a:xfrm>
          <a:prstGeom prst="rightArrow">
            <a:avLst>
              <a:gd name="adj1" fmla="val 32226"/>
              <a:gd name="adj2" fmla="val 69955"/>
            </a:avLst>
          </a:prstGeom>
          <a:solidFill>
            <a:srgbClr val="FFFFFF"/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  <p:sp>
        <p:nvSpPr>
          <p:cNvPr id="186" name="Rounded Rectangle"/>
          <p:cNvSpPr/>
          <p:nvPr/>
        </p:nvSpPr>
        <p:spPr>
          <a:xfrm>
            <a:off x="203200" y="2579364"/>
            <a:ext cx="4735348" cy="2469846"/>
          </a:xfrm>
          <a:prstGeom prst="roundRect">
            <a:avLst>
              <a:gd name="adj" fmla="val 14789"/>
            </a:avLst>
          </a:prstGeom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pPr/>
            <a:r>
              <a:t>Physics: Produzione risonante di ZV in ll+jets</a:t>
            </a:r>
          </a:p>
        </p:txBody>
      </p:sp>
      <p:sp>
        <p:nvSpPr>
          <p:cNvPr id="189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90" name="Screen Shot 2017-07-03 at 17.30.43.png" descr="Screen Shot 2017-07-03 at 17.30.43.png"/>
          <p:cNvPicPr>
            <a:picLocks noChangeAspect="1"/>
          </p:cNvPicPr>
          <p:nvPr/>
        </p:nvPicPr>
        <p:blipFill>
          <a:blip r:embed="rId2">
            <a:extLst/>
          </a:blip>
          <a:srcRect l="46693" t="0" r="0" b="0"/>
          <a:stretch>
            <a:fillRect/>
          </a:stretch>
        </p:blipFill>
        <p:spPr>
          <a:xfrm>
            <a:off x="6847542" y="970578"/>
            <a:ext cx="2316424" cy="1333221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ggF"/>
          <p:cNvSpPr txBox="1"/>
          <p:nvPr/>
        </p:nvSpPr>
        <p:spPr>
          <a:xfrm>
            <a:off x="6678030" y="566892"/>
            <a:ext cx="626392" cy="493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0433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ggF</a:t>
            </a:r>
          </a:p>
        </p:txBody>
      </p:sp>
      <p:sp>
        <p:nvSpPr>
          <p:cNvPr id="192" name="DY"/>
          <p:cNvSpPr txBox="1"/>
          <p:nvPr/>
        </p:nvSpPr>
        <p:spPr>
          <a:xfrm>
            <a:off x="6684821" y="1020496"/>
            <a:ext cx="612810" cy="43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40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DY</a:t>
            </a:r>
          </a:p>
        </p:txBody>
      </p:sp>
      <p:sp>
        <p:nvSpPr>
          <p:cNvPr id="193" name="VBF"/>
          <p:cNvSpPr txBox="1"/>
          <p:nvPr/>
        </p:nvSpPr>
        <p:spPr>
          <a:xfrm>
            <a:off x="7819559" y="860431"/>
            <a:ext cx="930712" cy="4311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 defTabSz="584200">
              <a:defRPr i="1" sz="2500">
                <a:solidFill>
                  <a:srgbClr val="FF26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/>
            <a:r>
              <a:t>VBF</a:t>
            </a:r>
          </a:p>
        </p:txBody>
      </p:sp>
      <p:sp>
        <p:nvSpPr>
          <p:cNvPr id="194" name="Content Placeholder 5"/>
          <p:cNvSpPr txBox="1"/>
          <p:nvPr>
            <p:ph type="body" idx="1"/>
          </p:nvPr>
        </p:nvSpPr>
        <p:spPr>
          <a:xfrm>
            <a:off x="178213" y="712705"/>
            <a:ext cx="8787574" cy="2520321"/>
          </a:xfrm>
          <a:prstGeom prst="rect">
            <a:avLst/>
          </a:prstGeom>
        </p:spPr>
        <p:txBody>
          <a:bodyPr/>
          <a:lstStyle/>
          <a:p>
            <a:pPr marL="183490" indent="-183490" defTabSz="244653">
              <a:spcBef>
                <a:spcPts val="400"/>
              </a:spcBef>
              <a:defRPr sz="1116"/>
            </a:pPr>
            <a:r>
              <a:t>Strategia classica di analisi: 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Separazione di eventi </a:t>
            </a:r>
            <a:r>
              <a:rPr>
                <a:solidFill>
                  <a:srgbClr val="FF2600"/>
                </a:solidFill>
              </a:rPr>
              <a:t>VBF</a:t>
            </a:r>
            <a:r>
              <a:t> e non-VBF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Applicazione di tagli ottimizzati separatamente nelle due categorie di eventi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Fit per estrazione del segnale</a:t>
            </a:r>
          </a:p>
          <a:p>
            <a:pPr marL="183490" indent="-183490" defTabSz="244653">
              <a:spcBef>
                <a:spcPts val="400"/>
              </a:spcBef>
              <a:defRPr sz="1116"/>
            </a:pPr>
            <a:r>
              <a:t>Dove utilizzare il ML ?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2 possibili applicazioni: </a:t>
            </a:r>
          </a:p>
          <a:p>
            <a:pPr lvl="2" marL="672797" indent="-183490" defTabSz="244653">
              <a:spcBef>
                <a:spcPts val="400"/>
              </a:spcBef>
              <a:defRPr sz="1116"/>
            </a:pPr>
            <a:r>
              <a:t>RNN per classificazione VBF/ggF —&gt; recupera efficienza per il segnale VBF; </a:t>
            </a:r>
            <a:r>
              <a:rPr i="1">
                <a:solidFill>
                  <a:srgbClr val="FF2600"/>
                </a:solidFill>
              </a:rPr>
              <a:t>attualmente adottato</a:t>
            </a:r>
          </a:p>
          <a:p>
            <a:pPr lvl="2" marL="672797" indent="-183490" defTabSz="244653">
              <a:spcBef>
                <a:spcPts val="400"/>
              </a:spcBef>
              <a:defRPr sz="1116"/>
            </a:pPr>
            <a:r>
              <a:t>DNN per classificazione Segnale/Bkg  —&gt; per migliorare la sensibilita’ (sia nel caso VBF and ggF); </a:t>
            </a:r>
            <a:r>
              <a:rPr>
                <a:solidFill>
                  <a:srgbClr val="0433FF"/>
                </a:solidFill>
              </a:rPr>
              <a:t>ancora in discussione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Classificatori R/DNN basati su variabili cinematiche fondamentali, non discriminati elaborati </a:t>
            </a:r>
          </a:p>
          <a:p>
            <a:pPr lvl="1" marL="428144" indent="-183490" defTabSz="244653">
              <a:spcBef>
                <a:spcPts val="400"/>
              </a:spcBef>
              <a:defRPr sz="1116"/>
            </a:pPr>
            <a:r>
              <a:t>Recurrent/Deep NN hanno la capacita’ di sfruttare correlazioni cinematiche nascoste e apprendere caratteristiche  complesse</a:t>
            </a:r>
          </a:p>
        </p:txBody>
      </p:sp>
      <p:grpSp>
        <p:nvGrpSpPr>
          <p:cNvPr id="197" name="Group"/>
          <p:cNvGrpSpPr/>
          <p:nvPr/>
        </p:nvGrpSpPr>
        <p:grpSpPr>
          <a:xfrm>
            <a:off x="1811866" y="2948266"/>
            <a:ext cx="6438187" cy="2063907"/>
            <a:chOff x="0" y="0"/>
            <a:chExt cx="6438185" cy="2063905"/>
          </a:xfrm>
        </p:grpSpPr>
        <p:pic>
          <p:nvPicPr>
            <p:cNvPr id="195" name="Screen Shot 2019-07-03 at 18.21.35.png" descr="Screen Shot 2019-07-03 at 18.21.35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4214" y="0"/>
              <a:ext cx="6373972" cy="199245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6" name="Rectangle"/>
            <p:cNvSpPr/>
            <p:nvPr/>
          </p:nvSpPr>
          <p:spPr>
            <a:xfrm>
              <a:off x="0" y="1781783"/>
              <a:ext cx="1270000" cy="282123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/>
            </a:p>
          </p:txBody>
        </p:sp>
      </p:grpSp>
      <p:sp>
        <p:nvSpPr>
          <p:cNvPr id="198" name="RNN:…"/>
          <p:cNvSpPr txBox="1"/>
          <p:nvPr/>
        </p:nvSpPr>
        <p:spPr>
          <a:xfrm>
            <a:off x="2178987" y="4414758"/>
            <a:ext cx="2650180" cy="624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i="1" sz="1200">
                <a:solidFill>
                  <a:srgbClr val="FF2600"/>
                </a:solidFill>
              </a:defRPr>
            </a:pPr>
            <a:r>
              <a:t>RNN:  </a:t>
            </a:r>
          </a:p>
          <a:p>
            <a:pPr>
              <a:defRPr sz="1200">
                <a:solidFill>
                  <a:srgbClr val="FF2600"/>
                </a:solidFill>
              </a:defRPr>
            </a:pPr>
            <a:r>
              <a:t>Efficienza per VBF da 40% -&gt; 68%, Efficienza per ggF da 93% a 86% </a:t>
            </a:r>
          </a:p>
        </p:txBody>
      </p:sp>
      <p:sp>
        <p:nvSpPr>
          <p:cNvPr id="199" name="Analysis flow…"/>
          <p:cNvSpPr txBox="1"/>
          <p:nvPr/>
        </p:nvSpPr>
        <p:spPr>
          <a:xfrm>
            <a:off x="350313" y="3599179"/>
            <a:ext cx="1342094" cy="5740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/>
            <a:r>
              <a:t>Analysis flow</a:t>
            </a:r>
          </a:p>
          <a:p>
            <a:pPr/>
            <a:r>
              <a:t>Graphically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itle 4"/>
          <p:cNvSpPr txBox="1"/>
          <p:nvPr>
            <p:ph type="title"/>
          </p:nvPr>
        </p:nvSpPr>
        <p:spPr>
          <a:xfrm>
            <a:off x="0" y="0"/>
            <a:ext cx="9144000" cy="606112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pPr/>
            <a:r>
              <a:t>Physics: Produzione risonante di ZV in ll+jets</a:t>
            </a:r>
          </a:p>
        </p:txBody>
      </p:sp>
      <p:sp>
        <p:nvSpPr>
          <p:cNvPr id="202" name="Slide Number Placeholder 3"/>
          <p:cNvSpPr txBox="1"/>
          <p:nvPr>
            <p:ph type="sldNum" sz="quarter" idx="2"/>
          </p:nvPr>
        </p:nvSpPr>
        <p:spPr>
          <a:xfrm>
            <a:off x="8959137" y="4865517"/>
            <a:ext cx="184864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3" name="Content Placeholder 5"/>
          <p:cNvSpPr txBox="1"/>
          <p:nvPr>
            <p:ph type="body" sz="quarter" idx="1"/>
          </p:nvPr>
        </p:nvSpPr>
        <p:spPr>
          <a:xfrm>
            <a:off x="341983" y="797372"/>
            <a:ext cx="8460034" cy="991492"/>
          </a:xfrm>
          <a:prstGeom prst="rect">
            <a:avLst/>
          </a:prstGeom>
        </p:spPr>
        <p:txBody>
          <a:bodyPr/>
          <a:lstStyle/>
          <a:p>
            <a:pPr marL="233802" indent="-233802" defTabSz="311736">
              <a:spcBef>
                <a:spcPts val="500"/>
              </a:spcBef>
              <a:defRPr sz="1422"/>
            </a:pPr>
            <a:r>
              <a:t>DNN per classificazione Segnale/Bkg  —&gt; per migliorare la sensibilita’ (sia nel caso VBF and ggF); </a:t>
            </a:r>
            <a:r>
              <a:rPr>
                <a:solidFill>
                  <a:srgbClr val="0433FF"/>
                </a:solidFill>
              </a:rPr>
              <a:t>ancora in discussione</a:t>
            </a:r>
            <a:endParaRPr>
              <a:solidFill>
                <a:srgbClr val="0433FF"/>
              </a:solidFill>
            </a:endParaRPr>
          </a:p>
          <a:p>
            <a:pPr lvl="1" marL="545538" indent="-233802" defTabSz="311736">
              <a:spcBef>
                <a:spcPts val="500"/>
              </a:spcBef>
              <a:defRPr sz="1422"/>
            </a:pPr>
            <a:r>
              <a:rPr>
                <a:solidFill>
                  <a:srgbClr val="0433FF"/>
                </a:solidFill>
              </a:rPr>
              <a:t>Esempio di miglioramento stimato sui limiti ottenibili in assenza di segnale                            (modello di Higgs pesante):</a:t>
            </a:r>
          </a:p>
        </p:txBody>
      </p:sp>
      <p:pic>
        <p:nvPicPr>
          <p:cNvPr id="204" name="Screen Shot 2019-07-03 at 18.40.13.png" descr="Screen Shot 2019-07-03 at 18.40.13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2596" y="1798345"/>
            <a:ext cx="3477393" cy="3255956"/>
          </a:xfrm>
          <a:prstGeom prst="rect">
            <a:avLst/>
          </a:prstGeom>
          <a:ln w="12700">
            <a:miter lim="400000"/>
          </a:ln>
        </p:spPr>
      </p:pic>
      <p:sp>
        <p:nvSpPr>
          <p:cNvPr id="205" name="Line"/>
          <p:cNvSpPr/>
          <p:nvPr/>
        </p:nvSpPr>
        <p:spPr>
          <a:xfrm flipH="1">
            <a:off x="2611246" y="2726574"/>
            <a:ext cx="1685934" cy="573310"/>
          </a:xfrm>
          <a:prstGeom prst="line">
            <a:avLst/>
          </a:prstGeom>
          <a:ln w="25400">
            <a:solidFill>
              <a:srgbClr val="000000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206" name="RNN + cut based signal/bkg + fit of the ZV invariant mass"/>
          <p:cNvSpPr txBox="1"/>
          <p:nvPr/>
        </p:nvSpPr>
        <p:spPr>
          <a:xfrm>
            <a:off x="4439587" y="2601194"/>
            <a:ext cx="5260658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 sz="1200"/>
            </a:lvl1pPr>
          </a:lstStyle>
          <a:p>
            <a:pPr/>
            <a:r>
              <a:t>RNN + cut based signal/bkg + fit of the ZV invariant mass </a:t>
            </a:r>
          </a:p>
        </p:txBody>
      </p:sp>
      <p:sp>
        <p:nvSpPr>
          <p:cNvPr id="207" name="Line"/>
          <p:cNvSpPr/>
          <p:nvPr/>
        </p:nvSpPr>
        <p:spPr>
          <a:xfrm flipH="1">
            <a:off x="3085380" y="2987579"/>
            <a:ext cx="1232739" cy="447772"/>
          </a:xfrm>
          <a:prstGeom prst="line">
            <a:avLst/>
          </a:prstGeom>
          <a:ln w="25400">
            <a:solidFill>
              <a:srgbClr val="0433FF"/>
            </a:solidFill>
            <a:tailEnd type="triangle"/>
          </a:ln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p:spPr>
        <p:txBody>
          <a:bodyPr lIns="45719" rIns="45719"/>
          <a:lstStyle/>
          <a:p>
            <a:pPr/>
          </a:p>
        </p:txBody>
      </p:sp>
      <p:sp>
        <p:nvSpPr>
          <p:cNvPr id="208" name="RNN + fit of the DNN score for signal/bkg separation"/>
          <p:cNvSpPr txBox="1"/>
          <p:nvPr/>
        </p:nvSpPr>
        <p:spPr>
          <a:xfrm>
            <a:off x="4439587" y="2881828"/>
            <a:ext cx="5260658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i="1" sz="1200">
                <a:solidFill>
                  <a:srgbClr val="0433FF"/>
                </a:solidFill>
              </a:defRPr>
            </a:lvl1pPr>
          </a:lstStyle>
          <a:p>
            <a:pPr/>
            <a:r>
              <a:t>RNN + fit of the DNN score for signal/bkg separation</a:t>
            </a:r>
          </a:p>
        </p:txBody>
      </p:sp>
      <p:sp>
        <p:nvSpPr>
          <p:cNvPr id="209" name="- Le competenze di Dinos  su tecniche di ML avanzato sono ormai ben riconosciute in ATLAS;…"/>
          <p:cNvSpPr txBox="1"/>
          <p:nvPr/>
        </p:nvSpPr>
        <p:spPr>
          <a:xfrm>
            <a:off x="4174941" y="3411832"/>
            <a:ext cx="4701081" cy="1513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1200"/>
            </a:pPr>
            <a:r>
              <a:t>- Le competenze di Dinos  su tecniche di ML avanzato sono ormai ben riconosciute in ATLAS; </a:t>
            </a:r>
          </a:p>
          <a:p>
            <a:pPr marL="120315" indent="-120315">
              <a:buSzPct val="100000"/>
              <a:buChar char="-"/>
              <a:defRPr b="1" sz="1200"/>
            </a:pPr>
            <a:r>
              <a:t>Una ricerca di Higgs pesanti in 4 leptoni ha recentemente raccolto input dal suo (primo)esempio in ATLAS di applicazione di DNN parametriche;  </a:t>
            </a:r>
          </a:p>
          <a:p>
            <a:pPr marL="120315" indent="-120315">
              <a:buSzPct val="100000"/>
              <a:buChar char="-"/>
              <a:defRPr b="1" sz="1200"/>
            </a:pPr>
            <a:r>
              <a:t>Training dei giovani attivato grazie a un ciclo di lezioni del Corso di Dottorato, https://dinosbachasblog.netlify.com/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hysic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6980">
              <a:defRPr sz="3534"/>
            </a:lvl1pPr>
          </a:lstStyle>
          <a:p>
            <a:pPr/>
            <a:r>
              <a:t>Physics</a:t>
            </a:r>
          </a:p>
        </p:txBody>
      </p:sp>
      <p:sp>
        <p:nvSpPr>
          <p:cNvPr id="212" name="Ruoli nel w.g. della fisica esotica in ATLAS…"/>
          <p:cNvSpPr txBox="1"/>
          <p:nvPr>
            <p:ph type="body" idx="1"/>
          </p:nvPr>
        </p:nvSpPr>
        <p:spPr>
          <a:xfrm>
            <a:off x="0" y="788906"/>
            <a:ext cx="9144000" cy="4010705"/>
          </a:xfrm>
          <a:prstGeom prst="rect">
            <a:avLst/>
          </a:prstGeom>
        </p:spPr>
        <p:txBody>
          <a:bodyPr/>
          <a:lstStyle/>
          <a:p>
            <a:pPr marL="245640" indent="-245640" defTabSz="327520">
              <a:spcBef>
                <a:spcPts val="500"/>
              </a:spcBef>
              <a:defRPr sz="2324"/>
            </a:pPr>
            <a:r>
              <a:t>Ruoli nel w.g. della fisica esotica in ATLAS </a:t>
            </a:r>
          </a:p>
          <a:p>
            <a:pPr lvl="1" marL="573160" indent="-245640" defTabSz="327520">
              <a:spcBef>
                <a:spcPts val="500"/>
              </a:spcBef>
              <a:defRPr sz="2324"/>
            </a:pPr>
            <a:r>
              <a:t>K. Bachas - Exotics MC contact  del w.g. delle analisi esotiche con il gruppo di Physics Modeling  e il sistema di produzione MC di ATLAS - Exotics MC contact: From June 2017 to October 2018 </a:t>
            </a:r>
          </a:p>
          <a:p>
            <a:pPr marL="245640" indent="-245640" defTabSz="327520">
              <a:spcBef>
                <a:spcPts val="500"/>
              </a:spcBef>
              <a:defRPr sz="2324"/>
            </a:pPr>
            <a:r>
              <a:t>Editorial Boards: </a:t>
            </a:r>
          </a:p>
          <a:p>
            <a:pPr lvl="1" marL="573160" indent="-245640" defTabSz="327520">
              <a:spcBef>
                <a:spcPts val="500"/>
              </a:spcBef>
              <a:defRPr sz="2324"/>
            </a:pPr>
            <a:r>
              <a:t>K. Bachas:  J/psi production and jet substructure (BPHY-2017-03) </a:t>
            </a:r>
          </a:p>
          <a:p>
            <a:pPr marL="245640" indent="-245640" defTabSz="327520">
              <a:spcBef>
                <a:spcPts val="500"/>
              </a:spcBef>
              <a:defRPr sz="2324"/>
            </a:pPr>
            <a:r>
              <a:t>Altro: </a:t>
            </a:r>
          </a:p>
          <a:p>
            <a:pPr lvl="1" marL="573160" indent="-245640" defTabSz="327520">
              <a:spcBef>
                <a:spcPts val="500"/>
              </a:spcBef>
              <a:defRPr sz="2324"/>
            </a:pPr>
            <a:r>
              <a:t>S. Spagnolo componente del ATLAS Publication Committee da Marzo 2018 </a:t>
            </a:r>
          </a:p>
        </p:txBody>
      </p:sp>
      <p:sp>
        <p:nvSpPr>
          <p:cNvPr id="213" name="Slide Number"/>
          <p:cNvSpPr txBox="1"/>
          <p:nvPr>
            <p:ph type="sldNum" sz="quarter" idx="2"/>
          </p:nvPr>
        </p:nvSpPr>
        <p:spPr>
          <a:xfrm>
            <a:off x="8959137" y="4865517"/>
            <a:ext cx="184863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alks/Post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366980">
              <a:defRPr sz="3534"/>
            </a:lvl1pPr>
          </a:lstStyle>
          <a:p>
            <a:pPr/>
            <a:r>
              <a:t>Talks/Posters</a:t>
            </a:r>
          </a:p>
        </p:txBody>
      </p:sp>
      <p:sp>
        <p:nvSpPr>
          <p:cNvPr id="216" name="Talks at workshops:…"/>
          <p:cNvSpPr txBox="1"/>
          <p:nvPr>
            <p:ph type="body" sz="half" idx="1"/>
          </p:nvPr>
        </p:nvSpPr>
        <p:spPr>
          <a:xfrm>
            <a:off x="370614" y="697044"/>
            <a:ext cx="8402772" cy="2223064"/>
          </a:xfrm>
          <a:prstGeom prst="rect">
            <a:avLst/>
          </a:prstGeom>
        </p:spPr>
        <p:txBody>
          <a:bodyPr/>
          <a:lstStyle/>
          <a:p>
            <a:pPr marL="266356" indent="-266356" defTabSz="355142">
              <a:defRPr sz="2159"/>
            </a:pPr>
            <a:r>
              <a:t>Talks at workshops:</a:t>
            </a:r>
          </a:p>
          <a:p>
            <a:pPr lvl="1" marL="621499" indent="-266356" defTabSz="355142">
              <a:defRPr sz="2159"/>
            </a:pPr>
            <a:r>
              <a:t>M. Lavorgna e K. Bachas, 'Diboson Searches' , talk at XIV Workshop ATLAS Italia - Genova, 22-24 Maggio 2019 </a:t>
            </a:r>
          </a:p>
          <a:p>
            <a:pPr marL="266356" indent="-266356" defTabSz="355142">
              <a:defRPr sz="2159"/>
            </a:pPr>
            <a:r>
              <a:t>Talk a conferenze : </a:t>
            </a:r>
          </a:p>
          <a:p>
            <a:pPr lvl="1" marL="621499" indent="-266356" defTabSz="355142">
              <a:defRPr sz="2159"/>
            </a:pPr>
            <a:r>
              <a:t>S.Spagnolo, “Searches for BSM Higgs and Di-Higgs production (incl BSM interpretation)” at PIC2019, Settembre 2019</a:t>
            </a:r>
          </a:p>
        </p:txBody>
      </p:sp>
      <p:sp>
        <p:nvSpPr>
          <p:cNvPr id="217" name="Slide Number"/>
          <p:cNvSpPr txBox="1"/>
          <p:nvPr>
            <p:ph type="sldNum" sz="quarter" idx="2"/>
          </p:nvPr>
        </p:nvSpPr>
        <p:spPr>
          <a:xfrm>
            <a:off x="8959137" y="4865517"/>
            <a:ext cx="184863" cy="28212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8" name="Legacy RPC publication"/>
          <p:cNvSpPr txBox="1"/>
          <p:nvPr/>
        </p:nvSpPr>
        <p:spPr>
          <a:xfrm>
            <a:off x="0" y="2921000"/>
            <a:ext cx="9144001" cy="606112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 anchor="ctr">
            <a:normAutofit fontScale="100000" lnSpcReduction="0"/>
          </a:bodyPr>
          <a:lstStyle>
            <a:lvl1pPr algn="ctr" defTabSz="366980">
              <a:defRPr sz="3534">
                <a:solidFill>
                  <a:srgbClr val="FFFFFF"/>
                </a:solidFill>
              </a:defRPr>
            </a:lvl1pPr>
          </a:lstStyle>
          <a:p>
            <a:pPr/>
            <a:r>
              <a:t>Legacy RPC publication</a:t>
            </a:r>
          </a:p>
        </p:txBody>
      </p:sp>
      <p:sp>
        <p:nvSpPr>
          <p:cNvPr id="219" name="ATL-COM-MUON-2019-011…"/>
          <p:cNvSpPr txBox="1"/>
          <p:nvPr/>
        </p:nvSpPr>
        <p:spPr>
          <a:xfrm>
            <a:off x="370614" y="3550311"/>
            <a:ext cx="8402772" cy="37494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9460" tIns="39460" rIns="39460" bIns="39460">
            <a:normAutofit fontScale="100000" lnSpcReduction="0"/>
          </a:bodyPr>
          <a:lstStyle>
            <a:lvl1pPr marL="295951" indent="-295951">
              <a:spcBef>
                <a:spcPts val="500"/>
              </a:spcBef>
              <a:buClr>
                <a:srgbClr val="FF0000"/>
              </a:buClr>
              <a:buSzPct val="100000"/>
              <a:buFont typeface="Arial"/>
              <a:buChar char="•"/>
              <a:defRPr sz="2400"/>
            </a:lvl1pPr>
            <a:lvl2pPr marL="690554" indent="-295951">
              <a:spcBef>
                <a:spcPts val="500"/>
              </a:spcBef>
              <a:buClr>
                <a:srgbClr val="FF0000"/>
              </a:buClr>
              <a:buSzPct val="100000"/>
              <a:buFont typeface="Arial"/>
              <a:buChar char="•"/>
              <a:defRPr sz="2400"/>
            </a:lvl2pPr>
          </a:lstStyle>
          <a:p>
            <a:pPr/>
            <a:r>
              <a:t>ATL-COM-MUON-2019-011 </a:t>
            </a:r>
          </a:p>
          <a:p>
            <a:pPr lvl="1"/>
            <a:r>
              <a:t>Riassume performance del rivelatore e del trigger di primo livello durante il run del 2018 - in preparazione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39460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