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94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394602" algn="l" defTabSz="394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789205" algn="l" defTabSz="394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183809" algn="l" defTabSz="394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578411" algn="l" defTabSz="394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973015" algn="l" defTabSz="394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367618" algn="l" defTabSz="394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2762220" algn="l" defTabSz="394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156823" algn="l" defTabSz="394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94602" latinLnBrk="0">
      <a:defRPr sz="1100">
        <a:latin typeface="+mj-lt"/>
        <a:ea typeface="+mj-ea"/>
        <a:cs typeface="+mj-cs"/>
        <a:sym typeface="Calibri"/>
      </a:defRPr>
    </a:lvl1pPr>
    <a:lvl2pPr indent="228600" defTabSz="394602" latinLnBrk="0">
      <a:defRPr sz="1100">
        <a:latin typeface="+mj-lt"/>
        <a:ea typeface="+mj-ea"/>
        <a:cs typeface="+mj-cs"/>
        <a:sym typeface="Calibri"/>
      </a:defRPr>
    </a:lvl2pPr>
    <a:lvl3pPr indent="457200" defTabSz="394602" latinLnBrk="0">
      <a:defRPr sz="1100">
        <a:latin typeface="+mj-lt"/>
        <a:ea typeface="+mj-ea"/>
        <a:cs typeface="+mj-cs"/>
        <a:sym typeface="Calibri"/>
      </a:defRPr>
    </a:lvl3pPr>
    <a:lvl4pPr indent="685800" defTabSz="394602" latinLnBrk="0">
      <a:defRPr sz="1100">
        <a:latin typeface="+mj-lt"/>
        <a:ea typeface="+mj-ea"/>
        <a:cs typeface="+mj-cs"/>
        <a:sym typeface="Calibri"/>
      </a:defRPr>
    </a:lvl4pPr>
    <a:lvl5pPr indent="914400" defTabSz="394602" latinLnBrk="0">
      <a:defRPr sz="1100">
        <a:latin typeface="+mj-lt"/>
        <a:ea typeface="+mj-ea"/>
        <a:cs typeface="+mj-cs"/>
        <a:sym typeface="Calibri"/>
      </a:defRPr>
    </a:lvl5pPr>
    <a:lvl6pPr indent="1143000" defTabSz="394602" latinLnBrk="0">
      <a:defRPr sz="1100">
        <a:latin typeface="+mj-lt"/>
        <a:ea typeface="+mj-ea"/>
        <a:cs typeface="+mj-cs"/>
        <a:sym typeface="Calibri"/>
      </a:defRPr>
    </a:lvl6pPr>
    <a:lvl7pPr indent="1371600" defTabSz="394602" latinLnBrk="0">
      <a:defRPr sz="1100">
        <a:latin typeface="+mj-lt"/>
        <a:ea typeface="+mj-ea"/>
        <a:cs typeface="+mj-cs"/>
        <a:sym typeface="Calibri"/>
      </a:defRPr>
    </a:lvl7pPr>
    <a:lvl8pPr indent="1600200" defTabSz="394602" latinLnBrk="0">
      <a:defRPr sz="1100">
        <a:latin typeface="+mj-lt"/>
        <a:ea typeface="+mj-ea"/>
        <a:cs typeface="+mj-cs"/>
        <a:sym typeface="Calibri"/>
      </a:defRPr>
    </a:lvl8pPr>
    <a:lvl9pPr indent="1828800" defTabSz="394602" latinLnBrk="0">
      <a:defRPr sz="11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1597820"/>
            <a:ext cx="7772400" cy="11025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2914650"/>
            <a:ext cx="6400800" cy="131445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94602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789205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183809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578411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0" y="0"/>
            <a:ext cx="9144000" cy="60611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xfrm>
            <a:off x="0" y="788906"/>
            <a:ext cx="9144000" cy="380571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457200" y="208360"/>
            <a:ext cx="8229600" cy="85487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half" idx="1"/>
          </p:nvPr>
        </p:nvSpPr>
        <p:spPr>
          <a:xfrm>
            <a:off x="457200" y="1200150"/>
            <a:ext cx="4038600" cy="339804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Text Placeholder 3"/>
          <p:cNvSpPr/>
          <p:nvPr>
            <p:ph type="body" sz="half" idx="13"/>
          </p:nvPr>
        </p:nvSpPr>
        <p:spPr>
          <a:xfrm>
            <a:off x="4648200" y="1200150"/>
            <a:ext cx="4038600" cy="33980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8408696" y="4713117"/>
            <a:ext cx="278105" cy="2821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ody Level One…"/>
          <p:cNvSpPr txBox="1"/>
          <p:nvPr>
            <p:ph type="body" idx="1"/>
          </p:nvPr>
        </p:nvSpPr>
        <p:spPr>
          <a:xfrm>
            <a:off x="0" y="788906"/>
            <a:ext cx="9144000" cy="380571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Title Text"/>
          <p:cNvSpPr txBox="1"/>
          <p:nvPr>
            <p:ph type="title"/>
          </p:nvPr>
        </p:nvSpPr>
        <p:spPr>
          <a:xfrm>
            <a:off x="672053" y="426825"/>
            <a:ext cx="7808040" cy="85797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2" name="Text Placeholder 6"/>
          <p:cNvSpPr/>
          <p:nvPr>
            <p:ph type="body" sz="quarter" idx="13"/>
          </p:nvPr>
        </p:nvSpPr>
        <p:spPr>
          <a:xfrm>
            <a:off x="199580" y="2032547"/>
            <a:ext cx="782027" cy="62240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ody Level One…"/>
          <p:cNvSpPr txBox="1"/>
          <p:nvPr>
            <p:ph type="body" idx="1"/>
          </p:nvPr>
        </p:nvSpPr>
        <p:spPr>
          <a:xfrm>
            <a:off x="0" y="788906"/>
            <a:ext cx="9144000" cy="380571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Title Text"/>
          <p:cNvSpPr txBox="1"/>
          <p:nvPr>
            <p:ph type="title"/>
          </p:nvPr>
        </p:nvSpPr>
        <p:spPr>
          <a:xfrm>
            <a:off x="672053" y="426825"/>
            <a:ext cx="7808040" cy="85797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2" name="Text Placeholder 6"/>
          <p:cNvSpPr/>
          <p:nvPr>
            <p:ph type="body" sz="quarter" idx="13"/>
          </p:nvPr>
        </p:nvSpPr>
        <p:spPr>
          <a:xfrm>
            <a:off x="199580" y="2032547"/>
            <a:ext cx="782027" cy="62240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/>
          <p:nvPr>
            <p:ph type="body" idx="1"/>
          </p:nvPr>
        </p:nvSpPr>
        <p:spPr>
          <a:xfrm>
            <a:off x="0" y="788906"/>
            <a:ext cx="9144000" cy="380571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Title Text"/>
          <p:cNvSpPr txBox="1"/>
          <p:nvPr>
            <p:ph type="title"/>
          </p:nvPr>
        </p:nvSpPr>
        <p:spPr>
          <a:xfrm>
            <a:off x="672053" y="426825"/>
            <a:ext cx="7808040" cy="85797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2" name="Text Placeholder 6"/>
          <p:cNvSpPr/>
          <p:nvPr>
            <p:ph type="body" sz="quarter" idx="13"/>
          </p:nvPr>
        </p:nvSpPr>
        <p:spPr>
          <a:xfrm>
            <a:off x="199580" y="2032547"/>
            <a:ext cx="782027" cy="62240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ody Level One…"/>
          <p:cNvSpPr txBox="1"/>
          <p:nvPr>
            <p:ph type="body" idx="1"/>
          </p:nvPr>
        </p:nvSpPr>
        <p:spPr>
          <a:xfrm>
            <a:off x="0" y="788906"/>
            <a:ext cx="9144000" cy="380571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Title Text"/>
          <p:cNvSpPr txBox="1"/>
          <p:nvPr>
            <p:ph type="title"/>
          </p:nvPr>
        </p:nvSpPr>
        <p:spPr>
          <a:xfrm>
            <a:off x="672053" y="426825"/>
            <a:ext cx="7808040" cy="85797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2" name="Text Placeholder 6"/>
          <p:cNvSpPr/>
          <p:nvPr>
            <p:ph type="body" sz="quarter" idx="13"/>
          </p:nvPr>
        </p:nvSpPr>
        <p:spPr>
          <a:xfrm>
            <a:off x="199580" y="2032547"/>
            <a:ext cx="782027" cy="62240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Body Level One…"/>
          <p:cNvSpPr txBox="1"/>
          <p:nvPr>
            <p:ph type="body" idx="1"/>
          </p:nvPr>
        </p:nvSpPr>
        <p:spPr>
          <a:xfrm>
            <a:off x="0" y="788906"/>
            <a:ext cx="9144000" cy="380571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672053" y="426825"/>
            <a:ext cx="7808040" cy="85797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" name="Text Placeholder 6"/>
          <p:cNvSpPr/>
          <p:nvPr>
            <p:ph type="body" sz="quarter" idx="13"/>
          </p:nvPr>
        </p:nvSpPr>
        <p:spPr>
          <a:xfrm>
            <a:off x="199580" y="2032547"/>
            <a:ext cx="782027" cy="62240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0" y="0"/>
            <a:ext cx="9144000" cy="60611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0" y="788906"/>
            <a:ext cx="9144000" cy="380571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3305178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b="1" cap="all" sz="35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180034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700">
                <a:solidFill>
                  <a:srgbClr val="888888"/>
                </a:solidFill>
              </a:defRPr>
            </a:lvl1pPr>
            <a:lvl2pPr marL="0" indent="394602">
              <a:spcBef>
                <a:spcPts val="400"/>
              </a:spcBef>
              <a:buClrTx/>
              <a:buSzTx/>
              <a:buFontTx/>
              <a:buNone/>
              <a:defRPr sz="1700">
                <a:solidFill>
                  <a:srgbClr val="888888"/>
                </a:solidFill>
              </a:defRPr>
            </a:lvl2pPr>
            <a:lvl3pPr marL="0" indent="789205">
              <a:spcBef>
                <a:spcPts val="400"/>
              </a:spcBef>
              <a:buClrTx/>
              <a:buSzTx/>
              <a:buFontTx/>
              <a:buNone/>
              <a:defRPr sz="1700">
                <a:solidFill>
                  <a:srgbClr val="888888"/>
                </a:solidFill>
              </a:defRPr>
            </a:lvl3pPr>
            <a:lvl4pPr marL="0" indent="1183809">
              <a:spcBef>
                <a:spcPts val="400"/>
              </a:spcBef>
              <a:buClrTx/>
              <a:buSzTx/>
              <a:buFontTx/>
              <a:buNone/>
              <a:defRPr sz="1700">
                <a:solidFill>
                  <a:srgbClr val="888888"/>
                </a:solidFill>
              </a:defRPr>
            </a:lvl4pPr>
            <a:lvl5pPr marL="0" indent="1578411">
              <a:spcBef>
                <a:spcPts val="400"/>
              </a:spcBef>
              <a:buClrTx/>
              <a:buSzTx/>
              <a:buFontTx/>
              <a:buNone/>
              <a:defRPr sz="17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0" y="0"/>
            <a:ext cx="9144000" cy="60611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  <a:lvl2pPr marL="676462" indent="-281859">
              <a:spcBef>
                <a:spcPts val="500"/>
              </a:spcBef>
              <a:defRPr sz="2400"/>
            </a:lvl2pPr>
            <a:lvl3pPr marL="1067749" indent="-278543">
              <a:spcBef>
                <a:spcPts val="500"/>
              </a:spcBef>
              <a:defRPr sz="2400"/>
            </a:lvl3pPr>
            <a:lvl4pPr marL="1479761" indent="-295953">
              <a:spcBef>
                <a:spcPts val="500"/>
              </a:spcBef>
              <a:defRPr sz="2400"/>
            </a:lvl4pPr>
            <a:lvl5pPr marL="1874363" indent="-295952">
              <a:spcBef>
                <a:spcPts val="5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0" y="0"/>
            <a:ext cx="9144000" cy="60611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1" y="1151339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b="1" sz="2100"/>
            </a:lvl1pPr>
            <a:lvl2pPr marL="0" indent="394602">
              <a:spcBef>
                <a:spcPts val="500"/>
              </a:spcBef>
              <a:buClrTx/>
              <a:buSzTx/>
              <a:buFontTx/>
              <a:buNone/>
              <a:defRPr b="1" sz="2100"/>
            </a:lvl2pPr>
            <a:lvl3pPr marL="0" indent="789205">
              <a:spcBef>
                <a:spcPts val="500"/>
              </a:spcBef>
              <a:buClrTx/>
              <a:buSzTx/>
              <a:buFontTx/>
              <a:buNone/>
              <a:defRPr b="1" sz="2100"/>
            </a:lvl3pPr>
            <a:lvl4pPr marL="0" indent="1183809">
              <a:spcBef>
                <a:spcPts val="500"/>
              </a:spcBef>
              <a:buClrTx/>
              <a:buSzTx/>
              <a:buFontTx/>
              <a:buNone/>
              <a:defRPr b="1" sz="2100"/>
            </a:lvl4pPr>
            <a:lvl5pPr marL="0" indent="1578411">
              <a:spcBef>
                <a:spcPts val="500"/>
              </a:spcBef>
              <a:buClrTx/>
              <a:buSzTx/>
              <a:buFontTx/>
              <a:buNone/>
              <a:defRPr b="1"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31" y="1151339"/>
            <a:ext cx="4041775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b="1" sz="21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0" y="0"/>
            <a:ext cx="9144000" cy="60611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4" y="204789"/>
            <a:ext cx="3008312" cy="871538"/>
          </a:xfrm>
          <a:prstGeom prst="rect">
            <a:avLst/>
          </a:prstGeom>
        </p:spPr>
        <p:txBody>
          <a:bodyPr anchor="b"/>
          <a:lstStyle>
            <a:lvl1pPr algn="l">
              <a:defRPr b="1" sz="17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1" y="204789"/>
            <a:ext cx="5111751" cy="43898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203" y="1076326"/>
            <a:ext cx="3008314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ClrTx/>
              <a:buSzTx/>
              <a:buFontTx/>
              <a:buNone/>
              <a:defRPr sz="12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9" y="3600453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b="1" sz="17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9" y="459582"/>
            <a:ext cx="548640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9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200"/>
            </a:lvl1pPr>
            <a:lvl2pPr marL="0" indent="394602">
              <a:spcBef>
                <a:spcPts val="200"/>
              </a:spcBef>
              <a:buClrTx/>
              <a:buSzTx/>
              <a:buFontTx/>
              <a:buNone/>
              <a:defRPr sz="1200"/>
            </a:lvl2pPr>
            <a:lvl3pPr marL="0" indent="789205">
              <a:spcBef>
                <a:spcPts val="200"/>
              </a:spcBef>
              <a:buClrTx/>
              <a:buSzTx/>
              <a:buFontTx/>
              <a:buNone/>
              <a:defRPr sz="1200"/>
            </a:lvl3pPr>
            <a:lvl4pPr marL="0" indent="1183809">
              <a:spcBef>
                <a:spcPts val="200"/>
              </a:spcBef>
              <a:buClrTx/>
              <a:buSzTx/>
              <a:buFontTx/>
              <a:buNone/>
              <a:defRPr sz="1200"/>
            </a:lvl4pPr>
            <a:lvl5pPr marL="0" indent="1578411">
              <a:spcBef>
                <a:spcPts val="200"/>
              </a:spcBef>
              <a:buClrTx/>
              <a:buSzTx/>
              <a:buFont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8865896" y="4865517"/>
            <a:ext cx="278105" cy="282123"/>
          </a:xfrm>
          <a:prstGeom prst="rect">
            <a:avLst/>
          </a:prstGeom>
          <a:ln w="12700">
            <a:miter lim="400000"/>
          </a:ln>
        </p:spPr>
        <p:txBody>
          <a:bodyPr wrap="none" lIns="39460" tIns="39460" rIns="39460" bIns="39460" anchor="ctr">
            <a:spAutoFit/>
          </a:bodyPr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460" tIns="39460" rIns="39460" bIns="3946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460" tIns="39460" rIns="39460" bIns="3946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95951" marR="0" indent="-295951" algn="l" defTabSz="394602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82334" marR="0" indent="-287731" algn="l" defTabSz="394602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52275" marR="0" indent="-263069" algn="l" defTabSz="394602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08775" marR="0" indent="-324967" algn="l" defTabSz="394602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100000"/>
        <a:buFont typeface="Arial"/>
        <a:buChar char="–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903378" marR="0" indent="-324968" algn="l" defTabSz="394602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100000"/>
        <a:buFont typeface="Arial"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297981" marR="0" indent="-324967" algn="l" defTabSz="394602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692584" marR="0" indent="-324967" algn="l" defTabSz="394602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087187" marR="0" indent="-324967" algn="l" defTabSz="394602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81791" marR="0" indent="-324967" algn="l" defTabSz="394602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94602" algn="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789205" algn="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183809" algn="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578411" algn="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973015" algn="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367618" algn="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762220" algn="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156823" algn="r" defTabSz="394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708.09638" TargetMode="External"/><Relationship Id="rId3" Type="http://schemas.openxmlformats.org/officeDocument/2006/relationships/hyperlink" Target="https://journals.aps.org/prd/abstract/10.1103/PhysRevD.98.052008" TargetMode="External"/><Relationship Id="rId4" Type="http://schemas.openxmlformats.org/officeDocument/2006/relationships/hyperlink" Target="https://arxiv.org/abs/1808.02380" TargetMode="External"/><Relationship Id="rId5" Type="http://schemas.openxmlformats.org/officeDocument/2006/relationships/hyperlink" Target="https://arxiv.org/abs/2004.14636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hyperlink" Target="https://arxiv.org/abs/1708.09638" TargetMode="External"/><Relationship Id="rId5" Type="http://schemas.openxmlformats.org/officeDocument/2006/relationships/hyperlink" Target="https://arxiv.org/abs/2004.14636" TargetMode="External"/><Relationship Id="rId6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arxiv.org/abs/2004.14636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66980">
              <a:defRPr sz="3534"/>
            </a:pPr>
          </a:p>
        </p:txBody>
      </p:sp>
      <p:sp>
        <p:nvSpPr>
          <p:cNvPr id="173" name="Text Placeholder 7"/>
          <p:cNvSpPr txBox="1"/>
          <p:nvPr>
            <p:ph type="body" sz="half" idx="1"/>
          </p:nvPr>
        </p:nvSpPr>
        <p:spPr>
          <a:xfrm>
            <a:off x="457201" y="1151339"/>
            <a:ext cx="4040188" cy="2473623"/>
          </a:xfrm>
          <a:prstGeom prst="rect">
            <a:avLst/>
          </a:prstGeom>
        </p:spPr>
        <p:txBody>
          <a:bodyPr/>
          <a:lstStyle/>
          <a:p>
            <a:pPr/>
            <a:r>
              <a:t>K. Bachas, </a:t>
            </a:r>
          </a:p>
          <a:p>
            <a:pPr/>
            <a:r>
              <a:t>M. S. Centonze, </a:t>
            </a:r>
          </a:p>
          <a:p>
            <a:pPr/>
            <a:r>
              <a:t>G. Chiodini,</a:t>
            </a:r>
          </a:p>
          <a:p>
            <a:pPr/>
            <a:r>
              <a:t>A. Palazzo, </a:t>
            </a:r>
          </a:p>
          <a:p>
            <a:pPr/>
            <a:r>
              <a:t>E. Schioppa,  </a:t>
            </a:r>
          </a:p>
          <a:p>
            <a:pPr/>
            <a:r>
              <a:t>S. Spagnolo</a:t>
            </a:r>
          </a:p>
        </p:txBody>
      </p:sp>
      <p:sp>
        <p:nvSpPr>
          <p:cNvPr id="174" name="Text Placeholder 4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b="1" sz="2100"/>
            </a:pPr>
          </a:p>
        </p:txBody>
      </p:sp>
      <p:sp>
        <p:nvSpPr>
          <p:cNvPr id="175" name="Slide Number Placeholder 3"/>
          <p:cNvSpPr txBox="1"/>
          <p:nvPr>
            <p:ph type="sldNum" sz="quarter" idx="2"/>
          </p:nvPr>
        </p:nvSpPr>
        <p:spPr>
          <a:xfrm>
            <a:off x="8959137" y="4865517"/>
            <a:ext cx="184863" cy="2821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4"/>
          <p:cNvSpPr txBox="1"/>
          <p:nvPr>
            <p:ph type="title"/>
          </p:nvPr>
        </p:nvSpPr>
        <p:spPr>
          <a:xfrm>
            <a:off x="0" y="0"/>
            <a:ext cx="9144000" cy="606112"/>
          </a:xfrm>
          <a:prstGeom prst="rect">
            <a:avLst/>
          </a:prstGeom>
        </p:spPr>
        <p:txBody>
          <a:bodyPr/>
          <a:lstStyle>
            <a:lvl1pPr defTabSz="252545">
              <a:defRPr sz="2176"/>
            </a:lvl1pPr>
          </a:lstStyle>
          <a:p>
            <a:pPr/>
            <a:r>
              <a:t>Ricerca di nuova fisica attraverso la produzione risonante di ZV in ll+jets</a:t>
            </a:r>
          </a:p>
        </p:txBody>
      </p:sp>
      <p:sp>
        <p:nvSpPr>
          <p:cNvPr id="178" name="Content Placeholder 5"/>
          <p:cNvSpPr txBox="1"/>
          <p:nvPr>
            <p:ph type="body" sz="half" idx="1"/>
          </p:nvPr>
        </p:nvSpPr>
        <p:spPr>
          <a:xfrm>
            <a:off x="154089" y="725226"/>
            <a:ext cx="4227167" cy="4314295"/>
          </a:xfrm>
          <a:prstGeom prst="rect">
            <a:avLst/>
          </a:prstGeom>
        </p:spPr>
        <p:txBody>
          <a:bodyPr/>
          <a:lstStyle/>
          <a:p>
            <a:pPr marL="189409" indent="-189409" defTabSz="252545">
              <a:spcBef>
                <a:spcPts val="400"/>
              </a:spcBef>
              <a:defRPr sz="1152"/>
            </a:pPr>
            <a:r>
              <a:t>Canale studiato a Lecce sin dal 2015, per la ricerca di nuovi fenomeni nella produzione risonante di coppie di bosoni di gauge ZV (V=Z o W) con una Z ricostruita in ee oppure μμ e l’altro bosone (Z o W) in adroni</a:t>
            </a:r>
          </a:p>
          <a:p>
            <a:pPr lvl="1" marL="441955" indent="-189409" defTabSz="252545">
              <a:spcBef>
                <a:spcPts val="400"/>
              </a:spcBef>
              <a:defRPr sz="1152"/>
            </a:pPr>
            <a:r>
              <a:t>Risultati finali su tutta la statistica 2015 e 2016 pubblicati JHEP 03 (2018) 009,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ArXiv:1708.09638</a:t>
            </a:r>
            <a:r>
              <a:t> </a:t>
            </a:r>
          </a:p>
          <a:p>
            <a:pPr lvl="2" marL="694501" indent="-189409" defTabSz="252545">
              <a:spcBef>
                <a:spcPts val="400"/>
              </a:spcBef>
              <a:defRPr sz="896"/>
            </a:pPr>
            <a:r>
              <a:t>Combinati con risultati ATLAS da tutti i canali VV’, VH e anche ll per vincolare KK Graviton e risonanze pesanti nel modello HVT (heavy vector triplet)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Phys. Rev. D 98 (2018) 052008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arXiv:1808.02380</a:t>
            </a:r>
            <a:r>
              <a:t> (36 fb</a:t>
            </a:r>
            <a:r>
              <a:rPr baseline="31999"/>
              <a:t>-1</a:t>
            </a:r>
            <a:r>
              <a:t> a 13 TeV)</a:t>
            </a:r>
          </a:p>
          <a:p>
            <a:pPr lvl="1" marL="441955" indent="-189409" defTabSz="252545">
              <a:spcBef>
                <a:spcPts val="400"/>
              </a:spcBef>
              <a:defRPr sz="1152"/>
            </a:pPr>
            <a:r>
              <a:rPr i="1">
                <a:solidFill>
                  <a:srgbClr val="941751"/>
                </a:solidFill>
              </a:rPr>
              <a:t>Analisi di tutta la statistica del Run-2 (139 fb</a:t>
            </a:r>
            <a:r>
              <a:rPr baseline="31999" i="1">
                <a:solidFill>
                  <a:srgbClr val="941751"/>
                </a:solidFill>
              </a:rPr>
              <a:t>-1</a:t>
            </a:r>
            <a:r>
              <a:rPr i="1">
                <a:solidFill>
                  <a:srgbClr val="941751"/>
                </a:solidFill>
              </a:rPr>
              <a:t> a     13 TeV) sviluppata in ATL-COM-PHYS-2018-1549 (autori K.Bachas, G.Chiodini, S.Spagnolo + altri autori)</a:t>
            </a:r>
            <a:r>
              <a:t>: </a:t>
            </a:r>
          </a:p>
          <a:p>
            <a:pPr lvl="1" marL="441955" indent="-189409" defTabSz="252545">
              <a:spcBef>
                <a:spcPts val="400"/>
              </a:spcBef>
              <a:defRPr b="1" sz="1152"/>
            </a:pPr>
            <a:r>
              <a:t>Pubblicata da ATLAS il 30 Aprile 2020                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ArXiv:2004.14636</a:t>
            </a:r>
            <a:r>
              <a:t>, sottomesso a EPJC</a:t>
            </a:r>
          </a:p>
          <a:p>
            <a:pPr lvl="2" marL="694501" indent="-189409" defTabSz="252545">
              <a:spcBef>
                <a:spcPts val="400"/>
              </a:spcBef>
              <a:defRPr sz="1152"/>
            </a:pPr>
            <a:r>
              <a:t>strategia di analisi rinnovata per guadagnare sensibilità </a:t>
            </a:r>
          </a:p>
          <a:p>
            <a:pPr lvl="2" marL="694501" indent="-189409" defTabSz="252545">
              <a:spcBef>
                <a:spcPts val="400"/>
              </a:spcBef>
              <a:defRPr sz="1152"/>
            </a:pPr>
            <a:r>
              <a:t>Lavoro trainante di K. Bachas su applicazione di Deep Neural Networks (discriminazione segnale/fondo) e Recurrent Neural Networks (categorizzazione modo di produzione) nella strategia in collaborazione con Napoli</a:t>
            </a:r>
          </a:p>
        </p:txBody>
      </p:sp>
      <p:sp>
        <p:nvSpPr>
          <p:cNvPr id="179" name="Slide Number Placeholder 3"/>
          <p:cNvSpPr txBox="1"/>
          <p:nvPr>
            <p:ph type="sldNum" sz="quarter" idx="2"/>
          </p:nvPr>
        </p:nvSpPr>
        <p:spPr>
          <a:xfrm>
            <a:off x="8959137" y="4865517"/>
            <a:ext cx="184864" cy="2821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0" name="Screen Shot 2017-07-03 at 17.30.43.png" descr="Screen Shot 2017-07-03 at 17.30.4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01553" y="919778"/>
            <a:ext cx="4345480" cy="133322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ggF"/>
          <p:cNvSpPr txBox="1"/>
          <p:nvPr/>
        </p:nvSpPr>
        <p:spPr>
          <a:xfrm>
            <a:off x="5394357" y="829359"/>
            <a:ext cx="626392" cy="493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i="1" sz="25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ggF</a:t>
            </a:r>
          </a:p>
        </p:txBody>
      </p:sp>
      <p:sp>
        <p:nvSpPr>
          <p:cNvPr id="182" name="DY"/>
          <p:cNvSpPr txBox="1"/>
          <p:nvPr/>
        </p:nvSpPr>
        <p:spPr>
          <a:xfrm>
            <a:off x="6667887" y="969696"/>
            <a:ext cx="612811" cy="43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i="1" sz="2500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DY</a:t>
            </a:r>
          </a:p>
        </p:txBody>
      </p:sp>
      <p:sp>
        <p:nvSpPr>
          <p:cNvPr id="183" name="VBF"/>
          <p:cNvSpPr txBox="1"/>
          <p:nvPr/>
        </p:nvSpPr>
        <p:spPr>
          <a:xfrm>
            <a:off x="7819559" y="860431"/>
            <a:ext cx="930712" cy="43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i="1" sz="2500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VBF</a:t>
            </a:r>
          </a:p>
        </p:txBody>
      </p:sp>
      <p:sp>
        <p:nvSpPr>
          <p:cNvPr id="184" name="Tre modelli per l’interpretazione:…"/>
          <p:cNvSpPr txBox="1"/>
          <p:nvPr/>
        </p:nvSpPr>
        <p:spPr>
          <a:xfrm>
            <a:off x="4648404" y="2144591"/>
            <a:ext cx="4595818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9437FF"/>
                </a:solidFill>
              </a:defRPr>
            </a:pPr>
            <a:r>
              <a:t>Tre modelli per l’interpretazione: </a:t>
            </a:r>
          </a:p>
          <a:p>
            <a:pPr marL="200526" indent="-200526">
              <a:buSzPct val="100000"/>
              <a:buAutoNum type="arabicParenR" startAt="1"/>
              <a:defRPr sz="1200"/>
            </a:pPr>
            <a:r>
              <a:t>Spin 0: Radion (eccitazione scalare del campo gravitazionale in modelli Randall Sundrum)</a:t>
            </a:r>
          </a:p>
          <a:p>
            <a:pPr marL="200526" indent="-200526">
              <a:buSzPct val="100000"/>
              <a:buAutoNum type="arabicParenR" startAt="1"/>
              <a:defRPr sz="1200"/>
            </a:pPr>
            <a:r>
              <a:t>Spin 1: nuovi bosoni di gauge in HVT </a:t>
            </a:r>
          </a:p>
          <a:p>
            <a:pPr marL="200526" indent="-200526">
              <a:buSzPct val="100000"/>
              <a:buAutoNum type="arabicParenR" startAt="1"/>
              <a:defRPr sz="1200"/>
            </a:pPr>
            <a:r>
              <a:t>Spin 2: graviton in modelli Randall Sundrum</a:t>
            </a:r>
          </a:p>
        </p:txBody>
      </p:sp>
      <p:sp>
        <p:nvSpPr>
          <p:cNvPr id="185" name="Tre meccanismi di produzione"/>
          <p:cNvSpPr txBox="1"/>
          <p:nvPr/>
        </p:nvSpPr>
        <p:spPr>
          <a:xfrm>
            <a:off x="4711819" y="653284"/>
            <a:ext cx="218728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96FF"/>
                </a:solidFill>
              </a:defRPr>
            </a:lvl1pPr>
          </a:lstStyle>
          <a:p>
            <a:pPr/>
            <a:r>
              <a:t>Tre meccanismi di produzione </a:t>
            </a:r>
          </a:p>
        </p:txBody>
      </p:sp>
      <p:pic>
        <p:nvPicPr>
          <p:cNvPr id="186" name="Screen Shot 2020-06-25 at 8.50.47 PM.png" descr="Screen Shot 2020-06-25 at 8.50.47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61464" y="3155336"/>
            <a:ext cx="1937842" cy="193784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re canali: 0, 1 e 2 leptons"/>
          <p:cNvSpPr txBox="1"/>
          <p:nvPr/>
        </p:nvSpPr>
        <p:spPr>
          <a:xfrm>
            <a:off x="4739594" y="3868728"/>
            <a:ext cx="193591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008F00"/>
                </a:solidFill>
              </a:defRPr>
            </a:lvl1pPr>
          </a:lstStyle>
          <a:p>
            <a:pPr/>
            <a:r>
              <a:t>Tre canali: 0, 1 e 2 leptons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4"/>
          <p:cNvSpPr txBox="1"/>
          <p:nvPr>
            <p:ph type="title"/>
          </p:nvPr>
        </p:nvSpPr>
        <p:spPr>
          <a:xfrm>
            <a:off x="0" y="0"/>
            <a:ext cx="9144000" cy="606112"/>
          </a:xfrm>
          <a:prstGeom prst="rect">
            <a:avLst/>
          </a:prstGeom>
        </p:spPr>
        <p:txBody>
          <a:bodyPr/>
          <a:lstStyle>
            <a:lvl1pPr defTabSz="252545">
              <a:defRPr sz="2176"/>
            </a:lvl1pPr>
          </a:lstStyle>
          <a:p>
            <a:pPr/>
            <a:r>
              <a:t>Ricerca di nuova fisica attraverso la produzione risonante di ZV in ll+jets</a:t>
            </a:r>
          </a:p>
        </p:txBody>
      </p:sp>
      <p:sp>
        <p:nvSpPr>
          <p:cNvPr id="190" name="Slide Number Placeholder 3"/>
          <p:cNvSpPr txBox="1"/>
          <p:nvPr>
            <p:ph type="sldNum" sz="quarter" idx="2"/>
          </p:nvPr>
        </p:nvSpPr>
        <p:spPr>
          <a:xfrm>
            <a:off x="8959137" y="4865517"/>
            <a:ext cx="184864" cy="2821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1" name="Screen Shot 2017-07-03 at 17.30.43.png" descr="Screen Shot 2017-07-03 at 17.30.43.png"/>
          <p:cNvPicPr>
            <a:picLocks noChangeAspect="1"/>
          </p:cNvPicPr>
          <p:nvPr/>
        </p:nvPicPr>
        <p:blipFill>
          <a:blip r:embed="rId2">
            <a:extLst/>
          </a:blip>
          <a:srcRect l="46693" t="0" r="0" b="0"/>
          <a:stretch>
            <a:fillRect/>
          </a:stretch>
        </p:blipFill>
        <p:spPr>
          <a:xfrm>
            <a:off x="6847542" y="970578"/>
            <a:ext cx="2316424" cy="133322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ggF"/>
          <p:cNvSpPr txBox="1"/>
          <p:nvPr/>
        </p:nvSpPr>
        <p:spPr>
          <a:xfrm>
            <a:off x="6678030" y="566892"/>
            <a:ext cx="626392" cy="493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i="1" sz="25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ggF</a:t>
            </a:r>
          </a:p>
        </p:txBody>
      </p:sp>
      <p:sp>
        <p:nvSpPr>
          <p:cNvPr id="193" name="DY"/>
          <p:cNvSpPr txBox="1"/>
          <p:nvPr/>
        </p:nvSpPr>
        <p:spPr>
          <a:xfrm>
            <a:off x="6684821" y="1020496"/>
            <a:ext cx="612810" cy="43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i="1" sz="2500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DY</a:t>
            </a:r>
          </a:p>
        </p:txBody>
      </p:sp>
      <p:sp>
        <p:nvSpPr>
          <p:cNvPr id="194" name="VBF"/>
          <p:cNvSpPr txBox="1"/>
          <p:nvPr/>
        </p:nvSpPr>
        <p:spPr>
          <a:xfrm>
            <a:off x="7819559" y="860431"/>
            <a:ext cx="930712" cy="43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i="1" sz="2500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VBF</a:t>
            </a:r>
          </a:p>
        </p:txBody>
      </p:sp>
      <p:pic>
        <p:nvPicPr>
          <p:cNvPr id="195" name="Screen Shot 2020-06-25 at 8.39.08 PM.png" descr="Screen Shot 2020-06-25 at 8.39.0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612" y="3076240"/>
            <a:ext cx="2721928" cy="191894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NN:…"/>
          <p:cNvSpPr txBox="1"/>
          <p:nvPr/>
        </p:nvSpPr>
        <p:spPr>
          <a:xfrm>
            <a:off x="264193" y="3339619"/>
            <a:ext cx="104315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900">
                <a:solidFill>
                  <a:srgbClr val="FF2600"/>
                </a:solidFill>
              </a:defRPr>
            </a:pPr>
            <a:r>
              <a:t>RNN:  </a:t>
            </a:r>
          </a:p>
          <a:p>
            <a:pPr>
              <a:defRPr sz="900">
                <a:solidFill>
                  <a:srgbClr val="FF2600"/>
                </a:solidFill>
              </a:defRPr>
            </a:pPr>
            <a:r>
              <a:t>Efficienza per VBF da 40% -&gt; 68%, </a:t>
            </a:r>
          </a:p>
          <a:p>
            <a:pPr>
              <a:defRPr sz="900">
                <a:solidFill>
                  <a:srgbClr val="FF2600"/>
                </a:solidFill>
              </a:defRPr>
            </a:pPr>
            <a:r>
              <a:t>Efficienza per ggF da 93% a 86% </a:t>
            </a:r>
          </a:p>
        </p:txBody>
      </p:sp>
      <p:sp>
        <p:nvSpPr>
          <p:cNvPr id="197" name="Miglioramento più spiccato ad alta massa"/>
          <p:cNvSpPr txBox="1"/>
          <p:nvPr/>
        </p:nvSpPr>
        <p:spPr>
          <a:xfrm>
            <a:off x="275629" y="4097286"/>
            <a:ext cx="1238128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solidFill>
                  <a:srgbClr val="FF2600"/>
                </a:solidFill>
              </a:defRPr>
            </a:lvl1pPr>
          </a:lstStyle>
          <a:p>
            <a:pPr/>
            <a:r>
              <a:t>Miglioramento più spiccato ad alta massa</a:t>
            </a:r>
          </a:p>
        </p:txBody>
      </p:sp>
      <p:pic>
        <p:nvPicPr>
          <p:cNvPr id="198" name="figaux_04d.png" descr="figaux_04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2429" y="2554493"/>
            <a:ext cx="2096918" cy="255548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Line"/>
          <p:cNvSpPr/>
          <p:nvPr/>
        </p:nvSpPr>
        <p:spPr>
          <a:xfrm>
            <a:off x="5748601" y="2346812"/>
            <a:ext cx="1039465" cy="32665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200" name="Screen Shot 2019-07-03 at 18.40.13.png" descr="Screen Shot 2019-07-03 at 18.40.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43308" y="2755502"/>
            <a:ext cx="2436195" cy="228106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Line"/>
          <p:cNvSpPr/>
          <p:nvPr/>
        </p:nvSpPr>
        <p:spPr>
          <a:xfrm>
            <a:off x="4935403" y="1814527"/>
            <a:ext cx="536850" cy="125668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02" name="Content Placeholder 5"/>
          <p:cNvSpPr txBox="1"/>
          <p:nvPr>
            <p:ph type="body" sz="half" idx="1"/>
          </p:nvPr>
        </p:nvSpPr>
        <p:spPr>
          <a:xfrm>
            <a:off x="201145" y="632445"/>
            <a:ext cx="6115162" cy="2009370"/>
          </a:xfrm>
          <a:prstGeom prst="rect">
            <a:avLst/>
          </a:prstGeom>
        </p:spPr>
        <p:txBody>
          <a:bodyPr/>
          <a:lstStyle/>
          <a:p>
            <a:pPr marL="183490" indent="-183490" defTabSz="244653">
              <a:spcBef>
                <a:spcPts val="400"/>
              </a:spcBef>
              <a:defRPr sz="1116"/>
            </a:pPr>
            <a:r>
              <a:t>Strategia di analisi: </a:t>
            </a:r>
          </a:p>
          <a:p>
            <a:pPr lvl="1" marL="428144" indent="-183490" defTabSz="244653">
              <a:spcBef>
                <a:spcPts val="400"/>
              </a:spcBef>
              <a:defRPr sz="1116"/>
            </a:pPr>
            <a:r>
              <a:t>Separazione di eventi </a:t>
            </a:r>
            <a:r>
              <a:rPr>
                <a:solidFill>
                  <a:srgbClr val="FF2600"/>
                </a:solidFill>
              </a:rPr>
              <a:t>VBF</a:t>
            </a:r>
            <a:r>
              <a:t> e non-VBF</a:t>
            </a:r>
          </a:p>
          <a:p>
            <a:pPr lvl="2" marL="672797" indent="-183490" defTabSz="244653">
              <a:spcBef>
                <a:spcPts val="400"/>
              </a:spcBef>
              <a:defRPr sz="1116"/>
            </a:pPr>
            <a:r>
              <a:t>RNN per classificazione VBF/ggF —&gt; recupera efficienza per il segnale VBF rispetto ad approccio cut-based; </a:t>
            </a:r>
            <a:r>
              <a:rPr i="1">
                <a:solidFill>
                  <a:srgbClr val="FF2600"/>
                </a:solidFill>
              </a:rPr>
              <a:t>attualmente adottato</a:t>
            </a:r>
            <a:endParaRPr i="1">
              <a:solidFill>
                <a:srgbClr val="FF2600"/>
              </a:solidFill>
            </a:endParaRPr>
          </a:p>
          <a:p>
            <a:pPr lvl="1" marL="428144" indent="-183490" defTabSz="244653">
              <a:spcBef>
                <a:spcPts val="400"/>
              </a:spcBef>
              <a:defRPr sz="1116"/>
            </a:pPr>
            <a:r>
              <a:t>Fit per estrazione del segnale</a:t>
            </a:r>
          </a:p>
          <a:p>
            <a:pPr lvl="2" marL="672797" indent="-183490" defTabSz="244653">
              <a:spcBef>
                <a:spcPts val="400"/>
              </a:spcBef>
              <a:defRPr sz="1116"/>
            </a:pPr>
            <a:r>
              <a:t>DNN per classificazione Segnale/Bkg  —&gt; </a:t>
            </a:r>
            <a:r>
              <a:rPr i="1" u="sng">
                <a:solidFill>
                  <a:srgbClr val="0433FF"/>
                </a:solidFill>
              </a:rPr>
              <a:t>investigato, utile, ma non adottato</a:t>
            </a:r>
            <a:r>
              <a:rPr>
                <a:solidFill>
                  <a:srgbClr val="0433FF"/>
                </a:solidFill>
              </a:rPr>
              <a:t> </a:t>
            </a:r>
            <a:r>
              <a:t>(sia nel caso VBF and ggF); </a:t>
            </a:r>
          </a:p>
          <a:p>
            <a:pPr lvl="2" marL="672797" indent="-183490" defTabSz="244653">
              <a:spcBef>
                <a:spcPts val="400"/>
              </a:spcBef>
              <a:defRPr sz="1116"/>
            </a:pPr>
            <a:r>
              <a:t>Fit dello spettro di massa invariante in regioni ad alta o bassa purezza, con due jet risolti o </a:t>
            </a:r>
            <a:r>
              <a:rPr i="1"/>
              <a:t>merged</a:t>
            </a:r>
            <a:r>
              <a:t>: m</a:t>
            </a:r>
            <a:r>
              <a:rPr baseline="-5999"/>
              <a:t>T</a:t>
            </a:r>
            <a:r>
              <a:t>(vvjj), m(lvjj), m(lljj), m</a:t>
            </a:r>
            <a:r>
              <a:rPr baseline="-5999"/>
              <a:t>T</a:t>
            </a:r>
            <a:r>
              <a:t>(vvJ), m(lvJ),</a:t>
            </a:r>
            <a:r>
              <a:t> m(llJ)</a:t>
            </a:r>
          </a:p>
          <a:p>
            <a:pPr lvl="1" marL="428144" indent="-183490" defTabSz="244653">
              <a:spcBef>
                <a:spcPts val="400"/>
              </a:spcBef>
              <a:defRPr sz="1116"/>
            </a:pPr>
            <a:r>
              <a:t>Classificatori R/DNN basati su variabili cinematiche fondamentali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icerca di nuova fisica attraverso la produzione risonante di V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8060">
              <a:defRPr sz="2482"/>
            </a:lvl1pPr>
          </a:lstStyle>
          <a:p>
            <a:pPr/>
            <a:r>
              <a:t>Ricerca di nuova fisica attraverso la produzione risonante di VV</a:t>
            </a: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xfrm>
            <a:off x="8959137" y="4865517"/>
            <a:ext cx="184863" cy="2821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6" name="figaux_09a.png" descr="figaux_09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8014" y="859227"/>
            <a:ext cx="4673190" cy="3360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Screen Shot 2020-06-25 at 9.17.58 PM.png" descr="Screen Shot 2020-06-25 at 9.17.5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718" y="1068240"/>
            <a:ext cx="3671877" cy="27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ArXiv:1708.09638"/>
          <p:cNvSpPr txBox="1"/>
          <p:nvPr/>
        </p:nvSpPr>
        <p:spPr>
          <a:xfrm>
            <a:off x="1081430" y="806414"/>
            <a:ext cx="217649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600"/>
              </a:spcBef>
              <a:defRPr sz="1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ArXiv:1708.09638</a:t>
            </a:r>
            <a:r>
              <a:t> </a:t>
            </a:r>
          </a:p>
        </p:txBody>
      </p:sp>
      <p:sp>
        <p:nvSpPr>
          <p:cNvPr id="209" name="ArXiv:2004.14636"/>
          <p:cNvSpPr txBox="1"/>
          <p:nvPr/>
        </p:nvSpPr>
        <p:spPr>
          <a:xfrm>
            <a:off x="6573707" y="708954"/>
            <a:ext cx="210762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600"/>
              </a:spcBef>
              <a:defRPr sz="1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ArXiv:2004.14636</a:t>
            </a:r>
          </a:p>
        </p:txBody>
      </p:sp>
      <p:pic>
        <p:nvPicPr>
          <p:cNvPr id="210" name="Screen Shot 2020-06-25 at 11.32.16 PM.png" descr="Screen Shot 2020-06-25 at 11.32.16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86488" y="3918032"/>
            <a:ext cx="3973258" cy="107669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I limiti sui modelli di benchmark:…"/>
          <p:cNvSpPr txBox="1"/>
          <p:nvPr/>
        </p:nvSpPr>
        <p:spPr>
          <a:xfrm>
            <a:off x="404447" y="4048708"/>
            <a:ext cx="327821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 limiti sui modelli di benchmark: </a:t>
            </a:r>
          </a:p>
          <a:p>
            <a:pPr/>
            <a:r>
              <a:t>dopo la combinazione con il canale WW </a:t>
            </a:r>
          </a:p>
        </p:txBody>
      </p:sp>
      <p:sp>
        <p:nvSpPr>
          <p:cNvPr id="212" name="I risultati in confronto con la pubblicazione a statistica parziale"/>
          <p:cNvSpPr txBox="1"/>
          <p:nvPr/>
        </p:nvSpPr>
        <p:spPr>
          <a:xfrm>
            <a:off x="1581804" y="526487"/>
            <a:ext cx="608358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 risultati in confronto con la pubblicazione a statistica parziale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icerca di nuova fisica attraverso la produzione risonante di V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8060">
              <a:defRPr sz="2482"/>
            </a:lvl1pPr>
          </a:lstStyle>
          <a:p>
            <a:pPr/>
            <a:r>
              <a:t>Ricerca di nuova fisica attraverso la produzione risonante di VV</a:t>
            </a:r>
          </a:p>
        </p:txBody>
      </p:sp>
      <p:sp>
        <p:nvSpPr>
          <p:cNvPr id="215" name="Slide Number"/>
          <p:cNvSpPr txBox="1"/>
          <p:nvPr>
            <p:ph type="sldNum" sz="quarter" idx="2"/>
          </p:nvPr>
        </p:nvSpPr>
        <p:spPr>
          <a:xfrm>
            <a:off x="8959137" y="4865517"/>
            <a:ext cx="184863" cy="2821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6" name="Text"/>
          <p:cNvSpPr txBox="1"/>
          <p:nvPr/>
        </p:nvSpPr>
        <p:spPr>
          <a:xfrm>
            <a:off x="6573707" y="581954"/>
            <a:ext cx="4016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600"/>
              </a:spcBef>
              <a:defRPr sz="1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</a:p>
        </p:txBody>
      </p:sp>
      <p:sp>
        <p:nvSpPr>
          <p:cNvPr id="217" name="Prospettive in attesa dei dati del Run-3: pubblicazione basata sugli stessi dati e varie novità tecniche (esplorare al meglio le informazioni nascoste nei dati, raffinare e generalizzare le interpretazioni)…"/>
          <p:cNvSpPr txBox="1"/>
          <p:nvPr>
            <p:ph type="body" idx="4294967295"/>
          </p:nvPr>
        </p:nvSpPr>
        <p:spPr>
          <a:xfrm>
            <a:off x="171288" y="725226"/>
            <a:ext cx="8691003" cy="4314295"/>
          </a:xfrm>
          <a:prstGeom prst="rect">
            <a:avLst/>
          </a:prstGeom>
        </p:spPr>
        <p:txBody>
          <a:bodyPr/>
          <a:lstStyle/>
          <a:p>
            <a:pPr marL="290032" indent="-290032" defTabSz="386710">
              <a:defRPr sz="1764"/>
            </a:pPr>
            <a:r>
              <a:t>Prospettive in attesa dei dati del Run-3: pubblicazione basata sugli stessi dati e varie novità tecniche (esplorare al meglio le informazioni nascoste nei dati, raffinare e generalizzare le interpretazioni)  </a:t>
            </a:r>
          </a:p>
          <a:p>
            <a:pPr lvl="1" marL="676743" indent="-290032" defTabSz="386710">
              <a:defRPr sz="1764"/>
            </a:pPr>
            <a:r>
              <a:t>L’uso di una Deep Neural Network </a:t>
            </a:r>
            <a:r>
              <a:rPr i="1"/>
              <a:t>parametrica</a:t>
            </a:r>
            <a:r>
              <a:t>, per la discriminazione segnale fondo - migliore sensibilità dimostrata, importante consolidare il metodo, attraverso una pubblicazione che ne ratifichi il vaglio completo</a:t>
            </a:r>
          </a:p>
          <a:p>
            <a:pPr lvl="2" marL="1063454" indent="-290032" defTabSz="386710">
              <a:defRPr sz="1764"/>
            </a:pPr>
            <a:r>
              <a:t>Enrico J.S. e Martino C. hanno già intrapreso questa strada e altri gruppi hanno espresso interesse a finalizzare l’applicazione della pDNN all’analisi</a:t>
            </a:r>
          </a:p>
          <a:p>
            <a:pPr lvl="1" marL="676743" indent="-290032" defTabSz="386710">
              <a:defRPr sz="1764"/>
            </a:pPr>
            <a:r>
              <a:t>Nuove interpretazioni più generali: Effective field theory, per esempio</a:t>
            </a:r>
          </a:p>
          <a:p>
            <a:pPr lvl="1" marL="676743" indent="-290032" defTabSz="386710">
              <a:defRPr sz="1764"/>
            </a:pPr>
            <a:r>
              <a:t>Varie altre possibilità di miglioramenti: </a:t>
            </a:r>
          </a:p>
          <a:p>
            <a:pPr lvl="2" marL="1063454" indent="-290032" defTabSz="386710">
              <a:defRPr sz="1764"/>
            </a:pPr>
            <a:r>
              <a:t>Curare la bassa efficienza per Z-&gt;ee ad alto p</a:t>
            </a:r>
            <a:r>
              <a:rPr baseline="-5999"/>
              <a:t>T</a:t>
            </a:r>
            <a:r>
              <a:t>, dovuta alla sovrapposizione degli sciami di elettroni </a:t>
            </a:r>
          </a:p>
          <a:p>
            <a:pPr lvl="1" marL="676743" indent="-290032" defTabSz="386710">
              <a:defRPr sz="1764"/>
            </a:pPr>
            <a:r>
              <a:t>Recente kick-off meeting organizzativo in cui abbiamo espresso interesse a contribuire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lavour tagging in ATLAS: performance di algoritmi per la fisi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60437">
              <a:defRPr sz="2508"/>
            </a:lvl1pPr>
          </a:lstStyle>
          <a:p>
            <a:pPr/>
            <a:r>
              <a:t>Flavour tagging in ATLAS: performance di algoritmi per la fisica</a:t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8959137" y="4865517"/>
            <a:ext cx="184863" cy="2821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1" name="fig_01b.png" descr="fig_01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7679" y="2349155"/>
            <a:ext cx="2545241" cy="248564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Dicembre 2019"/>
          <p:cNvSpPr txBox="1"/>
          <p:nvPr/>
        </p:nvSpPr>
        <p:spPr>
          <a:xfrm>
            <a:off x="7664431" y="3271926"/>
            <a:ext cx="881381" cy="227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Dicembre 2019</a:t>
            </a:r>
          </a:p>
        </p:txBody>
      </p:sp>
      <p:sp>
        <p:nvSpPr>
          <p:cNvPr id="223" name="Luglio 2019"/>
          <p:cNvSpPr txBox="1"/>
          <p:nvPr/>
        </p:nvSpPr>
        <p:spPr>
          <a:xfrm>
            <a:off x="6822568" y="2882963"/>
            <a:ext cx="699187" cy="22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008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Luglio 2019</a:t>
            </a:r>
          </a:p>
        </p:txBody>
      </p:sp>
      <p:sp>
        <p:nvSpPr>
          <p:cNvPr id="224" name="2017"/>
          <p:cNvSpPr txBox="1"/>
          <p:nvPr/>
        </p:nvSpPr>
        <p:spPr>
          <a:xfrm>
            <a:off x="6703053" y="3140068"/>
            <a:ext cx="358344" cy="22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9417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2017</a:t>
            </a:r>
          </a:p>
        </p:txBody>
      </p:sp>
      <p:sp>
        <p:nvSpPr>
          <p:cNvPr id="225" name="La discriminazione di jet da quark b, da jet da quark charm o light ha un peso crescente nella fisica di ATLAS…"/>
          <p:cNvSpPr txBox="1"/>
          <p:nvPr>
            <p:ph type="body" sz="quarter" idx="4294967295"/>
          </p:nvPr>
        </p:nvSpPr>
        <p:spPr>
          <a:xfrm>
            <a:off x="113959" y="719493"/>
            <a:ext cx="6180725" cy="1516281"/>
          </a:xfrm>
          <a:prstGeom prst="rect">
            <a:avLst/>
          </a:prstGeom>
        </p:spPr>
        <p:txBody>
          <a:bodyPr/>
          <a:lstStyle/>
          <a:p>
            <a:pPr marL="183490" indent="-183490" defTabSz="244653">
              <a:spcBef>
                <a:spcPts val="400"/>
              </a:spcBef>
              <a:defRPr sz="1116"/>
            </a:pPr>
            <a:r>
              <a:t>La discriminazione di jet da quark b, da jet da quark charm o light ha un peso crescente nella fisica di ATLAS</a:t>
            </a:r>
          </a:p>
          <a:p>
            <a:pPr lvl="1" marL="428144" indent="-183490" defTabSz="244653">
              <a:spcBef>
                <a:spcPts val="400"/>
              </a:spcBef>
              <a:defRPr sz="1116"/>
            </a:pPr>
            <a:r>
              <a:t>Il goal di fisica primario (di verifica di precisione del Modello Standard) di  HL-LHC è la misura dell’accoppiamento trilineare del bosone di Higgs, esplorabile attraverso la ricerca di produzione di coppie di Higgs </a:t>
            </a:r>
          </a:p>
          <a:p>
            <a:pPr lvl="1" marL="428144" indent="-183490" defTabSz="244653">
              <a:spcBef>
                <a:spcPts val="400"/>
              </a:spcBef>
              <a:defRPr sz="1116"/>
            </a:pPr>
            <a:r>
              <a:t>I canali più sensibili finora (e nel futuro) sono bbbb, bbττ e bbγγ</a:t>
            </a:r>
          </a:p>
          <a:p>
            <a:pPr lvl="2" marL="672797" indent="-183490" defTabSz="244653">
              <a:spcBef>
                <a:spcPts val="400"/>
              </a:spcBef>
              <a:defRPr sz="1116"/>
            </a:pPr>
            <a:r>
              <a:t>Tutti canali in cui l’efficienza e la purezza della selezione dipende in modo critico dalla performance del </a:t>
            </a:r>
            <a:r>
              <a:rPr i="1"/>
              <a:t>b-tagging</a:t>
            </a:r>
          </a:p>
        </p:txBody>
      </p:sp>
      <p:sp>
        <p:nvSpPr>
          <p:cNvPr id="226" name="L’attività del working group di Flavour-tagging è frenetica:…"/>
          <p:cNvSpPr txBox="1"/>
          <p:nvPr/>
        </p:nvSpPr>
        <p:spPr>
          <a:xfrm>
            <a:off x="-275004" y="2349155"/>
            <a:ext cx="6375023" cy="268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460" tIns="39460" rIns="39460" bIns="39460">
            <a:normAutofit fontScale="100000" lnSpcReduction="0"/>
          </a:bodyPr>
          <a:lstStyle/>
          <a:p>
            <a:pPr lvl="1" marL="428144" indent="-183490" defTabSz="244653">
              <a:spcBef>
                <a:spcPts val="400"/>
              </a:spcBef>
              <a:buClr>
                <a:srgbClr val="FF0000"/>
              </a:buClr>
              <a:buSzPct val="100000"/>
              <a:buFont typeface="Arial"/>
              <a:buChar char="•"/>
              <a:defRPr sz="1116"/>
            </a:pPr>
            <a:r>
              <a:t>L’attività del working group di Flavour-tagging è frenetica: </a:t>
            </a:r>
          </a:p>
          <a:p>
            <a:pPr lvl="2" marL="672797" indent="-183490" defTabSz="244653">
              <a:spcBef>
                <a:spcPts val="400"/>
              </a:spcBef>
              <a:buClr>
                <a:srgbClr val="FF0000"/>
              </a:buClr>
              <a:buSzPct val="100000"/>
              <a:buFont typeface="Arial"/>
              <a:buChar char="•"/>
              <a:defRPr sz="1116"/>
            </a:pPr>
            <a:r>
              <a:t>pubblicazione sugli algoritmi e le performance del b-tagging sui dati del Run-2 (2015-17) è dell’estate 2019; </a:t>
            </a:r>
          </a:p>
          <a:p>
            <a:pPr lvl="2" marL="672797" indent="-183490" defTabSz="244653">
              <a:spcBef>
                <a:spcPts val="400"/>
              </a:spcBef>
              <a:buClr>
                <a:srgbClr val="FF0000"/>
              </a:buClr>
              <a:buSzPct val="100000"/>
              <a:buFont typeface="Arial"/>
              <a:buChar char="•"/>
              <a:defRPr sz="1116"/>
            </a:pPr>
            <a:r>
              <a:t>Già ulteriori upgrade degli algoritmi hanno migliorato la performance in modo importante per la fisica =&gt; raccomandazione finale per le analisi future sulla statistica del Run-2</a:t>
            </a:r>
          </a:p>
          <a:p>
            <a:pPr lvl="2" marL="672797" indent="-183490" defTabSz="244653">
              <a:spcBef>
                <a:spcPts val="400"/>
              </a:spcBef>
              <a:buClr>
                <a:srgbClr val="FF0000"/>
              </a:buClr>
              <a:buSzPct val="100000"/>
              <a:buFont typeface="Arial"/>
              <a:buChar char="•"/>
              <a:defRPr sz="1116"/>
            </a:pPr>
            <a:r>
              <a:t>La performance dipende da un primo passo cruciale che non è  stato rivisitato nonostante i veloci aggiornamenti degli algoritmi:</a:t>
            </a:r>
          </a:p>
          <a:p>
            <a:pPr lvl="3" marL="917451" indent="-183490" defTabSz="244653">
              <a:spcBef>
                <a:spcPts val="400"/>
              </a:spcBef>
              <a:buClr>
                <a:srgbClr val="FF0000"/>
              </a:buClr>
              <a:buSzPct val="100000"/>
              <a:buFont typeface="Arial"/>
              <a:buChar char="•"/>
              <a:defRPr sz="1116"/>
            </a:pPr>
            <a:r>
              <a:t>La scelta delle tracce da associare al jet su cui applicare gli algoritmi di flavour tagging </a:t>
            </a:r>
          </a:p>
          <a:p>
            <a:pPr lvl="3" marL="917451" indent="-183490" defTabSz="244653">
              <a:spcBef>
                <a:spcPts val="400"/>
              </a:spcBef>
              <a:buClr>
                <a:srgbClr val="FF0000"/>
              </a:buClr>
              <a:buSzPct val="100000"/>
              <a:buFont typeface="Arial"/>
              <a:buChar char="•"/>
              <a:defRPr sz="1116"/>
            </a:pPr>
            <a:r>
              <a:t>Qualification Task di Martino Centonze, dottorando del XXXV ciclo: </a:t>
            </a:r>
          </a:p>
          <a:p>
            <a:pPr lvl="4" marL="1162105" indent="-183490" defTabSz="244653">
              <a:spcBef>
                <a:spcPts val="400"/>
              </a:spcBef>
              <a:buClr>
                <a:srgbClr val="FF0000"/>
              </a:buClr>
              <a:buSzPct val="100000"/>
              <a:buFont typeface="Arial"/>
              <a:buChar char="•"/>
              <a:defRPr sz="1116"/>
            </a:pPr>
            <a:r>
              <a:t>Studio/ottimizzazione degli algoritmi di associazione di traccia in input al b-tagging </a:t>
            </a:r>
          </a:p>
        </p:txBody>
      </p:sp>
      <p:pic>
        <p:nvPicPr>
          <p:cNvPr id="227" name="Screen Shot 2020-06-26 at 12.52.40 AM.png" descr="Screen Shot 2020-06-26 at 12.52.4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2643" y="964586"/>
            <a:ext cx="2035276" cy="1026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lavour tagging in ATLAS: performance di algoritmi per la fisi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60437">
              <a:defRPr sz="2508"/>
            </a:lvl1pPr>
          </a:lstStyle>
          <a:p>
            <a:pPr/>
            <a:r>
              <a:t>Flavour tagging in ATLAS: performance di algoritmi per la fisica</a:t>
            </a:r>
          </a:p>
        </p:txBody>
      </p:sp>
      <p:sp>
        <p:nvSpPr>
          <p:cNvPr id="230" name="Slide Number"/>
          <p:cNvSpPr txBox="1"/>
          <p:nvPr>
            <p:ph type="sldNum" sz="quarter" idx="2"/>
          </p:nvPr>
        </p:nvSpPr>
        <p:spPr>
          <a:xfrm>
            <a:off x="8959137" y="4865517"/>
            <a:ext cx="184863" cy="2821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1" name="Martino C. ha una borsa di PhD industriale su tecniche di Machine Learning nell’analisi di dati in ATLAS e nella ricerca applicata…"/>
          <p:cNvSpPr txBox="1"/>
          <p:nvPr>
            <p:ph type="body" idx="4294967295"/>
          </p:nvPr>
        </p:nvSpPr>
        <p:spPr>
          <a:xfrm>
            <a:off x="113959" y="713760"/>
            <a:ext cx="5402969" cy="4068101"/>
          </a:xfrm>
          <a:prstGeom prst="rect">
            <a:avLst/>
          </a:prstGeom>
        </p:spPr>
        <p:txBody>
          <a:bodyPr/>
          <a:lstStyle/>
          <a:p>
            <a:pPr marL="189409" indent="-189409" defTabSz="252545">
              <a:spcBef>
                <a:spcPts val="400"/>
              </a:spcBef>
              <a:defRPr sz="1152"/>
            </a:pPr>
            <a:r>
              <a:t>Martino C. ha una borsa di PhD industriale su tecniche di Machine Learning nell’analisi di dati in ATLAS e nella ricerca applicata </a:t>
            </a:r>
          </a:p>
          <a:p>
            <a:pPr lvl="1" marL="441955" indent="-189409" defTabSz="252545">
              <a:spcBef>
                <a:spcPts val="400"/>
              </a:spcBef>
              <a:defRPr sz="1152"/>
            </a:pPr>
            <a:r>
              <a:t>In partnership con University College London (esperti di b-tagging e tracciamento in condizioni ad alto pileup) e Engineering Ingegneria Informatica S.p.A. (data analytics in settori vari)</a:t>
            </a:r>
          </a:p>
          <a:p>
            <a:pPr marL="189409" indent="-189409" defTabSz="252545">
              <a:spcBef>
                <a:spcPts val="400"/>
              </a:spcBef>
              <a:defRPr sz="1152"/>
            </a:pPr>
            <a:r>
              <a:t>Il Flavor tagging è l’area di ATLAS in cui il Machine Learning è usato in modo più pesante e di routine</a:t>
            </a:r>
          </a:p>
          <a:p>
            <a:pPr lvl="1" marL="441955" indent="-189409" defTabSz="252545">
              <a:spcBef>
                <a:spcPts val="400"/>
              </a:spcBef>
              <a:defRPr sz="1152"/>
            </a:pPr>
            <a:r>
              <a:t>Un ambito di lavoro di performance eccellente per il progetto di Martino e una palestra delle metodologie che stanno invadendo il dominio dell’analisi </a:t>
            </a:r>
          </a:p>
          <a:p>
            <a:pPr lvl="1" marL="441955" indent="-189409" defTabSz="252545">
              <a:spcBef>
                <a:spcPts val="400"/>
              </a:spcBef>
              <a:defRPr sz="1152"/>
            </a:pPr>
            <a:r>
              <a:t>Spazio per contributi anche per altre persone del gruppo </a:t>
            </a:r>
          </a:p>
          <a:p>
            <a:pPr lvl="2" marL="694501" indent="-189409" defTabSz="252545">
              <a:spcBef>
                <a:spcPts val="400"/>
              </a:spcBef>
              <a:defRPr sz="1152"/>
            </a:pPr>
            <a:r>
              <a:t>B-tagging è la problematica di ricostruzione di oggetti fisici di alto livello più affine al rivelatore di tracciamento di maggior precisione: il rivelatore a pixel </a:t>
            </a:r>
          </a:p>
          <a:p>
            <a:pPr lvl="2" marL="694501" indent="-189409" defTabSz="252545">
              <a:spcBef>
                <a:spcPts val="400"/>
              </a:spcBef>
              <a:defRPr sz="1152"/>
            </a:pPr>
            <a:r>
              <a:t>Si intende nel tempo accompagnare all’attività sul detector a pixel (di upgrade per HL-LHC), quella relativa a studi di performance e sviluppo di  algoritmi </a:t>
            </a:r>
          </a:p>
          <a:p>
            <a:pPr marL="189409" indent="-189409" defTabSz="252545">
              <a:spcBef>
                <a:spcPts val="400"/>
              </a:spcBef>
              <a:defRPr sz="1152"/>
            </a:pPr>
            <a:r>
              <a:t>A. Palazzo, laureanda magistrale, colloca le misure di caratterizzazione del chip di lettura per i pixel di ATLAS in HL-LHC, nel contesto del miglioramento della performance di b-tagging per la fisica del run di alta luminosità </a:t>
            </a:r>
          </a:p>
        </p:txBody>
      </p:sp>
      <p:pic>
        <p:nvPicPr>
          <p:cNvPr id="232" name="Screen Shot 2020-06-26 at 1.47.25 AM.png" descr="Screen Shot 2020-06-26 at 1.47.2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5322" y="1389852"/>
            <a:ext cx="3332658" cy="246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Oval"/>
          <p:cNvSpPr/>
          <p:nvPr/>
        </p:nvSpPr>
        <p:spPr>
          <a:xfrm>
            <a:off x="5801073" y="2050895"/>
            <a:ext cx="1172653" cy="651653"/>
          </a:xfrm>
          <a:prstGeom prst="ellipse">
            <a:avLst/>
          </a:prstGeom>
          <a:ln w="12700">
            <a:solidFill>
              <a:srgbClr val="94219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4" name="Basati su performance del b-tagging 2017"/>
          <p:cNvSpPr txBox="1"/>
          <p:nvPr/>
        </p:nvSpPr>
        <p:spPr>
          <a:xfrm>
            <a:off x="6070681" y="3965608"/>
            <a:ext cx="269807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942193"/>
                </a:solidFill>
              </a:defRPr>
            </a:lvl1pPr>
          </a:lstStyle>
          <a:p>
            <a:pPr/>
            <a:r>
              <a:t>Basati su performance del b-tagging 2017</a:t>
            </a:r>
          </a:p>
        </p:txBody>
      </p:sp>
      <p:sp>
        <p:nvSpPr>
          <p:cNvPr id="235" name="Line"/>
          <p:cNvSpPr/>
          <p:nvPr/>
        </p:nvSpPr>
        <p:spPr>
          <a:xfrm>
            <a:off x="6387399" y="2736650"/>
            <a:ext cx="1" cy="1244443"/>
          </a:xfrm>
          <a:prstGeom prst="line">
            <a:avLst/>
          </a:prstGeom>
          <a:ln w="12700">
            <a:solidFill>
              <a:srgbClr val="942193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hy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6980">
              <a:defRPr sz="3534"/>
            </a:lvl1pPr>
          </a:lstStyle>
          <a:p>
            <a:pPr/>
            <a:r>
              <a:t>Physics</a:t>
            </a:r>
          </a:p>
        </p:txBody>
      </p:sp>
      <p:sp>
        <p:nvSpPr>
          <p:cNvPr id="238" name="Editorial Boards:…"/>
          <p:cNvSpPr txBox="1"/>
          <p:nvPr>
            <p:ph type="body" idx="1"/>
          </p:nvPr>
        </p:nvSpPr>
        <p:spPr>
          <a:xfrm>
            <a:off x="0" y="788906"/>
            <a:ext cx="9144000" cy="4010705"/>
          </a:xfrm>
          <a:prstGeom prst="rect">
            <a:avLst/>
          </a:prstGeom>
        </p:spPr>
        <p:txBody>
          <a:bodyPr/>
          <a:lstStyle/>
          <a:p>
            <a:pPr/>
            <a:r>
              <a:t>Editorial Boards: </a:t>
            </a:r>
          </a:p>
          <a:p>
            <a:pPr lvl="1" marL="690554" indent="-295951"/>
            <a:r>
              <a:t>K. Bachas:  J/psi production and jet substructure (BPHY-2017-03) </a:t>
            </a:r>
          </a:p>
          <a:p>
            <a:pPr/>
            <a:r>
              <a:t>Altro: </a:t>
            </a:r>
          </a:p>
          <a:p>
            <a:pPr lvl="1" marL="690554" indent="-295951"/>
            <a:r>
              <a:t>S. Spagnolo componente del ATLAS Publication Committee da Marzo 2018 a Febbraio 2020</a:t>
            </a:r>
          </a:p>
        </p:txBody>
      </p:sp>
      <p:sp>
        <p:nvSpPr>
          <p:cNvPr id="239" name="Slide Number"/>
          <p:cNvSpPr txBox="1"/>
          <p:nvPr>
            <p:ph type="sldNum" sz="quarter" idx="2"/>
          </p:nvPr>
        </p:nvSpPr>
        <p:spPr>
          <a:xfrm>
            <a:off x="8959137" y="4865517"/>
            <a:ext cx="184863" cy="2821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394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394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394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394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