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394602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789205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183809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578411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1973015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367618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2762220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156823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Shape 17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94602" latinLnBrk="0">
      <a:defRPr sz="1100">
        <a:latin typeface="+mj-lt"/>
        <a:ea typeface="+mj-ea"/>
        <a:cs typeface="+mj-cs"/>
        <a:sym typeface="Calibri"/>
      </a:defRPr>
    </a:lvl1pPr>
    <a:lvl2pPr indent="228600" defTabSz="394602" latinLnBrk="0">
      <a:defRPr sz="1100">
        <a:latin typeface="+mj-lt"/>
        <a:ea typeface="+mj-ea"/>
        <a:cs typeface="+mj-cs"/>
        <a:sym typeface="Calibri"/>
      </a:defRPr>
    </a:lvl2pPr>
    <a:lvl3pPr indent="457200" defTabSz="394602" latinLnBrk="0">
      <a:defRPr sz="1100">
        <a:latin typeface="+mj-lt"/>
        <a:ea typeface="+mj-ea"/>
        <a:cs typeface="+mj-cs"/>
        <a:sym typeface="Calibri"/>
      </a:defRPr>
    </a:lvl3pPr>
    <a:lvl4pPr indent="685800" defTabSz="394602" latinLnBrk="0">
      <a:defRPr sz="1100">
        <a:latin typeface="+mj-lt"/>
        <a:ea typeface="+mj-ea"/>
        <a:cs typeface="+mj-cs"/>
        <a:sym typeface="Calibri"/>
      </a:defRPr>
    </a:lvl4pPr>
    <a:lvl5pPr indent="914400" defTabSz="394602" latinLnBrk="0">
      <a:defRPr sz="1100">
        <a:latin typeface="+mj-lt"/>
        <a:ea typeface="+mj-ea"/>
        <a:cs typeface="+mj-cs"/>
        <a:sym typeface="Calibri"/>
      </a:defRPr>
    </a:lvl5pPr>
    <a:lvl6pPr indent="1143000" defTabSz="394602" latinLnBrk="0">
      <a:defRPr sz="1100">
        <a:latin typeface="+mj-lt"/>
        <a:ea typeface="+mj-ea"/>
        <a:cs typeface="+mj-cs"/>
        <a:sym typeface="Calibri"/>
      </a:defRPr>
    </a:lvl6pPr>
    <a:lvl7pPr indent="1371600" defTabSz="394602" latinLnBrk="0">
      <a:defRPr sz="1100">
        <a:latin typeface="+mj-lt"/>
        <a:ea typeface="+mj-ea"/>
        <a:cs typeface="+mj-cs"/>
        <a:sym typeface="Calibri"/>
      </a:defRPr>
    </a:lvl7pPr>
    <a:lvl8pPr indent="1600200" defTabSz="394602" latinLnBrk="0">
      <a:defRPr sz="1100">
        <a:latin typeface="+mj-lt"/>
        <a:ea typeface="+mj-ea"/>
        <a:cs typeface="+mj-cs"/>
        <a:sym typeface="Calibri"/>
      </a:defRPr>
    </a:lvl8pPr>
    <a:lvl9pPr indent="1828800" defTabSz="394602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1597820"/>
            <a:ext cx="7772400" cy="110252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2914650"/>
            <a:ext cx="6400800" cy="131445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394602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789205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183809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578411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xfrm>
            <a:off x="457200" y="208360"/>
            <a:ext cx="8229600" cy="85487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sz="half" idx="1"/>
          </p:nvPr>
        </p:nvSpPr>
        <p:spPr>
          <a:xfrm>
            <a:off x="457200" y="1200150"/>
            <a:ext cx="4038600" cy="339804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Text Placeholder 3"/>
          <p:cNvSpPr/>
          <p:nvPr>
            <p:ph type="body" sz="half" idx="13"/>
          </p:nvPr>
        </p:nvSpPr>
        <p:spPr>
          <a:xfrm>
            <a:off x="4648200" y="1200150"/>
            <a:ext cx="4038600" cy="339804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xfrm>
            <a:off x="8408696" y="4713117"/>
            <a:ext cx="278105" cy="2821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3305178"/>
            <a:ext cx="7772401" cy="1021557"/>
          </a:xfrm>
          <a:prstGeom prst="rect">
            <a:avLst/>
          </a:prstGeom>
        </p:spPr>
        <p:txBody>
          <a:bodyPr anchor="t"/>
          <a:lstStyle>
            <a:lvl1pPr algn="l">
              <a:defRPr b="1" cap="all" sz="35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180034"/>
            <a:ext cx="7772401" cy="112514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1pPr>
            <a:lvl2pPr marL="0" indent="394602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2pPr>
            <a:lvl3pPr marL="0" indent="789205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3pPr>
            <a:lvl4pPr marL="0" indent="1183809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4pPr>
            <a:lvl5pPr marL="0" indent="1578411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spcBef>
                <a:spcPts val="500"/>
              </a:spcBef>
              <a:defRPr sz="2400"/>
            </a:lvl1pPr>
            <a:lvl2pPr marL="676462" indent="-281859">
              <a:spcBef>
                <a:spcPts val="500"/>
              </a:spcBef>
              <a:defRPr sz="2400"/>
            </a:lvl2pPr>
            <a:lvl3pPr marL="1067749" indent="-278543">
              <a:spcBef>
                <a:spcPts val="500"/>
              </a:spcBef>
              <a:defRPr sz="2400"/>
            </a:lvl3pPr>
            <a:lvl4pPr marL="1479761" indent="-295953">
              <a:spcBef>
                <a:spcPts val="500"/>
              </a:spcBef>
              <a:defRPr sz="2400"/>
            </a:lvl4pPr>
            <a:lvl5pPr marL="1874363" indent="-295952">
              <a:spcBef>
                <a:spcPts val="5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1" y="1151339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b="1" sz="2100"/>
            </a:lvl1pPr>
            <a:lvl2pPr marL="0" indent="394602">
              <a:spcBef>
                <a:spcPts val="500"/>
              </a:spcBef>
              <a:buClrTx/>
              <a:buSzTx/>
              <a:buFontTx/>
              <a:buNone/>
              <a:defRPr b="1" sz="2100"/>
            </a:lvl2pPr>
            <a:lvl3pPr marL="0" indent="789205">
              <a:spcBef>
                <a:spcPts val="500"/>
              </a:spcBef>
              <a:buClrTx/>
              <a:buSzTx/>
              <a:buFontTx/>
              <a:buNone/>
              <a:defRPr b="1" sz="2100"/>
            </a:lvl3pPr>
            <a:lvl4pPr marL="0" indent="1183809">
              <a:spcBef>
                <a:spcPts val="500"/>
              </a:spcBef>
              <a:buClrTx/>
              <a:buSzTx/>
              <a:buFontTx/>
              <a:buNone/>
              <a:defRPr b="1" sz="2100"/>
            </a:lvl4pPr>
            <a:lvl5pPr marL="0" indent="1578411">
              <a:spcBef>
                <a:spcPts val="500"/>
              </a:spcBef>
              <a:buClrTx/>
              <a:buSzTx/>
              <a:buFontTx/>
              <a:buNone/>
              <a:defRPr b="1"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31" y="1151339"/>
            <a:ext cx="4041775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ClrTx/>
              <a:buSzTx/>
              <a:buFontTx/>
              <a:buNone/>
              <a:defRPr b="1" sz="21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4" y="204789"/>
            <a:ext cx="3008312" cy="871538"/>
          </a:xfrm>
          <a:prstGeom prst="rect">
            <a:avLst/>
          </a:prstGeom>
        </p:spPr>
        <p:txBody>
          <a:bodyPr anchor="b"/>
          <a:lstStyle>
            <a:lvl1pPr algn="l">
              <a:defRPr b="1" sz="17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1" y="204789"/>
            <a:ext cx="5111751" cy="438983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203" y="1076326"/>
            <a:ext cx="3008314" cy="351829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ClrTx/>
              <a:buSzTx/>
              <a:buFontTx/>
              <a:buNone/>
              <a:defRPr sz="12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9" y="3600453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b="1" sz="17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9" y="459582"/>
            <a:ext cx="5486401" cy="30861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9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ClrTx/>
              <a:buSzTx/>
              <a:buFontTx/>
              <a:buNone/>
              <a:defRPr sz="1200"/>
            </a:lvl1pPr>
            <a:lvl2pPr marL="0" indent="394602">
              <a:spcBef>
                <a:spcPts val="200"/>
              </a:spcBef>
              <a:buClrTx/>
              <a:buSzTx/>
              <a:buFontTx/>
              <a:buNone/>
              <a:defRPr sz="1200"/>
            </a:lvl2pPr>
            <a:lvl3pPr marL="0" indent="789205">
              <a:spcBef>
                <a:spcPts val="200"/>
              </a:spcBef>
              <a:buClrTx/>
              <a:buSzTx/>
              <a:buFontTx/>
              <a:buNone/>
              <a:defRPr sz="1200"/>
            </a:lvl3pPr>
            <a:lvl4pPr marL="0" indent="1183809">
              <a:spcBef>
                <a:spcPts val="200"/>
              </a:spcBef>
              <a:buClrTx/>
              <a:buSzTx/>
              <a:buFontTx/>
              <a:buNone/>
              <a:defRPr sz="1200"/>
            </a:lvl4pPr>
            <a:lvl5pPr marL="0" indent="1578411">
              <a:spcBef>
                <a:spcPts val="200"/>
              </a:spcBef>
              <a:buClrTx/>
              <a:buSzTx/>
              <a:buFontTx/>
              <a:buNone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8865896" y="4865517"/>
            <a:ext cx="278105" cy="282123"/>
          </a:xfrm>
          <a:prstGeom prst="rect">
            <a:avLst/>
          </a:prstGeom>
          <a:ln w="12700">
            <a:miter lim="400000"/>
          </a:ln>
        </p:spPr>
        <p:txBody>
          <a:bodyPr wrap="none" lIns="39460" tIns="39460" rIns="39460" bIns="39460" anchor="ctr">
            <a:spAutoFit/>
          </a:bodyPr>
          <a:lstStyle>
            <a:lvl1pPr algn="r">
              <a:defRPr sz="14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95951" marR="0" indent="-295951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682334" marR="0" indent="-287731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052275" marR="0" indent="-263069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508775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–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903378" marR="0" indent="-324968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»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297981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692584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087187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481791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94602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789205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183809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578411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973015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367618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762220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156823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rxiv.org/abs/2004.14636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 defTabSz="220977">
              <a:defRPr sz="1904"/>
            </a:lvl1pPr>
          </a:lstStyle>
          <a:p>
            <a:pPr/>
            <a:r>
              <a:t>Ricerca di segnali di nuova fisica nella produzione (risonante e non) di ZV in ll+jets</a:t>
            </a:r>
          </a:p>
        </p:txBody>
      </p:sp>
      <p:sp>
        <p:nvSpPr>
          <p:cNvPr id="173" name="Content Placeholder 5"/>
          <p:cNvSpPr txBox="1"/>
          <p:nvPr>
            <p:ph type="body" sz="half" idx="1"/>
          </p:nvPr>
        </p:nvSpPr>
        <p:spPr>
          <a:xfrm>
            <a:off x="154089" y="725226"/>
            <a:ext cx="4227167" cy="4314295"/>
          </a:xfrm>
          <a:prstGeom prst="rect">
            <a:avLst/>
          </a:prstGeom>
        </p:spPr>
        <p:txBody>
          <a:bodyPr/>
          <a:lstStyle/>
          <a:p>
            <a:pPr marL="221963" indent="-221963" defTabSz="295952">
              <a:spcBef>
                <a:spcPts val="500"/>
              </a:spcBef>
              <a:defRPr sz="1350"/>
            </a:pPr>
            <a:r>
              <a:t>Canale studiato a Lecce sin dal 2015</a:t>
            </a:r>
          </a:p>
          <a:p>
            <a:pPr marL="221963" indent="-221963" defTabSz="295952">
              <a:spcBef>
                <a:spcPts val="500"/>
              </a:spcBef>
              <a:defRPr sz="1350"/>
            </a:pPr>
            <a:r>
              <a:rPr i="1">
                <a:solidFill>
                  <a:srgbClr val="941751"/>
                </a:solidFill>
              </a:rPr>
              <a:t>prima analisi su tutta la statistica del Run-2 (139fb</a:t>
            </a:r>
            <a:r>
              <a:rPr baseline="31999" i="1">
                <a:solidFill>
                  <a:srgbClr val="941751"/>
                </a:solidFill>
              </a:rPr>
              <a:t>-1</a:t>
            </a:r>
            <a:r>
              <a:rPr i="1">
                <a:solidFill>
                  <a:srgbClr val="941751"/>
                </a:solidFill>
              </a:rPr>
              <a:t> a 13 TeV) sviluppata in ATL-COM-PHYS-2018-1549 (autori K.Bachas, G.Chiodini, S.Spagnolo + altri autori)</a:t>
            </a:r>
            <a:r>
              <a:t>: </a:t>
            </a:r>
          </a:p>
          <a:p>
            <a:pPr lvl="1" marL="517916" indent="-221963" defTabSz="295952">
              <a:spcBef>
                <a:spcPts val="500"/>
              </a:spcBef>
              <a:defRPr sz="1350"/>
            </a:pPr>
            <a:r>
              <a:t>Pubblicata da ATLAS il 30 Aprile 2020 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ArXiv:2004.14636</a:t>
            </a:r>
            <a:r>
              <a:t>, e Eur. Phys. J. C 80 (2020) 1165</a:t>
            </a:r>
          </a:p>
          <a:p>
            <a:pPr lvl="1" marL="517916" indent="-221963" defTabSz="295952">
              <a:spcBef>
                <a:spcPts val="500"/>
              </a:spcBef>
              <a:defRPr sz="1350"/>
            </a:pPr>
            <a:r>
              <a:t> interpretazione di fisica limitata e produzione risonante: </a:t>
            </a:r>
          </a:p>
          <a:p>
            <a:pPr lvl="2" marL="813868" indent="-221963" defTabSz="295952">
              <a:spcBef>
                <a:spcPts val="500"/>
              </a:spcBef>
              <a:defRPr sz="1350"/>
            </a:pPr>
            <a:r>
              <a:t>modelli: Radion, Z/W’ in heavy-vector-triplet, RS graviton </a:t>
            </a:r>
          </a:p>
          <a:p>
            <a:pPr lvl="1" marL="517916" indent="-221963" defTabSz="295952">
              <a:spcBef>
                <a:spcPts val="500"/>
              </a:spcBef>
              <a:defRPr sz="1350"/>
            </a:pPr>
            <a:r>
              <a:t>Nuovo gruppo di analisi con obiettivo di fisica esteso, interpretazione in EFT (oltre che in modelli di benchmark) seguendo un trend generale nelle analisi dei dati degli esperimenti LHC, ricostruzione e calibrazione dei dati piu’ accurata e strategia di analisi statistica ottimizzata (uso esteso di ML)</a:t>
            </a:r>
          </a:p>
        </p:txBody>
      </p:sp>
      <p:sp>
        <p:nvSpPr>
          <p:cNvPr id="174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75" name="Screen Shot 2017-07-03 at 17.30.43.png" descr="Screen Shot 2017-07-03 at 17.30.4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01553" y="919778"/>
            <a:ext cx="4345480" cy="1333221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ggF"/>
          <p:cNvSpPr txBox="1"/>
          <p:nvPr/>
        </p:nvSpPr>
        <p:spPr>
          <a:xfrm>
            <a:off x="5394357" y="829359"/>
            <a:ext cx="626392" cy="49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ggF</a:t>
            </a:r>
          </a:p>
        </p:txBody>
      </p:sp>
      <p:sp>
        <p:nvSpPr>
          <p:cNvPr id="177" name="DY"/>
          <p:cNvSpPr txBox="1"/>
          <p:nvPr/>
        </p:nvSpPr>
        <p:spPr>
          <a:xfrm>
            <a:off x="6667887" y="969696"/>
            <a:ext cx="612811" cy="43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40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DY</a:t>
            </a:r>
          </a:p>
        </p:txBody>
      </p:sp>
      <p:sp>
        <p:nvSpPr>
          <p:cNvPr id="178" name="VBF"/>
          <p:cNvSpPr txBox="1"/>
          <p:nvPr/>
        </p:nvSpPr>
        <p:spPr>
          <a:xfrm>
            <a:off x="7819559" y="860431"/>
            <a:ext cx="930712" cy="431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VBF</a:t>
            </a:r>
          </a:p>
        </p:txBody>
      </p:sp>
      <p:sp>
        <p:nvSpPr>
          <p:cNvPr id="179" name="Tre meccanismi di produzione"/>
          <p:cNvSpPr txBox="1"/>
          <p:nvPr/>
        </p:nvSpPr>
        <p:spPr>
          <a:xfrm>
            <a:off x="4711819" y="653284"/>
            <a:ext cx="2187288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200">
                <a:solidFill>
                  <a:srgbClr val="0096FF"/>
                </a:solidFill>
              </a:defRPr>
            </a:lvl1pPr>
          </a:lstStyle>
          <a:p>
            <a:pPr/>
            <a:r>
              <a:t>Tre meccanismi di produzione </a:t>
            </a:r>
          </a:p>
        </p:txBody>
      </p:sp>
      <p:pic>
        <p:nvPicPr>
          <p:cNvPr id="180" name="Screen Shot 2020-06-25 at 8.50.47 PM.png" descr="Screen Shot 2020-06-25 at 8.50.47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677478" y="2566664"/>
            <a:ext cx="1937842" cy="1937843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Tre canali: 0, 1 e 2 leptons"/>
          <p:cNvSpPr txBox="1"/>
          <p:nvPr/>
        </p:nvSpPr>
        <p:spPr>
          <a:xfrm>
            <a:off x="4739594" y="3114536"/>
            <a:ext cx="1935917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008F00"/>
                </a:solidFill>
              </a:defRPr>
            </a:lvl1pPr>
          </a:lstStyle>
          <a:p>
            <a:pPr/>
            <a:r>
              <a:t>Tre canali: 0, 1 e 2 leptons</a:t>
            </a:r>
          </a:p>
        </p:txBody>
      </p:sp>
      <p:sp>
        <p:nvSpPr>
          <p:cNvPr id="182" name="Text Placeholder 7"/>
          <p:cNvSpPr txBox="1"/>
          <p:nvPr/>
        </p:nvSpPr>
        <p:spPr>
          <a:xfrm>
            <a:off x="5117391" y="3583967"/>
            <a:ext cx="1530582" cy="11256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 anchor="b">
            <a:normAutofit fontScale="100000" lnSpcReduction="0"/>
          </a:bodyPr>
          <a:lstStyle/>
          <a:p>
            <a:pPr>
              <a:spcBef>
                <a:spcPts val="500"/>
              </a:spcBef>
              <a:defRPr b="1" sz="1000"/>
            </a:pPr>
            <a:r>
              <a:t>M. S. Centonze, </a:t>
            </a:r>
          </a:p>
          <a:p>
            <a:pPr>
              <a:spcBef>
                <a:spcPts val="500"/>
              </a:spcBef>
              <a:defRPr b="1" sz="1000"/>
            </a:pPr>
            <a:r>
              <a:t>G. Chiodini,</a:t>
            </a:r>
          </a:p>
          <a:p>
            <a:pPr>
              <a:spcBef>
                <a:spcPts val="500"/>
              </a:spcBef>
              <a:defRPr b="1" sz="1000"/>
            </a:pPr>
            <a:r>
              <a:t>A. Palazzo, </a:t>
            </a:r>
          </a:p>
          <a:p>
            <a:pPr>
              <a:spcBef>
                <a:spcPts val="500"/>
              </a:spcBef>
              <a:defRPr b="1" sz="1000"/>
            </a:pPr>
            <a:r>
              <a:t>E. Schioppa,  </a:t>
            </a:r>
          </a:p>
          <a:p>
            <a:pPr>
              <a:spcBef>
                <a:spcPts val="500"/>
              </a:spcBef>
              <a:defRPr b="1" sz="1000"/>
            </a:pPr>
            <a:r>
              <a:t>S. Spagnolo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large R-jet, in cui confluiscono i due jet adronici che non possono essere risolti"/>
          <p:cNvSpPr txBox="1"/>
          <p:nvPr/>
        </p:nvSpPr>
        <p:spPr>
          <a:xfrm>
            <a:off x="2692702" y="3342710"/>
            <a:ext cx="2963624" cy="2520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584200">
              <a:defRPr i="1" sz="20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large R-jet</a:t>
            </a:r>
            <a:r>
              <a:t>, in cui confluiscono i due jet adronici che non possono essere risolti </a:t>
            </a:r>
          </a:p>
        </p:txBody>
      </p:sp>
      <p:sp>
        <p:nvSpPr>
          <p:cNvPr id="185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 defTabSz="220977">
              <a:defRPr sz="1904"/>
            </a:lvl1pPr>
          </a:lstStyle>
          <a:p>
            <a:pPr/>
            <a:r>
              <a:t>Ricerca di segnali di nuova fisica nella produzione (risonante e non) di ZV in ll+jets</a:t>
            </a:r>
          </a:p>
        </p:txBody>
      </p:sp>
      <p:sp>
        <p:nvSpPr>
          <p:cNvPr id="186" name="Content Placeholder 5"/>
          <p:cNvSpPr txBox="1"/>
          <p:nvPr>
            <p:ph type="body" sz="half" idx="1"/>
          </p:nvPr>
        </p:nvSpPr>
        <p:spPr>
          <a:xfrm>
            <a:off x="7450662" y="-570759"/>
            <a:ext cx="4227167" cy="4314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Lo stato finale </a:t>
            </a:r>
          </a:p>
        </p:txBody>
      </p:sp>
      <p:sp>
        <p:nvSpPr>
          <p:cNvPr id="187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8" name="produzione ggF / DY"/>
          <p:cNvSpPr txBox="1"/>
          <p:nvPr/>
        </p:nvSpPr>
        <p:spPr>
          <a:xfrm>
            <a:off x="1553901" y="636884"/>
            <a:ext cx="3175238" cy="493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produzione ggF / DY</a:t>
            </a:r>
          </a:p>
        </p:txBody>
      </p:sp>
      <p:sp>
        <p:nvSpPr>
          <p:cNvPr id="189" name="nella produzione VBF si aggiungono 2 jet forward"/>
          <p:cNvSpPr txBox="1"/>
          <p:nvPr/>
        </p:nvSpPr>
        <p:spPr>
          <a:xfrm>
            <a:off x="5198650" y="-6251"/>
            <a:ext cx="3924908" cy="2101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nella produzione VBF si aggiungono 2 jet forward </a:t>
            </a:r>
          </a:p>
        </p:txBody>
      </p:sp>
      <p:sp>
        <p:nvSpPr>
          <p:cNvPr id="190" name="regime di alto pT, mX"/>
          <p:cNvSpPr txBox="1"/>
          <p:nvPr/>
        </p:nvSpPr>
        <p:spPr>
          <a:xfrm>
            <a:off x="2437728" y="3549257"/>
            <a:ext cx="3175237" cy="493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584200">
              <a:defRPr i="1" sz="20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regime di alto p</a:t>
            </a:r>
            <a:r>
              <a:rPr baseline="-5999"/>
              <a:t>T</a:t>
            </a:r>
            <a:r>
              <a:t>, m</a:t>
            </a:r>
            <a:r>
              <a:rPr baseline="-5999"/>
              <a:t>X</a:t>
            </a:r>
          </a:p>
        </p:txBody>
      </p:sp>
      <p:grpSp>
        <p:nvGrpSpPr>
          <p:cNvPr id="200" name="Group"/>
          <p:cNvGrpSpPr/>
          <p:nvPr/>
        </p:nvGrpSpPr>
        <p:grpSpPr>
          <a:xfrm>
            <a:off x="777935" y="1160999"/>
            <a:ext cx="2093830" cy="2202568"/>
            <a:chOff x="0" y="0"/>
            <a:chExt cx="2093828" cy="2202566"/>
          </a:xfrm>
        </p:grpSpPr>
        <p:pic>
          <p:nvPicPr>
            <p:cNvPr id="191" name="Screen Shot 2017-07-03 at 17.30.43.png" descr="Screen Shot 2017-07-03 at 17.30.43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47565" t="0" r="33384" b="0"/>
            <a:stretch>
              <a:fillRect/>
            </a:stretch>
          </p:blipFill>
          <p:spPr>
            <a:xfrm>
              <a:off x="0" y="469093"/>
              <a:ext cx="1076338" cy="17334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5" name="Group"/>
            <p:cNvGrpSpPr/>
            <p:nvPr/>
          </p:nvGrpSpPr>
          <p:grpSpPr>
            <a:xfrm rot="3000000">
              <a:off x="1140300" y="155220"/>
              <a:ext cx="663784" cy="1065999"/>
              <a:chOff x="0" y="0"/>
              <a:chExt cx="663782" cy="1065998"/>
            </a:xfrm>
          </p:grpSpPr>
          <p:sp>
            <p:nvSpPr>
              <p:cNvPr id="192" name="Line"/>
              <p:cNvSpPr/>
              <p:nvPr/>
            </p:nvSpPr>
            <p:spPr>
              <a:xfrm flipV="1">
                <a:off x="-1" y="361661"/>
                <a:ext cx="572184" cy="689326"/>
              </a:xfrm>
              <a:prstGeom prst="lin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93" name="Line"/>
              <p:cNvSpPr/>
              <p:nvPr/>
            </p:nvSpPr>
            <p:spPr>
              <a:xfrm flipV="1">
                <a:off x="7013" y="92649"/>
                <a:ext cx="264426" cy="973350"/>
              </a:xfrm>
              <a:prstGeom prst="lin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94" name="Oval"/>
              <p:cNvSpPr/>
              <p:nvPr/>
            </p:nvSpPr>
            <p:spPr>
              <a:xfrm rot="1800000">
                <a:off x="239356" y="77653"/>
                <a:ext cx="382757" cy="269241"/>
              </a:xfrm>
              <a:prstGeom prst="ellips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199" name="Group"/>
            <p:cNvGrpSpPr/>
            <p:nvPr/>
          </p:nvGrpSpPr>
          <p:grpSpPr>
            <a:xfrm>
              <a:off x="836559" y="0"/>
              <a:ext cx="343619" cy="801890"/>
              <a:chOff x="0" y="0"/>
              <a:chExt cx="343618" cy="801889"/>
            </a:xfrm>
          </p:grpSpPr>
          <p:sp>
            <p:nvSpPr>
              <p:cNvPr id="196" name="Line"/>
              <p:cNvSpPr/>
              <p:nvPr/>
            </p:nvSpPr>
            <p:spPr>
              <a:xfrm flipV="1">
                <a:off x="18352" y="88149"/>
                <a:ext cx="1" cy="648753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97" name="Line"/>
              <p:cNvSpPr/>
              <p:nvPr/>
            </p:nvSpPr>
            <p:spPr>
              <a:xfrm flipV="1">
                <a:off x="6472" y="149285"/>
                <a:ext cx="330674" cy="652605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98" name="Oval"/>
              <p:cNvSpPr/>
              <p:nvPr/>
            </p:nvSpPr>
            <p:spPr>
              <a:xfrm>
                <a:off x="0" y="0"/>
                <a:ext cx="343619" cy="243841"/>
              </a:xfrm>
              <a:prstGeom prst="ellips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</p:grpSp>
      <p:grpSp>
        <p:nvGrpSpPr>
          <p:cNvPr id="213" name="Group"/>
          <p:cNvGrpSpPr/>
          <p:nvPr/>
        </p:nvGrpSpPr>
        <p:grpSpPr>
          <a:xfrm>
            <a:off x="3359545" y="1160999"/>
            <a:ext cx="1778098" cy="2520617"/>
            <a:chOff x="0" y="0"/>
            <a:chExt cx="1778097" cy="2520615"/>
          </a:xfrm>
        </p:grpSpPr>
        <p:pic>
          <p:nvPicPr>
            <p:cNvPr id="201" name="Screen Shot 2017-07-03 at 17.30.43.png" descr="Screen Shot 2017-07-03 at 17.30.43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47565" t="0" r="33384" b="0"/>
            <a:stretch>
              <a:fillRect/>
            </a:stretch>
          </p:blipFill>
          <p:spPr>
            <a:xfrm>
              <a:off x="0" y="787142"/>
              <a:ext cx="1076338" cy="17334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05" name="Group"/>
            <p:cNvGrpSpPr/>
            <p:nvPr/>
          </p:nvGrpSpPr>
          <p:grpSpPr>
            <a:xfrm>
              <a:off x="800406" y="379701"/>
              <a:ext cx="343619" cy="801890"/>
              <a:chOff x="0" y="0"/>
              <a:chExt cx="343618" cy="801889"/>
            </a:xfrm>
          </p:grpSpPr>
          <p:sp>
            <p:nvSpPr>
              <p:cNvPr id="202" name="Line"/>
              <p:cNvSpPr/>
              <p:nvPr/>
            </p:nvSpPr>
            <p:spPr>
              <a:xfrm flipV="1">
                <a:off x="18352" y="88149"/>
                <a:ext cx="1" cy="648753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3" name="Line"/>
              <p:cNvSpPr/>
              <p:nvPr/>
            </p:nvSpPr>
            <p:spPr>
              <a:xfrm flipV="1">
                <a:off x="6472" y="149285"/>
                <a:ext cx="330674" cy="652605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4" name="Oval"/>
              <p:cNvSpPr/>
              <p:nvPr/>
            </p:nvSpPr>
            <p:spPr>
              <a:xfrm>
                <a:off x="0" y="0"/>
                <a:ext cx="343619" cy="243841"/>
              </a:xfrm>
              <a:prstGeom prst="ellips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209" name="Group"/>
            <p:cNvGrpSpPr/>
            <p:nvPr/>
          </p:nvGrpSpPr>
          <p:grpSpPr>
            <a:xfrm>
              <a:off x="811962" y="128698"/>
              <a:ext cx="663783" cy="1065999"/>
              <a:chOff x="0" y="0"/>
              <a:chExt cx="663782" cy="1065998"/>
            </a:xfrm>
          </p:grpSpPr>
          <p:sp>
            <p:nvSpPr>
              <p:cNvPr id="206" name="Line"/>
              <p:cNvSpPr/>
              <p:nvPr/>
            </p:nvSpPr>
            <p:spPr>
              <a:xfrm flipV="1">
                <a:off x="-1" y="361661"/>
                <a:ext cx="572184" cy="689326"/>
              </a:xfrm>
              <a:prstGeom prst="lin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7" name="Line"/>
              <p:cNvSpPr/>
              <p:nvPr/>
            </p:nvSpPr>
            <p:spPr>
              <a:xfrm flipV="1">
                <a:off x="7013" y="92649"/>
                <a:ext cx="264426" cy="973350"/>
              </a:xfrm>
              <a:prstGeom prst="lin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8" name="Oval"/>
              <p:cNvSpPr/>
              <p:nvPr/>
            </p:nvSpPr>
            <p:spPr>
              <a:xfrm rot="1800000">
                <a:off x="239356" y="77653"/>
                <a:ext cx="382757" cy="269241"/>
              </a:xfrm>
              <a:prstGeom prst="ellipse">
                <a:avLst/>
              </a:prstGeom>
              <a:noFill/>
              <a:ln w="25400" cap="flat">
                <a:solidFill>
                  <a:srgbClr val="941751"/>
                </a:solidFill>
                <a:prstDash val="solid"/>
                <a:round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  <p:sp>
          <p:nvSpPr>
            <p:cNvPr id="210" name="Line"/>
            <p:cNvSpPr/>
            <p:nvPr/>
          </p:nvSpPr>
          <p:spPr>
            <a:xfrm flipV="1">
              <a:off x="846348" y="266923"/>
              <a:ext cx="912752" cy="912752"/>
            </a:xfrm>
            <a:prstGeom prst="line">
              <a:avLst/>
            </a:prstGeom>
            <a:noFill/>
            <a:ln w="25400" cap="flat">
              <a:solidFill>
                <a:srgbClr val="FFD479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1" name="Line"/>
            <p:cNvSpPr/>
            <p:nvPr/>
          </p:nvSpPr>
          <p:spPr>
            <a:xfrm flipH="1" flipV="1">
              <a:off x="519947" y="128698"/>
              <a:ext cx="319410" cy="1065999"/>
            </a:xfrm>
            <a:prstGeom prst="line">
              <a:avLst/>
            </a:prstGeom>
            <a:noFill/>
            <a:ln w="25400" cap="flat">
              <a:solidFill>
                <a:srgbClr val="FFD479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2" name="Oval"/>
            <p:cNvSpPr/>
            <p:nvPr/>
          </p:nvSpPr>
          <p:spPr>
            <a:xfrm rot="16200000">
              <a:off x="966497" y="-428844"/>
              <a:ext cx="382757" cy="1240444"/>
            </a:xfrm>
            <a:prstGeom prst="ellipse">
              <a:avLst/>
            </a:prstGeom>
            <a:noFill/>
            <a:ln w="25400" cap="flat">
              <a:solidFill>
                <a:srgbClr val="FFD479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214" name="2 jet (standard) da W o Z…"/>
          <p:cNvSpPr txBox="1"/>
          <p:nvPr/>
        </p:nvSpPr>
        <p:spPr>
          <a:xfrm>
            <a:off x="29568" y="3624706"/>
            <a:ext cx="2772735" cy="9274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584200">
              <a:defRPr i="1" sz="20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2 </a:t>
            </a:r>
            <a:r>
              <a:t>jet (standard)</a:t>
            </a:r>
            <a:r>
              <a:t> da W o Z </a:t>
            </a:r>
          </a:p>
          <a:p>
            <a:pPr algn="ctr" defTabSz="584200">
              <a:defRPr i="1" sz="20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oltre a μμ ο ee da Z</a:t>
            </a:r>
          </a:p>
        </p:txBody>
      </p:sp>
      <p:sp>
        <p:nvSpPr>
          <p:cNvPr id="215" name="- 2 regimi per la ricostruzione di W/Z-&gt;adroni…"/>
          <p:cNvSpPr txBox="1"/>
          <p:nvPr/>
        </p:nvSpPr>
        <p:spPr>
          <a:xfrm>
            <a:off x="5265518" y="1611630"/>
            <a:ext cx="3791173" cy="192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/>
            </a:pPr>
            <a:r>
              <a:t>- 2 regimi per la ricostruzione di W/Z-&gt;adroni</a:t>
            </a:r>
          </a:p>
          <a:p>
            <a:pPr marL="160421" indent="-160421">
              <a:buSzPct val="100000"/>
              <a:buChar char="-"/>
              <a:defRPr sz="1400"/>
            </a:pPr>
            <a:r>
              <a:t>nel regime di alto p</a:t>
            </a:r>
            <a:r>
              <a:rPr baseline="-5999"/>
              <a:t>T</a:t>
            </a:r>
            <a:r>
              <a:t>  del W/Z adronico, due regioni di diversa purezza (massa del large-R jet e indicatori di sottostruttura a 2 jet)</a:t>
            </a:r>
          </a:p>
          <a:p>
            <a:pPr marL="160421" indent="-160421">
              <a:buSzPct val="100000"/>
              <a:buChar char="-"/>
              <a:defRPr sz="1400"/>
            </a:pPr>
            <a:r>
              <a:t>il large-R jet o i 2 jet risolti possono o meno essere identificati come b-jets</a:t>
            </a:r>
          </a:p>
          <a:p>
            <a:pPr>
              <a:defRPr sz="1400"/>
            </a:pPr>
          </a:p>
          <a:p>
            <a:pPr>
              <a:defRPr sz="1400"/>
            </a:pPr>
            <a:r>
              <a:t>Background dominante Z+jets </a:t>
            </a:r>
          </a:p>
        </p:txBody>
      </p:sp>
      <p:sp>
        <p:nvSpPr>
          <p:cNvPr id="216" name="15 regioni di segnale e…"/>
          <p:cNvSpPr txBox="1"/>
          <p:nvPr/>
        </p:nvSpPr>
        <p:spPr>
          <a:xfrm>
            <a:off x="5537148" y="3037934"/>
            <a:ext cx="3924908" cy="2101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15 regioni di segnale e </a:t>
            </a:r>
          </a:p>
          <a:p>
            <a: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15 regioni di controllo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 defTabSz="220977">
              <a:defRPr sz="1904"/>
            </a:lvl1pPr>
          </a:lstStyle>
          <a:p>
            <a:pPr/>
            <a:r>
              <a:t>Ricerca di segnali di nuova fisica nella produzione (risonante e non) di ZV in ll+jets</a:t>
            </a:r>
          </a:p>
        </p:txBody>
      </p:sp>
      <p:sp>
        <p:nvSpPr>
          <p:cNvPr id="219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0" name="Content Placeholder 5"/>
          <p:cNvSpPr txBox="1"/>
          <p:nvPr>
            <p:ph type="body" idx="1"/>
          </p:nvPr>
        </p:nvSpPr>
        <p:spPr>
          <a:xfrm>
            <a:off x="201145" y="632445"/>
            <a:ext cx="8639334" cy="4342402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Contributi leccesi finora: </a:t>
            </a:r>
          </a:p>
          <a:p>
            <a:pPr lvl="1" marL="690554" indent="-295951">
              <a:defRPr sz="1800"/>
            </a:pPr>
            <a:r>
              <a:t>Validazione di dati preselezionati e ricostruiti usando metodologie innovative per la ricostruzione dei jet </a:t>
            </a:r>
          </a:p>
          <a:p>
            <a:pPr lvl="2" marL="1085157" indent="-295951">
              <a:defRPr sz="1800"/>
            </a:pPr>
            <a:r>
              <a:t>standard jet (due opzioni)</a:t>
            </a:r>
          </a:p>
          <a:p>
            <a:pPr lvl="3" marL="1479759" indent="-295951">
              <a:buChar char="•"/>
              <a:defRPr sz="1800"/>
            </a:pPr>
            <a:r>
              <a:t>clusters topologici nei calorimetri  </a:t>
            </a:r>
          </a:p>
          <a:p>
            <a:pPr lvl="3" marL="1479759" indent="-295951">
              <a:buChar char="•"/>
              <a:defRPr sz="1800"/>
            </a:pPr>
            <a:r>
              <a:rPr b="1" i="1"/>
              <a:t>particle-flow jets</a:t>
            </a:r>
            <a:r>
              <a:t> (clusters + tracce)</a:t>
            </a:r>
          </a:p>
          <a:p>
            <a:pPr lvl="2" marL="1085157" indent="-295951">
              <a:defRPr sz="1800"/>
            </a:pPr>
            <a:r>
              <a:t>large-R jet  (tre opzioni)</a:t>
            </a:r>
          </a:p>
          <a:p>
            <a:pPr lvl="3" marL="1479759" indent="-295951">
              <a:buChar char="•"/>
              <a:defRPr sz="1800"/>
            </a:pPr>
            <a:r>
              <a:t>standard jet basati su clusters, opportunamente calibrati</a:t>
            </a:r>
          </a:p>
          <a:p>
            <a:pPr lvl="3" marL="1479759" indent="-295951">
              <a:buChar char="•"/>
              <a:defRPr sz="1800"/>
            </a:pPr>
            <a:r>
              <a:t>track-calo-cluster jets (tre opzioni)</a:t>
            </a:r>
          </a:p>
          <a:p>
            <a:pPr lvl="3" marL="1479759" indent="-295951">
              <a:buChar char="•"/>
              <a:defRPr sz="1800"/>
            </a:pPr>
            <a:r>
              <a:rPr b="1" i="1"/>
              <a:t>UFO </a:t>
            </a:r>
            <a:r>
              <a:t>(unified flow object, tracking e clusters nel calorimetro usati in modo dinamico a seconda della configurazione) </a:t>
            </a:r>
          </a:p>
        </p:txBody>
      </p:sp>
      <p:sp>
        <p:nvSpPr>
          <p:cNvPr id="221" name="migliori performance attese"/>
          <p:cNvSpPr txBox="1"/>
          <p:nvPr/>
        </p:nvSpPr>
        <p:spPr>
          <a:xfrm>
            <a:off x="6228228" y="2285632"/>
            <a:ext cx="2716075" cy="332741"/>
          </a:xfrm>
          <a:prstGeom prst="rect">
            <a:avLst/>
          </a:prstGeom>
          <a:solidFill>
            <a:srgbClr val="D4FB79"/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migliori performance attese </a:t>
            </a:r>
          </a:p>
        </p:txBody>
      </p:sp>
      <p:sp>
        <p:nvSpPr>
          <p:cNvPr id="222" name="migliori performance attese"/>
          <p:cNvSpPr txBox="1"/>
          <p:nvPr/>
        </p:nvSpPr>
        <p:spPr>
          <a:xfrm>
            <a:off x="6331729" y="4297893"/>
            <a:ext cx="2716074" cy="332741"/>
          </a:xfrm>
          <a:prstGeom prst="rect">
            <a:avLst/>
          </a:prstGeom>
          <a:solidFill>
            <a:srgbClr val="D4FB79"/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migliori performance attese </a:t>
            </a:r>
          </a:p>
        </p:txBody>
      </p:sp>
      <p:sp>
        <p:nvSpPr>
          <p:cNvPr id="223" name="da validare"/>
          <p:cNvSpPr txBox="1"/>
          <p:nvPr/>
        </p:nvSpPr>
        <p:spPr>
          <a:xfrm>
            <a:off x="6331729" y="4659890"/>
            <a:ext cx="1119248" cy="332741"/>
          </a:xfrm>
          <a:prstGeom prst="rect">
            <a:avLst/>
          </a:prstGeom>
          <a:solidFill>
            <a:srgbClr val="FF9300"/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da validare</a:t>
            </a:r>
          </a:p>
        </p:txBody>
      </p:sp>
      <p:sp>
        <p:nvSpPr>
          <p:cNvPr id="224" name="da validare"/>
          <p:cNvSpPr txBox="1"/>
          <p:nvPr/>
        </p:nvSpPr>
        <p:spPr>
          <a:xfrm>
            <a:off x="6223731" y="2637275"/>
            <a:ext cx="1119248" cy="332741"/>
          </a:xfrm>
          <a:prstGeom prst="rect">
            <a:avLst/>
          </a:prstGeom>
          <a:solidFill>
            <a:srgbClr val="FF9300"/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da validare</a:t>
            </a:r>
          </a:p>
        </p:txBody>
      </p:sp>
      <p:sp>
        <p:nvSpPr>
          <p:cNvPr id="225" name="G. Chiodini, et al"/>
          <p:cNvSpPr txBox="1"/>
          <p:nvPr/>
        </p:nvSpPr>
        <p:spPr>
          <a:xfrm>
            <a:off x="7203467" y="1279502"/>
            <a:ext cx="1733412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G. Chiodini, et 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 defTabSz="220977">
              <a:defRPr sz="1904"/>
            </a:lvl1pPr>
          </a:lstStyle>
          <a:p>
            <a:pPr/>
            <a:r>
              <a:t>Ricerca di segnali di nuova fisica nella produzione (risonante e non) di ZV in ll+jets</a:t>
            </a:r>
          </a:p>
        </p:txBody>
      </p:sp>
      <p:sp>
        <p:nvSpPr>
          <p:cNvPr id="228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9" name="Content Placeholder 5"/>
          <p:cNvSpPr txBox="1"/>
          <p:nvPr>
            <p:ph type="body" idx="1"/>
          </p:nvPr>
        </p:nvSpPr>
        <p:spPr>
          <a:xfrm>
            <a:off x="201145" y="632445"/>
            <a:ext cx="8639334" cy="434240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690554" indent="-295951">
              <a:defRPr sz="1800"/>
            </a:lvl2pPr>
          </a:lstStyle>
          <a:p>
            <a:pPr/>
            <a:r>
              <a:t>Contributi leccesi finora: </a:t>
            </a:r>
          </a:p>
          <a:p>
            <a:pPr lvl="1"/>
            <a:r>
              <a:t>Validazione di dati preselezionati e ricostruiti usando metodologie innovative per la ricostruzione dei jet </a:t>
            </a:r>
          </a:p>
        </p:txBody>
      </p:sp>
      <p:sp>
        <p:nvSpPr>
          <p:cNvPr id="230" name="G. Chiodini, et al"/>
          <p:cNvSpPr txBox="1"/>
          <p:nvPr/>
        </p:nvSpPr>
        <p:spPr>
          <a:xfrm>
            <a:off x="7203468" y="1279502"/>
            <a:ext cx="1733412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G. Chiodini, et al </a:t>
            </a:r>
          </a:p>
        </p:txBody>
      </p:sp>
      <p:pic>
        <p:nvPicPr>
          <p:cNvPr id="231" name="Screen Shot 2021-07-01 at 19.17.57.png" descr="Screen Shot 2021-07-01 at 19.17.5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0993" y="1716446"/>
            <a:ext cx="7951312" cy="33065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 defTabSz="220977">
              <a:defRPr sz="1904"/>
            </a:lvl1pPr>
          </a:lstStyle>
          <a:p>
            <a:pPr/>
            <a:r>
              <a:t>Ricerca di segnali di nuova fisica nella produzione (risonante e non) di ZV in ll+jets</a:t>
            </a:r>
          </a:p>
        </p:txBody>
      </p:sp>
      <p:sp>
        <p:nvSpPr>
          <p:cNvPr id="234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5" name="Content Placeholder 5"/>
          <p:cNvSpPr txBox="1"/>
          <p:nvPr>
            <p:ph type="body" idx="1"/>
          </p:nvPr>
        </p:nvSpPr>
        <p:spPr>
          <a:xfrm>
            <a:off x="201145" y="632445"/>
            <a:ext cx="8639334" cy="4342402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Contributi leccesi finora: </a:t>
            </a:r>
          </a:p>
          <a:p>
            <a:pPr lvl="1" marL="690554" indent="-295951">
              <a:defRPr sz="1800"/>
            </a:pPr>
            <a:r>
              <a:t>Refresh di una DNN (parametrica) per il riconoscimento di segnale da fondo</a:t>
            </a:r>
          </a:p>
          <a:p>
            <a:pPr lvl="2" marL="1085157" indent="-295951">
              <a:defRPr sz="1800"/>
            </a:pPr>
            <a:r>
              <a:t>validazione tecnica del sw </a:t>
            </a:r>
          </a:p>
          <a:p>
            <a:pPr lvl="2" marL="1085157" indent="-295951">
              <a:defRPr sz="1800"/>
            </a:pPr>
            <a:r>
              <a:t>validazione fisica </a:t>
            </a:r>
          </a:p>
          <a:p>
            <a:pPr lvl="2" marL="1085157" indent="-295951">
              <a:defRPr sz="1800"/>
            </a:pPr>
          </a:p>
          <a:p>
            <a:pPr lvl="2" marL="1085157" indent="-295951">
              <a:defRPr sz="1800"/>
            </a:pPr>
            <a:r>
              <a:t>obiettivo: migliorare la sensibilità / limiti su modelli (dimostrato in passato, da consolidare nella catena della strategia di analisi)</a:t>
            </a:r>
          </a:p>
          <a:p>
            <a:pPr lvl="2" marL="1085157" indent="-295951">
              <a:defRPr sz="1800"/>
            </a:pPr>
          </a:p>
          <a:p>
            <a:pPr lvl="1" marL="690554" indent="-295951">
              <a:defRPr sz="1800"/>
            </a:pPr>
            <a:r>
              <a:t>Refresh del codice di selezione; validazione e interfaccia al software di classificazione segnale/fondo </a:t>
            </a:r>
          </a:p>
        </p:txBody>
      </p:sp>
      <p:sp>
        <p:nvSpPr>
          <p:cNvPr id="236" name="E.J.Schioppa, A. Palazzo, M. Centonze, et al"/>
          <p:cNvSpPr txBox="1"/>
          <p:nvPr/>
        </p:nvSpPr>
        <p:spPr>
          <a:xfrm>
            <a:off x="4900494" y="1314752"/>
            <a:ext cx="4211499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E.J.Schioppa, A. Palazzo, M. Centonze, et al </a:t>
            </a:r>
          </a:p>
        </p:txBody>
      </p:sp>
      <p:sp>
        <p:nvSpPr>
          <p:cNvPr id="237" name="A. Palazzo, M. Centonze, et al"/>
          <p:cNvSpPr txBox="1"/>
          <p:nvPr/>
        </p:nvSpPr>
        <p:spPr>
          <a:xfrm>
            <a:off x="4900494" y="1711998"/>
            <a:ext cx="2922449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A. Palazzo, M. Centonze, et al </a:t>
            </a:r>
          </a:p>
        </p:txBody>
      </p:sp>
      <p:sp>
        <p:nvSpPr>
          <p:cNvPr id="238" name="E.J.Schioppa, G. Chiodini, S. Spagnolo, et al"/>
          <p:cNvSpPr txBox="1"/>
          <p:nvPr/>
        </p:nvSpPr>
        <p:spPr>
          <a:xfrm>
            <a:off x="4900345" y="3855617"/>
            <a:ext cx="4211797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E.J.Schioppa, G. Chiodini, S. Spagnolo, et 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Flavour tagging in ATLA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6980">
              <a:defRPr sz="3534"/>
            </a:lvl1pPr>
          </a:lstStyle>
          <a:p>
            <a:pPr/>
            <a:r>
              <a:t>Flavour tagging in ATLAS</a:t>
            </a:r>
          </a:p>
        </p:txBody>
      </p:sp>
      <p:sp>
        <p:nvSpPr>
          <p:cNvPr id="241" name="Slide Number"/>
          <p:cNvSpPr txBox="1"/>
          <p:nvPr>
            <p:ph type="sldNum" sz="quarter" idx="2"/>
          </p:nvPr>
        </p:nvSpPr>
        <p:spPr>
          <a:xfrm>
            <a:off x="8959137" y="4865517"/>
            <a:ext cx="184863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2" name="La discriminazione di jet da quark b, da jet da quark charm o light ha un peso cruciale nella fisica di ATLAS…"/>
          <p:cNvSpPr txBox="1"/>
          <p:nvPr>
            <p:ph type="body" idx="4294967295"/>
          </p:nvPr>
        </p:nvSpPr>
        <p:spPr>
          <a:xfrm>
            <a:off x="113959" y="719493"/>
            <a:ext cx="8822196" cy="4373426"/>
          </a:xfrm>
          <a:prstGeom prst="rect">
            <a:avLst/>
          </a:prstGeom>
        </p:spPr>
        <p:txBody>
          <a:bodyPr/>
          <a:lstStyle/>
          <a:p>
            <a:pPr marL="266356" indent="-266356" defTabSz="355142">
              <a:defRPr sz="1619"/>
            </a:pPr>
            <a:r>
              <a:t>La discriminazione di jet da quark b, da jet da quark charm o light ha un peso cruciale nella fisica di ATLAS</a:t>
            </a:r>
          </a:p>
          <a:p>
            <a:pPr marL="266356" indent="-266356" defTabSz="355142">
              <a:defRPr sz="1619"/>
            </a:pPr>
            <a:r>
              <a:t>b-tagging in ATLAS è basato pesantemente su tecniche di ML ed è un processo sequenziale: </a:t>
            </a:r>
          </a:p>
          <a:p>
            <a:pPr lvl="1" marL="621499" indent="-266356" defTabSz="355142">
              <a:defRPr sz="1619"/>
            </a:pPr>
            <a:r>
              <a:t>algoritmi di basso livello</a:t>
            </a:r>
          </a:p>
          <a:p>
            <a:pPr lvl="1" marL="621499" indent="-266356" defTabSz="355142">
              <a:defRPr sz="1619"/>
            </a:pPr>
            <a:r>
              <a:t>algoritmi di alto livello che usano output degli algoritmi di basso livello</a:t>
            </a:r>
          </a:p>
          <a:p>
            <a:pPr lvl="1" marL="621499" indent="-266356" defTabSz="355142">
              <a:defRPr sz="1619"/>
            </a:pPr>
          </a:p>
          <a:p>
            <a:pPr lvl="1" marL="621499" indent="-266356" defTabSz="355142">
              <a:defRPr b="1" i="1" sz="1619"/>
            </a:pPr>
            <a:r>
              <a:t>passo preliminare è l’associazione di tracce ai jet</a:t>
            </a:r>
          </a:p>
          <a:p>
            <a:pPr lvl="2" marL="976642" indent="-266356" defTabSz="355142">
              <a:defRPr sz="1619"/>
            </a:pPr>
            <a:r>
              <a:t>goal: massimizzare l’accettanza per tracce da decadimenti di adroni B e D </a:t>
            </a:r>
          </a:p>
          <a:p>
            <a:pPr lvl="2" marL="976642" indent="-266356" defTabSz="355142">
              <a:defRPr sz="1619"/>
            </a:pPr>
            <a:r>
              <a:t>lo studio dettagliato delle performance di questo passo preliminare è stato oggetto di un progetto portato avanti da Martino C., con il contributo di A. Palazzo </a:t>
            </a:r>
          </a:p>
          <a:p>
            <a:pPr lvl="2" marL="976642" indent="-266356" defTabSz="355142">
              <a:defRPr sz="1619"/>
            </a:pPr>
            <a:r>
              <a:t>nota in preparazione</a:t>
            </a:r>
          </a:p>
          <a:p>
            <a:pPr lvl="2" marL="976642" indent="-266356" defTabSz="355142">
              <a:defRPr sz="1619"/>
            </a:pPr>
            <a:r>
              <a:t>indagine su un approccio alternativo basato su ML, M. Centonze in collaborazione con UCL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Flavour tagging in ATLA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6980">
              <a:defRPr sz="3534"/>
            </a:lvl1pPr>
          </a:lstStyle>
          <a:p>
            <a:pPr/>
            <a:r>
              <a:t>Flavour tagging in ATLAS</a:t>
            </a:r>
          </a:p>
        </p:txBody>
      </p:sp>
      <p:sp>
        <p:nvSpPr>
          <p:cNvPr id="245" name="Slide Number"/>
          <p:cNvSpPr txBox="1"/>
          <p:nvPr>
            <p:ph type="sldNum" sz="quarter" idx="2"/>
          </p:nvPr>
        </p:nvSpPr>
        <p:spPr>
          <a:xfrm>
            <a:off x="8959137" y="4865517"/>
            <a:ext cx="184863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246" name="Screen Shot 2021-07-01 at 19.47.37.png" descr="Screen Shot 2021-07-01 at 19.47.3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286" y="1393115"/>
            <a:ext cx="2888104" cy="2357270"/>
          </a:xfrm>
          <a:prstGeom prst="rect">
            <a:avLst/>
          </a:prstGeom>
          <a:ln w="12700">
            <a:miter lim="400000"/>
          </a:ln>
        </p:spPr>
      </p:pic>
      <p:sp>
        <p:nvSpPr>
          <p:cNvPr id="247" name="Confronto di diversi metodi per etichettare b-jet sulla base della verità MC"/>
          <p:cNvSpPr txBox="1"/>
          <p:nvPr/>
        </p:nvSpPr>
        <p:spPr>
          <a:xfrm>
            <a:off x="376795" y="3966799"/>
            <a:ext cx="2603546" cy="739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/>
            </a:lvl1pPr>
          </a:lstStyle>
          <a:p>
            <a:pPr/>
            <a:r>
              <a:t>Confronto di diversi metodi per etichettare b-jet sulla base della verità MC</a:t>
            </a:r>
          </a:p>
        </p:txBody>
      </p:sp>
      <p:pic>
        <p:nvPicPr>
          <p:cNvPr id="248" name="Screen Shot 2021-07-01 at 19.50.58.png" descr="Screen Shot 2021-07-01 at 19.50.5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39090" y="1508037"/>
            <a:ext cx="2772326" cy="2127426"/>
          </a:xfrm>
          <a:prstGeom prst="rect">
            <a:avLst/>
          </a:prstGeom>
          <a:ln w="12700">
            <a:miter lim="400000"/>
          </a:ln>
        </p:spPr>
      </p:pic>
      <p:sp>
        <p:nvSpPr>
          <p:cNvPr id="249" name="Confronto di efficienze di algoritmi per diverse collezioni di jet processate con due logiche di associazione di traccia"/>
          <p:cNvSpPr txBox="1"/>
          <p:nvPr/>
        </p:nvSpPr>
        <p:spPr>
          <a:xfrm>
            <a:off x="3193073" y="3690249"/>
            <a:ext cx="2464108" cy="1170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/>
            </a:lvl1pPr>
          </a:lstStyle>
          <a:p>
            <a:pPr/>
            <a:r>
              <a:t>Confronto di efficienze di algoritmi per diverse collezioni di jet processate con due logiche di associazione di traccia</a:t>
            </a:r>
          </a:p>
        </p:txBody>
      </p:sp>
      <p:pic>
        <p:nvPicPr>
          <p:cNvPr id="250" name="Screen Shot 2021-07-01 at 19.52.39.png" descr="Screen Shot 2021-07-01 at 19.52.39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046036" y="1307853"/>
            <a:ext cx="2884926" cy="28212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Screen Shot 2021-07-01 at 19.52.29.png" descr="Screen Shot 2021-07-01 at 19.52.29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919291" y="1008516"/>
            <a:ext cx="2930430" cy="28212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2" name="Screen Shot 2021-07-01 at 19.53.49.png" descr="Screen Shot 2021-07-01 at 19.53.49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824863" y="1393115"/>
            <a:ext cx="3175495" cy="2357270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Studio della composizione delle tracce associate a jet di diverse collezioni processati con due logiche di associazione di traccia"/>
          <p:cNvSpPr txBox="1"/>
          <p:nvPr/>
        </p:nvSpPr>
        <p:spPr>
          <a:xfrm>
            <a:off x="6199738" y="3750899"/>
            <a:ext cx="2603545" cy="1170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/>
            </a:lvl1pPr>
          </a:lstStyle>
          <a:p>
            <a:pPr/>
            <a:r>
              <a:t>Studio della composizione delle tracce associate a jet di diverse collezioni processati con due logiche di associazione di traccia</a:t>
            </a:r>
          </a:p>
        </p:txBody>
      </p:sp>
      <p:sp>
        <p:nvSpPr>
          <p:cNvPr id="254" name="M. Centonze, A. Palazzo, S.Spagnolo et al"/>
          <p:cNvSpPr txBox="1"/>
          <p:nvPr/>
        </p:nvSpPr>
        <p:spPr>
          <a:xfrm>
            <a:off x="5116394" y="640944"/>
            <a:ext cx="3953531" cy="332741"/>
          </a:xfrm>
          <a:prstGeom prst="rect">
            <a:avLst/>
          </a:prstGeom>
          <a:solidFill>
            <a:srgbClr val="FFFC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M. Centonze, A. Palazzo, S.Spagnolo et 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