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1pPr>
    <a:lvl2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2pPr>
    <a:lvl3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3pPr>
    <a:lvl4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4pPr>
    <a:lvl5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5pPr>
    <a:lvl6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6pPr>
    <a:lvl7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7pPr>
    <a:lvl8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8pPr>
    <a:lvl9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Canela Bold"/>
        <a:ea typeface="Canela Bold"/>
        <a:cs typeface="Canela Bold"/>
        <a:sym typeface="Canela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5EE"/>
          </a:solidFill>
        </a:fill>
      </a:tcStyle>
    </a:wholeTbl>
    <a:band2H>
      <a:tcTxStyle b="def" i="def"/>
      <a:tcStyle>
        <a:tcBdr/>
        <a:fill>
          <a:solidFill>
            <a:srgbClr val="E8EBF7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5CD"/>
          </a:solidFill>
        </a:fill>
      </a:tcStyle>
    </a:wholeTbl>
    <a:band2H>
      <a:tcTxStyle b="def" i="def"/>
      <a:tcStyle>
        <a:tcBdr/>
        <a:fill>
          <a:solidFill>
            <a:srgbClr val="E8F2E7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D3E5"/>
          </a:solidFill>
        </a:fill>
      </a:tcStyle>
    </a:wholeTbl>
    <a:band2H>
      <a:tcTxStyle b="def" i="def"/>
      <a:tcStyle>
        <a:tcBdr/>
        <a:fill>
          <a:solidFill>
            <a:srgbClr val="ECEAF3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nela Bold"/>
          <a:ea typeface="Canela Bold"/>
          <a:cs typeface="Canela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19200" y="11986162"/>
            <a:ext cx="21945599" cy="60579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918440" indent="-372340" algn="ctr" defTabSz="825500">
              <a:lnSpc>
                <a:spcPct val="100000"/>
              </a:lnSpc>
              <a:spcBef>
                <a:spcPts val="0"/>
              </a:spcBef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1464540" indent="-372340" algn="ctr" defTabSz="825500">
              <a:lnSpc>
                <a:spcPct val="100000"/>
              </a:lnSpc>
              <a:spcBef>
                <a:spcPts val="0"/>
              </a:spcBef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2010640" indent="-372340" algn="ctr" defTabSz="825500">
              <a:lnSpc>
                <a:spcPct val="100000"/>
              </a:lnSpc>
              <a:spcBef>
                <a:spcPts val="0"/>
              </a:spcBef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2556740" indent="-372340" algn="ctr" defTabSz="825500">
              <a:lnSpc>
                <a:spcPct val="100000"/>
              </a:lnSpc>
              <a:spcBef>
                <a:spcPts val="0"/>
              </a:spcBef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19200" y="7567579"/>
            <a:ext cx="21945600" cy="225059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100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quarter" idx="1" hasCustomPrompt="1"/>
          </p:nvPr>
        </p:nvSpPr>
        <p:spPr>
          <a:xfrm>
            <a:off x="1219200" y="8462239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Fact information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Body Level One…"/>
          <p:cNvSpPr txBox="1"/>
          <p:nvPr>
            <p:ph type="body" sz="half" idx="21" hasCustomPrompt="1"/>
          </p:nvPr>
        </p:nvSpPr>
        <p:spPr>
          <a:xfrm>
            <a:off x="1219200" y="4214483"/>
            <a:ext cx="21945600" cy="4269709"/>
          </a:xfrm>
          <a:prstGeom prst="rect">
            <a:avLst/>
          </a:prstGeom>
        </p:spPr>
        <p:txBody>
          <a:bodyPr anchor="b"/>
          <a:lstStyle/>
          <a:p>
            <a:pPr lvl="4" marL="0" indent="1097280" algn="ctr" defTabSz="975360">
              <a:lnSpc>
                <a:spcPct val="80000"/>
              </a:lnSpc>
              <a:spcBef>
                <a:spcPts val="0"/>
              </a:spcBef>
              <a:buSzTx/>
              <a:buNone/>
              <a:defRPr sz="8960">
                <a:latin typeface="Canela Bold"/>
                <a:ea typeface="Canela Bold"/>
                <a:cs typeface="Canela Bold"/>
                <a:sym typeface="Canela Bold"/>
              </a:defRPr>
            </a:pPr>
            <a:r>
              <a:t>100%
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1219200" y="11100052"/>
            <a:ext cx="21945602" cy="832614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/>
          <a:p>
            <a:pPr lvl="4" marL="0" indent="1700783" algn="ctr" defTabSz="1511808">
              <a:lnSpc>
                <a:spcPct val="80000"/>
              </a:lnSpc>
              <a:spcBef>
                <a:spcPts val="0"/>
              </a:spcBef>
              <a:buSzTx/>
              <a:buNone/>
              <a:defRPr sz="5208">
                <a:latin typeface="Canela Bold"/>
                <a:ea typeface="Canela Bold"/>
                <a:cs typeface="Canela Bold"/>
                <a:sym typeface="Canela Bold"/>
              </a:defRPr>
            </a:pPr>
            <a:r>
              <a:t>“Notable Quote”
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/>
          <p:nvPr>
            <p:ph type="pic" sz="quarter" idx="21"/>
          </p:nvPr>
        </p:nvSpPr>
        <p:spPr>
          <a:xfrm>
            <a:off x="15744825" y="5581751"/>
            <a:ext cx="7365408" cy="82804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Sea against sky at sunset 1"/>
          <p:cNvSpPr/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each and sea at sunset"/>
          <p:cNvSpPr/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/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8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8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8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8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8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100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4" y="4585101"/>
            <a:ext cx="9757339" cy="2540002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Sea against sky at sunset"/>
          <p:cNvSpPr/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21" hasCustomPrompt="1"/>
          </p:nvPr>
        </p:nvSpPr>
        <p:spPr>
          <a:xfrm>
            <a:off x="1219200" y="2384648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1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3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ea against sky at sunset"/>
          <p:cNvSpPr/>
          <p:nvPr>
            <p:ph type="pic" idx="21"/>
          </p:nvPr>
        </p:nvSpPr>
        <p:spPr>
          <a:xfrm>
            <a:off x="12192644" y="718588"/>
            <a:ext cx="10972801" cy="12329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Body Level One…"/>
          <p:cNvSpPr txBox="1"/>
          <p:nvPr>
            <p:ph type="body" sz="quarter" idx="1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Body Level One…"/>
          <p:cNvSpPr txBox="1"/>
          <p:nvPr>
            <p:ph type="body" sz="half" idx="22" hasCustomPrompt="1"/>
          </p:nvPr>
        </p:nvSpPr>
        <p:spPr>
          <a:xfrm>
            <a:off x="1219199" y="4023221"/>
            <a:ext cx="9757571" cy="838468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69"/>
            <a:ext cx="21945600" cy="6604002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19200" y="2384648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algn="ctr" defTabSz="825500">
              <a:lnSpc>
                <a:spcPct val="100000"/>
              </a:lnSpc>
              <a:spcBef>
                <a:spcPts val="0"/>
              </a:spcBef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21" hasCustomPrompt="1"/>
          </p:nvPr>
        </p:nvSpPr>
        <p:spPr>
          <a:xfrm>
            <a:off x="1219200" y="2387114"/>
            <a:ext cx="21945602" cy="83261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100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1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1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Canela Bold"/>
          <a:ea typeface="Canela Bold"/>
          <a:cs typeface="Canela Bold"/>
          <a:sym typeface="Canela Bold"/>
        </a:defRPr>
      </a:lvl9pPr>
    </p:titleStyle>
    <p:bodyStyle>
      <a:lvl1pPr marL="5461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7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.jpeg"/><Relationship Id="rId6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3.jpeg"/><Relationship Id="rId8" Type="http://schemas.openxmlformats.org/officeDocument/2006/relationships/image" Target="../media/image9.png"/><Relationship Id="rId9" Type="http://schemas.openxmlformats.org/officeDocument/2006/relationships/image" Target="../media/image4.jpeg"/><Relationship Id="rId10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Relationship Id="rId3" Type="http://schemas.openxmlformats.org/officeDocument/2006/relationships/image" Target="../media/image11.png"/><Relationship Id="rId4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roup"/>
          <p:cNvGrpSpPr/>
          <p:nvPr/>
        </p:nvGrpSpPr>
        <p:grpSpPr>
          <a:xfrm>
            <a:off x="5767449" y="591927"/>
            <a:ext cx="6681632" cy="8908843"/>
            <a:chOff x="0" y="0"/>
            <a:chExt cx="6681630" cy="8908841"/>
          </a:xfrm>
        </p:grpSpPr>
        <p:pic>
          <p:nvPicPr>
            <p:cNvPr id="151" name="IMG_7576.JPG" descr="IMG_7576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6681632" cy="8908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" name="Optical pen"/>
            <p:cNvSpPr txBox="1"/>
            <p:nvPr/>
          </p:nvSpPr>
          <p:spPr>
            <a:xfrm>
              <a:off x="1071773" y="7080422"/>
              <a:ext cx="1132216" cy="660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</a:lstStyle>
            <a:p>
              <a:pPr/>
              <a:r>
                <a:t>Optical pen</a:t>
              </a:r>
            </a:p>
          </p:txBody>
        </p:sp>
        <p:sp>
          <p:nvSpPr>
            <p:cNvPr id="153" name="Suction…"/>
            <p:cNvSpPr txBox="1"/>
            <p:nvPr/>
          </p:nvSpPr>
          <p:spPr>
            <a:xfrm>
              <a:off x="3362494" y="7216554"/>
              <a:ext cx="809914" cy="931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Suction </a:t>
              </a:r>
            </a:p>
            <a:p>
              <a: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cups</a:t>
              </a:r>
            </a:p>
          </p:txBody>
        </p:sp>
        <p:sp>
          <p:nvSpPr>
            <p:cNvPr id="154" name="Glue dispenser"/>
            <p:cNvSpPr txBox="1"/>
            <p:nvPr/>
          </p:nvSpPr>
          <p:spPr>
            <a:xfrm>
              <a:off x="5004958" y="7080422"/>
              <a:ext cx="1414726" cy="660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</a:lstStyle>
            <a:p>
              <a:pPr/>
              <a:r>
                <a:t>Glue dispenser</a:t>
              </a:r>
            </a:p>
          </p:txBody>
        </p:sp>
        <p:sp>
          <p:nvSpPr>
            <p:cNvPr id="155" name="Annular led light"/>
            <p:cNvSpPr txBox="1"/>
            <p:nvPr/>
          </p:nvSpPr>
          <p:spPr>
            <a:xfrm>
              <a:off x="2832129" y="5192789"/>
              <a:ext cx="1562811" cy="660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</a:lstStyle>
            <a:p>
              <a:pPr/>
              <a:r>
                <a:t>Annular led light</a:t>
              </a:r>
            </a:p>
          </p:txBody>
        </p:sp>
        <p:sp>
          <p:nvSpPr>
            <p:cNvPr id="156" name="Micro-translator"/>
            <p:cNvSpPr txBox="1"/>
            <p:nvPr/>
          </p:nvSpPr>
          <p:spPr>
            <a:xfrm>
              <a:off x="2833021" y="5737026"/>
              <a:ext cx="1561028" cy="660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</a:lstStyle>
            <a:p>
              <a:pPr/>
              <a:r>
                <a:t>Micro-translator</a:t>
              </a:r>
            </a:p>
          </p:txBody>
        </p:sp>
        <p:sp>
          <p:nvSpPr>
            <p:cNvPr id="157" name="Load…"/>
            <p:cNvSpPr txBox="1"/>
            <p:nvPr/>
          </p:nvSpPr>
          <p:spPr>
            <a:xfrm>
              <a:off x="2666966" y="6764895"/>
              <a:ext cx="1132217" cy="660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Load </a:t>
              </a:r>
            </a:p>
            <a:p>
              <a: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t>Cell</a:t>
              </a:r>
            </a:p>
          </p:txBody>
        </p:sp>
        <p:sp>
          <p:nvSpPr>
            <p:cNvPr id="158" name="WiFi ESP"/>
            <p:cNvSpPr txBox="1"/>
            <p:nvPr/>
          </p:nvSpPr>
          <p:spPr>
            <a:xfrm>
              <a:off x="2416751" y="2317328"/>
              <a:ext cx="907317" cy="660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</a:lstStyle>
            <a:p>
              <a:pPr/>
              <a:r>
                <a:t>WiFi ESP</a:t>
              </a:r>
            </a:p>
          </p:txBody>
        </p:sp>
        <p:sp>
          <p:nvSpPr>
            <p:cNvPr id="159" name="Micro-scope"/>
            <p:cNvSpPr txBox="1"/>
            <p:nvPr/>
          </p:nvSpPr>
          <p:spPr>
            <a:xfrm>
              <a:off x="3835962" y="6903418"/>
              <a:ext cx="1132217" cy="660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</a:lstStyle>
            <a:p>
              <a:pPr/>
              <a:r>
                <a:t>Micro-scope</a:t>
              </a:r>
            </a:p>
          </p:txBody>
        </p:sp>
      </p:grpSp>
      <p:pic>
        <p:nvPicPr>
          <p:cNvPr id="16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6577" t="0" r="0" b="0"/>
          <a:stretch>
            <a:fillRect/>
          </a:stretch>
        </p:blipFill>
        <p:spPr>
          <a:xfrm rot="10800000">
            <a:off x="-62846" y="-8211"/>
            <a:ext cx="5436840" cy="987321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Handling Frame"/>
          <p:cNvSpPr txBox="1"/>
          <p:nvPr/>
        </p:nvSpPr>
        <p:spPr>
          <a:xfrm>
            <a:off x="1045344" y="4110513"/>
            <a:ext cx="2416455" cy="46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Handling Frame</a:t>
            </a:r>
          </a:p>
        </p:txBody>
      </p:sp>
      <p:sp>
        <p:nvSpPr>
          <p:cNvPr id="163" name="Line"/>
          <p:cNvSpPr/>
          <p:nvPr/>
        </p:nvSpPr>
        <p:spPr>
          <a:xfrm flipV="1">
            <a:off x="3408692" y="3940627"/>
            <a:ext cx="857160" cy="217075"/>
          </a:xfrm>
          <a:prstGeom prst="line">
            <a:avLst/>
          </a:prstGeom>
          <a:ln w="508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4" name="Local support (LS)…"/>
          <p:cNvSpPr txBox="1"/>
          <p:nvPr/>
        </p:nvSpPr>
        <p:spPr>
          <a:xfrm>
            <a:off x="281961" y="2472876"/>
            <a:ext cx="2592630" cy="793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Local support (LS)</a:t>
            </a:r>
          </a:p>
          <a:p>
            <a:pPr>
              <a:defRPr i="1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prototype</a:t>
            </a:r>
          </a:p>
        </p:txBody>
      </p:sp>
      <p:sp>
        <p:nvSpPr>
          <p:cNvPr id="165" name="Line"/>
          <p:cNvSpPr/>
          <p:nvPr/>
        </p:nvSpPr>
        <p:spPr>
          <a:xfrm flipV="1">
            <a:off x="2488277" y="1879910"/>
            <a:ext cx="817081" cy="583778"/>
          </a:xfrm>
          <a:prstGeom prst="line">
            <a:avLst/>
          </a:prstGeom>
          <a:ln w="50800">
            <a:solidFill>
              <a:srgbClr val="0433FF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66" name="TR_pred.png" descr="TR_p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5260" y="9128724"/>
            <a:ext cx="7378531" cy="5536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7128.jpeg" descr="IMG_712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696148" y="264567"/>
            <a:ext cx="731520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3 Quad-Modules installati sul prototipo di LS…"/>
          <p:cNvSpPr txBox="1"/>
          <p:nvPr/>
        </p:nvSpPr>
        <p:spPr>
          <a:xfrm>
            <a:off x="14911172" y="2422125"/>
            <a:ext cx="3509137" cy="24551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3 Quad-Modules installati sul prototipo di LS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per la LLS </a:t>
            </a:r>
          </a:p>
          <a:p>
            <a:pPr>
              <a:defRPr i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(Loaded Local Support)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Final Design Review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(Feb 2023)</a:t>
            </a:r>
          </a:p>
        </p:txBody>
      </p:sp>
      <p:sp>
        <p:nvSpPr>
          <p:cNvPr id="169" name="Line"/>
          <p:cNvSpPr/>
          <p:nvPr/>
        </p:nvSpPr>
        <p:spPr>
          <a:xfrm>
            <a:off x="18135900" y="3421906"/>
            <a:ext cx="1530887" cy="1"/>
          </a:xfrm>
          <a:prstGeom prst="line">
            <a:avLst/>
          </a:prstGeom>
          <a:ln w="508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0" name="Line"/>
          <p:cNvSpPr/>
          <p:nvPr/>
        </p:nvSpPr>
        <p:spPr>
          <a:xfrm>
            <a:off x="18291345" y="4312705"/>
            <a:ext cx="1708953" cy="380560"/>
          </a:xfrm>
          <a:prstGeom prst="line">
            <a:avLst/>
          </a:prstGeom>
          <a:ln w="508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1" name="Line"/>
          <p:cNvSpPr/>
          <p:nvPr/>
        </p:nvSpPr>
        <p:spPr>
          <a:xfrm>
            <a:off x="17984224" y="4794119"/>
            <a:ext cx="2037446" cy="2303330"/>
          </a:xfrm>
          <a:prstGeom prst="line">
            <a:avLst/>
          </a:prstGeom>
          <a:ln w="508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2" name="Piano del Gantry"/>
          <p:cNvSpPr txBox="1"/>
          <p:nvPr/>
        </p:nvSpPr>
        <p:spPr>
          <a:xfrm>
            <a:off x="5941829" y="9045265"/>
            <a:ext cx="2518563" cy="461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Piano del Gantry</a:t>
            </a:r>
          </a:p>
        </p:txBody>
      </p:sp>
      <p:sp>
        <p:nvSpPr>
          <p:cNvPr id="173" name="Testa del sistema Gantry…"/>
          <p:cNvSpPr txBox="1"/>
          <p:nvPr/>
        </p:nvSpPr>
        <p:spPr>
          <a:xfrm>
            <a:off x="11646685" y="4876218"/>
            <a:ext cx="3113182" cy="21228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Testa del sistema Gantry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per posizionamento di precisione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del modulo sul LS e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deposizione colla</a:t>
            </a:r>
          </a:p>
        </p:txBody>
      </p:sp>
      <p:sp>
        <p:nvSpPr>
          <p:cNvPr id="174" name="Precisione posizionamento moduli &lt;50 um"/>
          <p:cNvSpPr txBox="1"/>
          <p:nvPr/>
        </p:nvSpPr>
        <p:spPr>
          <a:xfrm>
            <a:off x="12778638" y="12202780"/>
            <a:ext cx="3113181" cy="11257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Precisione posizionamento moduli &lt;50 um</a:t>
            </a:r>
          </a:p>
        </p:txBody>
      </p:sp>
      <p:pic>
        <p:nvPicPr>
          <p:cNvPr id="175" name="IMG_7534.JPG" descr="IMG_7534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967193" y="10502149"/>
            <a:ext cx="4052029" cy="303902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Deposizione della colla:…"/>
          <p:cNvSpPr txBox="1"/>
          <p:nvPr/>
        </p:nvSpPr>
        <p:spPr>
          <a:xfrm>
            <a:off x="20517968" y="11767219"/>
            <a:ext cx="3492462" cy="14581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Deposizione della colla: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70-84% coverage/chip 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90-130 um spessore</a:t>
            </a:r>
          </a:p>
        </p:txBody>
      </p:sp>
      <p:sp>
        <p:nvSpPr>
          <p:cNvPr id="177" name="PROCEDURE di Loading"/>
          <p:cNvSpPr txBox="1"/>
          <p:nvPr/>
        </p:nvSpPr>
        <p:spPr>
          <a:xfrm>
            <a:off x="8117670" y="259164"/>
            <a:ext cx="9019451" cy="8702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51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PROCEDURE di Loading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shot 2023-02-17 at 13.58.16.png" descr="Screenshot 2023-02-17 at 13.58.16.png"/>
          <p:cNvPicPr>
            <a:picLocks noChangeAspect="1"/>
          </p:cNvPicPr>
          <p:nvPr/>
        </p:nvPicPr>
        <p:blipFill>
          <a:blip r:embed="rId2">
            <a:extLst/>
          </a:blip>
          <a:srcRect l="0" t="9154" r="0" b="21062"/>
          <a:stretch>
            <a:fillRect/>
          </a:stretch>
        </p:blipFill>
        <p:spPr>
          <a:xfrm rot="16200000">
            <a:off x="15837241" y="2435608"/>
            <a:ext cx="10897506" cy="611448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Mappa termica del Loaded-LS…"/>
          <p:cNvSpPr txBox="1"/>
          <p:nvPr/>
        </p:nvSpPr>
        <p:spPr>
          <a:xfrm>
            <a:off x="17108427" y="6308315"/>
            <a:ext cx="3071202" cy="21228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Mappa termica del Loaded-LS 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3 Quad-Modules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1 powered </a:t>
            </a:r>
          </a:p>
          <a:p>
            <a: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Raffreddamento a CO</a:t>
            </a:r>
            <a:r>
              <a:rPr baseline="-5999"/>
              <a:t>2 </a:t>
            </a:r>
            <a:r>
              <a:t>bifase OK</a:t>
            </a:r>
          </a:p>
        </p:txBody>
      </p:sp>
      <p:sp>
        <p:nvSpPr>
          <p:cNvPr id="181" name="Raffreddamento uniforme"/>
          <p:cNvSpPr txBox="1"/>
          <p:nvPr/>
        </p:nvSpPr>
        <p:spPr>
          <a:xfrm>
            <a:off x="21135333" y="9082808"/>
            <a:ext cx="3071202" cy="7934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Raffreddamento uniforme</a:t>
            </a:r>
          </a:p>
        </p:txBody>
      </p:sp>
      <p:pic>
        <p:nvPicPr>
          <p:cNvPr id="182" name="Screenshot 2023-02-17 at 13.58.56.png" descr="Screenshot 2023-02-17 at 13.58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68851" y="-78867"/>
            <a:ext cx="1080827" cy="6701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Screenshot 2023-02-17 at 13.59.11.png" descr="Screenshot 2023-02-17 at 13.59.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62172" y="-24557"/>
            <a:ext cx="1914805" cy="228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creenshot 2023-02-17 at 09.08.31.png" descr="Screenshot 2023-02-17 at 09.08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88956" y="66824"/>
            <a:ext cx="8556657" cy="6026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creenshot 2023-07-06 at 19.15.16.png" descr="Screenshot 2023-07-06 at 19.15.1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34891" y="3261736"/>
            <a:ext cx="4459842" cy="498809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onfronto soglie…"/>
          <p:cNvSpPr txBox="1"/>
          <p:nvPr/>
        </p:nvSpPr>
        <p:spPr>
          <a:xfrm>
            <a:off x="10905206" y="3877854"/>
            <a:ext cx="3071202" cy="11257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Confronto soglie 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del FE pre e post loading - OK</a:t>
            </a:r>
          </a:p>
        </p:txBody>
      </p:sp>
      <p:pic>
        <p:nvPicPr>
          <p:cNvPr id="187" name="IMG_7127.jpeg" descr="IMG_7127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1228972" y="1403672"/>
            <a:ext cx="5860729" cy="7814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shot 2023-02-16 at 13.56.29.png" descr="Screenshot 2023-02-16 at 13.56.29.png"/>
          <p:cNvPicPr>
            <a:picLocks noChangeAspect="1"/>
          </p:cNvPicPr>
          <p:nvPr/>
        </p:nvPicPr>
        <p:blipFill>
          <a:blip r:embed="rId8">
            <a:extLst/>
          </a:blip>
          <a:srcRect l="75819" t="0" r="0" b="0"/>
          <a:stretch>
            <a:fillRect/>
          </a:stretch>
        </p:blipFill>
        <p:spPr>
          <a:xfrm>
            <a:off x="12391281" y="6029335"/>
            <a:ext cx="3338404" cy="740726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Mappa risposta amplificatori pre and post loading"/>
          <p:cNvSpPr txBox="1"/>
          <p:nvPr/>
        </p:nvSpPr>
        <p:spPr>
          <a:xfrm>
            <a:off x="11331002" y="9121313"/>
            <a:ext cx="2219611" cy="17904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Mappa risposta amplificatori pre and post loading</a:t>
            </a:r>
          </a:p>
        </p:txBody>
      </p:sp>
      <p:sp>
        <p:nvSpPr>
          <p:cNvPr id="190" name="DAQ e DCS…"/>
          <p:cNvSpPr txBox="1"/>
          <p:nvPr/>
        </p:nvSpPr>
        <p:spPr>
          <a:xfrm>
            <a:off x="860629" y="389721"/>
            <a:ext cx="6776428" cy="19279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sz="57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DAQ e DCS 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per FDR  secondo lo standard            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di produzione dei moduli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(Lettura di un modulo alla volta, PileUP board)</a:t>
            </a:r>
          </a:p>
        </p:txBody>
      </p:sp>
      <p:sp>
        <p:nvSpPr>
          <p:cNvPr id="191" name="DAQ in evoluzione verso il sistema basato su Felix (DAQ board per ATLAS upgrade) e connessioni…"/>
          <p:cNvSpPr txBox="1"/>
          <p:nvPr/>
        </p:nvSpPr>
        <p:spPr>
          <a:xfrm>
            <a:off x="187653" y="7211239"/>
            <a:ext cx="7943367" cy="29364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DAQ in evoluzione verso il sistema basato su Felix (DAQ board per ATLAS upgrade) e connessioni 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FE-DAQ via fibre ottiche</a:t>
            </a:r>
          </a:p>
          <a:p>
            <a:pPr marL="240631" indent="-240631" algn="l">
              <a:buSzPct val="100000"/>
              <a:buChar char="-"/>
              <a:defRPr sz="21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già usato con successo per singolo modulo</a:t>
            </a:r>
          </a:p>
          <a:p>
            <a:pPr marL="240631" indent="-240631" algn="l">
              <a:buSzPct val="100000"/>
              <a:buChar char="-"/>
              <a:defRPr sz="21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obiettivo lettura e controllo multi moduli per PPR</a:t>
            </a:r>
          </a:p>
          <a:p>
            <a:pPr marL="240631" indent="-240631" algn="l">
              <a:buSzPct val="100000"/>
              <a:buChar char="-"/>
              <a:defRPr sz="21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In produzione: lettura di tutto l’HR (26 moduli) contemporaneamente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92" name="LLS FDR superata con pieno successo, al pari degli altri siti italiani e inglesi coinvolti…"/>
          <p:cNvSpPr txBox="1"/>
          <p:nvPr/>
        </p:nvSpPr>
        <p:spPr>
          <a:xfrm>
            <a:off x="16056500" y="10535900"/>
            <a:ext cx="7486343" cy="2693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LLS FDR superata con pieno successo, al pari degli altri siti italiani e inglesi coinvolti </a:t>
            </a:r>
          </a:p>
          <a:p>
            <a:pPr>
              <a:defRPr sz="40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sz="3100"/>
              <a:t>per metodologie, performance meccaniche e test elettrici</a:t>
            </a:r>
          </a:p>
        </p:txBody>
      </p:sp>
      <p:sp>
        <p:nvSpPr>
          <p:cNvPr id="193" name="Confronto mappe dei pixel…"/>
          <p:cNvSpPr txBox="1"/>
          <p:nvPr/>
        </p:nvSpPr>
        <p:spPr>
          <a:xfrm>
            <a:off x="8529211" y="844390"/>
            <a:ext cx="3071202" cy="21228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Confronto mappe dei pixel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pre e post loading </a:t>
            </a:r>
          </a:p>
          <a:p>
            <a: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=&gt; 0 bump-bond danneggiati nel loading</a:t>
            </a:r>
          </a:p>
        </p:txBody>
      </p:sp>
      <p:pic>
        <p:nvPicPr>
          <p:cNvPr id="194" name="IMG_8486.jpeg" descr="IMG_8486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800344" y="9207625"/>
            <a:ext cx="3212915" cy="428388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Felix server"/>
          <p:cNvSpPr txBox="1"/>
          <p:nvPr/>
        </p:nvSpPr>
        <p:spPr>
          <a:xfrm>
            <a:off x="9227738" y="11833604"/>
            <a:ext cx="1784910" cy="4610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Felix server</a:t>
            </a:r>
          </a:p>
        </p:txBody>
      </p:sp>
      <p:pic>
        <p:nvPicPr>
          <p:cNvPr id="196" name="Screenshot 2022-05-31 at 12.33.37.png" descr="Screenshot 2022-05-31 at 12.33.37.png"/>
          <p:cNvPicPr>
            <a:picLocks noChangeAspect="1"/>
          </p:cNvPicPr>
          <p:nvPr/>
        </p:nvPicPr>
        <p:blipFill>
          <a:blip r:embed="rId10">
            <a:extLst/>
          </a:blip>
          <a:srcRect l="19499" t="10087" r="15011" b="14763"/>
          <a:stretch>
            <a:fillRect/>
          </a:stretch>
        </p:blipFill>
        <p:spPr>
          <a:xfrm>
            <a:off x="2500755" y="9651171"/>
            <a:ext cx="4152133" cy="2936543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rima board di conversione di segnali elettrici-ottico"/>
          <p:cNvSpPr txBox="1"/>
          <p:nvPr/>
        </p:nvSpPr>
        <p:spPr>
          <a:xfrm>
            <a:off x="2398841" y="12561622"/>
            <a:ext cx="4152108" cy="7934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Prima board di conversione di segnali elettrici-ottico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D275706.jpeg" descr="FD2757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65278" y="2218378"/>
            <a:ext cx="8079787" cy="1073097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ool di integrazione half ring su half shell realizzato a Lecce ed installato a Frascati sul trolley di integrazione"/>
          <p:cNvSpPr txBox="1"/>
          <p:nvPr/>
        </p:nvSpPr>
        <p:spPr>
          <a:xfrm>
            <a:off x="16021902" y="364543"/>
            <a:ext cx="7966541" cy="1479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Tool di integrazione half ring su half shell realizzato a Lecce ed installato a Frascati sul trolley di integrazione</a:t>
            </a:r>
          </a:p>
        </p:txBody>
      </p:sp>
      <p:sp>
        <p:nvSpPr>
          <p:cNvPr id="201" name="Line"/>
          <p:cNvSpPr/>
          <p:nvPr/>
        </p:nvSpPr>
        <p:spPr>
          <a:xfrm flipH="1">
            <a:off x="16725580" y="1981566"/>
            <a:ext cx="2578185" cy="6063633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2" name="Line"/>
          <p:cNvSpPr/>
          <p:nvPr/>
        </p:nvSpPr>
        <p:spPr>
          <a:xfrm>
            <a:off x="19329398" y="2038776"/>
            <a:ext cx="2" cy="4246039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3" name="Line"/>
          <p:cNvSpPr/>
          <p:nvPr/>
        </p:nvSpPr>
        <p:spPr>
          <a:xfrm>
            <a:off x="19334360" y="2013338"/>
            <a:ext cx="444014" cy="2012104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4" name="Line"/>
          <p:cNvSpPr/>
          <p:nvPr/>
        </p:nvSpPr>
        <p:spPr>
          <a:xfrm flipH="1">
            <a:off x="18643363" y="2038990"/>
            <a:ext cx="603489" cy="5312992"/>
          </a:xfrm>
          <a:prstGeom prst="line">
            <a:avLst/>
          </a:prstGeom>
          <a:ln w="50800">
            <a:solidFill>
              <a:srgbClr val="FF2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05" name="Screenshot 2023-02-14 at 14.01.22.png" descr="Screenshot 2023-02-14 at 14.01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585" y="7626777"/>
            <a:ext cx="11313415" cy="5427144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ransport box e support structure half ring realizzati a Lecce per la collaborazione"/>
          <p:cNvSpPr txBox="1"/>
          <p:nvPr/>
        </p:nvSpPr>
        <p:spPr>
          <a:xfrm>
            <a:off x="11076999" y="7511110"/>
            <a:ext cx="2976361" cy="28198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Transport box e support structure half ring realizzati a Lecce per la collaborazione</a:t>
            </a:r>
          </a:p>
        </p:txBody>
      </p:sp>
      <p:sp>
        <p:nvSpPr>
          <p:cNvPr id="207" name="Half Ring L4 realizzato a Genova inserito nel suo handling frame L4 realizzato a Lecce"/>
          <p:cNvSpPr txBox="1"/>
          <p:nvPr/>
        </p:nvSpPr>
        <p:spPr>
          <a:xfrm>
            <a:off x="10081461" y="3731423"/>
            <a:ext cx="4967437" cy="192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32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Half Ring L4 realizzato a Genova inserito nel suo handling frame L4 realizzato a Lecce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26577" t="0" r="0" b="0"/>
          <a:stretch>
            <a:fillRect/>
          </a:stretch>
        </p:blipFill>
        <p:spPr>
          <a:xfrm rot="16200000">
            <a:off x="2379390" y="-887466"/>
            <a:ext cx="5436840" cy="987321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Handling Frame"/>
          <p:cNvSpPr txBox="1"/>
          <p:nvPr/>
        </p:nvSpPr>
        <p:spPr>
          <a:xfrm>
            <a:off x="2861038" y="4046580"/>
            <a:ext cx="2416455" cy="46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Handling Frame</a:t>
            </a:r>
          </a:p>
        </p:txBody>
      </p:sp>
      <p:sp>
        <p:nvSpPr>
          <p:cNvPr id="210" name="Line"/>
          <p:cNvSpPr/>
          <p:nvPr/>
        </p:nvSpPr>
        <p:spPr>
          <a:xfrm flipH="1">
            <a:off x="3564116" y="4491273"/>
            <a:ext cx="273156" cy="1045806"/>
          </a:xfrm>
          <a:prstGeom prst="line">
            <a:avLst/>
          </a:prstGeom>
          <a:ln w="508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11" name="MECCANICA di Loading e Integrazione"/>
          <p:cNvSpPr txBox="1"/>
          <p:nvPr/>
        </p:nvSpPr>
        <p:spPr>
          <a:xfrm>
            <a:off x="343431" y="336425"/>
            <a:ext cx="13738482" cy="9202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5300">
                <a:solidFill>
                  <a:srgbClr val="FF26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MECCANICA di Loading e Integrazione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Bold"/>
            <a:ea typeface="Canela Bold"/>
            <a:cs typeface="Canela Bold"/>
            <a:sym typeface="Canela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