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Triangle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508000" y="5562600"/>
            <a:ext cx="11988800" cy="1608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9" name="Image"/>
          <p:cNvSpPr/>
          <p:nvPr>
            <p:ph type="pic" sz="quarter" idx="21"/>
          </p:nvPr>
        </p:nvSpPr>
        <p:spPr>
          <a:xfrm>
            <a:off x="6642100" y="914400"/>
            <a:ext cx="5727700" cy="38204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0" name="Image"/>
          <p:cNvSpPr/>
          <p:nvPr>
            <p:ph type="pic" sz="quarter" idx="22"/>
          </p:nvPr>
        </p:nvSpPr>
        <p:spPr>
          <a:xfrm>
            <a:off x="6654800" y="4851400"/>
            <a:ext cx="5753100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Image"/>
          <p:cNvSpPr/>
          <p:nvPr>
            <p:ph type="pic" sz="half" idx="23"/>
          </p:nvPr>
        </p:nvSpPr>
        <p:spPr>
          <a:xfrm>
            <a:off x="622300" y="5842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–Johnny Appleseed"/>
          <p:cNvSpPr/>
          <p:nvPr>
            <p:ph type="body" sz="quarter" idx="21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32" name="“Type a quote here.”"/>
          <p:cNvSpPr/>
          <p:nvPr>
            <p:ph type="body" sz="quarter" idx="22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" name="Image"/>
          <p:cNvSpPr/>
          <p:nvPr>
            <p:ph type="pic" idx="21"/>
          </p:nvPr>
        </p:nvSpPr>
        <p:spPr>
          <a:xfrm>
            <a:off x="-114300" y="0"/>
            <a:ext cx="1462278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80417">
            <a:off x="-31744" y="9316786"/>
            <a:ext cx="3094553" cy="80767"/>
          </a:xfrm>
          <a:prstGeom prst="rect">
            <a:avLst/>
          </a:prstGeom>
        </p:spPr>
      </p:pic>
      <p:sp>
        <p:nvSpPr>
          <p:cNvPr id="161" name="S. Spagnolo"/>
          <p:cNvSpPr txBox="1"/>
          <p:nvPr/>
        </p:nvSpPr>
        <p:spPr>
          <a:xfrm>
            <a:off x="76200" y="9348715"/>
            <a:ext cx="1573862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S. Spagnolo     </a:t>
            </a:r>
          </a:p>
        </p:txBody>
      </p:sp>
      <p:pic>
        <p:nvPicPr>
          <p:cNvPr id="162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22516" y="9321799"/>
            <a:ext cx="2709334" cy="82601"/>
          </a:xfrm>
          <a:prstGeom prst="rect">
            <a:avLst/>
          </a:prstGeom>
        </p:spPr>
      </p:pic>
      <p:sp>
        <p:nvSpPr>
          <p:cNvPr id="164" name="Muon SW Meeting, 31 Jul. 2014"/>
          <p:cNvSpPr txBox="1"/>
          <p:nvPr/>
        </p:nvSpPr>
        <p:spPr>
          <a:xfrm>
            <a:off x="9350035" y="9361415"/>
            <a:ext cx="3639174" cy="390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8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Muon SW Meeting, 31 Jul. 2014</a:t>
            </a:r>
          </a:p>
        </p:txBody>
      </p:sp>
      <p:sp>
        <p:nvSpPr>
          <p:cNvPr id="165" name="Title Text"/>
          <p:cNvSpPr txBox="1"/>
          <p:nvPr>
            <p:ph type="title"/>
          </p:nvPr>
        </p:nvSpPr>
        <p:spPr>
          <a:xfrm>
            <a:off x="1270000" y="203200"/>
            <a:ext cx="10464800" cy="1409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lnSpc>
                <a:spcPct val="100000"/>
              </a:lnSpc>
              <a:defRPr cap="none"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xfrm>
            <a:off x="698500" y="2019300"/>
            <a:ext cx="11938000" cy="7061200"/>
          </a:xfrm>
          <a:prstGeom prst="rect">
            <a:avLst/>
          </a:prstGeom>
        </p:spPr>
        <p:txBody>
          <a:bodyPr>
            <a:noAutofit/>
          </a:bodyPr>
          <a:lstStyle>
            <a:lvl1pPr marL="508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762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016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1270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1524000" indent="-381000" defTabSz="457200">
              <a:spcBef>
                <a:spcPts val="3000"/>
              </a:spcBef>
              <a:buSzPct val="43000"/>
              <a:buBlip>
                <a:blip r:embed="rId5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6337300" y="9347200"/>
            <a:ext cx="329261" cy="3906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xfrm>
            <a:off x="302230" y="-1"/>
            <a:ext cx="11704322" cy="1407639"/>
          </a:xfrm>
          <a:prstGeom prst="rect">
            <a:avLst/>
          </a:prstGeom>
        </p:spPr>
        <p:txBody>
          <a:bodyPr lIns="65023" tIns="65023" rIns="65023" bIns="65023"/>
          <a:lstStyle>
            <a:lvl1pPr defTabSz="457200">
              <a:lnSpc>
                <a:spcPct val="100000"/>
              </a:lnSpc>
              <a:defRPr cap="none" sz="4400">
                <a:solidFill>
                  <a:srgbClr val="414E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xfrm>
            <a:off x="447440" y="1756435"/>
            <a:ext cx="12279781" cy="7997166"/>
          </a:xfrm>
          <a:prstGeom prst="rect">
            <a:avLst/>
          </a:prstGeom>
        </p:spPr>
        <p:txBody>
          <a:bodyPr lIns="65023" tIns="65023" rIns="65023" bIns="65023"/>
          <a:lstStyle>
            <a:lvl1pPr marL="485775" indent="-485775" defTabSz="457200">
              <a:spcBef>
                <a:spcPts val="500"/>
              </a:spcBef>
              <a:buSzPct val="100000"/>
              <a:buChar char="▪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898813" indent="-441613" defTabSz="457200">
              <a:spcBef>
                <a:spcPts val="5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03019" indent="-388619" defTabSz="457200">
              <a:spcBef>
                <a:spcPts val="500"/>
              </a:spcBef>
              <a:buSzPct val="100000"/>
              <a:buChar char="➢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803400" indent="-431800" defTabSz="457200">
              <a:spcBef>
                <a:spcPts val="500"/>
              </a:spcBef>
              <a:buSzPct val="100000"/>
              <a:buChar char="–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314575" indent="-485775" defTabSz="457200">
              <a:spcBef>
                <a:spcPts val="500"/>
              </a:spcBef>
              <a:buSzPct val="100000"/>
              <a:buChar char="»"/>
              <a:defRPr sz="3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8899111" y="9401754"/>
            <a:ext cx="4105689" cy="3713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I Oceano, G. Chiodini, S. Spagnolo"/>
          <p:cNvSpPr txBox="1"/>
          <p:nvPr/>
        </p:nvSpPr>
        <p:spPr>
          <a:xfrm>
            <a:off x="455629" y="9337700"/>
            <a:ext cx="3683662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 Oceano, G. Chiodini, S. Spagnolo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7" name="August 5th, 2021"/>
          <p:cNvSpPr txBox="1"/>
          <p:nvPr/>
        </p:nvSpPr>
        <p:spPr>
          <a:xfrm>
            <a:off x="10648016" y="9337700"/>
            <a:ext cx="1859434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August 5th,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Image"/>
          <p:cNvSpPr/>
          <p:nvPr>
            <p:ph type="pic" idx="21"/>
          </p:nvPr>
        </p:nvSpPr>
        <p:spPr>
          <a:xfrm>
            <a:off x="622300" y="101600"/>
            <a:ext cx="11760200" cy="78401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Image"/>
          <p:cNvSpPr/>
          <p:nvPr>
            <p:ph type="pic" sz="half" idx="21"/>
          </p:nvPr>
        </p:nvSpPr>
        <p:spPr>
          <a:xfrm>
            <a:off x="6807200" y="596900"/>
            <a:ext cx="5575300" cy="832560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iangle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. Spagnolo"/>
          <p:cNvSpPr txBox="1"/>
          <p:nvPr/>
        </p:nvSpPr>
        <p:spPr>
          <a:xfrm>
            <a:off x="446557" y="9337700"/>
            <a:ext cx="136748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S. Spagnolo</a:t>
            </a:r>
          </a:p>
        </p:txBody>
      </p:sp>
      <p:sp>
        <p:nvSpPr>
          <p:cNvPr id="77" name="Oct 28, 2014"/>
          <p:cNvSpPr txBox="1"/>
          <p:nvPr/>
        </p:nvSpPr>
        <p:spPr>
          <a:xfrm>
            <a:off x="11062900" y="9337700"/>
            <a:ext cx="1436066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Oct 28, 2014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iangle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" name="Image"/>
          <p:cNvSpPr/>
          <p:nvPr>
            <p:ph type="pic" sz="half" idx="21"/>
          </p:nvPr>
        </p:nvSpPr>
        <p:spPr>
          <a:xfrm>
            <a:off x="-838200" y="2997200"/>
            <a:ext cx="8286750" cy="552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</p:spPr>
        <p:txBody>
          <a:bodyPr/>
          <a:lstStyle>
            <a:lvl1pPr>
              <a:defRPr cap="all"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 anchor="ctr"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3"/>
              </a:buBlip>
              <a:defRPr sz="3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>
              <a:spcBef>
                <a:spcPts val="4200"/>
              </a:spcBef>
              <a:buBlip>
                <a:blip r:embed="rId3"/>
              </a:buBlip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508000" y="596900"/>
            <a:ext cx="11988800" cy="88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508000" y="2047872"/>
            <a:ext cx="11988800" cy="6956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buBlip>
                <a:blip r:embed="rId2"/>
              </a:buBlip>
            </a:lvl1pPr>
            <a:lvl2pPr marL="838200" indent="-419100">
              <a:buBlip>
                <a:blip r:embed="rId2"/>
              </a:buBlip>
            </a:lvl2pPr>
            <a:lvl3pPr marL="1257300" indent="-419100">
              <a:buBlip>
                <a:blip r:embed="rId2"/>
              </a:buBlip>
            </a:lvl3pPr>
            <a:lvl4pPr marL="1676400" indent="-419100">
              <a:buBlip>
                <a:blip r:embed="rId2"/>
              </a:buBlip>
            </a:lvl4pPr>
            <a:lvl5pPr marL="2095500" indent="-419100"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2505750" y="9061447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64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19100" marR="0" indent="-419100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272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463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5654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9845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4036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8227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2418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660961" marR="0" indent="-308161" algn="l" defTabSz="584200" latinLnBrk="0">
        <a:lnSpc>
          <a:spcPct val="100000"/>
        </a:lnSpc>
        <a:spcBef>
          <a:spcPts val="1000"/>
        </a:spcBef>
        <a:spcAft>
          <a:spcPts val="0"/>
        </a:spcAft>
        <a:buClrTx/>
        <a:buSzPct val="30000"/>
        <a:buFontTx/>
        <a:buBlip>
          <a:blip r:embed="rId2"/>
        </a:buBlip>
        <a:tabLst/>
        <a:defRPr b="0" baseline="0" cap="none" i="0" spc="0" strike="noStrike" sz="2500" u="none">
          <a:solidFill>
            <a:srgbClr val="60606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cernbox.cern.ch/index.php/apps/files/?dir=/__myprojects/atlas-itk-pixel-module/TravellingModule/0x0495/YARR/Lecce&amp;#pdfviewer" TargetMode="External"/><Relationship Id="rId4" Type="http://schemas.openxmlformats.org/officeDocument/2006/relationships/hyperlink" Target="https://twiki.cern.ch/twiki/bin/viewauth/Atlas/ContactDetails" TargetMode="External"/><Relationship Id="rId5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indico.cern.ch/event/1044649/contributions/4389089/attachments/2256176/3828386/2021-05-25_digitalQuad_testLecce.pdf" TargetMode="External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indico.cern.ch/event/1044649/contributions/4389089/attachments/2256176/3828386/2021-05-25_digitalQuad_testLecce.pdf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gitlab.cern.ch/itk-felix-sw/RD53Emulator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indico.cern.ch/event/1160515/contributions/4884423/attachments/2447974/4194837/DAQtoDCScommuncation_May20.pdf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cce - DAQ per ITk-pixe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Lecce - DAQ per ITk-pixel</a:t>
            </a:r>
          </a:p>
        </p:txBody>
      </p:sp>
      <p:sp>
        <p:nvSpPr>
          <p:cNvPr id="197" name="Roberto Assiro,…"/>
          <p:cNvSpPr txBox="1"/>
          <p:nvPr>
            <p:ph type="subTitle" sz="half" idx="1"/>
          </p:nvPr>
        </p:nvSpPr>
        <p:spPr>
          <a:xfrm>
            <a:off x="1467176" y="5213477"/>
            <a:ext cx="11000531" cy="3968493"/>
          </a:xfrm>
          <a:prstGeom prst="rect">
            <a:avLst/>
          </a:prstGeom>
        </p:spPr>
        <p:txBody>
          <a:bodyPr/>
          <a:lstStyle/>
          <a:p>
            <a:pPr defTabSz="467359">
              <a:defRPr sz="1920"/>
            </a:pPr>
            <a:r>
              <a:t>Roberto Assiro, </a:t>
            </a:r>
          </a:p>
          <a:p>
            <a:pPr defTabSz="467359">
              <a:defRPr sz="1920"/>
            </a:pPr>
            <a:r>
              <a:t>Gabriele Chiodini, </a:t>
            </a:r>
          </a:p>
          <a:p>
            <a:pPr defTabSz="467359">
              <a:defRPr sz="1920"/>
            </a:pPr>
            <a:r>
              <a:t>Rita Coluccia, </a:t>
            </a:r>
          </a:p>
          <a:p>
            <a:pPr defTabSz="467359">
              <a:defRPr sz="1920"/>
            </a:pPr>
            <a:r>
              <a:t>Pietro Creti, </a:t>
            </a:r>
          </a:p>
          <a:p>
            <a:pPr defTabSz="467359">
              <a:defRPr sz="1920"/>
            </a:pPr>
            <a:r>
              <a:t>Luigi Longo, </a:t>
            </a:r>
          </a:p>
          <a:p>
            <a:pPr defTabSz="467359">
              <a:defRPr sz="1920"/>
            </a:pPr>
            <a:r>
              <a:t>Alessandro Miccoli, </a:t>
            </a:r>
          </a:p>
          <a:p>
            <a:pPr defTabSz="467359">
              <a:defRPr sz="1920"/>
            </a:pPr>
            <a:r>
              <a:t>Alessandra Palazzo, </a:t>
            </a:r>
          </a:p>
          <a:p>
            <a:pPr defTabSz="467359">
              <a:defRPr sz="1920"/>
            </a:pPr>
            <a:r>
              <a:t>Antonio Pellegrino, </a:t>
            </a:r>
          </a:p>
          <a:p>
            <a:pPr defTabSz="467359">
              <a:defRPr sz="1920"/>
            </a:pPr>
            <a:r>
              <a:t>Carlo Pinto, </a:t>
            </a:r>
          </a:p>
          <a:p>
            <a:pPr defTabSz="467359">
              <a:defRPr sz="1920"/>
            </a:pPr>
            <a:r>
              <a:t>Enrico Junior Schioppa, </a:t>
            </a:r>
          </a:p>
          <a:p>
            <a:pPr defTabSz="467359">
              <a:defRPr sz="1920"/>
            </a:pPr>
            <a:r>
              <a:t>Stefania Spagnolo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Go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Goals </a:t>
            </a:r>
          </a:p>
        </p:txBody>
      </p:sp>
      <p:sp>
        <p:nvSpPr>
          <p:cNvPr id="203" name="General:…"/>
          <p:cNvSpPr txBox="1"/>
          <p:nvPr>
            <p:ph type="body" idx="1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37718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General: </a:t>
            </a:r>
          </a:p>
          <a:p>
            <a:pPr lvl="1" marL="75437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We are a half-ring loading site =&gt; in production mode we need to be able to </a:t>
            </a:r>
          </a:p>
          <a:p>
            <a:pPr lvl="2" marL="113156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Perform module reception tests (electrical and visual)</a:t>
            </a:r>
          </a:p>
          <a:p>
            <a:pPr lvl="2" marL="113156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Perform electrical multi-module tests post-loading</a:t>
            </a:r>
          </a:p>
          <a:p>
            <a:pPr lvl="3" marL="150875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with DAQ/DCS for typical system-tests (a la SR1 and integration tests)</a:t>
            </a:r>
          </a:p>
          <a:p>
            <a:pPr lvl="3" marL="150875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Cooling via half-ring cooling system =&gt; CO2 based - Marta </a:t>
            </a:r>
          </a:p>
          <a:p>
            <a:pPr lvl="3" marL="150875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With serial powering </a:t>
            </a:r>
          </a:p>
          <a:p>
            <a:pPr lvl="4" marL="1885950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Before/after thermal cycling the loaded half-ring (subject to the definition of the ATLAS wide QC procedures  </a:t>
            </a:r>
          </a:p>
          <a:p>
            <a:pPr lvl="2" marL="113156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Get and store data of all component to ATLAS production DB </a:t>
            </a:r>
          </a:p>
          <a:p>
            <a:pPr lvl="1" marL="75437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</a:p>
          <a:p>
            <a:pPr marL="37718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On the time scale of the local support FDR (Fall 2022): </a:t>
            </a:r>
          </a:p>
          <a:p>
            <a:pPr lvl="1" marL="754379" indent="-377189" defTabSz="525779">
              <a:spcBef>
                <a:spcPts val="900"/>
              </a:spcBef>
              <a:buBlip>
                <a:blip r:embed="rId2"/>
              </a:buBlip>
              <a:defRPr sz="2250"/>
            </a:pPr>
            <a:r>
              <a:t>We aim to demonstrate the ability of testing (a few digital) modules loaded on a prototype local support, hosted in the test-transport box (as ready for shipping to the integration site) exercising DAQ/DCS/Cooling/Interaction with DB as in “production mode” (i.e. demonstrating readiness of all needed infrastructures)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9" name="What we did so f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What we did so far </a:t>
            </a:r>
          </a:p>
        </p:txBody>
      </p:sp>
      <p:sp>
        <p:nvSpPr>
          <p:cNvPr id="210" name="In Feb 2020, we took part in the traveling chip pixel-wide exercise:…"/>
          <p:cNvSpPr txBox="1"/>
          <p:nvPr>
            <p:ph type="body" idx="1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buBlip>
                <a:blip r:embed="rId2"/>
              </a:buBlip>
            </a:pPr>
            <a:r>
              <a:t>In Feb 2020, we took part in the traveling chip pixel-wide exercise: </a:t>
            </a:r>
          </a:p>
          <a:p>
            <a:pPr lvl="1"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Lecce report</a:t>
            </a:r>
            <a:r>
              <a:t> (on chip 3, 0x495) is linked at the corresponding entry here: </a:t>
            </a:r>
            <a:r>
              <a:rPr u="sng">
                <a:hlinkClick r:id="rId4" invalidUrl="" action="" tgtFrame="" tooltip="" history="1" highlightClick="0" endSnd="0"/>
              </a:rPr>
              <a:t>https://twiki.cern.ch/twiki/bin/viewauth/Atlas/ContactDetails</a:t>
            </a:r>
            <a:r>
              <a:t> 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2" name="Screenshot 2022-06-11 at 19.47.04.png" descr="Screenshot 2022-06-11 at 19.47.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1669" y="3488976"/>
            <a:ext cx="8509001" cy="612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he setup"/>
          <p:cNvSpPr txBox="1"/>
          <p:nvPr/>
        </p:nvSpPr>
        <p:spPr>
          <a:xfrm>
            <a:off x="9647984" y="8398107"/>
            <a:ext cx="1709548" cy="5481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 setup</a:t>
            </a:r>
          </a:p>
        </p:txBody>
      </p:sp>
      <p:sp>
        <p:nvSpPr>
          <p:cNvPr id="214" name="The setup consists in…"/>
          <p:cNvSpPr txBox="1"/>
          <p:nvPr/>
        </p:nvSpPr>
        <p:spPr>
          <a:xfrm>
            <a:off x="192637" y="3523038"/>
            <a:ext cx="3526731" cy="5644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setup consists in</a:t>
            </a:r>
          </a:p>
          <a:p>
            <a:pPr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1) DAQ board: πLUP, developed for TDAQ studies in BO (A. Gabrielli et al) instead of the typical YARR board, but featuring the same FPGA and general features;   </a:t>
            </a: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requires a slightly modified firmware w.r.t. typical fw of YARR setup (thanks to K. Naoki)</a:t>
            </a: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2) SCC </a:t>
            </a: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3) DAQ sw YARR </a:t>
            </a: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algn="l"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4) Standard LV power supplies and Picometer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7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9" name="What we did so f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What we did so far </a:t>
            </a:r>
          </a:p>
        </p:txBody>
      </p:sp>
      <p:sp>
        <p:nvSpPr>
          <p:cNvPr id="220" name="June 1st 2021, Lecce (as loading site) qualified for the module reception tests presenting results of tests on a digital module (link to the slides: https://indico.cern.ch/event/1044649/contributions/4389089/attachments/2256176/3828386/2021-05-25_digital"/>
          <p:cNvSpPr txBox="1"/>
          <p:nvPr>
            <p:ph type="body" idx="1"/>
          </p:nvPr>
        </p:nvSpPr>
        <p:spPr>
          <a:xfrm>
            <a:off x="508000" y="1664115"/>
            <a:ext cx="11988800" cy="695604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buBlip>
                <a:blip r:embed="rId2"/>
              </a:buBlip>
            </a:pPr>
            <a:r>
              <a:t>June 1st 2021, Lecce (as loading site) qualified for the module reception tests presenting results of tests on a digital module (link to the slides: </a:t>
            </a:r>
            <a:r>
              <a:rPr u="sng">
                <a:hlinkClick r:id="rId3" invalidUrl="" action="" tgtFrame="" tooltip="" history="1" highlightClick="0" endSnd="0"/>
              </a:rPr>
              <a:t>https://indico.cern.ch/event/1044649/contributions/4389089/attachments/2256176/3828386/2021-05-25_digitalQuad_testLecce.pdf</a:t>
            </a:r>
            <a:r>
              <a:t>)</a:t>
            </a:r>
          </a:p>
          <a:p>
            <a:pPr lvl="1">
              <a:buBlip>
                <a:blip r:embed="rId2"/>
              </a:buBlip>
            </a:pPr>
            <a:r>
              <a:t>In practice demonstrating the same ability of performing electrical tests as module production site (same equipment)</a:t>
            </a:r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2" name="Screenshot 2022-06-11 at 20.20.47.png" descr="Screenshot 2022-06-11 at 20.20.4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5680" y="4689254"/>
            <a:ext cx="8871443" cy="4107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5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7" name="What we did so f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What we did so far </a:t>
            </a:r>
          </a:p>
        </p:txBody>
      </p:sp>
      <p:sp>
        <p:nvSpPr>
          <p:cNvPr id="228" name="June 1st 2021, Lecce (as loading site) qualified for the module reception tests presenting results of tests on a digital module (link to the slides: https://indico.cern.ch/event/1044649/contributions/4389089/attachments/2256176/3828386/2021-05-25_digital"/>
          <p:cNvSpPr txBox="1"/>
          <p:nvPr>
            <p:ph type="body" idx="1"/>
          </p:nvPr>
        </p:nvSpPr>
        <p:spPr>
          <a:xfrm>
            <a:off x="508000" y="1664115"/>
            <a:ext cx="11988800" cy="695604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>
              <a:buBlip>
                <a:blip r:embed="rId2"/>
              </a:buBlip>
            </a:pPr>
            <a:r>
              <a:t>June 1st 2021, Lecce (as loading site) qualified for the module reception tests presenting results of tests on a digital module (link to the slides: </a:t>
            </a:r>
            <a:r>
              <a:rPr u="sng">
                <a:hlinkClick r:id="rId3" invalidUrl="" action="" tgtFrame="" tooltip="" history="1" highlightClick="0" endSnd="0"/>
              </a:rPr>
              <a:t>https://indico.cern.ch/event/1044649/contributions/4389089/attachments/2256176/3828386/2021-05-25_digitalQuad_testLecce.pdf</a:t>
            </a:r>
            <a:r>
              <a:t>)</a:t>
            </a:r>
          </a:p>
          <a:p>
            <a:pPr lvl="1">
              <a:buBlip>
                <a:blip r:embed="rId2"/>
              </a:buBlip>
            </a:pPr>
            <a:r>
              <a:t>In practice demonstrating the same ability of performing electrical tests as module production site </a:t>
            </a:r>
          </a:p>
          <a:p>
            <a:pPr lvl="1">
              <a:buBlip>
                <a:blip r:embed="rId2"/>
              </a:buBlip>
            </a:pPr>
            <a:r>
              <a:t>we were provided the same test equipment as module production sites): </a:t>
            </a:r>
          </a:p>
          <a:p>
            <a:pPr lvl="2">
              <a:buBlip>
                <a:blip r:embed="rId2"/>
              </a:buBlip>
            </a:pPr>
            <a:r>
              <a:t>A digital quad module + interface card for 4chip data to DAQ + power distribution + temperature sensing card </a:t>
            </a:r>
          </a:p>
          <a:p>
            <a:pPr lvl="1">
              <a:buBlip>
                <a:blip r:embed="rId2"/>
              </a:buBlip>
            </a:pPr>
            <a:r>
              <a:t>We used the same DAQ system (πLUP based), YARR software and we exercised access to the production DB / writing to the local DB</a:t>
            </a:r>
          </a:p>
          <a:p>
            <a:pPr lvl="1">
              <a:buBlip>
                <a:blip r:embed="rId2"/>
              </a:buBlip>
            </a:pPr>
            <a:r>
              <a:t>DCS (see Gabriele slides)</a:t>
            </a:r>
          </a:p>
          <a:p>
            <a:pPr lvl="1">
              <a:buBlip>
                <a:blip r:embed="rId2"/>
              </a:buBlip>
            </a:pPr>
            <a:r>
              <a:t>Successful scan (digital, analog, threshold, noise) and tuning (threshold &amp; time over threshold) of all 4 chips 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2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3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4" name="What we did so f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What we did so far </a:t>
            </a: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6" name="Screenshot 2022-06-11 at 20.31.10.png" descr="Screenshot 2022-06-11 at 20.31.10.png"/>
          <p:cNvPicPr>
            <a:picLocks noChangeAspect="1"/>
          </p:cNvPicPr>
          <p:nvPr/>
        </p:nvPicPr>
        <p:blipFill>
          <a:blip r:embed="rId2">
            <a:extLst/>
          </a:blip>
          <a:srcRect l="0" t="1964" r="1017" b="1964"/>
          <a:stretch>
            <a:fillRect/>
          </a:stretch>
        </p:blipFill>
        <p:spPr>
          <a:xfrm>
            <a:off x="658217" y="2184200"/>
            <a:ext cx="11688549" cy="641713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ome example plot"/>
          <p:cNvSpPr txBox="1"/>
          <p:nvPr/>
        </p:nvSpPr>
        <p:spPr>
          <a:xfrm>
            <a:off x="7360740" y="1260474"/>
            <a:ext cx="36779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Some example plot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0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1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2" name="These d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248"/>
            </a:lvl1pPr>
          </a:lstStyle>
          <a:p>
            <a:pPr/>
            <a:r>
              <a:t>These days</a:t>
            </a:r>
          </a:p>
        </p:txBody>
      </p:sp>
      <p:sp>
        <p:nvSpPr>
          <p:cNvPr id="243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4" name="Moving electrical tests to a Felix-based setup…"/>
          <p:cNvSpPr txBox="1"/>
          <p:nvPr>
            <p:ph type="body" idx="1"/>
          </p:nvPr>
        </p:nvSpPr>
        <p:spPr>
          <a:xfrm>
            <a:off x="337284" y="1664115"/>
            <a:ext cx="11988801" cy="790611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Moving electrical tests to a Felix-based setup </a:t>
            </a: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Felix code from TDAQ -&gt; Felix core + Netio </a:t>
            </a:r>
          </a:p>
          <a:p>
            <a:pPr marL="410718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Readout DAQ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Yarr</a:t>
            </a:r>
          </a:p>
          <a:p>
            <a:pPr lvl="1" marL="821436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Itk-felix-sw (TDAQ integrated): </a:t>
            </a:r>
            <a:r>
              <a:rPr u="sng">
                <a:hlinkClick r:id="rId3" invalidUrl="" action="" tgtFrame="" tooltip="" history="1" highlightClick="0" endSnd="0"/>
              </a:rPr>
              <a:t>https://gitlab.cern.ch/itk-felix-sw/RD53Emulator</a:t>
            </a:r>
          </a:p>
          <a:p>
            <a:pPr lvl="2" marL="1232154" indent="-410718" defTabSz="572516">
              <a:spcBef>
                <a:spcPts val="900"/>
              </a:spcBef>
              <a:buBlip>
                <a:blip r:embed="rId2"/>
              </a:buBlip>
              <a:defRPr sz="2450"/>
            </a:pPr>
            <a:r>
              <a:t>In fast evolution</a:t>
            </a:r>
          </a:p>
        </p:txBody>
      </p:sp>
      <p:pic>
        <p:nvPicPr>
          <p:cNvPr id="245" name="Screenshot 2022-06-11 at 20.36.07.png" descr="Screenshot 2022-06-11 at 20.36.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743" y="3035077"/>
            <a:ext cx="2939646" cy="3651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erver with FLX712 board…"/>
          <p:cNvSpPr txBox="1"/>
          <p:nvPr/>
        </p:nvSpPr>
        <p:spPr>
          <a:xfrm>
            <a:off x="830221" y="2313432"/>
            <a:ext cx="2764690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Server with FLX712 board</a:t>
            </a:r>
          </a:p>
          <a:p>
            <a: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24x MPO bundle</a:t>
            </a:r>
          </a:p>
        </p:txBody>
      </p:sp>
      <p:pic>
        <p:nvPicPr>
          <p:cNvPr id="247" name="Screenshot 2022-06-11 at 20.40.47.png" descr="Screenshot 2022-06-11 at 20.40.4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7750" y="3605957"/>
            <a:ext cx="7420741" cy="347471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Optical fibers to LpGBT…"/>
          <p:cNvSpPr txBox="1"/>
          <p:nvPr/>
        </p:nvSpPr>
        <p:spPr>
          <a:xfrm>
            <a:off x="6565329" y="2864362"/>
            <a:ext cx="2605583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Optical fibers to LpGBT</a:t>
            </a:r>
          </a:p>
          <a:p>
            <a: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VLDB+ and its controller</a:t>
            </a:r>
          </a:p>
        </p:txBody>
      </p:sp>
      <p:sp>
        <p:nvSpPr>
          <p:cNvPr id="249" name="Single chip card"/>
          <p:cNvSpPr txBox="1"/>
          <p:nvPr/>
        </p:nvSpPr>
        <p:spPr>
          <a:xfrm>
            <a:off x="9626565" y="3035077"/>
            <a:ext cx="1761364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Single chip card</a:t>
            </a:r>
          </a:p>
        </p:txBody>
      </p:sp>
      <p:sp>
        <p:nvSpPr>
          <p:cNvPr id="250" name="Optical fibers"/>
          <p:cNvSpPr txBox="1"/>
          <p:nvPr/>
        </p:nvSpPr>
        <p:spPr>
          <a:xfrm>
            <a:off x="4289242" y="3035077"/>
            <a:ext cx="153687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Optical fibers </a:t>
            </a:r>
          </a:p>
        </p:txBody>
      </p:sp>
      <p:sp>
        <p:nvSpPr>
          <p:cNvPr id="251" name="Apparently everything ready to run scan procedures, but not yet pixel hits read back"/>
          <p:cNvSpPr txBox="1"/>
          <p:nvPr/>
        </p:nvSpPr>
        <p:spPr>
          <a:xfrm>
            <a:off x="6857107" y="7629735"/>
            <a:ext cx="5834262" cy="876301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Apparently everything ready to run scan procedures, but not yet pixel hits read back</a:t>
            </a:r>
          </a:p>
        </p:txBody>
      </p:sp>
      <p:sp>
        <p:nvSpPr>
          <p:cNvPr id="252" name="to be replaced by optobox in the near feature"/>
          <p:cNvSpPr txBox="1"/>
          <p:nvPr/>
        </p:nvSpPr>
        <p:spPr>
          <a:xfrm>
            <a:off x="6767112" y="2071576"/>
            <a:ext cx="601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to be replaced by optobox in the near feature</a:t>
            </a:r>
          </a:p>
        </p:txBody>
      </p:sp>
      <p:sp>
        <p:nvSpPr>
          <p:cNvPr id="253" name="Line"/>
          <p:cNvSpPr/>
          <p:nvPr/>
        </p:nvSpPr>
        <p:spPr>
          <a:xfrm flipV="1">
            <a:off x="7975600" y="2491945"/>
            <a:ext cx="765870" cy="453471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riangle"/>
          <p:cNvSpPr/>
          <p:nvPr/>
        </p:nvSpPr>
        <p:spPr>
          <a:xfrm>
            <a:off x="507248" y="1571625"/>
            <a:ext cx="119888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6" name="Triangle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Triangle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8" name="Next steps - toward local support FD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5056"/>
            </a:lvl1pPr>
          </a:lstStyle>
          <a:p>
            <a:pPr/>
            <a:r>
              <a:t>Next steps - toward local support FDR</a:t>
            </a:r>
          </a:p>
        </p:txBody>
      </p:sp>
      <p:sp>
        <p:nvSpPr>
          <p:cNvPr id="259" name="Having the Felix setup work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Having the Felix setup working</a:t>
            </a:r>
          </a:p>
          <a:p>
            <a:pPr lvl="1">
              <a:buBlip>
                <a:blip r:embed="rId2"/>
              </a:buBlip>
            </a:pPr>
            <a:r>
              <a:t>And it’s evolution with the optobox</a:t>
            </a:r>
          </a:p>
          <a:p>
            <a:pPr>
              <a:buBlip>
                <a:blip r:embed="rId2"/>
              </a:buBlip>
            </a:pPr>
            <a:r>
              <a:t>Integrating readout software with DB (done for module testing)</a:t>
            </a:r>
          </a:p>
          <a:p>
            <a:pPr>
              <a:buBlip>
                <a:blip r:embed="rId2"/>
              </a:buBlip>
            </a:pPr>
            <a:r>
              <a:t>Prepare for serial powering, as soon as prototype components are available </a:t>
            </a:r>
          </a:p>
          <a:p>
            <a:pPr>
              <a:buBlip>
                <a:blip r:embed="rId2"/>
              </a:buBlip>
            </a:pPr>
            <a:r>
              <a:t>Prepare for data transmission from module via production pigtails / interface cards </a:t>
            </a:r>
          </a:p>
          <a:p>
            <a:pPr>
              <a:buBlip>
                <a:blip r:embed="rId2"/>
              </a:buBlip>
            </a:pPr>
            <a:r>
              <a:t>Exercising DAQ / DCS communication: </a:t>
            </a:r>
          </a:p>
          <a:p>
            <a:pPr lvl="1">
              <a:buBlip>
                <a:blip r:embed="rId2"/>
              </a:buBlip>
            </a:pPr>
            <a:r>
              <a:t>Following starting effort of prototyping DDC following ATLAS design and (ITk pixel) requirements at SR1 (A. Palazzo + SR1 daq/dcs team)</a:t>
            </a:r>
          </a:p>
          <a:p>
            <a:pPr lvl="2">
              <a:buBlip>
                <a:blip r:embed="rId2"/>
              </a:buBlip>
            </a:pPr>
            <a:r>
              <a:t>See </a:t>
            </a:r>
            <a:r>
              <a:rPr u="sng">
                <a:hlinkClick r:id="rId3" invalidUrl="" action="" tgtFrame="" tooltip="" history="1" highlightClick="0" endSnd="0"/>
              </a:rPr>
              <a:t>https://indico.cern.ch/event/1160515/contributions/4884423/attachments/2447974/4194837/DAQtoDCScommuncation_May20.pdf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xfrm>
            <a:off x="12569301" y="9061447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