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Triangle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508000" y="5562600"/>
            <a:ext cx="11988800" cy="1608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1" name="Image"/>
          <p:cNvSpPr/>
          <p:nvPr>
            <p:ph type="pic" sz="quarter" idx="21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" name="Image"/>
          <p:cNvSpPr/>
          <p:nvPr>
            <p:ph type="pic" sz="quarter" idx="22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Image"/>
          <p:cNvSpPr/>
          <p:nvPr>
            <p:ph type="pic" sz="half" idx="23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2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–Johnny Appleseed"/>
          <p:cNvSpPr/>
          <p:nvPr>
            <p:ph type="body" sz="quarter" idx="2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34" name="“Type a quote here.”"/>
          <p:cNvSpPr/>
          <p:nvPr>
            <p:ph type="body" sz="quarter" idx="22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4" name="Image"/>
          <p:cNvSpPr/>
          <p:nvPr>
            <p:ph type="pic" idx="21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80417">
            <a:off x="-31744" y="9316786"/>
            <a:ext cx="3094553" cy="80767"/>
          </a:xfrm>
          <a:prstGeom prst="rect">
            <a:avLst/>
          </a:prstGeom>
        </p:spPr>
      </p:pic>
      <p:sp>
        <p:nvSpPr>
          <p:cNvPr id="163" name="S. Spagnolo"/>
          <p:cNvSpPr txBox="1"/>
          <p:nvPr/>
        </p:nvSpPr>
        <p:spPr>
          <a:xfrm>
            <a:off x="76200" y="9348715"/>
            <a:ext cx="1573862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S. Spagnolo     </a:t>
            </a:r>
          </a:p>
        </p:txBody>
      </p:sp>
      <p:pic>
        <p:nvPicPr>
          <p:cNvPr id="164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22516" y="9321799"/>
            <a:ext cx="2709334" cy="82601"/>
          </a:xfrm>
          <a:prstGeom prst="rect">
            <a:avLst/>
          </a:prstGeom>
        </p:spPr>
      </p:pic>
      <p:sp>
        <p:nvSpPr>
          <p:cNvPr id="166" name="Muon SW Meeting, 31 Jul. 2014"/>
          <p:cNvSpPr txBox="1"/>
          <p:nvPr/>
        </p:nvSpPr>
        <p:spPr>
          <a:xfrm>
            <a:off x="9350035" y="9361415"/>
            <a:ext cx="3639174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Muon SW Meeting, 31 Jul. 2014</a:t>
            </a:r>
          </a:p>
        </p:txBody>
      </p:sp>
      <p:sp>
        <p:nvSpPr>
          <p:cNvPr id="167" name="Title Text"/>
          <p:cNvSpPr txBox="1"/>
          <p:nvPr>
            <p:ph type="title"/>
          </p:nvPr>
        </p:nvSpPr>
        <p:spPr>
          <a:xfrm>
            <a:off x="1270000" y="203200"/>
            <a:ext cx="10464800" cy="1409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lnSpc>
                <a:spcPct val="100000"/>
              </a:lnSpc>
              <a:defRPr cap="none"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idx="1"/>
          </p:nvPr>
        </p:nvSpPr>
        <p:spPr>
          <a:xfrm>
            <a:off x="698500" y="2019300"/>
            <a:ext cx="11938000" cy="7061200"/>
          </a:xfrm>
          <a:prstGeom prst="rect">
            <a:avLst/>
          </a:prstGeom>
        </p:spPr>
        <p:txBody>
          <a:bodyPr>
            <a:noAutofit/>
          </a:bodyPr>
          <a:lstStyle>
            <a:lvl1pPr marL="508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762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016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1270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1524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6337300" y="93472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/>
          <p:nvPr>
            <p:ph type="title"/>
          </p:nvPr>
        </p:nvSpPr>
        <p:spPr>
          <a:xfrm>
            <a:off x="302230" y="-1"/>
            <a:ext cx="11704322" cy="1407639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lnSpc>
                <a:spcPct val="100000"/>
              </a:lnSpc>
              <a:defRPr cap="none" sz="4400">
                <a:solidFill>
                  <a:srgbClr val="414E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7" name="Body Level One…"/>
          <p:cNvSpPr txBox="1"/>
          <p:nvPr>
            <p:ph type="body" idx="1"/>
          </p:nvPr>
        </p:nvSpPr>
        <p:spPr>
          <a:xfrm>
            <a:off x="447440" y="1756435"/>
            <a:ext cx="12279781" cy="7997166"/>
          </a:xfrm>
          <a:prstGeom prst="rect">
            <a:avLst/>
          </a:prstGeom>
        </p:spPr>
        <p:txBody>
          <a:bodyPr lIns="65023" tIns="65023" rIns="65023" bIns="65023"/>
          <a:lstStyle>
            <a:lvl1pPr marL="485775" indent="-485775" defTabSz="457200">
              <a:spcBef>
                <a:spcPts val="500"/>
              </a:spcBef>
              <a:buSzPct val="100000"/>
              <a:buChar char="▪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98813" indent="-441613" defTabSz="457200">
              <a:spcBef>
                <a:spcPts val="5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03019" indent="-388619" defTabSz="457200">
              <a:spcBef>
                <a:spcPts val="500"/>
              </a:spcBef>
              <a:buSzPct val="100000"/>
              <a:buChar char="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803400" indent="-431800" defTabSz="457200">
              <a:spcBef>
                <a:spcPts val="500"/>
              </a:spcBef>
              <a:buSzPct val="100000"/>
              <a:buChar char="–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314575" indent="-485775" defTabSz="457200">
              <a:spcBef>
                <a:spcPts val="500"/>
              </a:spcBef>
              <a:buSzPct val="100000"/>
              <a:buChar char="»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8899111" y="9401754"/>
            <a:ext cx="4105689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I Oceano, G. Chiodini, S. Spagnolo"/>
          <p:cNvSpPr txBox="1"/>
          <p:nvPr/>
        </p:nvSpPr>
        <p:spPr>
          <a:xfrm>
            <a:off x="455629" y="9337700"/>
            <a:ext cx="3683662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 Oceano, G. Chiodini, S. Spagnolo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August 5th, 2021"/>
          <p:cNvSpPr txBox="1"/>
          <p:nvPr/>
        </p:nvSpPr>
        <p:spPr>
          <a:xfrm>
            <a:off x="10648016" y="9337700"/>
            <a:ext cx="1859434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August 5th,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Image"/>
          <p:cNvSpPr/>
          <p:nvPr>
            <p:ph type="pic" idx="21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sz="half" idx="21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riangle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. Spagnolo"/>
          <p:cNvSpPr txBox="1"/>
          <p:nvPr/>
        </p:nvSpPr>
        <p:spPr>
          <a:xfrm>
            <a:off x="446557" y="9337700"/>
            <a:ext cx="136748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S. Spagnolo</a:t>
            </a:r>
          </a:p>
        </p:txBody>
      </p:sp>
      <p:sp>
        <p:nvSpPr>
          <p:cNvPr id="79" name="Oct 28, 2014"/>
          <p:cNvSpPr txBox="1"/>
          <p:nvPr/>
        </p:nvSpPr>
        <p:spPr>
          <a:xfrm>
            <a:off x="11062900" y="9337700"/>
            <a:ext cx="143606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Oct 28, 2014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" name="Image"/>
          <p:cNvSpPr/>
          <p:nvPr>
            <p:ph type="pic" sz="half" idx="21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0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anchor="ctr"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508000" y="596900"/>
            <a:ext cx="11988800" cy="88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047872"/>
            <a:ext cx="11988800" cy="695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 marL="838200" indent="-419100">
              <a:buBlip>
                <a:blip r:embed="rId2"/>
              </a:buBlip>
            </a:lvl2pPr>
            <a:lvl3pPr marL="1257300" indent="-419100">
              <a:buBlip>
                <a:blip r:embed="rId2"/>
              </a:buBlip>
            </a:lvl3pPr>
            <a:lvl4pPr marL="1676400" indent="-419100">
              <a:buBlip>
                <a:blip r:embed="rId2"/>
              </a:buBlip>
            </a:lvl4pPr>
            <a:lvl5pPr marL="2095500" indent="-419100"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2505750" y="9061447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9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19100" marR="0" indent="-419100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272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463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654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845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036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8227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2418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6609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indico.cern.ch/event/1155003/contributions/4849582/attachments/2446423/4192328/VVVHSemilepStatusReport.pdf" TargetMode="External"/><Relationship Id="rId4" Type="http://schemas.openxmlformats.org/officeDocument/2006/relationships/hyperlink" Target="https://indico.cern.ch/event/1155003/" TargetMode="External"/><Relationship Id="rId5" Type="http://schemas.openxmlformats.org/officeDocument/2006/relationships/hyperlink" Target="https://atlas-glance.cern.ch/atlas/analysis/papers/details?id=12305" TargetMode="External"/><Relationship Id="rId6" Type="http://schemas.openxmlformats.org/officeDocument/2006/relationships/hyperlink" Target="https://link.springer.com/article/10.1140/epjc/s10052-020-08554-y" TargetMode="External"/><Relationship Id="rId7" Type="http://schemas.openxmlformats.org/officeDocument/2006/relationships/hyperlink" Target="https://cds.cern.ch/record/2771308/files/ATL-COM-PHYS-2021-362.pdf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oduzione anomale di VV e VH ANA-HDBS-2020-05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Produzione anomale di VV e VH ANA-HDBS-2020-05</a:t>
            </a:r>
          </a:p>
        </p:txBody>
      </p:sp>
      <p:sp>
        <p:nvSpPr>
          <p:cNvPr id="202" name="Lecce (unico gruppo INFN coinvolto)…"/>
          <p:cNvSpPr txBox="1"/>
          <p:nvPr>
            <p:ph type="subTitle" sz="half" idx="1"/>
          </p:nvPr>
        </p:nvSpPr>
        <p:spPr>
          <a:xfrm>
            <a:off x="508000" y="5562600"/>
            <a:ext cx="11988800" cy="2642387"/>
          </a:xfrm>
          <a:prstGeom prst="rect">
            <a:avLst/>
          </a:prstGeom>
        </p:spPr>
        <p:txBody>
          <a:bodyPr/>
          <a:lstStyle/>
          <a:p>
            <a:pPr defTabSz="572516">
              <a:defRPr sz="2352"/>
            </a:pPr>
            <a:r>
              <a:t>Lecce (unico gruppo INFN coinvolto)</a:t>
            </a:r>
          </a:p>
          <a:p>
            <a:pPr defTabSz="572516">
              <a:defRPr sz="2352"/>
            </a:pPr>
            <a:r>
              <a:t>M. Centonze, </a:t>
            </a:r>
          </a:p>
          <a:p>
            <a:pPr defTabSz="572516">
              <a:defRPr sz="2352"/>
            </a:pPr>
            <a:r>
              <a:t>G, Chiodini, </a:t>
            </a:r>
          </a:p>
          <a:p>
            <a:pPr defTabSz="572516">
              <a:defRPr sz="2352"/>
            </a:pPr>
            <a:r>
              <a:t>A. Palazzo, </a:t>
            </a:r>
          </a:p>
          <a:p>
            <a:pPr defTabSz="572516">
              <a:defRPr sz="2352"/>
            </a:pPr>
            <a:r>
              <a:t>E.J. Schioppa, </a:t>
            </a:r>
          </a:p>
          <a:p>
            <a:pPr defTabSz="572516">
              <a:defRPr sz="2352"/>
            </a:pPr>
            <a:r>
              <a:t>S. Spagnolo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Premes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Premessa</a:t>
            </a:r>
          </a:p>
        </p:txBody>
      </p:sp>
      <p:sp>
        <p:nvSpPr>
          <p:cNvPr id="208" name="La presentazione piu’ recente che riassume lo stato generale dell’analisi e’ qu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6897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t>La presentazione piu’ recente che riassume lo stato generale dell’analisi e’ qui </a:t>
            </a:r>
          </a:p>
          <a:p>
            <a:pPr lvl="1" marL="653795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 u="sng">
                <a:hlinkClick r:id="rId3" invalidUrl="" action="" tgtFrame="" tooltip="" history="1" highlightClick="0" endSnd="0"/>
              </a:rPr>
              <a:t>https://indico.cern.ch/event/1155003/contributions/4849582/attachments/2446423/4192328/VVVHSemilepStatusReport.pdf</a:t>
            </a:r>
            <a:r>
              <a:t> (Yassine El Ghazali) al meeting generale del w.g. DBL (DBL Subgroup Meeting) del 18 maggio</a:t>
            </a:r>
          </a:p>
          <a:p>
            <a:pPr lvl="2" marL="980693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 u="sng">
                <a:hlinkClick r:id="rId4" invalidUrl="" action="" tgtFrame="" tooltip="" history="1" highlightClick="0" endSnd="0"/>
              </a:rPr>
              <a:t>https://indico.cern.ch/event/1155003/</a:t>
            </a:r>
          </a:p>
          <a:p>
            <a:pPr lvl="2" marL="980693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</a:p>
          <a:p>
            <a:pPr marL="326897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t>Da Glance: ANA-HDBS-2020-05 </a:t>
            </a:r>
          </a:p>
          <a:p>
            <a:pPr lvl="1" marL="653795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 b="1" i="1"/>
              <a:t>Second iteration of the search for VV and VH resonances in semileptonic final states</a:t>
            </a:r>
            <a:r>
              <a:t>, exploiting the synergy between the two decay modes, using improved analysis techniques (qg-tagging, boosted Z-&gt;ee tagging, more sophisticated MVAs), inclusion of VBF mode, and additional interpretations (ALP, non-resonant)</a:t>
            </a:r>
          </a:p>
          <a:p>
            <a:pPr lvl="2" marL="980693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t>Pubblicazioni del 1st round: </a:t>
            </a:r>
          </a:p>
          <a:p>
            <a:pPr lvl="3" marL="1307591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 u="sng">
                <a:hlinkClick r:id="rId5" invalidUrl="" action="" tgtFrame="" tooltip="" history="1" highlightClick="0" endSnd="0"/>
              </a:rPr>
              <a:t>HDBS-2018-10</a:t>
            </a:r>
            <a:r>
              <a:t> </a:t>
            </a:r>
            <a:r>
              <a:rPr>
                <a:solidFill>
                  <a:srgbClr val="595655"/>
                </a:solidFill>
              </a:rPr>
              <a:t>DBL - VV semileptonic </a:t>
            </a:r>
            <a:r>
              <a:t>pubblicato su </a:t>
            </a:r>
            <a:r>
              <a:rPr u="sng">
                <a:hlinkClick r:id="rId6" invalidUrl="" action="" tgtFrame="" tooltip="" history="1" highlightClick="0" endSnd="0"/>
              </a:rPr>
              <a:t>Eur. Phys. J. C 80 (2020) 1165</a:t>
            </a:r>
            <a:r>
              <a:rPr>
                <a:solidFill>
                  <a:srgbClr val="595655"/>
                </a:solidFill>
              </a:rPr>
              <a:t> </a:t>
            </a:r>
            <a:endParaRPr>
              <a:solidFill>
                <a:srgbClr val="595655"/>
              </a:solidFill>
            </a:endParaRPr>
          </a:p>
          <a:p>
            <a:pPr lvl="4" marL="1634489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>
                <a:solidFill>
                  <a:srgbClr val="595655"/>
                </a:solidFill>
              </a:rPr>
              <a:t>Search for heavy diboson resonances (</a:t>
            </a:r>
            <a:r>
              <a:rPr>
                <a:solidFill>
                  <a:srgbClr val="0433FF"/>
                </a:solidFill>
              </a:rPr>
              <a:t>WW, ZZ, WZ</a:t>
            </a:r>
            <a:r>
              <a:rPr>
                <a:solidFill>
                  <a:srgbClr val="595655"/>
                </a:solidFill>
              </a:rPr>
              <a:t>) in </a:t>
            </a:r>
            <a:r>
              <a:rPr>
                <a:solidFill>
                  <a:srgbClr val="FF40FF"/>
                </a:solidFill>
              </a:rPr>
              <a:t>semileptonic final states</a:t>
            </a:r>
            <a:r>
              <a:rPr>
                <a:solidFill>
                  <a:srgbClr val="595655"/>
                </a:solidFill>
              </a:rPr>
              <a:t> in $pp$ collisions at $\sqrt{s}=13$ TeV with the ATLAS detector [</a:t>
            </a:r>
            <a:r>
              <a:rPr>
                <a:solidFill>
                  <a:srgbClr val="0433FF"/>
                </a:solidFill>
              </a:rPr>
              <a:t>intera stat del run2</a:t>
            </a:r>
            <a:r>
              <a:rPr>
                <a:solidFill>
                  <a:srgbClr val="595655"/>
                </a:solidFill>
              </a:rPr>
              <a:t>]</a:t>
            </a:r>
            <a:endParaRPr>
              <a:solidFill>
                <a:srgbClr val="595655"/>
              </a:solidFill>
            </a:endParaRPr>
          </a:p>
          <a:p>
            <a:pPr lvl="4" marL="1634489" indent="-326897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>
                <a:solidFill>
                  <a:srgbClr val="FF2600"/>
                </a:solidFill>
              </a:rPr>
              <a:t>Lecce + Napoli; </a:t>
            </a:r>
            <a:r>
              <a:rPr i="1">
                <a:solidFill>
                  <a:srgbClr val="FF2600"/>
                </a:solidFill>
              </a:rPr>
              <a:t>tesi di PhD di A. Giannini e M. Lavrogna (NA)</a:t>
            </a:r>
            <a:endParaRPr i="1">
              <a:solidFill>
                <a:srgbClr val="595655"/>
              </a:solidFill>
            </a:endParaRPr>
          </a:p>
          <a:p>
            <a:pPr lvl="3" marL="1221060" indent="-240366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>
                <a:solidFill>
                  <a:srgbClr val="595655"/>
                </a:solidFill>
              </a:rPr>
              <a:t>HDBS-2020-19, DBL - VH </a:t>
            </a:r>
            <a:r>
              <a:rPr>
                <a:solidFill>
                  <a:srgbClr val="FF40FF"/>
                </a:solidFill>
              </a:rPr>
              <a:t>semileptonic</a:t>
            </a:r>
            <a:r>
              <a:rPr>
                <a:solidFill>
                  <a:srgbClr val="595655"/>
                </a:solidFill>
              </a:rPr>
              <a:t> [</a:t>
            </a:r>
            <a:r>
              <a:rPr>
                <a:solidFill>
                  <a:srgbClr val="0433FF"/>
                </a:solidFill>
              </a:rPr>
              <a:t>intera stat del run2</a:t>
            </a:r>
            <a:r>
              <a:rPr>
                <a:solidFill>
                  <a:srgbClr val="595655"/>
                </a:solidFill>
              </a:rPr>
              <a:t>] draft </a:t>
            </a:r>
            <a:r>
              <a:rPr u="sng">
                <a:hlinkClick r:id="rId7" invalidUrl="" action="" tgtFrame="" tooltip="" history="1" highlightClick="0" endSnd="0"/>
              </a:rPr>
              <a:t>ATL-COM-PHYS-2021-362</a:t>
            </a:r>
            <a:endParaRPr>
              <a:solidFill>
                <a:srgbClr val="595655"/>
              </a:solidFill>
            </a:endParaRPr>
          </a:p>
          <a:p>
            <a:pPr lvl="4" marL="1547958" indent="-240366" defTabSz="455675">
              <a:spcBef>
                <a:spcPts val="700"/>
              </a:spcBef>
              <a:buBlip>
                <a:blip r:embed="rId2"/>
              </a:buBlip>
              <a:defRPr sz="1950"/>
            </a:pPr>
            <a:r>
              <a:rPr>
                <a:solidFill>
                  <a:srgbClr val="595655"/>
                </a:solidFill>
              </a:rPr>
              <a:t>2nd circulation appena conclusa (7 Giugno) - </a:t>
            </a:r>
            <a:r>
              <a:rPr i="1">
                <a:solidFill>
                  <a:srgbClr val="FF2600"/>
                </a:solidFill>
              </a:rPr>
              <a:t>no gruppi INFN coinvolti 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211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6" name="ANA-HDBS-2018-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ANA-HDBS-2018-10 </a:t>
            </a:r>
          </a:p>
        </p:txBody>
      </p:sp>
      <p:sp>
        <p:nvSpPr>
          <p:cNvPr id="217" name="Search for X -&gt; VV-&gt; 0L, 1L, 2L…"/>
          <p:cNvSpPr txBox="1"/>
          <p:nvPr>
            <p:ph type="body" sz="half" idx="1"/>
          </p:nvPr>
        </p:nvSpPr>
        <p:spPr>
          <a:xfrm>
            <a:off x="507999" y="2047872"/>
            <a:ext cx="6439500" cy="6956045"/>
          </a:xfrm>
          <a:prstGeom prst="rect">
            <a:avLst/>
          </a:prstGeom>
        </p:spPr>
        <p:txBody>
          <a:bodyPr/>
          <a:lstStyle/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Search for X -&gt; VV-&gt; 0L, 1L, 2L 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+ 1 large-R jet  (</a:t>
            </a:r>
            <a:r>
              <a:rPr b="1" i="1"/>
              <a:t>merged regime</a:t>
            </a:r>
            <a:r>
              <a:t>, powerful at high X mass ) OR 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+ 2 jets (</a:t>
            </a:r>
            <a:r>
              <a:rPr b="1" i="1"/>
              <a:t>resolved regime</a:t>
            </a:r>
            <a:r>
              <a:t>, except for the 0L channel)</a:t>
            </a:r>
          </a:p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rPr b="1" i="1"/>
              <a:t>Two topologies</a:t>
            </a:r>
            <a:r>
              <a:t> for X production mechanisms investigated separately 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rPr>
                <a:solidFill>
                  <a:srgbClr val="FF2600"/>
                </a:solidFill>
              </a:rPr>
              <a:t>quark-antiquark annihilation or gluon-gluon fusion</a:t>
            </a:r>
            <a:r>
              <a:t> and </a:t>
            </a:r>
            <a:r>
              <a:rPr>
                <a:solidFill>
                  <a:srgbClr val="0433FF"/>
                </a:solidFill>
              </a:rPr>
              <a:t>vector boson fusion</a:t>
            </a:r>
            <a:r>
              <a:t>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b="1" i="1" sz="1775"/>
            </a:pPr>
            <a:r>
              <a:t>event classification with a RNN developed for this analysis </a:t>
            </a:r>
          </a:p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rPr b="1" i="1"/>
              <a:t>Three model classes</a:t>
            </a:r>
            <a:r>
              <a:t> for interpretation: 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spin 0 (RS Radion), spin 1 (W’, Z’ in HVT), spin 2 (RS graviton)</a:t>
            </a:r>
          </a:p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Selection (in addition to leptonic V): 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(p</a:t>
            </a:r>
            <a:r>
              <a:rPr baseline="-5999"/>
              <a:t>T</a:t>
            </a:r>
            <a:r>
              <a:t> dependent) mass cuts on hadronic V [ + jet substructure in the merged regime ] define low-purity and high purity SRs, in some cases separated further based on the hadronic V being reconstructed from b-tagged jets or not </a:t>
            </a:r>
          </a:p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Z+jets, W+jets and top control regions to define the normalisation of the main backgrounds depending on the leptonic channel 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220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sp>
        <p:nvSpPr>
          <p:cNvPr id="221" name="1st round resonant VV"/>
          <p:cNvSpPr txBox="1"/>
          <p:nvPr/>
        </p:nvSpPr>
        <p:spPr>
          <a:xfrm>
            <a:off x="8934793" y="1044256"/>
            <a:ext cx="3261044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1st round resonant VV</a:t>
            </a:r>
          </a:p>
        </p:txBody>
      </p:sp>
      <p:pic>
        <p:nvPicPr>
          <p:cNvPr id="222" name="Screen Shot 2017-07-03 at 17.30.43.png" descr="Screen Shot 2017-07-03 at 17.30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0872" y="1839103"/>
            <a:ext cx="5988906" cy="1837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creen Shot 2020-06-25 at 8.50.47 PM.png" descr="Screen Shot 2020-06-25 at 8.50.47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2746" y="4552221"/>
            <a:ext cx="4222898" cy="422289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gF"/>
          <p:cNvSpPr txBox="1"/>
          <p:nvPr/>
        </p:nvSpPr>
        <p:spPr>
          <a:xfrm>
            <a:off x="7585656" y="3646132"/>
            <a:ext cx="66103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ggF</a:t>
            </a:r>
          </a:p>
        </p:txBody>
      </p:sp>
      <p:sp>
        <p:nvSpPr>
          <p:cNvPr id="225" name="qqA"/>
          <p:cNvSpPr txBox="1"/>
          <p:nvPr/>
        </p:nvSpPr>
        <p:spPr>
          <a:xfrm>
            <a:off x="9472510" y="3646132"/>
            <a:ext cx="69659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qqA</a:t>
            </a:r>
          </a:p>
        </p:txBody>
      </p:sp>
      <p:sp>
        <p:nvSpPr>
          <p:cNvPr id="226" name="VBF"/>
          <p:cNvSpPr txBox="1"/>
          <p:nvPr/>
        </p:nvSpPr>
        <p:spPr>
          <a:xfrm>
            <a:off x="11394923" y="3646132"/>
            <a:ext cx="70802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VBF</a:t>
            </a:r>
          </a:p>
        </p:txBody>
      </p:sp>
      <p:sp>
        <p:nvSpPr>
          <p:cNvPr id="227" name="Rectangle"/>
          <p:cNvSpPr/>
          <p:nvPr/>
        </p:nvSpPr>
        <p:spPr>
          <a:xfrm>
            <a:off x="6882922" y="1858153"/>
            <a:ext cx="3847944" cy="2381125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10750979" y="1858153"/>
            <a:ext cx="1995914" cy="2381125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9" name="L= e,μ"/>
          <p:cNvSpPr txBox="1"/>
          <p:nvPr/>
        </p:nvSpPr>
        <p:spPr>
          <a:xfrm>
            <a:off x="5031723" y="1565274"/>
            <a:ext cx="1093153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L= e,μ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creenshot 2022-06-15 at 21.14.01.png" descr="Screenshot 2022-06-15 at 21.14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82" y="1664115"/>
            <a:ext cx="6056946" cy="392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Screen Shot 2020-06-25 at 11.32.16 PM.png" descr="Screen Shot 2020-06-25 at 11.32.1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746" y="1565275"/>
            <a:ext cx="7549080" cy="2045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6" name="ANA-HDBS-2018-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ANA-HDBS-2018-10 </a:t>
            </a:r>
          </a:p>
        </p:txBody>
      </p:sp>
      <p:sp>
        <p:nvSpPr>
          <p:cNvPr id="237" name="A complex flow: for example, 9 SR for ZZ interpretation on the 2L channel (!)…"/>
          <p:cNvSpPr txBox="1"/>
          <p:nvPr>
            <p:ph type="body" sz="half" idx="1"/>
          </p:nvPr>
        </p:nvSpPr>
        <p:spPr>
          <a:xfrm>
            <a:off x="575733" y="2194720"/>
            <a:ext cx="5217592" cy="6956045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  <a:r>
              <a:t>A complex flow: for example, 9 SR for ZZ interpretation on the 2L channel (!)</a:t>
            </a: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  <a:r>
              <a:t>m</a:t>
            </a:r>
            <a:r>
              <a:rPr baseline="-5999"/>
              <a:t>llJ</a:t>
            </a:r>
            <a:r>
              <a:t> or m</a:t>
            </a:r>
            <a:r>
              <a:rPr baseline="-5999"/>
              <a:t>lljj </a:t>
            </a:r>
            <a:r>
              <a:t>as signal / background discriminant </a:t>
            </a:r>
          </a:p>
          <a:p>
            <a:pPr marL="360426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  <a:r>
              <a:t>Jets: TCC large-R jets, EMTopo, VR track-jets for b-tagging of large R jets; MVC2c10 b-tagging 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4"/>
              </a:buBlip>
              <a:defRPr sz="2150"/>
            </a:pPr>
            <a:r>
              <a:t>Standard CP recommendations for 1st round full stat Run2 analyses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240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pic>
        <p:nvPicPr>
          <p:cNvPr id="241" name="Screenshot 2022-06-15 at 20.42.19.png" descr="Screenshot 2022-06-15 at 20.42.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61285" y="4134979"/>
            <a:ext cx="6604001" cy="463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ATL-PHYS-PUB-2021-018"/>
          <p:cNvSpPr txBox="1"/>
          <p:nvPr/>
        </p:nvSpPr>
        <p:spPr>
          <a:xfrm>
            <a:off x="8579410" y="4031678"/>
            <a:ext cx="1629309" cy="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ATL-PHYS-PUB-2021-018</a:t>
            </a:r>
          </a:p>
        </p:txBody>
      </p:sp>
      <p:sp>
        <p:nvSpPr>
          <p:cNvPr id="243" name="June 2021"/>
          <p:cNvSpPr txBox="1"/>
          <p:nvPr/>
        </p:nvSpPr>
        <p:spPr>
          <a:xfrm>
            <a:off x="10377472" y="4031678"/>
            <a:ext cx="728527" cy="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June 2021</a:t>
            </a:r>
          </a:p>
        </p:txBody>
      </p:sp>
      <p:sp>
        <p:nvSpPr>
          <p:cNvPr id="244" name="The power of the semileptonic channel"/>
          <p:cNvSpPr txBox="1"/>
          <p:nvPr/>
        </p:nvSpPr>
        <p:spPr>
          <a:xfrm>
            <a:off x="7434444" y="8827212"/>
            <a:ext cx="391924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power of the semileptonic channel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9" name="ANA-HDBS-2020-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ANA-HDBS-2020-19 </a:t>
            </a:r>
          </a:p>
        </p:txBody>
      </p:sp>
      <p:sp>
        <p:nvSpPr>
          <p:cNvPr id="250" name="Search for X -&gt; VH-&gt; 0L, 1L, 2L  + bb…"/>
          <p:cNvSpPr txBox="1"/>
          <p:nvPr>
            <p:ph type="body" sz="half" idx="1"/>
          </p:nvPr>
        </p:nvSpPr>
        <p:spPr>
          <a:xfrm>
            <a:off x="508000" y="2047872"/>
            <a:ext cx="6767811" cy="6956045"/>
          </a:xfrm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Search for X -&gt; VH-&gt; 0L, 1L, 2L  + bb </a:t>
            </a:r>
          </a:p>
          <a:p>
            <a:pPr lvl="1" marL="829818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rPr b="1" i="1"/>
              <a:t>merged regime</a:t>
            </a:r>
            <a:r>
              <a:t> OR  </a:t>
            </a:r>
            <a:r>
              <a:rPr b="1" i="1"/>
              <a:t>resolved regime</a:t>
            </a:r>
            <a:endParaRPr b="1" i="1"/>
          </a:p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rPr b="1" i="1"/>
              <a:t>Two classes of production modes </a:t>
            </a:r>
          </a:p>
          <a:p>
            <a:pPr lvl="1" marL="829818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rPr>
                <a:solidFill>
                  <a:srgbClr val="FF2600"/>
                </a:solidFill>
              </a:rPr>
              <a:t>quark-antiquark annihilation or gluon-gluon fusion</a:t>
            </a:r>
            <a:r>
              <a:t> and </a:t>
            </a:r>
            <a:r>
              <a:rPr>
                <a:solidFill>
                  <a:srgbClr val="0433FF"/>
                </a:solidFill>
              </a:rPr>
              <a:t>b-associated production</a:t>
            </a:r>
          </a:p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rPr b="1" i="1"/>
              <a:t>Two model classes</a:t>
            </a:r>
            <a:r>
              <a:t> for interpretation: </a:t>
            </a:r>
          </a:p>
          <a:p>
            <a:pPr lvl="1" marL="829818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spin 1 (W’, Z’ in HVT)</a:t>
            </a:r>
          </a:p>
          <a:p>
            <a:pPr lvl="1" marL="829818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CP-odd spin 0 A-&gt;Zh in 2HDM (type I-IV)</a:t>
            </a:r>
          </a:p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Selection (in addition to leptonic V): </a:t>
            </a:r>
          </a:p>
          <a:p>
            <a:pPr lvl="1" marL="829818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mass cuts on hadronic V + 1b, 2b, &gt;=3b</a:t>
            </a:r>
          </a:p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Control regions with mass sidebands (W/Z+jets) or eμ leptonic selection (top-CR)</a:t>
            </a:r>
          </a:p>
          <a:p>
            <a:pPr marL="414909" indent="-414909" defTabSz="578358">
              <a:spcBef>
                <a:spcPts val="900"/>
              </a:spcBef>
              <a:buBlip>
                <a:blip r:embed="rId2"/>
              </a:buBlip>
              <a:defRPr sz="2475"/>
            </a:pPr>
            <a:r>
              <a:t>Jets and b-tagging like ANA-HDBS-2018-10 </a:t>
            </a:r>
          </a:p>
        </p:txBody>
      </p:sp>
      <p:sp>
        <p:nvSpPr>
          <p:cNvPr id="251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253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sp>
        <p:nvSpPr>
          <p:cNvPr id="254" name="1st round resonant VH"/>
          <p:cNvSpPr txBox="1"/>
          <p:nvPr/>
        </p:nvSpPr>
        <p:spPr>
          <a:xfrm>
            <a:off x="467929" y="1365393"/>
            <a:ext cx="329628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1st round resonant VH</a:t>
            </a:r>
          </a:p>
        </p:txBody>
      </p:sp>
      <p:grpSp>
        <p:nvGrpSpPr>
          <p:cNvPr id="261" name="Group"/>
          <p:cNvGrpSpPr/>
          <p:nvPr/>
        </p:nvGrpSpPr>
        <p:grpSpPr>
          <a:xfrm>
            <a:off x="6843597" y="201078"/>
            <a:ext cx="5941411" cy="2381125"/>
            <a:chOff x="0" y="0"/>
            <a:chExt cx="5941410" cy="2381124"/>
          </a:xfrm>
        </p:grpSpPr>
        <p:sp>
          <p:nvSpPr>
            <p:cNvPr id="255" name="ggF"/>
            <p:cNvSpPr txBox="1"/>
            <p:nvPr/>
          </p:nvSpPr>
          <p:spPr>
            <a:xfrm>
              <a:off x="471467" y="1787979"/>
              <a:ext cx="661036" cy="47371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ggF</a:t>
              </a:r>
            </a:p>
          </p:txBody>
        </p:sp>
        <p:sp>
          <p:nvSpPr>
            <p:cNvPr id="256" name="qqA"/>
            <p:cNvSpPr txBox="1"/>
            <p:nvPr/>
          </p:nvSpPr>
          <p:spPr>
            <a:xfrm>
              <a:off x="2358320" y="1787979"/>
              <a:ext cx="696596" cy="47371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qqA</a:t>
              </a:r>
            </a:p>
          </p:txBody>
        </p:sp>
        <p:sp>
          <p:nvSpPr>
            <p:cNvPr id="257" name="b-associated  prod."/>
            <p:cNvSpPr txBox="1"/>
            <p:nvPr/>
          </p:nvSpPr>
          <p:spPr>
            <a:xfrm>
              <a:off x="3994108" y="1862579"/>
              <a:ext cx="1890878" cy="32451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b-associated  prod.</a:t>
              </a:r>
            </a:p>
          </p:txBody>
        </p:sp>
        <p:pic>
          <p:nvPicPr>
            <p:cNvPr id="258" name="Screenshot 2022-06-15 at 23.20.04.png" descr="Screenshot 2022-06-15 at 23.20.0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263" t="0" r="0" b="0"/>
            <a:stretch>
              <a:fillRect/>
            </a:stretch>
          </p:blipFill>
          <p:spPr>
            <a:xfrm>
              <a:off x="0" y="264113"/>
              <a:ext cx="5941411" cy="1507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Rectangle"/>
            <p:cNvSpPr/>
            <p:nvPr/>
          </p:nvSpPr>
          <p:spPr>
            <a:xfrm>
              <a:off x="73533" y="0"/>
              <a:ext cx="3847944" cy="2381125"/>
            </a:xfrm>
            <a:prstGeom prst="rect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60" name="Rectangle"/>
            <p:cNvSpPr/>
            <p:nvPr/>
          </p:nvSpPr>
          <p:spPr>
            <a:xfrm>
              <a:off x="3941590" y="0"/>
              <a:ext cx="1995914" cy="2381125"/>
            </a:xfrm>
            <a:prstGeom prst="rect">
              <a:avLst/>
            </a:prstGeom>
            <a:noFill/>
            <a:ln w="381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62" name="L= e,μ"/>
          <p:cNvSpPr txBox="1"/>
          <p:nvPr/>
        </p:nvSpPr>
        <p:spPr>
          <a:xfrm>
            <a:off x="5031723" y="1565274"/>
            <a:ext cx="1093153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L= e,μ 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7546057" y="3011517"/>
            <a:ext cx="5028773" cy="1853516"/>
            <a:chOff x="0" y="0"/>
            <a:chExt cx="5028772" cy="1853514"/>
          </a:xfrm>
        </p:grpSpPr>
        <p:sp>
          <p:nvSpPr>
            <p:cNvPr id="263" name="llbb"/>
            <p:cNvSpPr txBox="1"/>
            <p:nvPr/>
          </p:nvSpPr>
          <p:spPr>
            <a:xfrm>
              <a:off x="5130" y="868254"/>
              <a:ext cx="631826" cy="473711"/>
            </a:xfrm>
            <a:prstGeom prst="rect">
              <a:avLst/>
            </a:prstGeom>
            <a:solidFill>
              <a:srgbClr val="73FC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llbb</a:t>
              </a:r>
            </a:p>
          </p:txBody>
        </p:sp>
        <p:sp>
          <p:nvSpPr>
            <p:cNvPr id="264" name="vvbb"/>
            <p:cNvSpPr txBox="1"/>
            <p:nvPr/>
          </p:nvSpPr>
          <p:spPr>
            <a:xfrm>
              <a:off x="668479" y="1379804"/>
              <a:ext cx="808356" cy="473711"/>
            </a:xfrm>
            <a:prstGeom prst="rect">
              <a:avLst/>
            </a:prstGeom>
            <a:solidFill>
              <a:srgbClr val="73FC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vvbb</a:t>
              </a:r>
            </a:p>
          </p:txBody>
        </p:sp>
        <p:sp>
          <p:nvSpPr>
            <p:cNvPr id="265" name="lvbb"/>
            <p:cNvSpPr txBox="1"/>
            <p:nvPr/>
          </p:nvSpPr>
          <p:spPr>
            <a:xfrm>
              <a:off x="4308682" y="1379804"/>
              <a:ext cx="720091" cy="473711"/>
            </a:xfrm>
            <a:prstGeom prst="rect">
              <a:avLst/>
            </a:prstGeom>
            <a:solidFill>
              <a:srgbClr val="73FC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lvbb</a:t>
              </a:r>
            </a:p>
          </p:txBody>
        </p:sp>
        <p:sp>
          <p:nvSpPr>
            <p:cNvPr id="266" name="Zh"/>
            <p:cNvSpPr txBox="1"/>
            <p:nvPr/>
          </p:nvSpPr>
          <p:spPr>
            <a:xfrm>
              <a:off x="1983507" y="1300614"/>
              <a:ext cx="484824" cy="473711"/>
            </a:xfrm>
            <a:prstGeom prst="rect">
              <a:avLst/>
            </a:prstGeom>
            <a:solidFill>
              <a:srgbClr val="FF8AD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Zh</a:t>
              </a:r>
            </a:p>
          </p:txBody>
        </p:sp>
        <p:sp>
          <p:nvSpPr>
            <p:cNvPr id="267" name="Wh"/>
            <p:cNvSpPr txBox="1"/>
            <p:nvPr/>
          </p:nvSpPr>
          <p:spPr>
            <a:xfrm>
              <a:off x="3308370" y="1300614"/>
              <a:ext cx="584836" cy="473711"/>
            </a:xfrm>
            <a:prstGeom prst="rect">
              <a:avLst/>
            </a:prstGeom>
            <a:solidFill>
              <a:srgbClr val="FF8AD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</a:t>
              </a:r>
            </a:p>
          </p:txBody>
        </p:sp>
        <p:sp>
          <p:nvSpPr>
            <p:cNvPr id="268" name="A"/>
            <p:cNvSpPr txBox="1"/>
            <p:nvPr/>
          </p:nvSpPr>
          <p:spPr>
            <a:xfrm>
              <a:off x="1283654" y="315425"/>
              <a:ext cx="496571" cy="473711"/>
            </a:xfrm>
            <a:prstGeom prst="rect">
              <a:avLst/>
            </a:prstGeom>
            <a:solidFill>
              <a:srgbClr val="76D6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A  </a:t>
              </a:r>
            </a:p>
          </p:txBody>
        </p:sp>
        <p:sp>
          <p:nvSpPr>
            <p:cNvPr id="269" name="Z’"/>
            <p:cNvSpPr txBox="1"/>
            <p:nvPr/>
          </p:nvSpPr>
          <p:spPr>
            <a:xfrm>
              <a:off x="2207747" y="323627"/>
              <a:ext cx="584836" cy="473711"/>
            </a:xfrm>
            <a:prstGeom prst="rect">
              <a:avLst/>
            </a:prstGeom>
            <a:solidFill>
              <a:srgbClr val="76D6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 Z’</a:t>
              </a:r>
            </a:p>
          </p:txBody>
        </p:sp>
        <p:sp>
          <p:nvSpPr>
            <p:cNvPr id="270" name="W’"/>
            <p:cNvSpPr txBox="1"/>
            <p:nvPr/>
          </p:nvSpPr>
          <p:spPr>
            <a:xfrm>
              <a:off x="3308369" y="294594"/>
              <a:ext cx="584836" cy="473711"/>
            </a:xfrm>
            <a:prstGeom prst="rect">
              <a:avLst/>
            </a:prstGeom>
            <a:solidFill>
              <a:srgbClr val="76D6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 W’</a:t>
              </a:r>
            </a:p>
          </p:txBody>
        </p:sp>
        <p:sp>
          <p:nvSpPr>
            <p:cNvPr id="271" name="Line"/>
            <p:cNvSpPr/>
            <p:nvPr/>
          </p:nvSpPr>
          <p:spPr>
            <a:xfrm flipH="1" flipV="1">
              <a:off x="1554170" y="690078"/>
              <a:ext cx="473763" cy="667429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2" name="Line"/>
            <p:cNvSpPr/>
            <p:nvPr/>
          </p:nvSpPr>
          <p:spPr>
            <a:xfrm flipV="1">
              <a:off x="2204559" y="731614"/>
              <a:ext cx="229301" cy="584357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3" name="Line"/>
            <p:cNvSpPr/>
            <p:nvPr/>
          </p:nvSpPr>
          <p:spPr>
            <a:xfrm flipV="1">
              <a:off x="3543581" y="774506"/>
              <a:ext cx="1" cy="473712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672113" y="1114223"/>
              <a:ext cx="1244149" cy="461779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1454000" y="1576001"/>
              <a:ext cx="492794" cy="168073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6" name="Line"/>
            <p:cNvSpPr/>
            <p:nvPr/>
          </p:nvSpPr>
          <p:spPr>
            <a:xfrm flipH="1" flipV="1">
              <a:off x="3830649" y="1574621"/>
              <a:ext cx="481307" cy="63998"/>
            </a:xfrm>
            <a:prstGeom prst="line">
              <a:avLst/>
            </a:prstGeom>
            <a:noFill/>
            <a:ln w="12700" cap="flat">
              <a:solidFill>
                <a:srgbClr val="6F6A5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277" name="Rectangle"/>
            <p:cNvSpPr/>
            <p:nvPr/>
          </p:nvSpPr>
          <p:spPr>
            <a:xfrm>
              <a:off x="1034893" y="55839"/>
              <a:ext cx="994093" cy="951221"/>
            </a:xfrm>
            <a:prstGeom prst="rect">
              <a:avLst/>
            </a:prstGeom>
            <a:noFill/>
            <a:ln w="38100" cap="flat">
              <a:solidFill>
                <a:srgbClr val="00549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8" name="Rectangle"/>
            <p:cNvSpPr/>
            <p:nvPr/>
          </p:nvSpPr>
          <p:spPr>
            <a:xfrm>
              <a:off x="2134023" y="43046"/>
              <a:ext cx="1852779" cy="951221"/>
            </a:xfrm>
            <a:prstGeom prst="rect">
              <a:avLst/>
            </a:prstGeom>
            <a:noFill/>
            <a:ln w="38100" cap="flat">
              <a:solidFill>
                <a:srgbClr val="9437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9" name="2HDM"/>
            <p:cNvSpPr txBox="1"/>
            <p:nvPr/>
          </p:nvSpPr>
          <p:spPr>
            <a:xfrm>
              <a:off x="0" y="0"/>
              <a:ext cx="1020128" cy="47371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2HDM</a:t>
              </a:r>
            </a:p>
          </p:txBody>
        </p:sp>
        <p:sp>
          <p:nvSpPr>
            <p:cNvPr id="280" name="HVT"/>
            <p:cNvSpPr txBox="1"/>
            <p:nvPr/>
          </p:nvSpPr>
          <p:spPr>
            <a:xfrm>
              <a:off x="4014029" y="0"/>
              <a:ext cx="719773" cy="47371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HVT</a:t>
              </a:r>
            </a:p>
          </p:txBody>
        </p:sp>
      </p:grpSp>
      <p:grpSp>
        <p:nvGrpSpPr>
          <p:cNvPr id="284" name="Gain in 2nd round…"/>
          <p:cNvGrpSpPr/>
          <p:nvPr/>
        </p:nvGrpSpPr>
        <p:grpSpPr>
          <a:xfrm>
            <a:off x="7461609" y="4898920"/>
            <a:ext cx="5197670" cy="4641089"/>
            <a:chOff x="0" y="0"/>
            <a:chExt cx="5197668" cy="4641088"/>
          </a:xfrm>
        </p:grpSpPr>
        <p:sp>
          <p:nvSpPr>
            <p:cNvPr id="283" name="Gain in 2nd round…"/>
            <p:cNvSpPr txBox="1"/>
            <p:nvPr/>
          </p:nvSpPr>
          <p:spPr>
            <a:xfrm>
              <a:off x="215900" y="139700"/>
              <a:ext cx="4765869" cy="4082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000" u="sng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Gain in 2nd round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Very similar structure of the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VV and VH analyses</a:t>
              </a:r>
            </a:p>
            <a:p>
              <a: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Common weakness points (for example low selection eff. of e-channel at high p</a:t>
              </a:r>
              <a:r>
                <a:rPr baseline="-5999"/>
                <a:t>T</a:t>
              </a:r>
              <a:r>
                <a:t>)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Shared strategies, solutions, improvements, new jets (flow and UFO) and b-tagging (DL1R) </a:t>
              </a:r>
            </a:p>
            <a:p>
              <a: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ML for large-R jet classification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000000"/>
                  </a:solidFill>
                </a:rPr>
                <a:t>(h-&gt;bb, W/Z,, top, background</a:t>
              </a:r>
              <a:r>
                <a:t>), improved efficiency for Z-&gt;ee , </a:t>
              </a:r>
            </a:p>
            <a:p>
              <a: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Parametric DNN for mass interpretation</a:t>
              </a:r>
            </a:p>
          </p:txBody>
        </p:sp>
        <p:pic>
          <p:nvPicPr>
            <p:cNvPr id="282" name="Gain in 2nd round… Gain in 2nd round Very similar structure of the VV and VH analysesCommon weakness points (for example low selection eff. of e-channel at high pT) Shared strategies, solutions, improvements, new jets (flow and UFO) and b-tagging (DL1R) " descr="Gain in 2nd round… Gain in 2nd round Very similar structure of the VV and VH analysesCommon weakness points (for example low selection eff. of e-channel at high pT) Shared strategies, solutions, improvements, new jets (flow and UFO) and b-tagging (DL1R) ML for large-R jet classification (h-&gt;bb, W/Z,, top, background), improved efficiency for Z-&gt;ee , Parametric DNN for mass interpretatio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97669" cy="46410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reenshot 2022-06-16 at 00.57.54.png" descr="Screenshot 2022-06-16 at 00.57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0945" y="4220889"/>
            <a:ext cx="7961326" cy="4271187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Very similar structure of the VV and VH analyses…"/>
          <p:cNvSpPr txBox="1"/>
          <p:nvPr>
            <p:ph type="body" idx="1"/>
          </p:nvPr>
        </p:nvSpPr>
        <p:spPr>
          <a:xfrm>
            <a:off x="507999" y="1958213"/>
            <a:ext cx="11988801" cy="6956046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Very similar structure of the VV and VH analyses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Common weakness points (for ex. low selection eff. of e-channel at high p</a:t>
            </a:r>
            <a:r>
              <a:rPr baseline="-5999"/>
              <a:t>T</a:t>
            </a:r>
            <a:r>
              <a:t>) 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Shared strategies, solutions, improvements, new jets (particle flow and UFO) and new b-tagging (DL1R) 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Extended use of ML: 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i="1" sz="2150">
                <a:solidFill>
                  <a:srgbClr val="FF2600"/>
                </a:solidFill>
              </a:defRPr>
            </a:pPr>
            <a:r>
              <a:t>for large-R jet classification                                                                                                       (h-&gt;bb, W, Z, top, QCD)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improved efficiency for Z-&gt;ee                                                                                                                                         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Parametric networks with                                                                                                           parameter = X mass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Use RNN in VH  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EFT interpretation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t>Several operators                                                                                                                         affecting VV </a:t>
            </a:r>
            <a:r>
              <a:rPr i="1"/>
              <a:t>and V+jets</a:t>
            </a:r>
            <a:endParaRPr i="1"/>
          </a:p>
          <a:p>
            <a:pPr lvl="2" marL="1081277" indent="-360426" defTabSz="502412">
              <a:spcBef>
                <a:spcPts val="800"/>
              </a:spcBef>
              <a:buBlip>
                <a:blip r:embed="rId3"/>
              </a:buBlip>
              <a:defRPr sz="2150"/>
            </a:pPr>
            <a:r>
              <a:rPr i="1"/>
              <a:t>Strategy discussed with                                                                                                         theoreticians and ATLAS wide                                                                                                EFT</a:t>
            </a:r>
            <a:r>
              <a:t> interpretation fora</a:t>
            </a:r>
          </a:p>
        </p:txBody>
      </p:sp>
      <p:sp>
        <p:nvSpPr>
          <p:cNvPr id="28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1" name="ANA-HDBS-2020-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ANA-HDBS-2020-05 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3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294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sp>
        <p:nvSpPr>
          <p:cNvPr id="295" name="2nd round resonant (and non resonant) VV and VH"/>
          <p:cNvSpPr txBox="1"/>
          <p:nvPr/>
        </p:nvSpPr>
        <p:spPr>
          <a:xfrm>
            <a:off x="567075" y="1526648"/>
            <a:ext cx="723709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2nd round resonant (and non resonant) VV and VH</a:t>
            </a:r>
          </a:p>
        </p:txBody>
      </p:sp>
      <p:sp>
        <p:nvSpPr>
          <p:cNvPr id="296" name="L= e,μ"/>
          <p:cNvSpPr txBox="1"/>
          <p:nvPr/>
        </p:nvSpPr>
        <p:spPr>
          <a:xfrm>
            <a:off x="11454429" y="1613315"/>
            <a:ext cx="1093153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L= e,μ </a:t>
            </a:r>
          </a:p>
        </p:txBody>
      </p:sp>
      <p:sp>
        <p:nvSpPr>
          <p:cNvPr id="297" name="Analysis flow"/>
          <p:cNvSpPr txBox="1"/>
          <p:nvPr/>
        </p:nvSpPr>
        <p:spPr>
          <a:xfrm>
            <a:off x="8314876" y="3672779"/>
            <a:ext cx="1959929" cy="473712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Analysis flow</a:t>
            </a:r>
          </a:p>
        </p:txBody>
      </p:sp>
      <p:sp>
        <p:nvSpPr>
          <p:cNvPr id="298" name="To be used to make orthogonal VV and VH channels + to suppress background"/>
          <p:cNvSpPr txBox="1"/>
          <p:nvPr/>
        </p:nvSpPr>
        <p:spPr>
          <a:xfrm>
            <a:off x="5041326" y="3601246"/>
            <a:ext cx="2922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7E79"/>
                </a:solidFill>
              </a:defRPr>
            </a:lvl1pPr>
          </a:lstStyle>
          <a:p>
            <a:pPr/>
            <a:r>
              <a:t>To be used to make orthogonal VV and VH channels + to suppress background</a:t>
            </a:r>
          </a:p>
        </p:txBody>
      </p:sp>
      <p:sp>
        <p:nvSpPr>
          <p:cNvPr id="299" name="Line"/>
          <p:cNvSpPr/>
          <p:nvPr/>
        </p:nvSpPr>
        <p:spPr>
          <a:xfrm rot="2336301">
            <a:off x="6891537" y="5203516"/>
            <a:ext cx="4777941" cy="2465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39" fill="norm" stroke="1" extrusionOk="0">
                <a:moveTo>
                  <a:pt x="0" y="4568"/>
                </a:moveTo>
                <a:cubicBezTo>
                  <a:pt x="2158" y="809"/>
                  <a:pt x="5157" y="-761"/>
                  <a:pt x="8046" y="350"/>
                </a:cubicBezTo>
                <a:cubicBezTo>
                  <a:pt x="9964" y="1087"/>
                  <a:pt x="11671" y="2944"/>
                  <a:pt x="13255" y="5035"/>
                </a:cubicBezTo>
                <a:cubicBezTo>
                  <a:pt x="16514" y="9340"/>
                  <a:pt x="19339" y="14691"/>
                  <a:pt x="21600" y="20839"/>
                </a:cubicBezTo>
              </a:path>
            </a:pathLst>
          </a:custGeom>
          <a:ln w="38100">
            <a:solidFill>
              <a:srgbClr val="FF7E7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00" name="VV"/>
          <p:cNvSpPr txBox="1"/>
          <p:nvPr/>
        </p:nvSpPr>
        <p:spPr>
          <a:xfrm>
            <a:off x="8906199" y="5155881"/>
            <a:ext cx="502286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VV</a:t>
            </a:r>
          </a:p>
        </p:txBody>
      </p:sp>
      <p:sp>
        <p:nvSpPr>
          <p:cNvPr id="301" name="VH"/>
          <p:cNvSpPr txBox="1"/>
          <p:nvPr/>
        </p:nvSpPr>
        <p:spPr>
          <a:xfrm>
            <a:off x="10092871" y="5668644"/>
            <a:ext cx="537529" cy="473712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6" name="ANA-HDBS-2020-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ANA-HDBS-2020-05 </a:t>
            </a:r>
          </a:p>
        </p:txBody>
      </p:sp>
      <p:sp>
        <p:nvSpPr>
          <p:cNvPr id="307" name="Willing to cure the decrease in efficiency at large pT  in the 2L channel due to merging e.m. showers in the calorimeters…"/>
          <p:cNvSpPr txBox="1"/>
          <p:nvPr>
            <p:ph type="body" sz="half" idx="1"/>
          </p:nvPr>
        </p:nvSpPr>
        <p:spPr>
          <a:xfrm>
            <a:off x="406399" y="1958213"/>
            <a:ext cx="6485008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Willing to cure the decrease in efficiency at large p</a:t>
            </a:r>
            <a:r>
              <a:rPr baseline="-5999"/>
              <a:t>T</a:t>
            </a:r>
            <a:r>
              <a:t>  in the 2L channel due to merging e.m. showers in the calorimeters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Z -&gt; ee tagger</a:t>
            </a:r>
          </a:p>
          <a:p>
            <a:pPr lvl="1">
              <a:buBlip>
                <a:blip r:embed="rId2"/>
              </a:buBlip>
            </a:pPr>
            <a:r>
              <a:t>Reconstruct overlapping electrons as  small-R jets</a:t>
            </a:r>
          </a:p>
          <a:p>
            <a:pPr lvl="1">
              <a:buBlip>
                <a:blip r:embed="rId2"/>
              </a:buBlip>
            </a:pPr>
            <a:r>
              <a:t>NN trained on jet kinematics and other properties; the output probabilities of ee, e/γ, QCD, tau are combined in a discriminant </a:t>
            </a:r>
          </a:p>
        </p:txBody>
      </p:sp>
      <p:sp>
        <p:nvSpPr>
          <p:cNvPr id="308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9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310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pic>
        <p:nvPicPr>
          <p:cNvPr id="311" name="Screenshot 2022-06-16 at 01.17.05.png" descr="Screenshot 2022-06-16 at 01.17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356" y="1664115"/>
            <a:ext cx="5908330" cy="42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ANA-HDBS-2018-10"/>
          <p:cNvSpPr txBox="1"/>
          <p:nvPr/>
        </p:nvSpPr>
        <p:spPr>
          <a:xfrm>
            <a:off x="8353185" y="1260474"/>
            <a:ext cx="41661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ANA-HDBS-2018-10 </a:t>
            </a:r>
          </a:p>
        </p:txBody>
      </p:sp>
      <p:pic>
        <p:nvPicPr>
          <p:cNvPr id="313" name="Screenshot 2022-06-16 at 01.34.26.png" descr="Screenshot 2022-06-16 at 01.34.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8375" y="5723016"/>
            <a:ext cx="4695268" cy="3588912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Very good separation"/>
          <p:cNvSpPr txBox="1"/>
          <p:nvPr/>
        </p:nvSpPr>
        <p:spPr>
          <a:xfrm>
            <a:off x="4338335" y="7956030"/>
            <a:ext cx="3130869" cy="47371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Very good separation</a:t>
            </a:r>
          </a:p>
        </p:txBody>
      </p:sp>
      <p:sp>
        <p:nvSpPr>
          <p:cNvPr id="315" name="Line"/>
          <p:cNvSpPr/>
          <p:nvPr/>
        </p:nvSpPr>
        <p:spPr>
          <a:xfrm>
            <a:off x="3165010" y="7615558"/>
            <a:ext cx="4166147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0" name="ANA-HDBS-2020-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ANA-HDBS-2020-05 </a:t>
            </a:r>
          </a:p>
        </p:txBody>
      </p:sp>
      <p:sp>
        <p:nvSpPr>
          <p:cNvPr id="321" name="Improve signal / background separation going beyond mll+hadronic V…"/>
          <p:cNvSpPr txBox="1"/>
          <p:nvPr>
            <p:ph type="body" sz="half" idx="1"/>
          </p:nvPr>
        </p:nvSpPr>
        <p:spPr>
          <a:xfrm>
            <a:off x="406400" y="1958213"/>
            <a:ext cx="6649638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Improve signal / background separation going beyond m</a:t>
            </a:r>
            <a:r>
              <a:rPr baseline="-5999"/>
              <a:t>ll+hadronic V</a:t>
            </a:r>
            <a:r>
              <a:t> 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Parametric DNN (Lecce and Tong )</a:t>
            </a:r>
          </a:p>
          <a:p>
            <a:pPr lvl="1">
              <a:buBlip>
                <a:blip r:embed="rId2"/>
              </a:buBlip>
            </a:pPr>
            <a:r>
              <a:t>Explored already for ANA-HDBS-2018-10 (D. Backas [Lecce] &amp; al) </a:t>
            </a:r>
          </a:p>
          <a:p>
            <a:pPr lvl="1">
              <a:buBlip>
                <a:blip r:embed="rId2"/>
              </a:buBlip>
            </a:pPr>
            <a:r>
              <a:t>Discriminant from NN replaces m</a:t>
            </a:r>
            <a:r>
              <a:rPr baseline="-5999"/>
              <a:t>ll+hadronic V</a:t>
            </a:r>
            <a:r>
              <a:t> in signal fit 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324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sp>
        <p:nvSpPr>
          <p:cNvPr id="325" name="ANA-HDBS-2018-10…"/>
          <p:cNvSpPr txBox="1"/>
          <p:nvPr/>
        </p:nvSpPr>
        <p:spPr>
          <a:xfrm>
            <a:off x="8416697" y="1000125"/>
            <a:ext cx="403912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ANA-HDBS-2018-10</a:t>
            </a:r>
          </a:p>
          <a:p>
            <a:pPr/>
            <a:r>
              <a:t>supporting note </a:t>
            </a:r>
          </a:p>
        </p:txBody>
      </p:sp>
      <p:pic>
        <p:nvPicPr>
          <p:cNvPr id="326" name="Screenshot 2022-06-16 at 02.01.48.png" descr="Screenshot 2022-06-16 at 02.01.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382" y="2400975"/>
            <a:ext cx="5599676" cy="2809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Screenshot 2022-06-16 at 02.02.33.png" descr="Screenshot 2022-06-16 at 02.02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292" y="5820068"/>
            <a:ext cx="5867401" cy="344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Input"/>
          <p:cNvSpPr txBox="1"/>
          <p:nvPr/>
        </p:nvSpPr>
        <p:spPr>
          <a:xfrm>
            <a:off x="6565953" y="5744850"/>
            <a:ext cx="10666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Input</a:t>
            </a:r>
          </a:p>
        </p:txBody>
      </p:sp>
      <p:sp>
        <p:nvSpPr>
          <p:cNvPr id="329" name="Parameter: mX"/>
          <p:cNvSpPr txBox="1"/>
          <p:nvPr/>
        </p:nvSpPr>
        <p:spPr>
          <a:xfrm>
            <a:off x="6578024" y="6385403"/>
            <a:ext cx="281054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Parameter: m</a:t>
            </a:r>
            <a:r>
              <a:rPr baseline="-5999"/>
              <a:t>X</a:t>
            </a:r>
          </a:p>
        </p:txBody>
      </p:sp>
      <p:sp>
        <p:nvSpPr>
          <p:cNvPr id="330" name="Line"/>
          <p:cNvSpPr/>
          <p:nvPr/>
        </p:nvSpPr>
        <p:spPr>
          <a:xfrm flipH="1">
            <a:off x="4966093" y="6158661"/>
            <a:ext cx="1436007" cy="463832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31" name="Gain: improved sensitivity, no need to train N networks for N mass points…"/>
          <p:cNvSpPr txBox="1"/>
          <p:nvPr/>
        </p:nvSpPr>
        <p:spPr>
          <a:xfrm>
            <a:off x="6578471" y="7025956"/>
            <a:ext cx="6137721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Gain: improved sensitivity, no need to train N networks for N mass points</a:t>
            </a:r>
          </a:p>
          <a:p>
            <a:pPr algn="l">
              <a:defRPr sz="2500"/>
            </a:pPr>
          </a:p>
          <a:p>
            <a:pPr algn="l">
              <a:defRPr sz="2500"/>
            </a:pPr>
            <a:r>
              <a:t>ML cost: background shape depends on m</a:t>
            </a:r>
            <a:r>
              <a:rPr baseline="-5999"/>
              <a:t>X</a:t>
            </a:r>
            <a:r>
              <a:t> hypothesis under test</a:t>
            </a:r>
          </a:p>
        </p:txBody>
      </p:sp>
      <p:sp>
        <p:nvSpPr>
          <p:cNvPr id="332" name="Approach used in several analyses by now:…"/>
          <p:cNvSpPr txBox="1"/>
          <p:nvPr/>
        </p:nvSpPr>
        <p:spPr>
          <a:xfrm>
            <a:off x="8366449" y="5188829"/>
            <a:ext cx="4518126" cy="69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Approach used in several analyses by now: </a:t>
            </a:r>
          </a:p>
          <a:p>
            <a:pPr>
              <a:defRPr sz="2000"/>
            </a:pPr>
            <a:r>
              <a:t>For example HH-&gt;bbττ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7" name="ANA-HDBS-2020-0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ANA-HDBS-2020-05 </a:t>
            </a:r>
          </a:p>
        </p:txBody>
      </p:sp>
      <p:sp>
        <p:nvSpPr>
          <p:cNvPr id="338" name="Improve signal / background separation going beyond mll+hadronic V…"/>
          <p:cNvSpPr txBox="1"/>
          <p:nvPr>
            <p:ph type="body" sz="half" idx="1"/>
          </p:nvPr>
        </p:nvSpPr>
        <p:spPr>
          <a:xfrm>
            <a:off x="406400" y="1958213"/>
            <a:ext cx="6649638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Improve signal / background separation going beyond m</a:t>
            </a:r>
            <a:r>
              <a:rPr baseline="-5999"/>
              <a:t>ll+hadronic V</a:t>
            </a:r>
            <a:r>
              <a:t> 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Parametric DNN (Lecce and Tong )</a:t>
            </a:r>
          </a:p>
          <a:p>
            <a:pPr lvl="1">
              <a:buBlip>
                <a:blip r:embed="rId2"/>
              </a:buBlip>
            </a:pPr>
            <a:r>
              <a:t>Explored already for ANA-HDBS-2018-10 (D. Backas [Lecce] &amp; al) </a:t>
            </a:r>
          </a:p>
          <a:p>
            <a:pPr lvl="1">
              <a:buBlip>
                <a:blip r:embed="rId2"/>
              </a:buBlip>
            </a:pPr>
            <a:r>
              <a:t>Discriminant from NN replaces m</a:t>
            </a:r>
            <a:r>
              <a:rPr baseline="-5999"/>
              <a:t>ll+hadronic V</a:t>
            </a:r>
            <a:r>
              <a:t> in signal fit </a:t>
            </a:r>
          </a:p>
        </p:txBody>
      </p:sp>
      <p:sp>
        <p:nvSpPr>
          <p:cNvPr id="339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0" name="Lecce"/>
          <p:cNvSpPr txBox="1"/>
          <p:nvPr/>
        </p:nvSpPr>
        <p:spPr>
          <a:xfrm>
            <a:off x="521262" y="9294496"/>
            <a:ext cx="801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</a:t>
            </a:r>
          </a:p>
        </p:txBody>
      </p:sp>
      <p:sp>
        <p:nvSpPr>
          <p:cNvPr id="341" name="2022-06-15"/>
          <p:cNvSpPr txBox="1"/>
          <p:nvPr/>
        </p:nvSpPr>
        <p:spPr>
          <a:xfrm>
            <a:off x="11028084" y="9294496"/>
            <a:ext cx="14417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2022-06-15</a:t>
            </a:r>
          </a:p>
        </p:txBody>
      </p:sp>
      <p:sp>
        <p:nvSpPr>
          <p:cNvPr id="342" name="Ongoing studies:…"/>
          <p:cNvSpPr txBox="1"/>
          <p:nvPr/>
        </p:nvSpPr>
        <p:spPr>
          <a:xfrm>
            <a:off x="7230515" y="2088414"/>
            <a:ext cx="5270632" cy="6695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Ongoing studies:</a:t>
            </a:r>
          </a:p>
          <a:p>
            <a:pPr algn="l"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43753" indent="-443753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Optimize selection of training set vs statistics; </a:t>
            </a:r>
          </a:p>
          <a:p>
            <a:pPr marL="443753" indent="-443753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Optimize set of input variables (low level, mix of low level + high level)</a:t>
            </a:r>
          </a:p>
          <a:p>
            <a:pPr marL="443753" indent="-443753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Extend set of input variables </a:t>
            </a:r>
          </a:p>
          <a:p>
            <a:pPr lvl="1" marL="862852" indent="-443752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using extended tagger output/input variables</a:t>
            </a:r>
          </a:p>
          <a:p>
            <a:pPr lvl="1" marL="862852" indent="-443752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extra event objects </a:t>
            </a:r>
          </a:p>
          <a:p>
            <a:pPr marL="443753" indent="-443753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Optimize DNN architecture (how deep ?)</a:t>
            </a:r>
          </a:p>
          <a:p>
            <a:pPr marL="443753" indent="-443753" algn="l">
              <a:buClr>
                <a:srgbClr val="BEBEBE"/>
              </a:buClr>
              <a:buSzPct val="125000"/>
              <a:buChar char="-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Establish gain in expected limits </a:t>
            </a:r>
          </a:p>
        </p:txBody>
      </p:sp>
      <p:grpSp>
        <p:nvGrpSpPr>
          <p:cNvPr id="345" name="General timeline…"/>
          <p:cNvGrpSpPr/>
          <p:nvPr/>
        </p:nvGrpSpPr>
        <p:grpSpPr>
          <a:xfrm>
            <a:off x="1132384" y="6050387"/>
            <a:ext cx="5197670" cy="3117089"/>
            <a:chOff x="0" y="0"/>
            <a:chExt cx="5197668" cy="3117088"/>
          </a:xfrm>
        </p:grpSpPr>
        <p:sp>
          <p:nvSpPr>
            <p:cNvPr id="344" name="General timeline…"/>
            <p:cNvSpPr txBox="1"/>
            <p:nvPr/>
          </p:nvSpPr>
          <p:spPr>
            <a:xfrm>
              <a:off x="215900" y="139700"/>
              <a:ext cx="4765869" cy="2558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000" u="sng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General timeline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New production of CxAOD just ready with new variables, allowing for combined VV+ HV studies, harmonization, optimization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 </a:t>
              </a:r>
            </a:p>
            <a:p>
              <a:pPr>
                <a:defRPr sz="20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6,8 months to EB request foreseen </a:t>
              </a:r>
            </a:p>
          </p:txBody>
        </p:sp>
        <p:pic>
          <p:nvPicPr>
            <p:cNvPr id="343" name="General timeline… General timeline New production of CxAOD just ready with new variables, allowing for combined VV+ HV studies, harmonization, optimization 6,8 months to EB request foreseen " descr="General timeline… General timeline New production of CxAOD just ready with new variables, allowing for combined VV+ HV studies, harmonization, optimization 6,8 months to EB request foreseen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97669" cy="31170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